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notesSlides/notesSlide6.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7.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8.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9.xml" ContentType="application/vnd.openxmlformats-officedocument.presentationml.notesSlide+xml"/>
  <Override PartName="/ppt/charts/chart18.xml" ContentType="application/vnd.openxmlformats-officedocument.drawingml.chart+xml"/>
  <Override PartName="/ppt/charts/chart19.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10.xml" ContentType="application/vnd.openxmlformats-officedocument.presentationml.notesSlide+xml"/>
  <Override PartName="/ppt/charts/chart20.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1.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2.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11.xml" ContentType="application/vnd.openxmlformats-officedocument.presentationml.notesSlide+xml"/>
  <Override PartName="/ppt/charts/chart23.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4.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12.xml" ContentType="application/vnd.openxmlformats-officedocument.presentationml.notesSlide+xml"/>
  <Override PartName="/ppt/charts/chart25.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6.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13.xml" ContentType="application/vnd.openxmlformats-officedocument.presentationml.notesSlide+xml"/>
  <Override PartName="/ppt/charts/chart27.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8.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9.xml" ContentType="application/vnd.openxmlformats-officedocument.drawingml.chart+xml"/>
  <Override PartName="/ppt/charts/chart30.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14.xml" ContentType="application/vnd.openxmlformats-officedocument.presentationml.notesSlide+xml"/>
  <Override PartName="/ppt/charts/chart31.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2.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3.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4.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15.xml" ContentType="application/vnd.openxmlformats-officedocument.presentationml.notesSlide+xml"/>
  <Override PartName="/ppt/charts/chart35.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6.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7.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8.xml" ContentType="application/vnd.openxmlformats-officedocument.drawingml.chart+xml"/>
  <Override PartName="/ppt/charts/style36.xml" ContentType="application/vnd.ms-office.chartstyle+xml"/>
  <Override PartName="/ppt/charts/colors36.xml" ContentType="application/vnd.ms-office.chartcolorstyle+xml"/>
  <Override PartName="/ppt/notesSlides/notesSlide16.xml" ContentType="application/vnd.openxmlformats-officedocument.presentationml.notesSlide+xml"/>
  <Override PartName="/ppt/charts/chart39.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40.xml" ContentType="application/vnd.openxmlformats-officedocument.drawingml.chart+xml"/>
  <Override PartName="/ppt/charts/chart41.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42.xml" ContentType="application/vnd.openxmlformats-officedocument.drawingml.chart+xml"/>
  <Override PartName="/ppt/charts/style39.xml" ContentType="application/vnd.ms-office.chartstyle+xml"/>
  <Override PartName="/ppt/charts/colors39.xml" ContentType="application/vnd.ms-office.chartcolorstyle+xml"/>
  <Override PartName="/ppt/notesSlides/notesSlide17.xml" ContentType="application/vnd.openxmlformats-officedocument.presentationml.notesSlide+xml"/>
  <Override PartName="/ppt/charts/chart43.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4.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5.xml" ContentType="application/vnd.openxmlformats-officedocument.drawingml.chart+xml"/>
  <Override PartName="/ppt/charts/style42.xml" ContentType="application/vnd.ms-office.chartstyle+xml"/>
  <Override PartName="/ppt/charts/colors42.xml" ContentType="application/vnd.ms-office.chartcolorstyle+xml"/>
  <Override PartName="/ppt/notesSlides/notesSlide18.xml" ContentType="application/vnd.openxmlformats-officedocument.presentationml.notesSlide+xml"/>
  <Override PartName="/ppt/charts/chart46.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47.xml" ContentType="application/vnd.openxmlformats-officedocument.drawingml.chart+xml"/>
  <Override PartName="/ppt/charts/style44.xml" ContentType="application/vnd.ms-office.chartstyle+xml"/>
  <Override PartName="/ppt/charts/colors44.xml" ContentType="application/vnd.ms-office.chartcolorstyle+xml"/>
  <Override PartName="/ppt/notesSlides/notesSlide19.xml" ContentType="application/vnd.openxmlformats-officedocument.presentationml.notesSlide+xml"/>
  <Override PartName="/ppt/charts/chart48.xml" ContentType="application/vnd.openxmlformats-officedocument.drawingml.chart+xml"/>
  <Override PartName="/ppt/charts/style45.xml" ContentType="application/vnd.ms-office.chartstyle+xml"/>
  <Override PartName="/ppt/charts/colors45.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charts/chart49.xml" ContentType="application/vnd.openxmlformats-officedocument.drawingml.chart+xml"/>
  <Override PartName="/ppt/charts/style46.xml" ContentType="application/vnd.ms-office.chartstyle+xml"/>
  <Override PartName="/ppt/charts/colors46.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5"/>
  </p:notesMasterIdLst>
  <p:sldIdLst>
    <p:sldId id="320" r:id="rId2"/>
    <p:sldId id="357" r:id="rId3"/>
    <p:sldId id="358" r:id="rId4"/>
    <p:sldId id="359" r:id="rId5"/>
    <p:sldId id="370" r:id="rId6"/>
    <p:sldId id="371" r:id="rId7"/>
    <p:sldId id="360" r:id="rId8"/>
    <p:sldId id="372" r:id="rId9"/>
    <p:sldId id="373" r:id="rId10"/>
    <p:sldId id="361" r:id="rId11"/>
    <p:sldId id="362" r:id="rId12"/>
    <p:sldId id="374" r:id="rId13"/>
    <p:sldId id="363" r:id="rId14"/>
    <p:sldId id="375" r:id="rId15"/>
    <p:sldId id="364" r:id="rId16"/>
    <p:sldId id="365" r:id="rId17"/>
    <p:sldId id="376" r:id="rId18"/>
    <p:sldId id="366" r:id="rId19"/>
    <p:sldId id="377" r:id="rId20"/>
    <p:sldId id="367" r:id="rId21"/>
    <p:sldId id="368" r:id="rId22"/>
    <p:sldId id="378" r:id="rId23"/>
    <p:sldId id="322" r:id="rId24"/>
  </p:sldIdLst>
  <p:sldSz cx="24384000" cy="13716000"/>
  <p:notesSz cx="6858000" cy="9144000"/>
  <p:embeddedFontLst>
    <p:embeddedFont>
      <p:font typeface="Open Sans" panose="020B0604020202020204" charset="0"/>
      <p:regular r:id="rId26"/>
      <p:bold r:id="rId27"/>
      <p:italic r:id="rId28"/>
      <p:boldItalic r:id="rId29"/>
    </p:embeddedFont>
    <p:embeddedFont>
      <p:font typeface="Calibri" panose="020F0502020204030204" pitchFamily="34" charset="0"/>
      <p:regular r:id="rId30"/>
      <p:bold r:id="rId31"/>
      <p:italic r:id="rId32"/>
      <p:boldItalic r:id="rId33"/>
    </p:embeddedFont>
    <p:embeddedFont>
      <p:font typeface="Roboto" panose="020B0604020202020204" charset="0"/>
      <p:regular r:id="rId34"/>
      <p:bold r:id="rId35"/>
      <p:italic r:id="rId36"/>
      <p:boldItalic r:id="rId37"/>
    </p:embeddedFont>
    <p:embeddedFont>
      <p:font typeface="Open Sans Light" panose="020B0604020202020204" charset="0"/>
      <p:regular r:id="rId38"/>
      <p:bold r:id="rId39"/>
      <p:italic r:id="rId40"/>
      <p:boldItalic r:id="rId41"/>
    </p:embeddedFont>
    <p:embeddedFont>
      <p:font typeface="Calibri Light" panose="020F0302020204030204" pitchFamily="34" charset="0"/>
      <p:regular r:id="rId42"/>
      <p: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0" roundtripDataSignature="AMtx7mgzr48JCD/rAjndQHIHNak57rWRJ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47761C"/>
    <a:srgbClr val="5B9345"/>
    <a:srgbClr val="96A103"/>
    <a:srgbClr val="2A7A32"/>
    <a:srgbClr val="108233"/>
    <a:srgbClr val="AAD4A0"/>
    <a:srgbClr val="C0CE04"/>
    <a:srgbClr val="62A0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48CA2EE-B9C1-4231-A3C3-7A49C8E7B533}">
  <a:tblStyle styleId="{448CA2EE-B9C1-4231-A3C3-7A49C8E7B533}"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F6F8"/>
          </a:solidFill>
        </a:fill>
      </a:tcStyle>
    </a:wholeTbl>
    <a:band1H>
      <a:tcTxStyle/>
      <a:tcStyle>
        <a:tcBdr/>
        <a:fill>
          <a:solidFill>
            <a:srgbClr val="CAECF0"/>
          </a:solidFill>
        </a:fill>
      </a:tcStyle>
    </a:band1H>
    <a:band2H>
      <a:tcTxStyle/>
      <a:tcStyle>
        <a:tcBdr/>
      </a:tcStyle>
    </a:band2H>
    <a:band1V>
      <a:tcTxStyle/>
      <a:tcStyle>
        <a:tcBdr/>
        <a:fill>
          <a:solidFill>
            <a:srgbClr val="CAECF0"/>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89" autoAdjust="0"/>
    <p:restoredTop sz="85349" autoAdjust="0"/>
  </p:normalViewPr>
  <p:slideViewPr>
    <p:cSldViewPr snapToGrid="0">
      <p:cViewPr varScale="1">
        <p:scale>
          <a:sx n="50" d="100"/>
          <a:sy n="50" d="100"/>
        </p:scale>
        <p:origin x="552" y="4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font" Target="fonts/font17.fntdata"/><Relationship Id="rId7" Type="http://schemas.openxmlformats.org/officeDocument/2006/relationships/slide" Target="slides/slide6.xml"/><Relationship Id="rId9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90"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 Id="rId8" Type="http://schemas.openxmlformats.org/officeDocument/2006/relationships/slide" Target="slides/slide7.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font" Target="fonts/font16.fntdata"/><Relationship Id="rId9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ykayis\Downloads\Anket%20Analizleri%20(4).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_al__ma_Sayfas_8.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_al__ma_Sayfas_9.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_al__ma_Sayfas_10.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_al__ma_Sayfas_11.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_al__ma_Sayfas_12.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_al__ma_Sayfas_13.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_al__ma_Sayfas_14.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_al__ma_Sayfas_15.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_al__ma_Sayfas_16.xlsx"/></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_al__ma_Sayfas_17.xlsx"/><Relationship Id="rId2" Type="http://schemas.microsoft.com/office/2011/relationships/chartColorStyle" Target="colors18.xml"/><Relationship Id="rId1" Type="http://schemas.microsoft.com/office/2011/relationships/chartStyle" Target="style18.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al__ma_Sayfas_.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_al__ma_Sayfas_18.xlsx"/><Relationship Id="rId2" Type="http://schemas.microsoft.com/office/2011/relationships/chartColorStyle" Target="colors19.xml"/><Relationship Id="rId1" Type="http://schemas.microsoft.com/office/2011/relationships/chartStyle" Target="style19.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_al__ma_Sayfas_19.xlsx"/><Relationship Id="rId2" Type="http://schemas.microsoft.com/office/2011/relationships/chartColorStyle" Target="colors20.xml"/><Relationship Id="rId1" Type="http://schemas.microsoft.com/office/2011/relationships/chartStyle" Target="style20.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_al__ma_Sayfas_20.xlsx"/><Relationship Id="rId2" Type="http://schemas.microsoft.com/office/2011/relationships/chartColorStyle" Target="colors21.xml"/><Relationship Id="rId1" Type="http://schemas.microsoft.com/office/2011/relationships/chartStyle" Target="style21.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_al__ma_Sayfas_21.xlsx"/><Relationship Id="rId2" Type="http://schemas.microsoft.com/office/2011/relationships/chartColorStyle" Target="colors22.xml"/><Relationship Id="rId1" Type="http://schemas.microsoft.com/office/2011/relationships/chartStyle" Target="style22.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_al__ma_Sayfas_22.xlsx"/><Relationship Id="rId2" Type="http://schemas.microsoft.com/office/2011/relationships/chartColorStyle" Target="colors23.xml"/><Relationship Id="rId1" Type="http://schemas.microsoft.com/office/2011/relationships/chartStyle" Target="style23.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_al__ma_Sayfas_23.xlsx"/><Relationship Id="rId2" Type="http://schemas.microsoft.com/office/2011/relationships/chartColorStyle" Target="colors24.xml"/><Relationship Id="rId1" Type="http://schemas.microsoft.com/office/2011/relationships/chartStyle" Target="style24.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_al__ma_Sayfas_24.xlsx"/><Relationship Id="rId2" Type="http://schemas.microsoft.com/office/2011/relationships/chartColorStyle" Target="colors25.xml"/><Relationship Id="rId1" Type="http://schemas.microsoft.com/office/2011/relationships/chartStyle" Target="style25.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_al__ma_Sayfas_25.xlsx"/><Relationship Id="rId2" Type="http://schemas.microsoft.com/office/2011/relationships/chartColorStyle" Target="colors26.xml"/><Relationship Id="rId1" Type="http://schemas.microsoft.com/office/2011/relationships/chartStyle" Target="style26.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_al__ma_Sayfas_26.xlsx"/><Relationship Id="rId2" Type="http://schemas.microsoft.com/office/2011/relationships/chartColorStyle" Target="colors27.xml"/><Relationship Id="rId1" Type="http://schemas.microsoft.com/office/2011/relationships/chartStyle" Target="style27.xml"/></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_al__ma_Sayfas_27.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_al__ma_Sayfas_1.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_al__ma_Sayfas_28.xlsx"/><Relationship Id="rId2" Type="http://schemas.microsoft.com/office/2011/relationships/chartColorStyle" Target="colors28.xml"/><Relationship Id="rId1" Type="http://schemas.microsoft.com/office/2011/relationships/chartStyle" Target="style28.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_al__ma_Sayfas_29.xlsx"/><Relationship Id="rId2" Type="http://schemas.microsoft.com/office/2011/relationships/chartColorStyle" Target="colors29.xml"/><Relationship Id="rId1" Type="http://schemas.microsoft.com/office/2011/relationships/chartStyle" Target="style29.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_al__ma_Sayfas_30.xlsx"/><Relationship Id="rId2" Type="http://schemas.microsoft.com/office/2011/relationships/chartColorStyle" Target="colors30.xml"/><Relationship Id="rId1" Type="http://schemas.microsoft.com/office/2011/relationships/chartStyle" Target="style30.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_al__ma_Sayfas_31.xlsx"/><Relationship Id="rId2" Type="http://schemas.microsoft.com/office/2011/relationships/chartColorStyle" Target="colors31.xml"/><Relationship Id="rId1" Type="http://schemas.microsoft.com/office/2011/relationships/chartStyle" Target="style31.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_al__ma_Sayfas_32.xlsx"/><Relationship Id="rId2" Type="http://schemas.microsoft.com/office/2011/relationships/chartColorStyle" Target="colors32.xml"/><Relationship Id="rId1" Type="http://schemas.microsoft.com/office/2011/relationships/chartStyle" Target="style32.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_al__ma_Sayfas_33.xlsx"/><Relationship Id="rId2" Type="http://schemas.microsoft.com/office/2011/relationships/chartColorStyle" Target="colors33.xml"/><Relationship Id="rId1" Type="http://schemas.microsoft.com/office/2011/relationships/chartStyle" Target="style33.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_al__ma_Sayfas_34.xlsx"/><Relationship Id="rId2" Type="http://schemas.microsoft.com/office/2011/relationships/chartColorStyle" Target="colors34.xml"/><Relationship Id="rId1" Type="http://schemas.microsoft.com/office/2011/relationships/chartStyle" Target="style34.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_al__ma_Sayfas_35.xlsx"/><Relationship Id="rId2" Type="http://schemas.microsoft.com/office/2011/relationships/chartColorStyle" Target="colors35.xml"/><Relationship Id="rId1" Type="http://schemas.microsoft.com/office/2011/relationships/chartStyle" Target="style35.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_al__ma_Sayfas_36.xlsx"/><Relationship Id="rId2" Type="http://schemas.microsoft.com/office/2011/relationships/chartColorStyle" Target="colors36.xml"/><Relationship Id="rId1" Type="http://schemas.microsoft.com/office/2011/relationships/chartStyle" Target="style36.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_al__ma_Sayfas_37.xlsx"/><Relationship Id="rId2" Type="http://schemas.microsoft.com/office/2011/relationships/chartColorStyle" Target="colors37.xml"/><Relationship Id="rId1" Type="http://schemas.microsoft.com/office/2011/relationships/chartStyle" Target="style37.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_al__ma_Sayfas_2.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_al__ma_Sayfas_38.xlsx"/></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_al__ma_Sayfas_39.xlsx"/><Relationship Id="rId2" Type="http://schemas.microsoft.com/office/2011/relationships/chartColorStyle" Target="colors38.xml"/><Relationship Id="rId1" Type="http://schemas.microsoft.com/office/2011/relationships/chartStyle" Target="style38.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_al__ma_Sayfas_40.xlsx"/><Relationship Id="rId2" Type="http://schemas.microsoft.com/office/2011/relationships/chartColorStyle" Target="colors39.xml"/><Relationship Id="rId1" Type="http://schemas.microsoft.com/office/2011/relationships/chartStyle" Target="style39.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_al__ma_Sayfas_41.xlsx"/><Relationship Id="rId2" Type="http://schemas.microsoft.com/office/2011/relationships/chartColorStyle" Target="colors40.xml"/><Relationship Id="rId1" Type="http://schemas.microsoft.com/office/2011/relationships/chartStyle" Target="style40.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_al__ma_Sayfas_42.xlsx"/><Relationship Id="rId2" Type="http://schemas.microsoft.com/office/2011/relationships/chartColorStyle" Target="colors41.xml"/><Relationship Id="rId1" Type="http://schemas.microsoft.com/office/2011/relationships/chartStyle" Target="style41.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_al__ma_Sayfas_43.xlsx"/><Relationship Id="rId2" Type="http://schemas.microsoft.com/office/2011/relationships/chartColorStyle" Target="colors42.xml"/><Relationship Id="rId1" Type="http://schemas.microsoft.com/office/2011/relationships/chartStyle" Target="style42.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_al__ma_Sayfas_44.xlsx"/><Relationship Id="rId2" Type="http://schemas.microsoft.com/office/2011/relationships/chartColorStyle" Target="colors43.xml"/><Relationship Id="rId1" Type="http://schemas.microsoft.com/office/2011/relationships/chartStyle" Target="style43.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_al__ma_Sayfas_45.xlsx"/><Relationship Id="rId2" Type="http://schemas.microsoft.com/office/2011/relationships/chartColorStyle" Target="colors44.xml"/><Relationship Id="rId1" Type="http://schemas.microsoft.com/office/2011/relationships/chartStyle" Target="style44.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_al__ma_Sayfas_46.xlsx"/><Relationship Id="rId2" Type="http://schemas.microsoft.com/office/2011/relationships/chartColorStyle" Target="colors45.xml"/><Relationship Id="rId1" Type="http://schemas.microsoft.com/office/2011/relationships/chartStyle" Target="style45.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_al__ma_Sayfas_47.xlsx"/><Relationship Id="rId2" Type="http://schemas.microsoft.com/office/2011/relationships/chartColorStyle" Target="colors46.xml"/><Relationship Id="rId1" Type="http://schemas.microsoft.com/office/2011/relationships/chartStyle" Target="style46.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_al__ma_Sayfas_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_al__ma_Sayfas_4.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_al__ma_Sayfas_5.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_al__ma_Sayfas_6.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_al__ma_Sayfas_7.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3600" b="0" i="0" u="none" strike="noStrike" kern="1200" spc="0" baseline="0">
                <a:solidFill>
                  <a:schemeClr val="tx1">
                    <a:lumMod val="65000"/>
                    <a:lumOff val="35000"/>
                  </a:schemeClr>
                </a:solidFill>
                <a:latin typeface="+mn-lt"/>
                <a:ea typeface="+mn-ea"/>
                <a:cs typeface="+mn-cs"/>
              </a:defRPr>
            </a:pPr>
            <a:r>
              <a:rPr lang="tr-TR" sz="3600" b="1" i="0" baseline="0" dirty="0" err="1">
                <a:solidFill>
                  <a:schemeClr val="accent6"/>
                </a:solidFill>
                <a:effectLst/>
              </a:rPr>
              <a:t>Response</a:t>
            </a:r>
            <a:r>
              <a:rPr lang="tr-TR" sz="3600" b="1" i="0" baseline="0" dirty="0">
                <a:solidFill>
                  <a:schemeClr val="accent6"/>
                </a:solidFill>
                <a:effectLst/>
              </a:rPr>
              <a:t> </a:t>
            </a:r>
            <a:r>
              <a:rPr lang="tr-TR" sz="3600" b="1" i="0" baseline="0" dirty="0" err="1">
                <a:solidFill>
                  <a:schemeClr val="accent6"/>
                </a:solidFill>
                <a:effectLst/>
              </a:rPr>
              <a:t>to</a:t>
            </a:r>
            <a:r>
              <a:rPr lang="tr-TR" sz="3600" b="1" i="0" baseline="0" dirty="0">
                <a:solidFill>
                  <a:schemeClr val="accent6"/>
                </a:solidFill>
                <a:effectLst/>
              </a:rPr>
              <a:t> </a:t>
            </a:r>
            <a:r>
              <a:rPr lang="tr-TR" sz="3600" b="1" i="0" baseline="0" dirty="0" err="1">
                <a:solidFill>
                  <a:schemeClr val="accent6"/>
                </a:solidFill>
                <a:effectLst/>
              </a:rPr>
              <a:t>the</a:t>
            </a:r>
            <a:r>
              <a:rPr lang="tr-TR" sz="3600" b="1" i="0" baseline="0" dirty="0">
                <a:solidFill>
                  <a:schemeClr val="accent6"/>
                </a:solidFill>
                <a:effectLst/>
              </a:rPr>
              <a:t> TPS-OIC </a:t>
            </a:r>
            <a:r>
              <a:rPr lang="tr-TR" sz="3600" b="1" i="0" baseline="0" dirty="0" err="1">
                <a:solidFill>
                  <a:schemeClr val="accent6"/>
                </a:solidFill>
                <a:effectLst/>
              </a:rPr>
              <a:t>Implementation</a:t>
            </a:r>
            <a:r>
              <a:rPr lang="tr-TR" sz="3600" b="1" i="0" baseline="0" dirty="0">
                <a:solidFill>
                  <a:schemeClr val="accent6"/>
                </a:solidFill>
                <a:effectLst/>
              </a:rPr>
              <a:t> </a:t>
            </a:r>
            <a:r>
              <a:rPr lang="tr-TR" sz="3600" b="1" i="0" baseline="0" dirty="0" err="1">
                <a:solidFill>
                  <a:schemeClr val="accent6"/>
                </a:solidFill>
                <a:effectLst/>
              </a:rPr>
              <a:t>Questionnaire</a:t>
            </a:r>
            <a:endParaRPr lang="tr-TR" sz="3600" b="1" i="0" dirty="0">
              <a:solidFill>
                <a:schemeClr val="accent6"/>
              </a:solidFill>
              <a:effectLst/>
            </a:endParaRPr>
          </a:p>
        </c:rich>
      </c:tx>
      <c:layout>
        <c:manualLayout>
          <c:xMode val="edge"/>
          <c:yMode val="edge"/>
          <c:x val="0.17495061579249141"/>
          <c:y val="4.9501640959908985E-2"/>
        </c:manualLayout>
      </c:layout>
      <c:overlay val="0"/>
      <c:spPr>
        <a:noFill/>
        <a:ln>
          <a:noFill/>
        </a:ln>
        <a:effectLst/>
      </c:spPr>
      <c:txPr>
        <a:bodyPr rot="0" spcFirstLastPara="1" vertOverflow="ellipsis" vert="horz" wrap="square" anchor="ctr" anchorCtr="1"/>
        <a:lstStyle/>
        <a:p>
          <a:pPr>
            <a:defRPr sz="3600"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4000" b="0" i="0" u="none" strike="noStrike" kern="1200" baseline="0">
              <a:solidFill>
                <a:schemeClr val="accent5">
                  <a:lumMod val="50000"/>
                </a:schemeClr>
              </a:solidFill>
              <a:latin typeface="+mn-lt"/>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bg1"/>
                </a:solidFill>
                <a:latin typeface="+mn-lt"/>
                <a:ea typeface="+mn-ea"/>
                <a:cs typeface="+mn-cs"/>
              </a:defRPr>
            </a:pPr>
            <a:r>
              <a:rPr lang="tr-TR" sz="2400" b="1" dirty="0" err="1">
                <a:solidFill>
                  <a:schemeClr val="bg2"/>
                </a:solidFill>
              </a:rPr>
              <a:t>Implementation</a:t>
            </a:r>
            <a:r>
              <a:rPr lang="tr-TR" sz="2400" b="1" dirty="0">
                <a:solidFill>
                  <a:schemeClr val="bg2"/>
                </a:solidFill>
              </a:rPr>
              <a:t> </a:t>
            </a:r>
            <a:r>
              <a:rPr lang="tr-TR" sz="2400" b="1" dirty="0" err="1">
                <a:solidFill>
                  <a:schemeClr val="bg2"/>
                </a:solidFill>
              </a:rPr>
              <a:t>Status</a:t>
            </a:r>
            <a:r>
              <a:rPr lang="tr-TR" sz="2400" b="1" dirty="0">
                <a:solidFill>
                  <a:schemeClr val="bg2"/>
                </a:solidFill>
              </a:rPr>
              <a:t> of PRETAS </a:t>
            </a:r>
            <a:endParaRPr lang="en-US" sz="2400" b="1" dirty="0">
              <a:solidFill>
                <a:schemeClr val="bg2"/>
              </a:solidFill>
            </a:endParaRPr>
          </a:p>
        </c:rich>
      </c:tx>
      <c:layout>
        <c:manualLayout>
          <c:xMode val="edge"/>
          <c:yMode val="edge"/>
          <c:x val="0.21670027588854379"/>
          <c:y val="0"/>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bg1"/>
              </a:solidFill>
              <a:latin typeface="+mn-lt"/>
              <a:ea typeface="+mn-ea"/>
              <a:cs typeface="+mn-cs"/>
            </a:defRPr>
          </a:pPr>
          <a:endParaRPr lang="tr-TR"/>
        </a:p>
      </c:txPr>
    </c:title>
    <c:autoTitleDeleted val="0"/>
    <c:plotArea>
      <c:layout>
        <c:manualLayout>
          <c:layoutTarget val="inner"/>
          <c:xMode val="edge"/>
          <c:yMode val="edge"/>
          <c:x val="0.16387000939670673"/>
          <c:y val="0.23810244285652701"/>
          <c:w val="0.70162970037687034"/>
          <c:h val="0.76189755714347296"/>
        </c:manualLayout>
      </c:layout>
      <c:pieChart>
        <c:varyColors val="1"/>
        <c:dLbls>
          <c:dLblPos val="ctr"/>
          <c:showLegendKey val="0"/>
          <c:showVal val="1"/>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sz="2000">
          <a:solidFill>
            <a:schemeClr val="bg1"/>
          </a:solidFill>
        </a:defRPr>
      </a:pPr>
      <a:endParaRPr lang="tr-TR"/>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A92-4026-ACB7-5C997B42661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A92-4026-ACB7-5C997B42661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A92-4026-ACB7-5C997B426614}"/>
              </c:ext>
            </c:extLst>
          </c:dPt>
          <c:dLbls>
            <c:dLbl>
              <c:idx val="2"/>
              <c:layout>
                <c:manualLayout>
                  <c:x val="0.16066076115485561"/>
                  <c:y val="0.16864620464706853"/>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30526837270341206"/>
                      <c:h val="0.21225959024394495"/>
                    </c:manualLayout>
                  </c15:layout>
                </c:ext>
                <c:ext xmlns:c16="http://schemas.microsoft.com/office/drawing/2014/chart" uri="{C3380CC4-5D6E-409C-BE32-E72D297353CC}">
                  <c16:uniqueId val="{00000005-BA92-4026-ACB7-5C997B426614}"/>
                </c:ext>
              </c:extLst>
            </c:dLbl>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endParaRPr lang="tr-TR"/>
              </a:p>
            </c:txPr>
            <c:dLblPos val="ct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Always</c:v>
                </c:pt>
                <c:pt idx="1">
                  <c:v>Often</c:v>
                </c:pt>
                <c:pt idx="2">
                  <c:v>Not Yet Applicable</c:v>
                </c:pt>
              </c:strCache>
            </c:strRef>
          </c:cat>
          <c:val>
            <c:numRef>
              <c:f>Sheet1!$B$2:$B$4</c:f>
              <c:numCache>
                <c:formatCode>0%</c:formatCode>
                <c:ptCount val="3"/>
                <c:pt idx="0">
                  <c:v>0.33</c:v>
                </c:pt>
                <c:pt idx="1">
                  <c:v>0.5</c:v>
                </c:pt>
                <c:pt idx="2">
                  <c:v>0.17</c:v>
                </c:pt>
              </c:numCache>
            </c:numRef>
          </c:val>
          <c:extLst>
            <c:ext xmlns:c16="http://schemas.microsoft.com/office/drawing/2014/chart" uri="{C3380CC4-5D6E-409C-BE32-E72D297353CC}">
              <c16:uniqueId val="{00000006-BA92-4026-ACB7-5C997B426614}"/>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2E2-47BB-88BA-44A3741A35F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2E2-47BB-88BA-44A3741A35F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2E2-47BB-88BA-44A3741A35FE}"/>
              </c:ext>
            </c:extLst>
          </c:dPt>
          <c:dLbls>
            <c:dLbl>
              <c:idx val="0"/>
              <c:layout>
                <c:manualLayout>
                  <c:x val="-0.14976083530768472"/>
                  <c:y val="6.1540413969870783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9137625614435692"/>
                      <c:h val="0.24611061526821634"/>
                    </c:manualLayout>
                  </c15:layout>
                </c:ext>
                <c:ext xmlns:c16="http://schemas.microsoft.com/office/drawing/2014/chart" uri="{C3380CC4-5D6E-409C-BE32-E72D297353CC}">
                  <c16:uniqueId val="{00000001-D2E2-47BB-88BA-44A3741A35FE}"/>
                </c:ext>
              </c:extLst>
            </c:dLbl>
            <c:dLbl>
              <c:idx val="1"/>
              <c:layout>
                <c:manualLayout>
                  <c:x val="0.14667624981579155"/>
                  <c:y val="-0.21643500747925262"/>
                </c:manualLayout>
              </c:layout>
              <c:spPr>
                <a:noFill/>
                <a:ln>
                  <a:noFill/>
                </a:ln>
                <a:effectLst/>
              </c:spPr>
              <c:txPr>
                <a:bodyPr rot="0" spcFirstLastPara="1" vertOverflow="ellipsis" vert="horz" wrap="square" lIns="38100" tIns="19050" rIns="38100" bIns="19050" anchor="ctr" anchorCtr="1">
                  <a:noAutofit/>
                </a:bodyPr>
                <a:lstStyle/>
                <a:p>
                  <a:pPr>
                    <a:defRPr sz="3200" b="1" i="0" u="none" strike="noStrike" kern="1200" baseline="0">
                      <a:solidFill>
                        <a:schemeClr val="bg1"/>
                      </a:solidFill>
                      <a:latin typeface="+mn-lt"/>
                      <a:ea typeface="+mn-ea"/>
                      <a:cs typeface="+mn-cs"/>
                    </a:defRPr>
                  </a:pPr>
                  <a:endParaRPr lang="tr-TR"/>
                </a:p>
              </c:txPr>
              <c:dLblPos val="bestFit"/>
              <c:showLegendKey val="0"/>
              <c:showVal val="0"/>
              <c:showCatName val="1"/>
              <c:showSerName val="0"/>
              <c:showPercent val="1"/>
              <c:showBubbleSize val="0"/>
              <c:extLst>
                <c:ext xmlns:c15="http://schemas.microsoft.com/office/drawing/2012/chart" uri="{CE6537A1-D6FC-4f65-9D91-7224C49458BB}">
                  <c15:layout>
                    <c:manualLayout>
                      <c:w val="0.33725037434644634"/>
                      <c:h val="0.27267753082721152"/>
                    </c:manualLayout>
                  </c15:layout>
                </c:ext>
                <c:ext xmlns:c16="http://schemas.microsoft.com/office/drawing/2014/chart" uri="{C3380CC4-5D6E-409C-BE32-E72D297353CC}">
                  <c16:uniqueId val="{00000003-D2E2-47BB-88BA-44A3741A35FE}"/>
                </c:ext>
              </c:extLst>
            </c:dLbl>
            <c:dLbl>
              <c:idx val="2"/>
              <c:layout>
                <c:manualLayout>
                  <c:x val="0.22959366451027075"/>
                  <c:y val="0.17224964961591246"/>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7367537236076495"/>
                      <c:h val="0.21696973667439298"/>
                    </c:manualLayout>
                  </c15:layout>
                </c:ext>
                <c:ext xmlns:c16="http://schemas.microsoft.com/office/drawing/2014/chart" uri="{C3380CC4-5D6E-409C-BE32-E72D297353CC}">
                  <c16:uniqueId val="{00000005-D2E2-47BB-88BA-44A3741A35FE}"/>
                </c:ext>
              </c:extLst>
            </c:dLbl>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endParaRPr lang="tr-TR"/>
              </a:p>
            </c:txPr>
            <c:dLblPos val="ct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Automatically by the System</c:v>
                </c:pt>
                <c:pt idx="1">
                  <c:v>Manually by the customs officer</c:v>
                </c:pt>
                <c:pt idx="2">
                  <c:v>Not Yet Applicable</c:v>
                </c:pt>
              </c:strCache>
            </c:strRef>
          </c:cat>
          <c:val>
            <c:numRef>
              <c:f>Sheet1!$B$2:$B$4</c:f>
              <c:numCache>
                <c:formatCode>0%</c:formatCode>
                <c:ptCount val="3"/>
                <c:pt idx="0">
                  <c:v>0.5</c:v>
                </c:pt>
                <c:pt idx="1">
                  <c:v>0.33</c:v>
                </c:pt>
                <c:pt idx="2">
                  <c:v>0.17</c:v>
                </c:pt>
              </c:numCache>
            </c:numRef>
          </c:val>
          <c:extLst>
            <c:ext xmlns:c16="http://schemas.microsoft.com/office/drawing/2014/chart" uri="{C3380CC4-5D6E-409C-BE32-E72D297353CC}">
              <c16:uniqueId val="{00000006-D2E2-47BB-88BA-44A3741A35FE}"/>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bg2"/>
                </a:solidFill>
                <a:latin typeface="+mn-lt"/>
                <a:ea typeface="+mn-ea"/>
                <a:cs typeface="+mn-cs"/>
              </a:defRPr>
            </a:pPr>
            <a:r>
              <a:rPr lang="en-US" sz="2000">
                <a:solidFill>
                  <a:schemeClr val="bg2"/>
                </a:solidFill>
              </a:rPr>
              <a:t>Accessibility of Concession Lists to the Private Sector</a:t>
            </a:r>
            <a:endParaRPr lang="tr-TR" sz="2000">
              <a:solidFill>
                <a:schemeClr val="bg2"/>
              </a:solidFill>
            </a:endParaRP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bg2"/>
              </a:solidFill>
              <a:latin typeface="+mn-lt"/>
              <a:ea typeface="+mn-ea"/>
              <a:cs typeface="+mn-cs"/>
            </a:defRPr>
          </a:pPr>
          <a:endParaRPr lang="tr-TR"/>
        </a:p>
      </c:txPr>
    </c:title>
    <c:autoTitleDeleted val="0"/>
    <c:view3D>
      <c:rotX val="75"/>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ctr"/>
          <c:showLegendKey val="0"/>
          <c:showVal val="1"/>
          <c:showCatName val="0"/>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sz="1600" b="1">
          <a:solidFill>
            <a:schemeClr val="bg1"/>
          </a:solidFill>
        </a:defRPr>
      </a:pPr>
      <a:endParaRPr lang="tr-TR"/>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bg2"/>
                </a:solidFill>
                <a:latin typeface="+mn-lt"/>
                <a:ea typeface="+mn-ea"/>
                <a:cs typeface="+mn-cs"/>
              </a:defRPr>
            </a:pPr>
            <a:r>
              <a:rPr lang="en-US" sz="2400" b="1" i="0" u="none" strike="noStrike" baseline="0" dirty="0"/>
              <a:t>Coverage of Existing Concession Lists</a:t>
            </a:r>
            <a:endParaRPr lang="tr-TR" sz="2400" b="1" i="0" u="none" strike="noStrike" kern="1200" spc="0" baseline="0" dirty="0">
              <a:solidFill>
                <a:schemeClr val="bg2"/>
              </a:solidFill>
              <a:effectLst/>
              <a:latin typeface="+mn-lt"/>
              <a:ea typeface="+mn-ea"/>
              <a:cs typeface="+mn-cs"/>
            </a:endParaRPr>
          </a:p>
        </c:rich>
      </c:tx>
      <c:layout>
        <c:manualLayout>
          <c:xMode val="edge"/>
          <c:yMode val="edge"/>
          <c:x val="0.17700907829900833"/>
          <c:y val="0"/>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bg2"/>
              </a:solidFill>
              <a:latin typeface="+mn-lt"/>
              <a:ea typeface="+mn-ea"/>
              <a:cs typeface="+mn-cs"/>
            </a:defRPr>
          </a:pPr>
          <a:endParaRPr lang="tr-TR"/>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ctr"/>
          <c:showLegendKey val="0"/>
          <c:showVal val="1"/>
          <c:showCatName val="0"/>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ctr"/>
          <c:showLegendKey val="0"/>
          <c:showVal val="1"/>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DD4-4E6C-9A0B-76740DF6365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DD4-4E6C-9A0B-76740DF6365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DD4-4E6C-9A0B-76740DF63655}"/>
              </c:ext>
            </c:extLst>
          </c:dPt>
          <c:dLbls>
            <c:dLbl>
              <c:idx val="0"/>
              <c:layout>
                <c:manualLayout>
                  <c:x val="-0.22522558673366136"/>
                  <c:y val="-2.0973641237063971E-3"/>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761045163603143"/>
                      <c:h val="0.46972566559027029"/>
                    </c:manualLayout>
                  </c15:layout>
                </c:ext>
                <c:ext xmlns:c16="http://schemas.microsoft.com/office/drawing/2014/chart" uri="{C3380CC4-5D6E-409C-BE32-E72D297353CC}">
                  <c16:uniqueId val="{00000001-6DD4-4E6C-9A0B-76740DF63655}"/>
                </c:ext>
              </c:extLst>
            </c:dLbl>
            <c:dLbl>
              <c:idx val="1"/>
              <c:layout>
                <c:manualLayout>
                  <c:x val="0.20135646924815986"/>
                  <c:y val="-0.16112651712063786"/>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8859525062301605"/>
                      <c:h val="0.39256676877233765"/>
                    </c:manualLayout>
                  </c15:layout>
                </c:ext>
                <c:ext xmlns:c16="http://schemas.microsoft.com/office/drawing/2014/chart" uri="{C3380CC4-5D6E-409C-BE32-E72D297353CC}">
                  <c16:uniqueId val="{00000003-6DD4-4E6C-9A0B-76740DF63655}"/>
                </c:ext>
              </c:extLst>
            </c:dLbl>
            <c:dLbl>
              <c:idx val="2"/>
              <c:layout>
                <c:manualLayout>
                  <c:x val="0.21587971020358598"/>
                  <c:y val="8.4824287652525254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7680217867695101"/>
                      <c:h val="0.35951801952088835"/>
                    </c:manualLayout>
                  </c15:layout>
                </c:ext>
                <c:ext xmlns:c16="http://schemas.microsoft.com/office/drawing/2014/chart" uri="{C3380CC4-5D6E-409C-BE32-E72D297353CC}">
                  <c16:uniqueId val="{00000005-6DD4-4E6C-9A0B-76740DF63655}"/>
                </c:ext>
              </c:extLst>
            </c:dLbl>
            <c:spPr>
              <a:noFill/>
              <a:ln>
                <a:noFill/>
              </a:ln>
              <a:effectLst/>
            </c:spPr>
            <c:txPr>
              <a:bodyPr rot="0" spcFirstLastPara="1" vertOverflow="ellipsis" vert="horz" wrap="square" anchor="ctr" anchorCtr="1"/>
              <a:lstStyle/>
              <a:p>
                <a:pPr>
                  <a:defRPr sz="3200" b="1" i="0" u="none" strike="noStrike" kern="1200" baseline="0">
                    <a:solidFill>
                      <a:schemeClr val="bg1"/>
                    </a:solidFill>
                    <a:latin typeface="+mn-lt"/>
                    <a:ea typeface="+mn-ea"/>
                    <a:cs typeface="+mn-cs"/>
                  </a:defRPr>
                </a:pPr>
                <a:endParaRPr lang="tr-TR"/>
              </a:p>
            </c:txPr>
            <c:dLblPos val="ct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Yes, Within the general tariff schedule</c:v>
                </c:pt>
                <c:pt idx="1">
                  <c:v>No, Available upon request</c:v>
                </c:pt>
                <c:pt idx="2">
                  <c:v>Not Yet Applicable</c:v>
                </c:pt>
              </c:strCache>
            </c:strRef>
          </c:cat>
          <c:val>
            <c:numRef>
              <c:f>Sheet1!$B$2:$B$4</c:f>
              <c:numCache>
                <c:formatCode>0%</c:formatCode>
                <c:ptCount val="3"/>
                <c:pt idx="0">
                  <c:v>0.5</c:v>
                </c:pt>
                <c:pt idx="1">
                  <c:v>0.33</c:v>
                </c:pt>
                <c:pt idx="2">
                  <c:v>0.17</c:v>
                </c:pt>
              </c:numCache>
            </c:numRef>
          </c:val>
          <c:extLst>
            <c:ext xmlns:c16="http://schemas.microsoft.com/office/drawing/2014/chart" uri="{C3380CC4-5D6E-409C-BE32-E72D297353CC}">
              <c16:uniqueId val="{00000006-6DD4-4E6C-9A0B-76740DF63655}"/>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sz="1600" b="1">
          <a:solidFill>
            <a:schemeClr val="bg1"/>
          </a:solidFill>
        </a:defRPr>
      </a:pPr>
      <a:endParaRPr lang="tr-TR"/>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375-49A5-9A45-5F6090E83D9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375-49A5-9A45-5F6090E83D9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375-49A5-9A45-5F6090E83D9C}"/>
              </c:ext>
            </c:extLst>
          </c:dPt>
          <c:dLbls>
            <c:dLbl>
              <c:idx val="0"/>
              <c:layout>
                <c:manualLayout>
                  <c:x val="-0.16243018212939175"/>
                  <c:y val="-0.16732769023676519"/>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30421571534336234"/>
                      <c:h val="0.31540787195440495"/>
                    </c:manualLayout>
                  </c15:layout>
                </c:ext>
                <c:ext xmlns:c16="http://schemas.microsoft.com/office/drawing/2014/chart" uri="{C3380CC4-5D6E-409C-BE32-E72D297353CC}">
                  <c16:uniqueId val="{00000001-6375-49A5-9A45-5F6090E83D9C}"/>
                </c:ext>
              </c:extLst>
            </c:dLbl>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endParaRPr lang="tr-TR"/>
              </a:p>
            </c:txPr>
            <c:dLblPos val="ct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2"/>
                <c:pt idx="0">
                  <c:v>Low Coverage </c:v>
                </c:pt>
                <c:pt idx="1">
                  <c:v>Moderate Coverage</c:v>
                </c:pt>
              </c:strCache>
            </c:strRef>
          </c:cat>
          <c:val>
            <c:numRef>
              <c:f>Sheet1!$B$2:$B$4</c:f>
              <c:numCache>
                <c:formatCode>0%</c:formatCode>
                <c:ptCount val="3"/>
                <c:pt idx="0">
                  <c:v>0.67</c:v>
                </c:pt>
                <c:pt idx="1">
                  <c:v>0.33</c:v>
                </c:pt>
              </c:numCache>
            </c:numRef>
          </c:val>
          <c:extLst>
            <c:ext xmlns:c16="http://schemas.microsoft.com/office/drawing/2014/chart" uri="{C3380CC4-5D6E-409C-BE32-E72D297353CC}">
              <c16:uniqueId val="{00000006-6375-49A5-9A45-5F6090E83D9C}"/>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DE9-4E25-9687-0C19F5279B3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DE9-4E25-9687-0C19F5279B3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DE9-4E25-9687-0C19F5279B3B}"/>
              </c:ext>
            </c:extLst>
          </c:dPt>
          <c:dLbls>
            <c:dLbl>
              <c:idx val="0"/>
              <c:layout>
                <c:manualLayout>
                  <c:x val="-8.1578591261845163E-2"/>
                  <c:y val="8.3543843868980946E-3"/>
                </c:manualLayout>
              </c:layout>
              <c:spPr>
                <a:noFill/>
                <a:ln>
                  <a:noFill/>
                </a:ln>
                <a:effectLst/>
              </c:spPr>
              <c:txPr>
                <a:bodyPr rot="0" spcFirstLastPara="1" vertOverflow="ellipsis" vert="horz" wrap="square" lIns="38100" tIns="19050" rIns="38100" bIns="19050" anchor="ctr" anchorCtr="1">
                  <a:noAutofit/>
                </a:bodyPr>
                <a:lstStyle/>
                <a:p>
                  <a:pPr>
                    <a:defRPr sz="3200" b="1" i="0" u="none" strike="noStrike" kern="1200" baseline="0">
                      <a:solidFill>
                        <a:schemeClr val="bg1"/>
                      </a:solidFill>
                      <a:latin typeface="+mn-lt"/>
                      <a:ea typeface="+mn-ea"/>
                      <a:cs typeface="+mn-cs"/>
                    </a:defRPr>
                  </a:pPr>
                  <a:endParaRPr lang="tr-TR"/>
                </a:p>
              </c:txPr>
              <c:dLblPos val="bestFit"/>
              <c:showLegendKey val="0"/>
              <c:showVal val="0"/>
              <c:showCatName val="1"/>
              <c:showSerName val="0"/>
              <c:showPercent val="1"/>
              <c:showBubbleSize val="0"/>
              <c:extLst>
                <c:ext xmlns:c15="http://schemas.microsoft.com/office/drawing/2012/chart" uri="{CE6537A1-D6FC-4f65-9D91-7224C49458BB}">
                  <c15:layout>
                    <c:manualLayout>
                      <c:w val="0.4120708842787898"/>
                      <c:h val="0.29657167118385735"/>
                    </c:manualLayout>
                  </c15:layout>
                </c:ext>
                <c:ext xmlns:c16="http://schemas.microsoft.com/office/drawing/2014/chart" uri="{C3380CC4-5D6E-409C-BE32-E72D297353CC}">
                  <c16:uniqueId val="{00000001-1DE9-4E25-9687-0C19F5279B3B}"/>
                </c:ext>
              </c:extLst>
            </c:dLbl>
            <c:dLbl>
              <c:idx val="1"/>
              <c:spPr>
                <a:noFill/>
                <a:ln>
                  <a:noFill/>
                </a:ln>
                <a:effectLst/>
              </c:spPr>
              <c:txPr>
                <a:bodyPr rot="0" spcFirstLastPara="1" vertOverflow="ellipsis" vert="horz" wrap="square" lIns="38100" tIns="19050" rIns="38100" bIns="19050" anchor="ctr" anchorCtr="1">
                  <a:noAutofit/>
                </a:bodyPr>
                <a:lstStyle/>
                <a:p>
                  <a:pPr>
                    <a:defRPr sz="3200" b="1" i="0" u="none" strike="noStrike" kern="1200" baseline="0">
                      <a:solidFill>
                        <a:schemeClr val="bg1"/>
                      </a:solidFill>
                      <a:latin typeface="+mn-lt"/>
                      <a:ea typeface="+mn-ea"/>
                      <a:cs typeface="+mn-cs"/>
                    </a:defRPr>
                  </a:pPr>
                  <a:endParaRPr lang="tr-TR"/>
                </a:p>
              </c:txPr>
              <c:dLblPos val="ct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1DE9-4E25-9687-0C19F5279B3B}"/>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n-lt"/>
                    <a:ea typeface="+mn-ea"/>
                    <a:cs typeface="+mn-cs"/>
                  </a:defRPr>
                </a:pPr>
                <a:endParaRPr lang="tr-TR"/>
              </a:p>
            </c:txPr>
            <c:dLblPos val="ct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2"/>
                <c:pt idx="0">
                  <c:v>Moderately clear</c:v>
                </c:pt>
                <c:pt idx="1">
                  <c:v>Clear</c:v>
                </c:pt>
              </c:strCache>
            </c:strRef>
          </c:cat>
          <c:val>
            <c:numRef>
              <c:f>Sheet1!$B$2:$B$4</c:f>
              <c:numCache>
                <c:formatCode>0%</c:formatCode>
                <c:ptCount val="3"/>
                <c:pt idx="0">
                  <c:v>0.5</c:v>
                </c:pt>
                <c:pt idx="1">
                  <c:v>0.5</c:v>
                </c:pt>
              </c:numCache>
            </c:numRef>
          </c:val>
          <c:extLst>
            <c:ext xmlns:c16="http://schemas.microsoft.com/office/drawing/2014/chart" uri="{C3380CC4-5D6E-409C-BE32-E72D297353CC}">
              <c16:uniqueId val="{00000006-1DE9-4E25-9687-0C19F5279B3B}"/>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Percentage</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A3E2-4917-A215-6104428F6614}"/>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A3E2-4917-A215-6104428F6614}"/>
              </c:ext>
            </c:extLst>
          </c:dPt>
          <c:dLbls>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accent6">
                        <a:lumMod val="75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Complexity of origin criteria</c:v>
                </c:pt>
                <c:pt idx="1">
                  <c:v>Difficulties in calculating value-added content</c:v>
                </c:pt>
                <c:pt idx="2">
                  <c:v>Insufficient guidance or training</c:v>
                </c:pt>
                <c:pt idx="3">
                  <c:v>Limited awareness among exporters</c:v>
                </c:pt>
                <c:pt idx="4">
                  <c:v>Limited awareness in public sector</c:v>
                </c:pt>
                <c:pt idx="5">
                  <c:v>Lack of harmonization with other FTAs</c:v>
                </c:pt>
              </c:strCache>
            </c:strRef>
          </c:cat>
          <c:val>
            <c:numRef>
              <c:f>Sheet1!$B$2:$B$7</c:f>
              <c:numCache>
                <c:formatCode>0%</c:formatCode>
                <c:ptCount val="6"/>
                <c:pt idx="0">
                  <c:v>0.5</c:v>
                </c:pt>
                <c:pt idx="1">
                  <c:v>0.5</c:v>
                </c:pt>
                <c:pt idx="2">
                  <c:v>0.5</c:v>
                </c:pt>
                <c:pt idx="3">
                  <c:v>0.33</c:v>
                </c:pt>
                <c:pt idx="4">
                  <c:v>0.33</c:v>
                </c:pt>
                <c:pt idx="5">
                  <c:v>0.33</c:v>
                </c:pt>
              </c:numCache>
            </c:numRef>
          </c:val>
          <c:extLst>
            <c:ext xmlns:c16="http://schemas.microsoft.com/office/drawing/2014/chart" uri="{C3380CC4-5D6E-409C-BE32-E72D297353CC}">
              <c16:uniqueId val="{00000004-A3E2-4917-A215-6104428F6614}"/>
            </c:ext>
          </c:extLst>
        </c:ser>
        <c:dLbls>
          <c:dLblPos val="outEnd"/>
          <c:showLegendKey val="0"/>
          <c:showVal val="1"/>
          <c:showCatName val="0"/>
          <c:showSerName val="0"/>
          <c:showPercent val="0"/>
          <c:showBubbleSize val="0"/>
        </c:dLbls>
        <c:gapWidth val="100"/>
        <c:axId val="963964760"/>
        <c:axId val="963965416"/>
      </c:barChart>
      <c:valAx>
        <c:axId val="963965416"/>
        <c:scaling>
          <c:orientation val="minMax"/>
        </c:scaling>
        <c:delete val="1"/>
        <c:axPos val="t"/>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963964760"/>
        <c:crosses val="autoZero"/>
        <c:crossBetween val="between"/>
      </c:valAx>
      <c:catAx>
        <c:axId val="963964760"/>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accent6">
                    <a:lumMod val="75000"/>
                  </a:schemeClr>
                </a:solidFill>
                <a:latin typeface="+mn-lt"/>
                <a:ea typeface="+mn-ea"/>
                <a:cs typeface="+mn-cs"/>
              </a:defRPr>
            </a:pPr>
            <a:endParaRPr lang="tr-TR"/>
          </a:p>
        </c:txPr>
        <c:crossAx val="96396541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lgn="dist" rtl="1">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7A5-437E-9EFD-B61E4BE44F2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7A5-437E-9EFD-B61E4BE44F2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7A5-437E-9EFD-B61E4BE44F2F}"/>
              </c:ext>
            </c:extLst>
          </c:dPt>
          <c:dLbls>
            <c:dLbl>
              <c:idx val="0"/>
              <c:layout>
                <c:manualLayout>
                  <c:x val="-9.315690113834664E-2"/>
                  <c:y val="9.4253140201007751E-2"/>
                </c:manualLayout>
              </c:layout>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endParaRPr lang="tr-TR"/>
                </a:p>
              </c:txPr>
              <c:dLblPos val="bestFit"/>
              <c:showLegendKey val="0"/>
              <c:showVal val="0"/>
              <c:showCatName val="1"/>
              <c:showSerName val="0"/>
              <c:showPercent val="1"/>
              <c:showBubbleSize val="0"/>
              <c:extLst>
                <c:ext xmlns:c15="http://schemas.microsoft.com/office/drawing/2012/chart" uri="{CE6537A1-D6FC-4f65-9D91-7224C49458BB}">
                  <c15:layout>
                    <c:manualLayout>
                      <c:w val="0.32811140355769441"/>
                      <c:h val="0.24253720138199827"/>
                    </c:manualLayout>
                  </c15:layout>
                </c:ext>
                <c:ext xmlns:c16="http://schemas.microsoft.com/office/drawing/2014/chart" uri="{C3380CC4-5D6E-409C-BE32-E72D297353CC}">
                  <c16:uniqueId val="{00000001-07A5-437E-9EFD-B61E4BE44F2F}"/>
                </c:ext>
              </c:extLst>
            </c:dLbl>
            <c:dLbl>
              <c:idx val="1"/>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endParaRPr lang="tr-TR"/>
                </a:p>
              </c:txPr>
              <c:dLblPos val="ctr"/>
              <c:showLegendKey val="0"/>
              <c:showVal val="0"/>
              <c:showCatName val="1"/>
              <c:showSerName val="0"/>
              <c:showPercent val="1"/>
              <c:showBubbleSize val="0"/>
              <c:extLst>
                <c:ext xmlns:c16="http://schemas.microsoft.com/office/drawing/2014/chart" uri="{C3380CC4-5D6E-409C-BE32-E72D297353CC}">
                  <c16:uniqueId val="{00000003-07A5-437E-9EFD-B61E4BE44F2F}"/>
                </c:ext>
              </c:extLst>
            </c:dLbl>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tx1">
                        <a:lumMod val="75000"/>
                        <a:lumOff val="25000"/>
                      </a:schemeClr>
                    </a:solidFill>
                    <a:latin typeface="+mn-lt"/>
                    <a:ea typeface="+mn-ea"/>
                    <a:cs typeface="+mn-cs"/>
                  </a:defRPr>
                </a:pPr>
                <a:endParaRPr lang="tr-TR"/>
              </a:p>
            </c:txPr>
            <c:dLblPos val="ct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2"/>
                <c:pt idx="0">
                  <c:v>Respond</c:v>
                </c:pt>
                <c:pt idx="1">
                  <c:v>Not Respond</c:v>
                </c:pt>
              </c:strCache>
            </c:strRef>
          </c:cat>
          <c:val>
            <c:numRef>
              <c:f>Sheet1!$B$2:$B$4</c:f>
              <c:numCache>
                <c:formatCode>0%</c:formatCode>
                <c:ptCount val="3"/>
                <c:pt idx="0">
                  <c:v>0.43</c:v>
                </c:pt>
                <c:pt idx="1">
                  <c:v>0.56999999999999995</c:v>
                </c:pt>
              </c:numCache>
            </c:numRef>
          </c:val>
          <c:extLst>
            <c:ext xmlns:c16="http://schemas.microsoft.com/office/drawing/2014/chart" uri="{C3380CC4-5D6E-409C-BE32-E72D297353CC}">
              <c16:uniqueId val="{00000006-07A5-437E-9EFD-B61E4BE44F2F}"/>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AF6-47B7-8892-C90CA01B1D1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AF6-47B7-8892-C90CA01B1D1A}"/>
              </c:ext>
            </c:extLst>
          </c:dPt>
          <c:dLbls>
            <c:dLbl>
              <c:idx val="0"/>
              <c:layout>
                <c:manualLayout>
                  <c:x val="-0.21483596484766748"/>
                  <c:y val="-0.14044259459434824"/>
                </c:manualLayout>
              </c:layout>
              <c:tx>
                <c:rich>
                  <a:bodyPr rot="0" spcFirstLastPara="1" vertOverflow="ellipsis" vert="horz" wrap="square" lIns="38100" tIns="19050" rIns="38100" bIns="19050" anchor="ctr" anchorCtr="1">
                    <a:spAutoFit/>
                  </a:bodyPr>
                  <a:lstStyle/>
                  <a:p>
                    <a:pPr>
                      <a:defRPr sz="3200" b="1" i="0" u="none" strike="noStrike" kern="1200" baseline="0">
                        <a:solidFill>
                          <a:schemeClr val="accent6">
                            <a:lumMod val="75000"/>
                          </a:schemeClr>
                        </a:solidFill>
                        <a:latin typeface="+mn-lt"/>
                        <a:ea typeface="+mn-ea"/>
                        <a:cs typeface="+mn-cs"/>
                      </a:defRPr>
                    </a:pPr>
                    <a:fld id="{0D8D80F6-7025-4E93-9275-A32FBD85F7CD}" type="CATEGORYNAME">
                      <a:rPr lang="en-US" sz="3200" b="1" dirty="0">
                        <a:solidFill>
                          <a:schemeClr val="tx2"/>
                        </a:solidFill>
                      </a:rPr>
                      <a:pPr>
                        <a:defRPr sz="3200" b="1">
                          <a:solidFill>
                            <a:schemeClr val="accent6">
                              <a:lumMod val="75000"/>
                            </a:schemeClr>
                          </a:solidFill>
                        </a:defRPr>
                      </a:pPr>
                      <a:t>[KATEGORİ ADI]</a:t>
                    </a:fld>
                    <a:r>
                      <a:rPr lang="en-US" sz="3200" b="1" baseline="0" dirty="0">
                        <a:solidFill>
                          <a:schemeClr val="tx2"/>
                        </a:solidFill>
                      </a:rPr>
                      <a:t>; </a:t>
                    </a:r>
                    <a:fld id="{83C8FB2F-EEAC-412F-8477-191E4A69F59D}" type="VALUE">
                      <a:rPr lang="en-US" sz="3200" b="1" baseline="0" dirty="0">
                        <a:solidFill>
                          <a:schemeClr val="tx2"/>
                        </a:solidFill>
                      </a:rPr>
                      <a:pPr>
                        <a:defRPr sz="3200" b="1">
                          <a:solidFill>
                            <a:schemeClr val="accent6">
                              <a:lumMod val="75000"/>
                            </a:schemeClr>
                          </a:solidFill>
                        </a:defRPr>
                      </a:pPr>
                      <a:t>[DEĞER]</a:t>
                    </a:fld>
                    <a:endParaRPr lang="en-US" sz="3200" b="1" baseline="0" dirty="0">
                      <a:solidFill>
                        <a:schemeClr val="tx2"/>
                      </a:solidFill>
                    </a:endParaRPr>
                  </a:p>
                </c:rich>
              </c:tx>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accent6">
                          <a:lumMod val="75000"/>
                        </a:schemeClr>
                      </a:solidFill>
                      <a:latin typeface="+mn-lt"/>
                      <a:ea typeface="+mn-ea"/>
                      <a:cs typeface="+mn-cs"/>
                    </a:defRPr>
                  </a:pPr>
                  <a:endParaRPr lang="tr-TR"/>
                </a:p>
              </c:txPr>
              <c:dLblPos val="bestFit"/>
              <c:showLegendKey val="0"/>
              <c:showVal val="1"/>
              <c:showCatName val="1"/>
              <c:showSerName val="0"/>
              <c:showPercent val="0"/>
              <c:showBubbleSize val="0"/>
              <c:extLst>
                <c:ext xmlns:c15="http://schemas.microsoft.com/office/drawing/2012/chart" uri="{CE6537A1-D6FC-4f65-9D91-7224C49458BB}">
                  <c15:layout>
                    <c:manualLayout>
                      <c:w val="0.33495854063018243"/>
                      <c:h val="0.3404354369217571"/>
                    </c:manualLayout>
                  </c15:layout>
                  <c15:dlblFieldTable/>
                  <c15:showDataLabelsRange val="0"/>
                </c:ext>
                <c:ext xmlns:c16="http://schemas.microsoft.com/office/drawing/2014/chart" uri="{C3380CC4-5D6E-409C-BE32-E72D297353CC}">
                  <c16:uniqueId val="{00000001-FAF6-47B7-8892-C90CA01B1D1A}"/>
                </c:ext>
              </c:extLst>
            </c:dLbl>
            <c:dLbl>
              <c:idx val="1"/>
              <c:layout>
                <c:manualLayout>
                  <c:x val="0.20199423637717534"/>
                  <c:y val="0.10523047990284648"/>
                </c:manualLayout>
              </c:layout>
              <c:tx>
                <c:rich>
                  <a:bodyPr rot="0" spcFirstLastPara="1" vertOverflow="ellipsis" vert="horz" wrap="square" lIns="38100" tIns="19050" rIns="38100" bIns="19050" anchor="ctr" anchorCtr="1">
                    <a:spAutoFit/>
                  </a:bodyPr>
                  <a:lstStyle/>
                  <a:p>
                    <a:pPr>
                      <a:defRPr sz="3200" b="1" i="0" u="none" strike="noStrike" kern="1200" baseline="0">
                        <a:solidFill>
                          <a:schemeClr val="accent6">
                            <a:lumMod val="75000"/>
                          </a:schemeClr>
                        </a:solidFill>
                        <a:latin typeface="+mn-lt"/>
                        <a:ea typeface="+mn-ea"/>
                        <a:cs typeface="+mn-cs"/>
                      </a:defRPr>
                    </a:pPr>
                    <a:fld id="{E8C34ACD-2F98-48DD-9E03-FEF785E8F04F}" type="CATEGORYNAME">
                      <a:rPr lang="en-US" sz="3200" b="1">
                        <a:solidFill>
                          <a:schemeClr val="bg1"/>
                        </a:solidFill>
                      </a:rPr>
                      <a:pPr>
                        <a:defRPr sz="3200" b="1">
                          <a:solidFill>
                            <a:schemeClr val="accent6">
                              <a:lumMod val="75000"/>
                            </a:schemeClr>
                          </a:solidFill>
                        </a:defRPr>
                      </a:pPr>
                      <a:t>[KATEGORİ ADI]</a:t>
                    </a:fld>
                    <a:r>
                      <a:rPr lang="en-US" sz="3200" b="1" baseline="0" dirty="0">
                        <a:solidFill>
                          <a:schemeClr val="bg1"/>
                        </a:solidFill>
                      </a:rPr>
                      <a:t>; </a:t>
                    </a:r>
                    <a:fld id="{1ADE586C-72A6-423F-816E-846BA2994AF6}" type="VALUE">
                      <a:rPr lang="en-US" sz="3200" b="1" baseline="0">
                        <a:solidFill>
                          <a:schemeClr val="bg1"/>
                        </a:solidFill>
                      </a:rPr>
                      <a:pPr>
                        <a:defRPr sz="3200" b="1">
                          <a:solidFill>
                            <a:schemeClr val="accent6">
                              <a:lumMod val="75000"/>
                            </a:schemeClr>
                          </a:solidFill>
                        </a:defRPr>
                      </a:pPr>
                      <a:t>[DEĞER]</a:t>
                    </a:fld>
                    <a:endParaRPr lang="en-US" sz="3200" b="1" baseline="0" dirty="0">
                      <a:solidFill>
                        <a:schemeClr val="bg1"/>
                      </a:solidFill>
                    </a:endParaRPr>
                  </a:p>
                </c:rich>
              </c:tx>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accent6">
                          <a:lumMod val="75000"/>
                        </a:schemeClr>
                      </a:solidFill>
                      <a:latin typeface="+mn-lt"/>
                      <a:ea typeface="+mn-ea"/>
                      <a:cs typeface="+mn-cs"/>
                    </a:defRPr>
                  </a:pPr>
                  <a:endParaRPr lang="tr-TR"/>
                </a:p>
              </c:txPr>
              <c:dLblPos val="bestFit"/>
              <c:showLegendKey val="0"/>
              <c:showVal val="1"/>
              <c:showCatName val="1"/>
              <c:showSerName val="0"/>
              <c:showPercent val="0"/>
              <c:showBubbleSize val="0"/>
              <c:extLst>
                <c:ext xmlns:c15="http://schemas.microsoft.com/office/drawing/2012/chart" uri="{CE6537A1-D6FC-4f65-9D91-7224C49458BB}">
                  <c15:layout>
                    <c:manualLayout>
                      <c:w val="0.33395544754810225"/>
                      <c:h val="0.27370577997132334"/>
                    </c:manualLayout>
                  </c15:layout>
                  <c15:dlblFieldTable/>
                  <c15:showDataLabelsRange val="0"/>
                </c:ext>
                <c:ext xmlns:c16="http://schemas.microsoft.com/office/drawing/2014/chart" uri="{C3380CC4-5D6E-409C-BE32-E72D297353CC}">
                  <c16:uniqueId val="{00000003-FAF6-47B7-8892-C90CA01B1D1A}"/>
                </c:ext>
              </c:extLst>
            </c:dLbl>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accent6">
                        <a:lumMod val="75000"/>
                      </a:schemeClr>
                    </a:solidFill>
                    <a:latin typeface="+mn-lt"/>
                    <a:ea typeface="+mn-ea"/>
                    <a:cs typeface="+mn-cs"/>
                  </a:defRPr>
                </a:pPr>
                <a:endParaRPr lang="tr-TR"/>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Yes Without Difficulties</c:v>
                </c:pt>
                <c:pt idx="1">
                  <c:v>Minor delays Occur </c:v>
                </c:pt>
              </c:strCache>
            </c:strRef>
          </c:cat>
          <c:val>
            <c:numRef>
              <c:f>Sheet1!$B$2:$B$3</c:f>
              <c:numCache>
                <c:formatCode>0%</c:formatCode>
                <c:ptCount val="2"/>
                <c:pt idx="0">
                  <c:v>0.6</c:v>
                </c:pt>
                <c:pt idx="1">
                  <c:v>0.4</c:v>
                </c:pt>
              </c:numCache>
            </c:numRef>
          </c:val>
          <c:extLst>
            <c:ext xmlns:c16="http://schemas.microsoft.com/office/drawing/2014/chart" uri="{C3380CC4-5D6E-409C-BE32-E72D297353CC}">
              <c16:uniqueId val="{00000004-FAF6-47B7-8892-C90CA01B1D1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3638809673773811E-3"/>
          <c:y val="0.22997619581171549"/>
          <c:w val="0.9484986546794244"/>
          <c:h val="0.77002388082331985"/>
        </c:manualLayout>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25C-4BCA-976A-5AB74859C16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25C-4BCA-976A-5AB74859C16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25C-4BCA-976A-5AB74859C164}"/>
              </c:ext>
            </c:extLst>
          </c:dPt>
          <c:dLbls>
            <c:dLbl>
              <c:idx val="0"/>
              <c:layout>
                <c:manualLayout>
                  <c:x val="-0.16171911834040548"/>
                  <c:y val="-0.16568111760532248"/>
                </c:manualLayout>
              </c:layout>
              <c:spPr>
                <a:noFill/>
                <a:ln>
                  <a:noFill/>
                </a:ln>
                <a:effectLst/>
              </c:spPr>
              <c:txPr>
                <a:bodyPr rot="0" spcFirstLastPara="1" vertOverflow="ellipsis" vert="horz" wrap="square" lIns="38100" tIns="19050" rIns="38100" bIns="19050" anchor="ctr" anchorCtr="1">
                  <a:noAutofit/>
                </a:bodyPr>
                <a:lstStyle/>
                <a:p>
                  <a:pPr>
                    <a:defRPr sz="3200" b="1" i="0" u="none" strike="noStrike" kern="1200" baseline="0">
                      <a:solidFill>
                        <a:schemeClr val="bg1"/>
                      </a:solidFill>
                      <a:latin typeface="+mn-lt"/>
                      <a:ea typeface="+mn-ea"/>
                      <a:cs typeface="+mn-cs"/>
                    </a:defRPr>
                  </a:pPr>
                  <a:endParaRPr lang="tr-TR"/>
                </a:p>
              </c:txPr>
              <c:dLblPos val="bestFit"/>
              <c:showLegendKey val="0"/>
              <c:showVal val="0"/>
              <c:showCatName val="1"/>
              <c:showSerName val="0"/>
              <c:showPercent val="1"/>
              <c:showBubbleSize val="0"/>
              <c:extLst>
                <c:ext xmlns:c15="http://schemas.microsoft.com/office/drawing/2012/chart" uri="{CE6537A1-D6FC-4f65-9D91-7224C49458BB}">
                  <c15:layout>
                    <c:manualLayout>
                      <c:w val="0.33506388997947834"/>
                      <c:h val="0.29657162181448654"/>
                    </c:manualLayout>
                  </c15:layout>
                </c:ext>
                <c:ext xmlns:c16="http://schemas.microsoft.com/office/drawing/2014/chart" uri="{C3380CC4-5D6E-409C-BE32-E72D297353CC}">
                  <c16:uniqueId val="{00000001-D25C-4BCA-976A-5AB74859C164}"/>
                </c:ext>
              </c:extLst>
            </c:dLbl>
            <c:dLbl>
              <c:idx val="1"/>
              <c:layout>
                <c:manualLayout>
                  <c:x val="0.19615576689247871"/>
                  <c:y val="0.15777829317558573"/>
                </c:manualLayout>
              </c:layout>
              <c:spPr>
                <a:noFill/>
                <a:ln>
                  <a:noFill/>
                </a:ln>
                <a:effectLst/>
              </c:spPr>
              <c:txPr>
                <a:bodyPr rot="0" spcFirstLastPara="1" vertOverflow="ellipsis" horzOverflow="clip" vert="horz" wrap="square" lIns="38100" tIns="19050" rIns="38100" bIns="19050" anchor="ctr" anchorCtr="1">
                  <a:noAutofit/>
                </a:bodyPr>
                <a:lstStyle/>
                <a:p>
                  <a:pPr>
                    <a:defRPr sz="3200" b="1" i="0" u="none" strike="noStrike" kern="1200" baseline="0">
                      <a:solidFill>
                        <a:schemeClr val="bg1"/>
                      </a:solidFill>
                      <a:latin typeface="+mn-lt"/>
                      <a:ea typeface="+mn-ea"/>
                      <a:cs typeface="+mn-cs"/>
                    </a:defRPr>
                  </a:pPr>
                  <a:endParaRPr lang="tr-TR"/>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layout>
                    <c:manualLayout>
                      <c:w val="0.21162916573612248"/>
                      <c:h val="0.22244768388881378"/>
                    </c:manualLayout>
                  </c15:layout>
                </c:ext>
                <c:ext xmlns:c16="http://schemas.microsoft.com/office/drawing/2014/chart" uri="{C3380CC4-5D6E-409C-BE32-E72D297353CC}">
                  <c16:uniqueId val="{00000003-D25C-4BCA-976A-5AB74859C164}"/>
                </c:ext>
              </c:extLst>
            </c:dLbl>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endParaRPr lang="tr-TR"/>
              </a:p>
            </c:txPr>
            <c:dLblPos val="ct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2"/>
                <c:pt idx="0">
                  <c:v>Rarely</c:v>
                </c:pt>
                <c:pt idx="1">
                  <c:v>Never</c:v>
                </c:pt>
              </c:strCache>
            </c:strRef>
          </c:cat>
          <c:val>
            <c:numRef>
              <c:f>Sheet1!$B$2:$B$4</c:f>
              <c:numCache>
                <c:formatCode>0%</c:formatCode>
                <c:ptCount val="3"/>
                <c:pt idx="0">
                  <c:v>0.6</c:v>
                </c:pt>
                <c:pt idx="1">
                  <c:v>0.4</c:v>
                </c:pt>
              </c:numCache>
            </c:numRef>
          </c:val>
          <c:extLst>
            <c:ext xmlns:c16="http://schemas.microsoft.com/office/drawing/2014/chart" uri="{C3380CC4-5D6E-409C-BE32-E72D297353CC}">
              <c16:uniqueId val="{00000006-D25C-4BCA-976A-5AB74859C164}"/>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3638809673773811E-3"/>
          <c:y val="0.22997619581171549"/>
          <c:w val="0.9484986546794244"/>
          <c:h val="0.77002388082331985"/>
        </c:manualLayout>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E58-40C7-A20A-C9D57CF567D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E58-40C7-A20A-C9D57CF567D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E58-40C7-A20A-C9D57CF567D3}"/>
              </c:ext>
            </c:extLst>
          </c:dPt>
          <c:dLbls>
            <c:dLbl>
              <c:idx val="0"/>
              <c:layout>
                <c:manualLayout>
                  <c:x val="-0.13611364425916275"/>
                  <c:y val="0.14137856874426707"/>
                </c:manualLayout>
              </c:layout>
              <c:spPr>
                <a:noFill/>
                <a:ln>
                  <a:noFill/>
                </a:ln>
                <a:effectLst/>
              </c:spPr>
              <c:txPr>
                <a:bodyPr rot="0" spcFirstLastPara="1" vertOverflow="ellipsis" vert="horz" wrap="square" lIns="38100" tIns="19050" rIns="38100" bIns="19050" anchor="ctr" anchorCtr="1">
                  <a:noAutofit/>
                </a:bodyPr>
                <a:lstStyle/>
                <a:p>
                  <a:pPr>
                    <a:defRPr sz="3200" b="1" i="0" u="none" strike="noStrike" kern="1200" baseline="0">
                      <a:solidFill>
                        <a:schemeClr val="bg1"/>
                      </a:solidFill>
                      <a:latin typeface="+mn-lt"/>
                      <a:ea typeface="+mn-ea"/>
                      <a:cs typeface="+mn-cs"/>
                    </a:defRPr>
                  </a:pPr>
                  <a:endParaRPr lang="tr-TR"/>
                </a:p>
              </c:txPr>
              <c:dLblPos val="bestFit"/>
              <c:showLegendKey val="0"/>
              <c:showVal val="0"/>
              <c:showCatName val="1"/>
              <c:showSerName val="0"/>
              <c:showPercent val="1"/>
              <c:showBubbleSize val="0"/>
              <c:extLst>
                <c:ext xmlns:c15="http://schemas.microsoft.com/office/drawing/2012/chart" uri="{CE6537A1-D6FC-4f65-9D91-7224C49458BB}">
                  <c15:layout>
                    <c:manualLayout>
                      <c:w val="0.33506388997947834"/>
                      <c:h val="0.29657162181448654"/>
                    </c:manualLayout>
                  </c15:layout>
                </c:ext>
                <c:ext xmlns:c16="http://schemas.microsoft.com/office/drawing/2014/chart" uri="{C3380CC4-5D6E-409C-BE32-E72D297353CC}">
                  <c16:uniqueId val="{00000001-2E58-40C7-A20A-C9D57CF567D3}"/>
                </c:ext>
              </c:extLst>
            </c:dLbl>
            <c:dLbl>
              <c:idx val="1"/>
              <c:spPr>
                <a:noFill/>
                <a:ln>
                  <a:noFill/>
                </a:ln>
                <a:effectLst/>
              </c:spPr>
              <c:txPr>
                <a:bodyPr rot="0" spcFirstLastPara="1" vertOverflow="ellipsis" horzOverflow="clip" vert="horz" wrap="square" lIns="38100" tIns="19050" rIns="38100" bIns="19050" anchor="ctr" anchorCtr="1">
                  <a:noAutofit/>
                </a:bodyPr>
                <a:lstStyle/>
                <a:p>
                  <a:pPr>
                    <a:defRPr sz="3200" b="1" i="0" u="none" strike="noStrike" kern="1200" baseline="0">
                      <a:solidFill>
                        <a:schemeClr val="bg1"/>
                      </a:solidFill>
                      <a:latin typeface="+mn-lt"/>
                      <a:ea typeface="+mn-ea"/>
                      <a:cs typeface="+mn-cs"/>
                    </a:defRPr>
                  </a:pPr>
                  <a:endParaRPr lang="tr-TR"/>
                </a:p>
              </c:txPr>
              <c:dLblPos val="ct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3-2E58-40C7-A20A-C9D57CF567D3}"/>
                </c:ext>
              </c:extLst>
            </c:dLbl>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endParaRPr lang="tr-TR"/>
              </a:p>
            </c:txPr>
            <c:dLblPos val="ct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2"/>
                <c:pt idx="0">
                  <c:v>Rarely</c:v>
                </c:pt>
                <c:pt idx="1">
                  <c:v>Neverly</c:v>
                </c:pt>
              </c:strCache>
            </c:strRef>
          </c:cat>
          <c:val>
            <c:numRef>
              <c:f>Sheet1!$B$2:$B$4</c:f>
              <c:numCache>
                <c:formatCode>0%</c:formatCode>
                <c:ptCount val="3"/>
                <c:pt idx="0">
                  <c:v>0.4</c:v>
                </c:pt>
                <c:pt idx="1">
                  <c:v>0.6</c:v>
                </c:pt>
              </c:numCache>
            </c:numRef>
          </c:val>
          <c:extLst>
            <c:ext xmlns:c16="http://schemas.microsoft.com/office/drawing/2014/chart" uri="{C3380CC4-5D6E-409C-BE32-E72D297353CC}">
              <c16:uniqueId val="{00000006-2E58-40C7-A20A-C9D57CF567D3}"/>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A0C-4BDB-A234-39AF208CBDE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A0C-4BDB-A234-39AF208CBDE1}"/>
              </c:ext>
            </c:extLst>
          </c:dPt>
          <c:dLbls>
            <c:dLbl>
              <c:idx val="0"/>
              <c:layout>
                <c:manualLayout>
                  <c:x val="-0.13437456921685972"/>
                  <c:y val="-0.19545378738174352"/>
                </c:manualLayout>
              </c:layout>
              <c:spPr>
                <a:noFill/>
                <a:ln>
                  <a:noFill/>
                </a:ln>
                <a:effectLst/>
              </c:spPr>
              <c:txPr>
                <a:bodyPr rot="0" spcFirstLastPara="1" vertOverflow="ellipsis" vert="horz" wrap="square" lIns="38100" tIns="19050" rIns="38100" bIns="19050" anchor="ctr" anchorCtr="1">
                  <a:noAutofit/>
                </a:bodyPr>
                <a:lstStyle/>
                <a:p>
                  <a:pPr>
                    <a:defRPr sz="3200" b="1" i="0" u="none" strike="noStrike" kern="1200" baseline="0">
                      <a:solidFill>
                        <a:schemeClr val="tx2"/>
                      </a:solidFill>
                      <a:latin typeface="+mn-lt"/>
                      <a:ea typeface="+mn-ea"/>
                      <a:cs typeface="+mn-cs"/>
                    </a:defRPr>
                  </a:pPr>
                  <a:endParaRPr lang="tr-TR"/>
                </a:p>
              </c:txPr>
              <c:dLblPos val="bestFit"/>
              <c:showLegendKey val="0"/>
              <c:showVal val="1"/>
              <c:showCatName val="1"/>
              <c:showSerName val="0"/>
              <c:showPercent val="0"/>
              <c:showBubbleSize val="0"/>
              <c:extLst>
                <c:ext xmlns:c15="http://schemas.microsoft.com/office/drawing/2012/chart" uri="{CE6537A1-D6FC-4f65-9D91-7224C49458BB}">
                  <c15:layout>
                    <c:manualLayout>
                      <c:w val="0.43759428690140961"/>
                      <c:h val="0.30481830303286839"/>
                    </c:manualLayout>
                  </c15:layout>
                </c:ext>
                <c:ext xmlns:c16="http://schemas.microsoft.com/office/drawing/2014/chart" uri="{C3380CC4-5D6E-409C-BE32-E72D297353CC}">
                  <c16:uniqueId val="{00000001-1A0C-4BDB-A234-39AF208CBDE1}"/>
                </c:ext>
              </c:extLst>
            </c:dLbl>
            <c:dLbl>
              <c:idx val="1"/>
              <c:layout>
                <c:manualLayout>
                  <c:x val="9.6576321666943882E-2"/>
                  <c:y val="0.14891726809032996"/>
                </c:manualLayout>
              </c:layout>
              <c:dLblPos val="bestFit"/>
              <c:showLegendKey val="0"/>
              <c:showVal val="1"/>
              <c:showCatName val="1"/>
              <c:showSerName val="0"/>
              <c:showPercent val="0"/>
              <c:showBubbleSize val="0"/>
              <c:extLst>
                <c:ext xmlns:c15="http://schemas.microsoft.com/office/drawing/2012/chart" uri="{CE6537A1-D6FC-4f65-9D91-7224C49458BB}">
                  <c15:layout>
                    <c:manualLayout>
                      <c:w val="0.44118940478956425"/>
                      <c:h val="0.3739389193422083"/>
                    </c:manualLayout>
                  </c15:layout>
                </c:ext>
                <c:ext xmlns:c16="http://schemas.microsoft.com/office/drawing/2014/chart" uri="{C3380CC4-5D6E-409C-BE32-E72D297353CC}">
                  <c16:uniqueId val="{00000003-1A0C-4BDB-A234-39AF208CBDE1}"/>
                </c:ext>
              </c:extLst>
            </c:dLbl>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tx2"/>
                    </a:solidFill>
                    <a:latin typeface="+mn-lt"/>
                    <a:ea typeface="+mn-ea"/>
                    <a:cs typeface="+mn-cs"/>
                  </a:defRPr>
                </a:pPr>
                <a:endParaRPr lang="tr-TR"/>
              </a:p>
            </c:txPr>
            <c:dLblPos val="ct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Fully Established</c:v>
                </c:pt>
                <c:pt idx="1">
                  <c:v>Partially Established </c:v>
                </c:pt>
              </c:strCache>
            </c:strRef>
          </c:cat>
          <c:val>
            <c:numRef>
              <c:f>Sheet1!$B$2:$B$3</c:f>
              <c:numCache>
                <c:formatCode>0%</c:formatCode>
                <c:ptCount val="2"/>
                <c:pt idx="0">
                  <c:v>0.75</c:v>
                </c:pt>
                <c:pt idx="1">
                  <c:v>0.25</c:v>
                </c:pt>
              </c:numCache>
            </c:numRef>
          </c:val>
          <c:extLst>
            <c:ext xmlns:c16="http://schemas.microsoft.com/office/drawing/2014/chart" uri="{C3380CC4-5D6E-409C-BE32-E72D297353CC}">
              <c16:uniqueId val="{00000004-1A0C-4BDB-A234-39AF208CBDE1}"/>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CFC-4851-ABA2-A99E1AE1AC0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CFC-4851-ABA2-A99E1AE1AC02}"/>
              </c:ext>
            </c:extLst>
          </c:dPt>
          <c:dLbls>
            <c:dLbl>
              <c:idx val="0"/>
              <c:layout>
                <c:manualLayout>
                  <c:x val="-0.20378250426076355"/>
                  <c:y val="-0.19856818133717116"/>
                </c:manualLayout>
              </c:layout>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tx2"/>
                      </a:solidFill>
                      <a:latin typeface="+mn-lt"/>
                      <a:ea typeface="+mn-ea"/>
                      <a:cs typeface="+mn-cs"/>
                    </a:defRPr>
                  </a:pPr>
                  <a:endParaRPr lang="tr-TR"/>
                </a:p>
              </c:txPr>
              <c:dLblPos val="bestFit"/>
              <c:showLegendKey val="0"/>
              <c:showVal val="1"/>
              <c:showCatName val="1"/>
              <c:showSerName val="0"/>
              <c:showPercent val="0"/>
              <c:showBubbleSize val="0"/>
              <c:extLst>
                <c:ext xmlns:c15="http://schemas.microsoft.com/office/drawing/2012/chart" uri="{CE6537A1-D6FC-4f65-9D91-7224C49458BB}">
                  <c15:layout>
                    <c:manualLayout>
                      <c:w val="0.33785436994109513"/>
                      <c:h val="0.30044132150944991"/>
                    </c:manualLayout>
                  </c15:layout>
                </c:ext>
                <c:ext xmlns:c16="http://schemas.microsoft.com/office/drawing/2014/chart" uri="{C3380CC4-5D6E-409C-BE32-E72D297353CC}">
                  <c16:uniqueId val="{00000001-FCFC-4851-ABA2-A99E1AE1AC02}"/>
                </c:ext>
              </c:extLst>
            </c:dLbl>
            <c:dLbl>
              <c:idx val="1"/>
              <c:layout>
                <c:manualLayout>
                  <c:x val="0.16544826311935046"/>
                  <c:y val="0.19856801202141844"/>
                </c:manualLayout>
              </c:layout>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tx2"/>
                      </a:solidFill>
                      <a:latin typeface="+mn-lt"/>
                      <a:ea typeface="+mn-ea"/>
                      <a:cs typeface="+mn-cs"/>
                    </a:defRPr>
                  </a:pPr>
                  <a:endParaRPr lang="tr-TR"/>
                </a:p>
              </c:txPr>
              <c:dLblPos val="bestFit"/>
              <c:showLegendKey val="0"/>
              <c:showVal val="1"/>
              <c:showCatName val="1"/>
              <c:showSerName val="0"/>
              <c:showPercent val="0"/>
              <c:showBubbleSize val="0"/>
              <c:extLst>
                <c:ext xmlns:c15="http://schemas.microsoft.com/office/drawing/2012/chart" uri="{CE6537A1-D6FC-4f65-9D91-7224C49458BB}">
                  <c15:layout>
                    <c:manualLayout>
                      <c:w val="0.38091310255761296"/>
                      <c:h val="0.30044132150944991"/>
                    </c:manualLayout>
                  </c15:layout>
                </c:ext>
                <c:ext xmlns:c16="http://schemas.microsoft.com/office/drawing/2014/chart" uri="{C3380CC4-5D6E-409C-BE32-E72D297353CC}">
                  <c16:uniqueId val="{00000003-FCFC-4851-ABA2-A99E1AE1AC02}"/>
                </c:ext>
              </c:extLst>
            </c:dLbl>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2"/>
                    </a:solidFill>
                    <a:latin typeface="+mn-lt"/>
                    <a:ea typeface="+mn-ea"/>
                    <a:cs typeface="+mn-cs"/>
                  </a:defRPr>
                </a:pPr>
                <a:endParaRPr lang="tr-TR"/>
              </a:p>
            </c:txPr>
            <c:dLblPos val="ct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Both Issued and Accepted</c:v>
                </c:pt>
                <c:pt idx="1">
                  <c:v>Only Issued Electronically </c:v>
                </c:pt>
              </c:strCache>
            </c:strRef>
          </c:cat>
          <c:val>
            <c:numRef>
              <c:f>Sheet1!$B$2:$B$3</c:f>
              <c:numCache>
                <c:formatCode>0%</c:formatCode>
                <c:ptCount val="2"/>
                <c:pt idx="0">
                  <c:v>0.75</c:v>
                </c:pt>
                <c:pt idx="1">
                  <c:v>0.25</c:v>
                </c:pt>
              </c:numCache>
            </c:numRef>
          </c:val>
          <c:extLst>
            <c:ext xmlns:c16="http://schemas.microsoft.com/office/drawing/2014/chart" uri="{C3380CC4-5D6E-409C-BE32-E72D297353CC}">
              <c16:uniqueId val="{00000004-FCFC-4851-ABA2-A99E1AE1AC02}"/>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ctr"/>
          <c:showLegendKey val="0"/>
          <c:showVal val="1"/>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227-48D3-AECD-66E624C3D21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227-48D3-AECD-66E624C3D21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227-48D3-AECD-66E624C3D21E}"/>
              </c:ext>
            </c:extLst>
          </c:dPt>
          <c:dLbls>
            <c:dLbl>
              <c:idx val="0"/>
              <c:layout>
                <c:manualLayout>
                  <c:x val="-0.22522558673366136"/>
                  <c:y val="-0.19849361992125311"/>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761045163603143"/>
                      <c:h val="0.46972566559027029"/>
                    </c:manualLayout>
                  </c15:layout>
                </c:ext>
                <c:ext xmlns:c16="http://schemas.microsoft.com/office/drawing/2014/chart" uri="{C3380CC4-5D6E-409C-BE32-E72D297353CC}">
                  <c16:uniqueId val="{00000001-4227-48D3-AECD-66E624C3D21E}"/>
                </c:ext>
              </c:extLst>
            </c:dLbl>
            <c:dLbl>
              <c:idx val="1"/>
              <c:layout>
                <c:manualLayout>
                  <c:x val="0.18960734089240178"/>
                  <c:y val="-0.10920566788680375"/>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5334786555574185"/>
                      <c:h val="0.39256676877233765"/>
                    </c:manualLayout>
                  </c15:layout>
                </c:ext>
                <c:ext xmlns:c16="http://schemas.microsoft.com/office/drawing/2014/chart" uri="{C3380CC4-5D6E-409C-BE32-E72D297353CC}">
                  <c16:uniqueId val="{00000003-4227-48D3-AECD-66E624C3D21E}"/>
                </c:ext>
              </c:extLst>
            </c:dLbl>
            <c:dLbl>
              <c:idx val="2"/>
              <c:layout>
                <c:manualLayout>
                  <c:x val="0.16814887625831892"/>
                  <c:y val="0.11417094348590645"/>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4227-48D3-AECD-66E624C3D21E}"/>
                </c:ext>
              </c:extLst>
            </c:dLbl>
            <c:spPr>
              <a:noFill/>
              <a:ln>
                <a:noFill/>
              </a:ln>
              <a:effectLst/>
            </c:spPr>
            <c:txPr>
              <a:bodyPr rot="0" spcFirstLastPara="1" vertOverflow="ellipsis" vert="horz" wrap="square" anchor="ctr" anchorCtr="1"/>
              <a:lstStyle/>
              <a:p>
                <a:pPr>
                  <a:defRPr sz="3200" b="1" i="0" u="none" strike="noStrike" kern="1200" baseline="0">
                    <a:solidFill>
                      <a:schemeClr val="bg1"/>
                    </a:solidFill>
                    <a:latin typeface="+mn-lt"/>
                    <a:ea typeface="+mn-ea"/>
                    <a:cs typeface="+mn-cs"/>
                  </a:defRPr>
                </a:pPr>
                <a:endParaRPr lang="tr-TR"/>
              </a:p>
            </c:txPr>
            <c:dLblPos val="ct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Rarely utilized</c:v>
                </c:pt>
                <c:pt idx="1">
                  <c:v>Occasionaly utilized </c:v>
                </c:pt>
                <c:pt idx="2">
                  <c:v>No answer</c:v>
                </c:pt>
              </c:strCache>
            </c:strRef>
          </c:cat>
          <c:val>
            <c:numRef>
              <c:f>Sheet1!$B$2:$B$4</c:f>
              <c:numCache>
                <c:formatCode>0%</c:formatCode>
                <c:ptCount val="3"/>
                <c:pt idx="0">
                  <c:v>0.6</c:v>
                </c:pt>
                <c:pt idx="1">
                  <c:v>0.2</c:v>
                </c:pt>
                <c:pt idx="2">
                  <c:v>0.2</c:v>
                </c:pt>
              </c:numCache>
            </c:numRef>
          </c:val>
          <c:extLst>
            <c:ext xmlns:c16="http://schemas.microsoft.com/office/drawing/2014/chart" uri="{C3380CC4-5D6E-409C-BE32-E72D297353CC}">
              <c16:uniqueId val="{00000006-4227-48D3-AECD-66E624C3D21E}"/>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sz="1600" b="1">
          <a:solidFill>
            <a:schemeClr val="bg1"/>
          </a:solidFill>
        </a:defRPr>
      </a:pPr>
      <a:endParaRPr lang="tr-TR"/>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w="25400">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936-42F5-A3E0-6E7633FAD3A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936-42F5-A3E0-6E7633FAD3A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936-42F5-A3E0-6E7633FAD3A8}"/>
              </c:ext>
            </c:extLst>
          </c:dPt>
          <c:dLbls>
            <c:dLbl>
              <c:idx val="0"/>
              <c:spPr>
                <a:noFill/>
                <a:ln>
                  <a:noFill/>
                </a:ln>
                <a:effectLst/>
              </c:spPr>
              <c:txPr>
                <a:bodyPr rot="0" spcFirstLastPara="1" vertOverflow="ellipsis" vert="horz" wrap="square" lIns="38100" tIns="19050" rIns="38100" bIns="19050" anchor="ctr" anchorCtr="1">
                  <a:noAutofit/>
                </a:bodyPr>
                <a:lstStyle/>
                <a:p>
                  <a:pPr>
                    <a:defRPr sz="3200" b="1" i="0" u="none" strike="noStrike" kern="1200" baseline="0">
                      <a:solidFill>
                        <a:schemeClr val="bg1"/>
                      </a:solidFill>
                      <a:latin typeface="+mn-lt"/>
                      <a:ea typeface="+mn-ea"/>
                      <a:cs typeface="+mn-cs"/>
                    </a:defRPr>
                  </a:pPr>
                  <a:endParaRPr lang="tr-TR"/>
                </a:p>
              </c:txPr>
              <c:dLblPos val="ctr"/>
              <c:showLegendKey val="0"/>
              <c:showVal val="1"/>
              <c:showCatName val="1"/>
              <c:showSerName val="0"/>
              <c:showPercent val="0"/>
              <c:showBubbleSize val="0"/>
              <c:extLst>
                <c:ext xmlns:c16="http://schemas.microsoft.com/office/drawing/2014/chart" uri="{C3380CC4-5D6E-409C-BE32-E72D297353CC}">
                  <c16:uniqueId val="{00000001-D936-42F5-A3E0-6E7633FAD3A8}"/>
                </c:ext>
              </c:extLst>
            </c:dLbl>
            <c:dLbl>
              <c:idx val="1"/>
              <c:layout>
                <c:manualLayout>
                  <c:x val="-2.8505638559205335E-2"/>
                  <c:y val="-0.12002656355733406"/>
                </c:manualLayout>
              </c:layout>
              <c:dLblPos val="bestFit"/>
              <c:showLegendKey val="0"/>
              <c:showVal val="1"/>
              <c:showCatName val="1"/>
              <c:showSerName val="0"/>
              <c:showPercent val="0"/>
              <c:showBubbleSize val="0"/>
              <c:extLst>
                <c:ext xmlns:c15="http://schemas.microsoft.com/office/drawing/2012/chart" uri="{CE6537A1-D6FC-4f65-9D91-7224C49458BB}">
                  <c15:layout>
                    <c:manualLayout>
                      <c:w val="0.37241833945111347"/>
                      <c:h val="0.23143965536443478"/>
                    </c:manualLayout>
                  </c15:layout>
                </c:ext>
                <c:ext xmlns:c16="http://schemas.microsoft.com/office/drawing/2014/chart" uri="{C3380CC4-5D6E-409C-BE32-E72D297353CC}">
                  <c16:uniqueId val="{00000003-D936-42F5-A3E0-6E7633FAD3A8}"/>
                </c:ext>
              </c:extLst>
            </c:dLbl>
            <c:dLbl>
              <c:idx val="2"/>
              <c:spPr>
                <a:noFill/>
                <a:ln>
                  <a:noFill/>
                </a:ln>
                <a:effectLst/>
              </c:spPr>
              <c:txPr>
                <a:bodyPr rot="0" spcFirstLastPara="1" vertOverflow="ellipsis" vert="horz" wrap="square" lIns="38100" tIns="19050" rIns="38100" bIns="19050" anchor="ctr" anchorCtr="1">
                  <a:noAutofit/>
                </a:bodyPr>
                <a:lstStyle/>
                <a:p>
                  <a:pPr>
                    <a:defRPr sz="3200" b="1" i="0" u="none" strike="noStrike" kern="1200" baseline="0">
                      <a:solidFill>
                        <a:schemeClr val="bg1"/>
                      </a:solidFill>
                      <a:latin typeface="+mn-lt"/>
                      <a:ea typeface="+mn-ea"/>
                      <a:cs typeface="+mn-cs"/>
                    </a:defRPr>
                  </a:pPr>
                  <a:endParaRPr lang="tr-TR"/>
                </a:p>
              </c:txPr>
              <c:dLblPos val="ctr"/>
              <c:showLegendKey val="0"/>
              <c:showVal val="1"/>
              <c:showCatName val="1"/>
              <c:showSerName val="0"/>
              <c:showPercent val="0"/>
              <c:showBubbleSize val="0"/>
              <c:extLst>
                <c:ext xmlns:c16="http://schemas.microsoft.com/office/drawing/2014/chart" uri="{C3380CC4-5D6E-409C-BE32-E72D297353CC}">
                  <c16:uniqueId val="{00000005-D936-42F5-A3E0-6E7633FAD3A8}"/>
                </c:ext>
              </c:extLst>
            </c:dLbl>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endParaRPr lang="tr-TR"/>
              </a:p>
            </c:txPr>
            <c:dLblPos val="ct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Fully Eliminated</c:v>
                </c:pt>
                <c:pt idx="1">
                  <c:v>Partially Eliminated</c:v>
                </c:pt>
                <c:pt idx="2">
                  <c:v>Not Applicable</c:v>
                </c:pt>
              </c:strCache>
            </c:strRef>
          </c:cat>
          <c:val>
            <c:numRef>
              <c:f>Sheet1!$B$2:$B$4</c:f>
              <c:numCache>
                <c:formatCode>0%</c:formatCode>
                <c:ptCount val="3"/>
                <c:pt idx="0">
                  <c:v>0.33</c:v>
                </c:pt>
                <c:pt idx="1">
                  <c:v>0.33</c:v>
                </c:pt>
                <c:pt idx="2">
                  <c:v>0.33</c:v>
                </c:pt>
              </c:numCache>
            </c:numRef>
          </c:val>
          <c:extLst>
            <c:ext xmlns:c16="http://schemas.microsoft.com/office/drawing/2014/chart" uri="{C3380CC4-5D6E-409C-BE32-E72D297353CC}">
              <c16:uniqueId val="{00000006-D936-42F5-A3E0-6E7633FAD3A8}"/>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426835958574081"/>
          <c:y val="0.11608787874096209"/>
          <c:w val="0.70990909725108742"/>
          <c:h val="0.88383053956103474"/>
        </c:manualLayout>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E08-418A-B256-5AA6568DFA5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E08-418A-B256-5AA6568DFA5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E08-418A-B256-5AA6568DFA50}"/>
              </c:ext>
            </c:extLst>
          </c:dPt>
          <c:dLbls>
            <c:dLbl>
              <c:idx val="0"/>
              <c:layout>
                <c:manualLayout>
                  <c:x val="-0.13849851310153938"/>
                  <c:y val="0.17156458295635676"/>
                </c:manualLayout>
              </c:layout>
              <c:spPr>
                <a:noFill/>
                <a:ln>
                  <a:noFill/>
                </a:ln>
                <a:effectLst/>
              </c:spPr>
              <c:txPr>
                <a:bodyPr rot="0" spcFirstLastPara="1" vertOverflow="ellipsis" vert="horz" wrap="square" lIns="38100" tIns="19050" rIns="38100" bIns="19050" anchor="ctr" anchorCtr="1">
                  <a:noAutofit/>
                </a:bodyPr>
                <a:lstStyle/>
                <a:p>
                  <a:pPr>
                    <a:defRPr sz="3200" b="1" i="0" u="none" strike="noStrike" kern="1200" baseline="0">
                      <a:solidFill>
                        <a:schemeClr val="bg1"/>
                      </a:solidFill>
                      <a:latin typeface="+mn-lt"/>
                      <a:ea typeface="+mn-ea"/>
                      <a:cs typeface="+mn-cs"/>
                    </a:defRPr>
                  </a:pPr>
                  <a:endParaRPr lang="tr-TR"/>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35747420527303447"/>
                      <c:h val="0.21639309232771115"/>
                    </c:manualLayout>
                  </c15:layout>
                </c:ext>
                <c:ext xmlns:c16="http://schemas.microsoft.com/office/drawing/2014/chart" uri="{C3380CC4-5D6E-409C-BE32-E72D297353CC}">
                  <c16:uniqueId val="{00000001-4E08-418A-B256-5AA6568DFA50}"/>
                </c:ext>
              </c:extLst>
            </c:dLbl>
            <c:dLbl>
              <c:idx val="1"/>
              <c:layout>
                <c:manualLayout>
                  <c:x val="3.0902550482852353E-3"/>
                  <c:y val="-6.6465317435369486E-2"/>
                </c:manualLayout>
              </c:layout>
              <c:spPr>
                <a:noFill/>
                <a:ln>
                  <a:noFill/>
                </a:ln>
                <a:effectLst/>
              </c:spPr>
              <c:txPr>
                <a:bodyPr rot="0" spcFirstLastPara="1" vertOverflow="ellipsis" vert="horz" wrap="square" lIns="38100" tIns="19050" rIns="38100" bIns="19050" anchor="ctr" anchorCtr="1">
                  <a:noAutofit/>
                </a:bodyPr>
                <a:lstStyle/>
                <a:p>
                  <a:pPr>
                    <a:defRPr sz="3200" b="1" i="0" u="none" strike="noStrike" kern="1200" baseline="0">
                      <a:solidFill>
                        <a:schemeClr val="bg1"/>
                      </a:solidFill>
                      <a:latin typeface="+mn-lt"/>
                      <a:ea typeface="+mn-ea"/>
                      <a:cs typeface="+mn-cs"/>
                    </a:defRPr>
                  </a:pPr>
                  <a:endParaRPr lang="tr-TR"/>
                </a:p>
              </c:txPr>
              <c:dLblPos val="bestFit"/>
              <c:showLegendKey val="0"/>
              <c:showVal val="1"/>
              <c:showCatName val="1"/>
              <c:showSerName val="0"/>
              <c:showPercent val="0"/>
              <c:showBubbleSize val="0"/>
              <c:extLst>
                <c:ext xmlns:c15="http://schemas.microsoft.com/office/drawing/2012/chart" uri="{CE6537A1-D6FC-4f65-9D91-7224C49458BB}">
                  <c15:layout>
                    <c:manualLayout>
                      <c:w val="0.29571648555807006"/>
                      <c:h val="0.24419713409290639"/>
                    </c:manualLayout>
                  </c15:layout>
                </c:ext>
                <c:ext xmlns:c16="http://schemas.microsoft.com/office/drawing/2014/chart" uri="{C3380CC4-5D6E-409C-BE32-E72D297353CC}">
                  <c16:uniqueId val="{00000003-4E08-418A-B256-5AA6568DFA50}"/>
                </c:ext>
              </c:extLst>
            </c:dLbl>
            <c:dLbl>
              <c:idx val="2"/>
              <c:layout>
                <c:manualLayout>
                  <c:x val="0.19632284088004437"/>
                  <c:y val="0.14215269110318834"/>
                </c:manualLayout>
              </c:layout>
              <c:spPr>
                <a:noFill/>
                <a:ln>
                  <a:noFill/>
                </a:ln>
                <a:effectLst/>
              </c:spPr>
              <c:txPr>
                <a:bodyPr rot="0" spcFirstLastPara="1" vertOverflow="ellipsis" vert="horz" wrap="square" lIns="38100" tIns="19050" rIns="38100" bIns="19050" anchor="ctr" anchorCtr="1">
                  <a:noAutofit/>
                </a:bodyPr>
                <a:lstStyle/>
                <a:p>
                  <a:pPr>
                    <a:defRPr sz="3200" b="1" i="0" u="none" strike="noStrike" kern="1200" baseline="0">
                      <a:solidFill>
                        <a:schemeClr val="bg1"/>
                      </a:solidFill>
                      <a:latin typeface="+mn-lt"/>
                      <a:ea typeface="+mn-ea"/>
                      <a:cs typeface="+mn-cs"/>
                    </a:defRPr>
                  </a:pPr>
                  <a:endParaRPr lang="tr-TR"/>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28505146476642912"/>
                      <c:h val="0.20462833558644378"/>
                    </c:manualLayout>
                  </c15:layout>
                </c:ext>
                <c:ext xmlns:c16="http://schemas.microsoft.com/office/drawing/2014/chart" uri="{C3380CC4-5D6E-409C-BE32-E72D297353CC}">
                  <c16:uniqueId val="{00000005-4E08-418A-B256-5AA6568DFA50}"/>
                </c:ext>
              </c:extLst>
            </c:dLbl>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endParaRPr lang="tr-TR"/>
              </a:p>
            </c:txPr>
            <c:dLblPos val="ct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Satisfactory</c:v>
                </c:pt>
                <c:pt idx="1">
                  <c:v>Very Satisfactory</c:v>
                </c:pt>
                <c:pt idx="2">
                  <c:v>Moderate</c:v>
                </c:pt>
              </c:strCache>
            </c:strRef>
          </c:cat>
          <c:val>
            <c:numRef>
              <c:f>Sheet1!$B$2:$B$4</c:f>
              <c:numCache>
                <c:formatCode>0%</c:formatCode>
                <c:ptCount val="3"/>
                <c:pt idx="0">
                  <c:v>0.4</c:v>
                </c:pt>
                <c:pt idx="1">
                  <c:v>0.2</c:v>
                </c:pt>
                <c:pt idx="2">
                  <c:v>0.4</c:v>
                </c:pt>
              </c:numCache>
            </c:numRef>
          </c:val>
          <c:extLst>
            <c:ext xmlns:c16="http://schemas.microsoft.com/office/drawing/2014/chart" uri="{C3380CC4-5D6E-409C-BE32-E72D297353CC}">
              <c16:uniqueId val="{00000006-4E08-418A-B256-5AA6568DFA50}"/>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ED2-4BFC-A401-629E32B3444A}"/>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6ED2-4BFC-A401-629E32B3444A}"/>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6ED2-4BFC-A401-629E32B3444A}"/>
              </c:ext>
            </c:extLst>
          </c:dPt>
          <c:dLbls>
            <c:dLbl>
              <c:idx val="0"/>
              <c:layout>
                <c:manualLayout>
                  <c:x val="-0.22463560670883279"/>
                  <c:y val="-0.21535531309194095"/>
                </c:manualLayout>
              </c:layout>
              <c:tx>
                <c:rich>
                  <a:bodyPr/>
                  <a:lstStyle/>
                  <a:p>
                    <a:fld id="{D8597848-915C-40F4-8ADD-61952057C5EB}" type="CATEGORYNAME">
                      <a:rPr lang="en-US"/>
                      <a:pPr/>
                      <a:t>[KATEGORİ ADI]</a:t>
                    </a:fld>
                    <a:r>
                      <a:rPr lang="en-US" baseline="0" dirty="0"/>
                      <a:t>
</a:t>
                    </a:r>
                    <a:fld id="{C4B13580-CB4C-4761-A95B-85CFA7C63CC0}" type="VALUE">
                      <a:rPr lang="en-US" baseline="0" smtClean="0"/>
                      <a:pPr/>
                      <a:t>[DEĞER]</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6ED2-4BFC-A401-629E32B3444A}"/>
                </c:ext>
              </c:extLst>
            </c:dLbl>
            <c:dLbl>
              <c:idx val="1"/>
              <c:layout>
                <c:manualLayout>
                  <c:x val="8.4113821489683674E-2"/>
                  <c:y val="-1.5127421911999592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6ED2-4BFC-A401-629E32B3444A}"/>
                </c:ext>
              </c:extLst>
            </c:dLbl>
            <c:dLbl>
              <c:idx val="2"/>
              <c:layout>
                <c:manualLayout>
                  <c:x val="0.14747882774852647"/>
                  <c:y val="0.11669186725136738"/>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34969735599696966"/>
                      <c:h val="0.25699663466548772"/>
                    </c:manualLayout>
                  </c15:layout>
                </c:ext>
                <c:ext xmlns:c16="http://schemas.microsoft.com/office/drawing/2014/chart" uri="{C3380CC4-5D6E-409C-BE32-E72D297353CC}">
                  <c16:uniqueId val="{00000005-6ED2-4BFC-A401-629E32B3444A}"/>
                </c:ext>
              </c:extLst>
            </c:dLbl>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endParaRPr lang="tr-TR"/>
              </a:p>
            </c:txPr>
            <c:dLblPos val="ct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Clear</c:v>
                </c:pt>
                <c:pt idx="1">
                  <c:v>Very Clear</c:v>
                </c:pt>
                <c:pt idx="2">
                  <c:v>Partly Clear</c:v>
                </c:pt>
              </c:strCache>
            </c:strRef>
          </c:cat>
          <c:val>
            <c:numRef>
              <c:f>Sheet1!$B$2:$B$4</c:f>
              <c:numCache>
                <c:formatCode>0%</c:formatCode>
                <c:ptCount val="3"/>
                <c:pt idx="0">
                  <c:v>0.67</c:v>
                </c:pt>
                <c:pt idx="1">
                  <c:v>0.16</c:v>
                </c:pt>
                <c:pt idx="2">
                  <c:v>0.16</c:v>
                </c:pt>
              </c:numCache>
            </c:numRef>
          </c:val>
          <c:extLst>
            <c:ext xmlns:c16="http://schemas.microsoft.com/office/drawing/2014/chart" uri="{C3380CC4-5D6E-409C-BE32-E72D297353CC}">
              <c16:uniqueId val="{00000006-6ED2-4BFC-A401-629E32B3444A}"/>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Sales</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D8C1-419D-8B61-8FE327E7E78C}"/>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D8C1-419D-8B61-8FE327E7E78C}"/>
              </c:ext>
            </c:extLst>
          </c:dPt>
          <c:dLbls>
            <c:dLbl>
              <c:idx val="4"/>
              <c:layout>
                <c:manualLayout>
                  <c:x val="-4.2883988764733398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8C1-419D-8B61-8FE327E7E78C}"/>
                </c:ext>
              </c:extLst>
            </c:dLbl>
            <c:spPr>
              <a:noFill/>
              <a:ln>
                <a:noFill/>
              </a:ln>
              <a:effectLst/>
            </c:spPr>
            <c:txPr>
              <a:bodyPr rot="0" spcFirstLastPara="1" vertOverflow="ellipsis" vert="horz" wrap="square" lIns="38100" tIns="19050" rIns="38100" bIns="19050" anchor="ctr" anchorCtr="1">
                <a:spAutoFit/>
              </a:bodyPr>
              <a:lstStyle/>
              <a:p>
                <a:pPr>
                  <a:defRPr sz="3600" b="1" i="0" u="none" strike="noStrike" kern="1200" baseline="0">
                    <a:solidFill>
                      <a:schemeClr val="accent6"/>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Technical regulation and standards</c:v>
                </c:pt>
                <c:pt idx="1">
                  <c:v>SPS Measures</c:v>
                </c:pt>
                <c:pt idx="2">
                  <c:v>Administrative delays</c:v>
                </c:pt>
                <c:pt idx="3">
                  <c:v>Administrative fees and charges</c:v>
                </c:pt>
                <c:pt idx="4">
                  <c:v>Import licensing requirements</c:v>
                </c:pt>
                <c:pt idx="5">
                  <c:v>Customs valuation practices</c:v>
                </c:pt>
                <c:pt idx="6">
                  <c:v>Import bans/ quantitative restrictions</c:v>
                </c:pt>
                <c:pt idx="7">
                  <c:v>Export restrictions</c:v>
                </c:pt>
              </c:strCache>
            </c:strRef>
          </c:cat>
          <c:val>
            <c:numRef>
              <c:f>Sheet1!$B$2:$B$9</c:f>
              <c:numCache>
                <c:formatCode>0%</c:formatCode>
                <c:ptCount val="8"/>
                <c:pt idx="0">
                  <c:v>0.33</c:v>
                </c:pt>
                <c:pt idx="1">
                  <c:v>0.33</c:v>
                </c:pt>
                <c:pt idx="2">
                  <c:v>0.33</c:v>
                </c:pt>
                <c:pt idx="3">
                  <c:v>0.33</c:v>
                </c:pt>
                <c:pt idx="4">
                  <c:v>0.17</c:v>
                </c:pt>
                <c:pt idx="5">
                  <c:v>0.17</c:v>
                </c:pt>
                <c:pt idx="6">
                  <c:v>0.17</c:v>
                </c:pt>
                <c:pt idx="7">
                  <c:v>0.17</c:v>
                </c:pt>
              </c:numCache>
            </c:numRef>
          </c:val>
          <c:extLst>
            <c:ext xmlns:c16="http://schemas.microsoft.com/office/drawing/2014/chart" uri="{C3380CC4-5D6E-409C-BE32-E72D297353CC}">
              <c16:uniqueId val="{00000005-D8C1-419D-8B61-8FE327E7E78C}"/>
            </c:ext>
          </c:extLst>
        </c:ser>
        <c:dLbls>
          <c:showLegendKey val="0"/>
          <c:showVal val="0"/>
          <c:showCatName val="0"/>
          <c:showSerName val="0"/>
          <c:showPercent val="0"/>
          <c:showBubbleSize val="0"/>
        </c:dLbls>
        <c:gapWidth val="100"/>
        <c:axId val="582406904"/>
        <c:axId val="582405920"/>
      </c:barChart>
      <c:valAx>
        <c:axId val="582405920"/>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582406904"/>
        <c:crosses val="autoZero"/>
        <c:crossBetween val="between"/>
      </c:valAx>
      <c:catAx>
        <c:axId val="582406904"/>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accent6"/>
                </a:solidFill>
                <a:latin typeface="+mn-lt"/>
                <a:ea typeface="+mn-ea"/>
                <a:cs typeface="+mn-cs"/>
              </a:defRPr>
            </a:pPr>
            <a:endParaRPr lang="tr-TR"/>
          </a:p>
        </c:txPr>
        <c:crossAx val="582405920"/>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589942365886888"/>
          <c:y val="0.15965191444862478"/>
          <c:w val="0.44269970969058609"/>
          <c:h val="0.74630032219054521"/>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5D2-4FAC-8B3F-6FC51D2582F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5D2-4FAC-8B3F-6FC51D2582F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5D2-4FAC-8B3F-6FC51D2582FD}"/>
              </c:ext>
            </c:extLst>
          </c:dPt>
          <c:dLbls>
            <c:dLbl>
              <c:idx val="0"/>
              <c:layout>
                <c:manualLayout>
                  <c:x val="-0.19921895855136582"/>
                  <c:y val="2.5413657971462795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5D2-4FAC-8B3F-6FC51D2582FD}"/>
                </c:ext>
              </c:extLst>
            </c:dLbl>
            <c:dLbl>
              <c:idx val="1"/>
              <c:layout>
                <c:manualLayout>
                  <c:x val="0.13295538532493087"/>
                  <c:y val="-0.13723915597195369"/>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5D2-4FAC-8B3F-6FC51D2582FD}"/>
                </c:ext>
              </c:extLst>
            </c:dLbl>
            <c:dLbl>
              <c:idx val="2"/>
              <c:layout>
                <c:manualLayout>
                  <c:x val="0.20096061874808233"/>
                  <c:y val="0.18186031085403292"/>
                </c:manualLayout>
              </c:layout>
              <c:dLblPos val="bestFit"/>
              <c:showLegendKey val="0"/>
              <c:showVal val="1"/>
              <c:showCatName val="1"/>
              <c:showSerName val="0"/>
              <c:showPercent val="0"/>
              <c:showBubbleSize val="0"/>
              <c:extLst>
                <c:ext xmlns:c15="http://schemas.microsoft.com/office/drawing/2012/chart" uri="{CE6537A1-D6FC-4f65-9D91-7224C49458BB}">
                  <c15:layout>
                    <c:manualLayout>
                      <c:w val="0.22936702338766377"/>
                      <c:h val="0.23128665754993985"/>
                    </c:manualLayout>
                  </c15:layout>
                </c:ext>
                <c:ext xmlns:c16="http://schemas.microsoft.com/office/drawing/2014/chart" uri="{C3380CC4-5D6E-409C-BE32-E72D297353CC}">
                  <c16:uniqueId val="{00000005-85D2-4FAC-8B3F-6FC51D2582FD}"/>
                </c:ext>
              </c:extLst>
            </c:dLbl>
            <c:spPr>
              <a:noFill/>
              <a:ln>
                <a:noFill/>
              </a:ln>
              <a:effectLst/>
            </c:spPr>
            <c:txPr>
              <a:bodyPr rot="0" spcFirstLastPara="1" vertOverflow="ellipsis" vert="horz" wrap="square" anchor="ctr" anchorCtr="1"/>
              <a:lstStyle/>
              <a:p>
                <a:pPr>
                  <a:defRPr sz="3200" b="1" i="0" u="none" strike="noStrike" kern="1200" baseline="0">
                    <a:solidFill>
                      <a:schemeClr val="bg1"/>
                    </a:solidFill>
                    <a:latin typeface="+mn-lt"/>
                    <a:ea typeface="+mn-ea"/>
                    <a:cs typeface="+mn-cs"/>
                  </a:defRPr>
                </a:pPr>
                <a:endParaRPr lang="tr-TR"/>
              </a:p>
            </c:txPr>
            <c:dLblPos val="bestFit"/>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Yes, Regularly</c:v>
                </c:pt>
                <c:pt idx="1">
                  <c:v>Sometimes</c:v>
                </c:pt>
                <c:pt idx="2">
                  <c:v>Not Yet Implemented</c:v>
                </c:pt>
              </c:strCache>
            </c:strRef>
          </c:cat>
          <c:val>
            <c:numRef>
              <c:f>Sheet1!$B$2:$B$4</c:f>
              <c:numCache>
                <c:formatCode>0%</c:formatCode>
                <c:ptCount val="3"/>
                <c:pt idx="0">
                  <c:v>0.4</c:v>
                </c:pt>
                <c:pt idx="1">
                  <c:v>0.2</c:v>
                </c:pt>
                <c:pt idx="2">
                  <c:v>0.2</c:v>
                </c:pt>
              </c:numCache>
            </c:numRef>
          </c:val>
          <c:extLst>
            <c:ext xmlns:c16="http://schemas.microsoft.com/office/drawing/2014/chart" uri="{C3380CC4-5D6E-409C-BE32-E72D297353CC}">
              <c16:uniqueId val="{00000006-85D2-4FAC-8B3F-6FC51D2582FD}"/>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sz="1800">
          <a:solidFill>
            <a:schemeClr val="bg2"/>
          </a:solidFill>
        </a:defRPr>
      </a:pPr>
      <a:endParaRPr lang="tr-TR"/>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2400" b="1" i="0" u="none" strike="noStrike" kern="1200" spc="0" baseline="0">
                <a:solidFill>
                  <a:srgbClr val="050A19"/>
                </a:solidFill>
                <a:latin typeface="+mn-lt"/>
                <a:ea typeface="+mn-ea"/>
                <a:cs typeface="+mn-cs"/>
              </a:defRPr>
            </a:pPr>
            <a:r>
              <a:rPr lang="en-US" sz="2400" b="1" i="0" u="none" strike="noStrike" baseline="0" dirty="0"/>
              <a:t>Mutual Recognition Agreements (MRAs) among TPS-OIC Members</a:t>
            </a:r>
            <a:endParaRPr lang="tr-TR" sz="2400" dirty="0">
              <a:effectLst/>
            </a:endParaRPr>
          </a:p>
        </c:rich>
      </c:tx>
      <c:layout>
        <c:manualLayout>
          <c:xMode val="edge"/>
          <c:yMode val="edge"/>
          <c:x val="0.16870966583188088"/>
          <c:y val="1.0748111678834646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2400" b="1" i="0" u="none" strike="noStrike" kern="1200" spc="0" baseline="0">
              <a:solidFill>
                <a:srgbClr val="050A19"/>
              </a:solidFill>
              <a:latin typeface="+mn-lt"/>
              <a:ea typeface="+mn-ea"/>
              <a:cs typeface="+mn-cs"/>
            </a:defRPr>
          </a:pPr>
          <a:endParaRPr lang="tr-TR"/>
        </a:p>
      </c:txPr>
    </c:title>
    <c:autoTitleDeleted val="0"/>
    <c:plotArea>
      <c:layout>
        <c:manualLayout>
          <c:layoutTarget val="inner"/>
          <c:xMode val="edge"/>
          <c:yMode val="edge"/>
          <c:x val="0.15032953858772663"/>
          <c:y val="0.1139765510646575"/>
          <c:w val="0.71167048277080647"/>
          <c:h val="0.88602344893534246"/>
        </c:manualLayout>
      </c:layout>
      <c:pieChart>
        <c:varyColors val="1"/>
        <c:dLbls>
          <c:dLblPos val="ctr"/>
          <c:showLegendKey val="0"/>
          <c:showVal val="1"/>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4DE-4526-A9C4-DADC5CF81F1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4DE-4526-A9C4-DADC5CF81F1E}"/>
              </c:ext>
            </c:extLst>
          </c:dPt>
          <c:dLbls>
            <c:dLbl>
              <c:idx val="0"/>
              <c:layout>
                <c:manualLayout>
                  <c:x val="-0.18370301618388027"/>
                  <c:y val="-0.11770378377392966"/>
                </c:manualLayout>
              </c:layout>
              <c:tx>
                <c:rich>
                  <a:bodyPr rot="0" spcFirstLastPara="1" vertOverflow="ellipsis" vert="horz" wrap="square" lIns="38100" tIns="19050" rIns="38100" bIns="19050" anchor="ctr" anchorCtr="1">
                    <a:spAutoFit/>
                  </a:bodyPr>
                  <a:lstStyle/>
                  <a:p>
                    <a:pPr>
                      <a:defRPr sz="3200" b="1" i="0" u="none" strike="noStrike" kern="1200" baseline="0">
                        <a:solidFill>
                          <a:schemeClr val="accent6">
                            <a:lumMod val="75000"/>
                          </a:schemeClr>
                        </a:solidFill>
                        <a:latin typeface="+mn-lt"/>
                        <a:ea typeface="+mn-ea"/>
                        <a:cs typeface="+mn-cs"/>
                      </a:defRPr>
                    </a:pPr>
                    <a:fld id="{0D8D80F6-7025-4E93-9275-A32FBD85F7CD}" type="CATEGORYNAME">
                      <a:rPr lang="en-US" sz="3200" b="1" dirty="0">
                        <a:solidFill>
                          <a:schemeClr val="tx2"/>
                        </a:solidFill>
                      </a:rPr>
                      <a:pPr>
                        <a:defRPr sz="3200" b="1">
                          <a:solidFill>
                            <a:schemeClr val="accent6">
                              <a:lumMod val="75000"/>
                            </a:schemeClr>
                          </a:solidFill>
                        </a:defRPr>
                      </a:pPr>
                      <a:t>[KATEGORİ ADI]</a:t>
                    </a:fld>
                    <a:r>
                      <a:rPr lang="en-US" sz="3200" b="1" baseline="0" dirty="0">
                        <a:solidFill>
                          <a:schemeClr val="tx2"/>
                        </a:solidFill>
                      </a:rPr>
                      <a:t>; </a:t>
                    </a:r>
                    <a:fld id="{83C8FB2F-EEAC-412F-8477-191E4A69F59D}" type="VALUE">
                      <a:rPr lang="en-US" sz="3200" b="1" baseline="0" dirty="0">
                        <a:solidFill>
                          <a:schemeClr val="tx2"/>
                        </a:solidFill>
                      </a:rPr>
                      <a:pPr>
                        <a:defRPr sz="3200" b="1">
                          <a:solidFill>
                            <a:schemeClr val="accent6">
                              <a:lumMod val="75000"/>
                            </a:schemeClr>
                          </a:solidFill>
                        </a:defRPr>
                      </a:pPr>
                      <a:t>[DEĞER]</a:t>
                    </a:fld>
                    <a:endParaRPr lang="en-US" sz="3200" b="1" baseline="0" dirty="0">
                      <a:solidFill>
                        <a:schemeClr val="tx2"/>
                      </a:solidFill>
                    </a:endParaRPr>
                  </a:p>
                </c:rich>
              </c:tx>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accent6">
                          <a:lumMod val="75000"/>
                        </a:schemeClr>
                      </a:solidFill>
                      <a:latin typeface="+mn-lt"/>
                      <a:ea typeface="+mn-ea"/>
                      <a:cs typeface="+mn-cs"/>
                    </a:defRPr>
                  </a:pPr>
                  <a:endParaRPr lang="tr-TR"/>
                </a:p>
              </c:txPr>
              <c:dLblPos val="bestFit"/>
              <c:showLegendKey val="0"/>
              <c:showVal val="1"/>
              <c:showCatName val="1"/>
              <c:showSerName val="0"/>
              <c:showPercent val="0"/>
              <c:showBubbleSize val="0"/>
              <c:extLst>
                <c:ext xmlns:c15="http://schemas.microsoft.com/office/drawing/2012/chart" uri="{CE6537A1-D6FC-4f65-9D91-7224C49458BB}">
                  <c15:layout>
                    <c:manualLayout>
                      <c:w val="0.33495854063018243"/>
                      <c:h val="0.3404354369217571"/>
                    </c:manualLayout>
                  </c15:layout>
                  <c15:dlblFieldTable/>
                  <c15:showDataLabelsRange val="0"/>
                </c:ext>
                <c:ext xmlns:c16="http://schemas.microsoft.com/office/drawing/2014/chart" uri="{C3380CC4-5D6E-409C-BE32-E72D297353CC}">
                  <c16:uniqueId val="{00000001-34DE-4526-A9C4-DADC5CF81F1E}"/>
                </c:ext>
              </c:extLst>
            </c:dLbl>
            <c:dLbl>
              <c:idx val="1"/>
              <c:layout>
                <c:manualLayout>
                  <c:x val="0.22497331753378016"/>
                  <c:y val="0.12176779686315094"/>
                </c:manualLayout>
              </c:layout>
              <c:tx>
                <c:rich>
                  <a:bodyPr rot="0" spcFirstLastPara="1" vertOverflow="ellipsis" vert="horz" wrap="square" lIns="38100" tIns="19050" rIns="38100" bIns="19050" anchor="ctr" anchorCtr="1">
                    <a:spAutoFit/>
                  </a:bodyPr>
                  <a:lstStyle/>
                  <a:p>
                    <a:pPr>
                      <a:defRPr sz="3200" b="1" i="0" u="none" strike="noStrike" kern="1200" baseline="0">
                        <a:solidFill>
                          <a:schemeClr val="accent6">
                            <a:lumMod val="75000"/>
                          </a:schemeClr>
                        </a:solidFill>
                        <a:latin typeface="+mn-lt"/>
                        <a:ea typeface="+mn-ea"/>
                        <a:cs typeface="+mn-cs"/>
                      </a:defRPr>
                    </a:pPr>
                    <a:fld id="{E8C34ACD-2F98-48DD-9E03-FEF785E8F04F}" type="CATEGORYNAME">
                      <a:rPr lang="en-US" sz="3200" b="1">
                        <a:solidFill>
                          <a:schemeClr val="bg1"/>
                        </a:solidFill>
                      </a:rPr>
                      <a:pPr>
                        <a:defRPr sz="3200" b="1">
                          <a:solidFill>
                            <a:schemeClr val="accent6">
                              <a:lumMod val="75000"/>
                            </a:schemeClr>
                          </a:solidFill>
                        </a:defRPr>
                      </a:pPr>
                      <a:t>[KATEGORİ ADI]</a:t>
                    </a:fld>
                    <a:r>
                      <a:rPr lang="en-US" sz="3200" b="1" baseline="0" dirty="0">
                        <a:solidFill>
                          <a:schemeClr val="bg1"/>
                        </a:solidFill>
                      </a:rPr>
                      <a:t>; </a:t>
                    </a:r>
                    <a:fld id="{1ADE586C-72A6-423F-816E-846BA2994AF6}" type="VALUE">
                      <a:rPr lang="en-US" sz="3200" b="1" baseline="0">
                        <a:solidFill>
                          <a:schemeClr val="bg1"/>
                        </a:solidFill>
                      </a:rPr>
                      <a:pPr>
                        <a:defRPr sz="3200" b="1">
                          <a:solidFill>
                            <a:schemeClr val="accent6">
                              <a:lumMod val="75000"/>
                            </a:schemeClr>
                          </a:solidFill>
                        </a:defRPr>
                      </a:pPr>
                      <a:t>[DEĞER]</a:t>
                    </a:fld>
                    <a:endParaRPr lang="en-US" sz="3200" b="1" baseline="0" dirty="0">
                      <a:solidFill>
                        <a:schemeClr val="bg1"/>
                      </a:solidFill>
                    </a:endParaRPr>
                  </a:p>
                </c:rich>
              </c:tx>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accent6">
                          <a:lumMod val="75000"/>
                        </a:schemeClr>
                      </a:solidFill>
                      <a:latin typeface="+mn-lt"/>
                      <a:ea typeface="+mn-ea"/>
                      <a:cs typeface="+mn-cs"/>
                    </a:defRPr>
                  </a:pPr>
                  <a:endParaRPr lang="tr-TR"/>
                </a:p>
              </c:txPr>
              <c:dLblPos val="bestFit"/>
              <c:showLegendKey val="0"/>
              <c:showVal val="1"/>
              <c:showCatName val="1"/>
              <c:showSerName val="0"/>
              <c:showPercent val="0"/>
              <c:showBubbleSize val="0"/>
              <c:extLst>
                <c:ext xmlns:c15="http://schemas.microsoft.com/office/drawing/2012/chart" uri="{CE6537A1-D6FC-4f65-9D91-7224C49458BB}">
                  <c15:layout>
                    <c:manualLayout>
                      <c:w val="0.26427694339581675"/>
                      <c:h val="0.27370577997132334"/>
                    </c:manualLayout>
                  </c15:layout>
                  <c15:dlblFieldTable/>
                  <c15:showDataLabelsRange val="0"/>
                </c:ext>
                <c:ext xmlns:c16="http://schemas.microsoft.com/office/drawing/2014/chart" uri="{C3380CC4-5D6E-409C-BE32-E72D297353CC}">
                  <c16:uniqueId val="{00000003-34DE-4526-A9C4-DADC5CF81F1E}"/>
                </c:ext>
              </c:extLst>
            </c:dLbl>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accent6">
                        <a:lumMod val="75000"/>
                      </a:schemeClr>
                    </a:solidFill>
                    <a:latin typeface="+mn-lt"/>
                    <a:ea typeface="+mn-ea"/>
                    <a:cs typeface="+mn-cs"/>
                  </a:defRPr>
                </a:pPr>
                <a:endParaRPr lang="tr-TR"/>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Yes, fully digital</c:v>
                </c:pt>
                <c:pt idx="1">
                  <c:v>Partially</c:v>
                </c:pt>
              </c:strCache>
            </c:strRef>
          </c:cat>
          <c:val>
            <c:numRef>
              <c:f>Sheet1!$B$2:$B$3</c:f>
              <c:numCache>
                <c:formatCode>0%</c:formatCode>
                <c:ptCount val="2"/>
                <c:pt idx="0">
                  <c:v>0.6</c:v>
                </c:pt>
                <c:pt idx="1">
                  <c:v>0.4</c:v>
                </c:pt>
              </c:numCache>
            </c:numRef>
          </c:val>
          <c:extLst>
            <c:ext xmlns:c16="http://schemas.microsoft.com/office/drawing/2014/chart" uri="{C3380CC4-5D6E-409C-BE32-E72D297353CC}">
              <c16:uniqueId val="{00000004-34DE-4526-A9C4-DADC5CF81F1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146616482435451"/>
          <c:y val="0.1161694604389652"/>
          <c:w val="0.70990909725108742"/>
          <c:h val="0.88383053956103474"/>
        </c:manualLayout>
      </c:layout>
      <c:pieChart>
        <c:varyColors val="1"/>
        <c:dLbls>
          <c:dLblPos val="ctr"/>
          <c:showLegendKey val="0"/>
          <c:showVal val="1"/>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589942365886888"/>
          <c:y val="0.15965191444862478"/>
          <c:w val="0.44269970969058609"/>
          <c:h val="0.74630032219054521"/>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8B6-4595-BAF5-C2EFDFD7A4C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8B6-4595-BAF5-C2EFDFD7A4C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8B6-4595-BAF5-C2EFDFD7A4C3}"/>
              </c:ext>
            </c:extLst>
          </c:dPt>
          <c:dLbls>
            <c:dLbl>
              <c:idx val="0"/>
              <c:layout>
                <c:manualLayout>
                  <c:x val="-0.12773860608005935"/>
                  <c:y val="0.15422131086550231"/>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8B6-4595-BAF5-C2EFDFD7A4C3}"/>
                </c:ext>
              </c:extLst>
            </c:dLbl>
            <c:dLbl>
              <c:idx val="1"/>
              <c:layout>
                <c:manualLayout>
                  <c:x val="-2.3467104243279561E-3"/>
                  <c:y val="-0.24076680222323771"/>
                </c:manualLayout>
              </c:layout>
              <c:dLblPos val="bestFit"/>
              <c:showLegendKey val="0"/>
              <c:showVal val="1"/>
              <c:showCatName val="1"/>
              <c:showSerName val="0"/>
              <c:showPercent val="0"/>
              <c:showBubbleSize val="0"/>
              <c:extLst>
                <c:ext xmlns:c15="http://schemas.microsoft.com/office/drawing/2012/chart" uri="{CE6537A1-D6FC-4f65-9D91-7224C49458BB}">
                  <c15:layout>
                    <c:manualLayout>
                      <c:w val="0.20324927651269795"/>
                      <c:h val="0.14469197112865892"/>
                    </c:manualLayout>
                  </c15:layout>
                </c:ext>
                <c:ext xmlns:c16="http://schemas.microsoft.com/office/drawing/2014/chart" uri="{C3380CC4-5D6E-409C-BE32-E72D297353CC}">
                  <c16:uniqueId val="{00000003-98B6-4595-BAF5-C2EFDFD7A4C3}"/>
                </c:ext>
              </c:extLst>
            </c:dLbl>
            <c:dLbl>
              <c:idx val="2"/>
              <c:layout>
                <c:manualLayout>
                  <c:x val="0.16726273829732349"/>
                  <c:y val="0.22158603557836284"/>
                </c:manualLayout>
              </c:layout>
              <c:dLblPos val="bestFit"/>
              <c:showLegendKey val="0"/>
              <c:showVal val="1"/>
              <c:showCatName val="1"/>
              <c:showSerName val="0"/>
              <c:showPercent val="0"/>
              <c:showBubbleSize val="0"/>
              <c:extLst>
                <c:ext xmlns:c15="http://schemas.microsoft.com/office/drawing/2012/chart" uri="{CE6537A1-D6FC-4f65-9D91-7224C49458BB}">
                  <c15:layout>
                    <c:manualLayout>
                      <c:w val="0.22936702338766377"/>
                      <c:h val="0.23128665754993985"/>
                    </c:manualLayout>
                  </c15:layout>
                </c:ext>
                <c:ext xmlns:c16="http://schemas.microsoft.com/office/drawing/2014/chart" uri="{C3380CC4-5D6E-409C-BE32-E72D297353CC}">
                  <c16:uniqueId val="{00000005-98B6-4595-BAF5-C2EFDFD7A4C3}"/>
                </c:ext>
              </c:extLst>
            </c:dLbl>
            <c:spPr>
              <a:noFill/>
              <a:ln>
                <a:noFill/>
              </a:ln>
              <a:effectLst/>
            </c:spPr>
            <c:txPr>
              <a:bodyPr rot="0" spcFirstLastPara="1" vertOverflow="ellipsis" vert="horz" wrap="square" anchor="ctr" anchorCtr="1"/>
              <a:lstStyle/>
              <a:p>
                <a:pPr>
                  <a:defRPr sz="3200" b="1" i="0" u="none" strike="noStrike" kern="1200" baseline="0">
                    <a:solidFill>
                      <a:schemeClr val="bg1"/>
                    </a:solidFill>
                    <a:latin typeface="+mn-lt"/>
                    <a:ea typeface="+mn-ea"/>
                    <a:cs typeface="+mn-cs"/>
                  </a:defRPr>
                </a:pPr>
                <a:endParaRPr lang="tr-TR"/>
              </a:p>
            </c:txPr>
            <c:dLblPos val="bestFit"/>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Yes, highly active</c:v>
                </c:pt>
                <c:pt idx="1">
                  <c:v>No, no dedicated point</c:v>
                </c:pt>
                <c:pt idx="2">
                  <c:v>Yes, but slow response</c:v>
                </c:pt>
              </c:strCache>
            </c:strRef>
          </c:cat>
          <c:val>
            <c:numRef>
              <c:f>Sheet1!$B$2:$B$4</c:f>
              <c:numCache>
                <c:formatCode>0%</c:formatCode>
                <c:ptCount val="3"/>
                <c:pt idx="0">
                  <c:v>0.2</c:v>
                </c:pt>
                <c:pt idx="1">
                  <c:v>0.6</c:v>
                </c:pt>
                <c:pt idx="2">
                  <c:v>0.2</c:v>
                </c:pt>
              </c:numCache>
            </c:numRef>
          </c:val>
          <c:extLst>
            <c:ext xmlns:c16="http://schemas.microsoft.com/office/drawing/2014/chart" uri="{C3380CC4-5D6E-409C-BE32-E72D297353CC}">
              <c16:uniqueId val="{00000006-98B6-4595-BAF5-C2EFDFD7A4C3}"/>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sz="1800">
          <a:solidFill>
            <a:schemeClr val="bg2"/>
          </a:solidFill>
        </a:defRPr>
      </a:pPr>
      <a:endParaRPr lang="tr-TR"/>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589942365886888"/>
          <c:y val="0.15965191444862478"/>
          <c:w val="0.44269970969058609"/>
          <c:h val="0.74630032219054521"/>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B80-4C25-9EBC-5A7FE697A3C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B80-4C25-9EBC-5A7FE697A3C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B80-4C25-9EBC-5A7FE697A3C8}"/>
              </c:ext>
            </c:extLst>
          </c:dPt>
          <c:dLbls>
            <c:dLbl>
              <c:idx val="0"/>
              <c:layout>
                <c:manualLayout>
                  <c:x val="-0.1195694229404814"/>
                  <c:y val="0.11931082550169723"/>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B80-4C25-9EBC-5A7FE697A3C8}"/>
                </c:ext>
              </c:extLst>
            </c:dLbl>
            <c:dLbl>
              <c:idx val="1"/>
              <c:layout>
                <c:manualLayout>
                  <c:x val="2.2484550916846077E-3"/>
                  <c:y val="-0.18057631021667725"/>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B80-4C25-9EBC-5A7FE697A3C8}"/>
                </c:ext>
              </c:extLst>
            </c:dLbl>
            <c:dLbl>
              <c:idx val="2"/>
              <c:layout>
                <c:manualLayout>
                  <c:x val="0.15347724174928584"/>
                  <c:y val="0.22038222573823166"/>
                </c:manualLayout>
              </c:layout>
              <c:dLblPos val="bestFit"/>
              <c:showLegendKey val="0"/>
              <c:showVal val="1"/>
              <c:showCatName val="1"/>
              <c:showSerName val="0"/>
              <c:showPercent val="0"/>
              <c:showBubbleSize val="0"/>
              <c:extLst>
                <c:ext xmlns:c15="http://schemas.microsoft.com/office/drawing/2012/chart" uri="{CE6537A1-D6FC-4f65-9D91-7224C49458BB}">
                  <c15:layout>
                    <c:manualLayout>
                      <c:w val="0.20383832607648286"/>
                      <c:h val="0.23128665754993985"/>
                    </c:manualLayout>
                  </c15:layout>
                </c:ext>
                <c:ext xmlns:c16="http://schemas.microsoft.com/office/drawing/2014/chart" uri="{C3380CC4-5D6E-409C-BE32-E72D297353CC}">
                  <c16:uniqueId val="{00000005-EB80-4C25-9EBC-5A7FE697A3C8}"/>
                </c:ext>
              </c:extLst>
            </c:dLbl>
            <c:spPr>
              <a:noFill/>
              <a:ln>
                <a:noFill/>
              </a:ln>
              <a:effectLst/>
            </c:spPr>
            <c:txPr>
              <a:bodyPr rot="0" spcFirstLastPara="1" vertOverflow="ellipsis" vert="horz" wrap="square" anchor="ctr" anchorCtr="1"/>
              <a:lstStyle/>
              <a:p>
                <a:pPr>
                  <a:defRPr sz="3200" b="1" i="0" u="none" strike="noStrike" kern="1200" baseline="0">
                    <a:solidFill>
                      <a:schemeClr val="bg1"/>
                    </a:solidFill>
                    <a:latin typeface="+mn-lt"/>
                    <a:ea typeface="+mn-ea"/>
                    <a:cs typeface="+mn-cs"/>
                  </a:defRPr>
                </a:pPr>
                <a:endParaRPr lang="tr-TR"/>
              </a:p>
            </c:txPr>
            <c:dLblPos val="bestFit"/>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Yes</c:v>
                </c:pt>
                <c:pt idx="1">
                  <c:v>No</c:v>
                </c:pt>
                <c:pt idx="2">
                  <c:v>In negotiation</c:v>
                </c:pt>
              </c:strCache>
            </c:strRef>
          </c:cat>
          <c:val>
            <c:numRef>
              <c:f>Sheet1!$B$2:$B$4</c:f>
              <c:numCache>
                <c:formatCode>0%</c:formatCode>
                <c:ptCount val="3"/>
                <c:pt idx="0">
                  <c:v>0.2</c:v>
                </c:pt>
                <c:pt idx="1">
                  <c:v>0.6</c:v>
                </c:pt>
                <c:pt idx="2">
                  <c:v>0.2</c:v>
                </c:pt>
              </c:numCache>
            </c:numRef>
          </c:val>
          <c:extLst>
            <c:ext xmlns:c16="http://schemas.microsoft.com/office/drawing/2014/chart" uri="{C3380CC4-5D6E-409C-BE32-E72D297353CC}">
              <c16:uniqueId val="{00000006-EB80-4C25-9EBC-5A7FE697A3C8}"/>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sz="1800">
          <a:solidFill>
            <a:schemeClr val="bg2"/>
          </a:solidFill>
        </a:defRPr>
      </a:pPr>
      <a:endParaRPr lang="tr-TR"/>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485-455A-9ECB-8F61ADF2327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485-455A-9ECB-8F61ADF2327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485-455A-9ECB-8F61ADF23270}"/>
              </c:ext>
            </c:extLst>
          </c:dPt>
          <c:dLbls>
            <c:dLbl>
              <c:idx val="0"/>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endParaRPr lang="tr-TR"/>
                </a:p>
              </c:txPr>
              <c:dLblPos val="ctr"/>
              <c:showLegendKey val="0"/>
              <c:showVal val="0"/>
              <c:showCatName val="1"/>
              <c:showSerName val="0"/>
              <c:showPercent val="1"/>
              <c:showBubbleSize val="0"/>
              <c:extLst>
                <c:ext xmlns:c16="http://schemas.microsoft.com/office/drawing/2014/chart" uri="{C3380CC4-5D6E-409C-BE32-E72D297353CC}">
                  <c16:uniqueId val="{00000001-A485-455A-9ECB-8F61ADF23270}"/>
                </c:ext>
              </c:extLst>
            </c:dLbl>
            <c:dLbl>
              <c:idx val="1"/>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endParaRPr lang="tr-TR"/>
                </a:p>
              </c:txPr>
              <c:dLblPos val="ctr"/>
              <c:showLegendKey val="0"/>
              <c:showVal val="0"/>
              <c:showCatName val="1"/>
              <c:showSerName val="0"/>
              <c:showPercent val="1"/>
              <c:showBubbleSize val="0"/>
              <c:extLst>
                <c:ext xmlns:c16="http://schemas.microsoft.com/office/drawing/2014/chart" uri="{C3380CC4-5D6E-409C-BE32-E72D297353CC}">
                  <c16:uniqueId val="{00000003-A485-455A-9ECB-8F61ADF23270}"/>
                </c:ext>
              </c:extLst>
            </c:dLbl>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tx1">
                        <a:lumMod val="75000"/>
                        <a:lumOff val="25000"/>
                      </a:schemeClr>
                    </a:solidFill>
                    <a:latin typeface="+mn-lt"/>
                    <a:ea typeface="+mn-ea"/>
                    <a:cs typeface="+mn-cs"/>
                  </a:defRPr>
                </a:pPr>
                <a:endParaRPr lang="tr-TR"/>
              </a:p>
            </c:txPr>
            <c:dLblPos val="ct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2"/>
                <c:pt idx="0">
                  <c:v>Mostly Adequate</c:v>
                </c:pt>
                <c:pt idx="1">
                  <c:v>Fully Adequate</c:v>
                </c:pt>
              </c:strCache>
            </c:strRef>
          </c:cat>
          <c:val>
            <c:numRef>
              <c:f>Sheet1!$B$2:$B$4</c:f>
              <c:numCache>
                <c:formatCode>0%</c:formatCode>
                <c:ptCount val="3"/>
                <c:pt idx="0">
                  <c:v>0.6</c:v>
                </c:pt>
                <c:pt idx="1">
                  <c:v>0.4</c:v>
                </c:pt>
              </c:numCache>
            </c:numRef>
          </c:val>
          <c:extLst>
            <c:ext xmlns:c16="http://schemas.microsoft.com/office/drawing/2014/chart" uri="{C3380CC4-5D6E-409C-BE32-E72D297353CC}">
              <c16:uniqueId val="{00000006-A485-455A-9ECB-8F61ADF23270}"/>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209092410744562"/>
          <c:y val="0.1139765510646575"/>
          <c:w val="0.71167048277080647"/>
          <c:h val="0.88602344893534246"/>
        </c:manualLayout>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B70-4061-BC10-83C23EA3E34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B70-4061-BC10-83C23EA3E343}"/>
              </c:ext>
            </c:extLst>
          </c:dPt>
          <c:dLbls>
            <c:dLbl>
              <c:idx val="0"/>
              <c:spPr>
                <a:noFill/>
                <a:ln>
                  <a:noFill/>
                </a:ln>
                <a:effectLst/>
              </c:spPr>
              <c:txPr>
                <a:bodyPr rot="0" spcFirstLastPara="1" vertOverflow="ellipsis" vert="horz" wrap="square" lIns="38100" tIns="19050" rIns="38100" bIns="19050" anchor="ctr" anchorCtr="1">
                  <a:noAutofit/>
                </a:bodyPr>
                <a:lstStyle/>
                <a:p>
                  <a:pPr>
                    <a:defRPr sz="3200" b="1" i="0" u="none" strike="noStrike" kern="1200" baseline="0">
                      <a:solidFill>
                        <a:schemeClr val="bg1"/>
                      </a:solidFill>
                      <a:latin typeface="+mn-lt"/>
                      <a:ea typeface="+mn-ea"/>
                      <a:cs typeface="+mn-cs"/>
                    </a:defRPr>
                  </a:pPr>
                  <a:endParaRPr lang="tr-TR"/>
                </a:p>
              </c:txPr>
              <c:dLblPos val="ct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FB70-4061-BC10-83C23EA3E343}"/>
                </c:ext>
              </c:extLst>
            </c:dLbl>
            <c:dLbl>
              <c:idx val="1"/>
              <c:spPr>
                <a:noFill/>
                <a:ln>
                  <a:noFill/>
                </a:ln>
                <a:effectLst/>
              </c:spPr>
              <c:txPr>
                <a:bodyPr rot="0" spcFirstLastPara="1" vertOverflow="ellipsis" vert="horz" wrap="square" lIns="38100" tIns="19050" rIns="38100" bIns="19050" anchor="ctr" anchorCtr="1">
                  <a:noAutofit/>
                </a:bodyPr>
                <a:lstStyle/>
                <a:p>
                  <a:pPr>
                    <a:defRPr sz="3200" b="1" i="0" u="none" strike="noStrike" kern="1200" baseline="0">
                      <a:solidFill>
                        <a:schemeClr val="bg1"/>
                      </a:solidFill>
                      <a:latin typeface="+mn-lt"/>
                      <a:ea typeface="+mn-ea"/>
                      <a:cs typeface="+mn-cs"/>
                    </a:defRPr>
                  </a:pPr>
                  <a:endParaRPr lang="tr-TR"/>
                </a:p>
              </c:txPr>
              <c:dLblPos val="ct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FB70-4061-BC10-83C23EA3E343}"/>
                </c:ext>
              </c:extLst>
            </c:dLbl>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endParaRPr lang="tr-TR"/>
              </a:p>
            </c:txPr>
            <c:dLblPos val="ct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A Few Times</c:v>
                </c:pt>
                <c:pt idx="1">
                  <c:v>Once or Twice</c:v>
                </c:pt>
              </c:strCache>
            </c:strRef>
          </c:cat>
          <c:val>
            <c:numRef>
              <c:f>Sheet1!$B$2:$B$3</c:f>
              <c:numCache>
                <c:formatCode>0%</c:formatCode>
                <c:ptCount val="2"/>
                <c:pt idx="0">
                  <c:v>0.5</c:v>
                </c:pt>
                <c:pt idx="1">
                  <c:v>0.5</c:v>
                </c:pt>
              </c:numCache>
            </c:numRef>
          </c:val>
          <c:extLst>
            <c:ext xmlns:c16="http://schemas.microsoft.com/office/drawing/2014/chart" uri="{C3380CC4-5D6E-409C-BE32-E72D297353CC}">
              <c16:uniqueId val="{00000004-FB70-4061-BC10-83C23EA3E343}"/>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dLbls>
          <c:showLegendKey val="0"/>
          <c:showVal val="0"/>
          <c:showCatName val="0"/>
          <c:showSerName val="0"/>
          <c:showPercent val="0"/>
          <c:showBubbleSize val="0"/>
        </c:dLbls>
        <c:gapWidth val="100"/>
        <c:axId val="582406904"/>
        <c:axId val="582405920"/>
      </c:barChart>
      <c:valAx>
        <c:axId val="582405920"/>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582406904"/>
        <c:crosses val="autoZero"/>
        <c:crossBetween val="between"/>
      </c:valAx>
      <c:catAx>
        <c:axId val="582406904"/>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accent6"/>
                </a:solidFill>
                <a:latin typeface="+mn-lt"/>
                <a:ea typeface="+mn-ea"/>
                <a:cs typeface="+mn-cs"/>
              </a:defRPr>
            </a:pPr>
            <a:endParaRPr lang="tr-TR"/>
          </a:p>
        </c:txPr>
        <c:crossAx val="582405920"/>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128621859958503"/>
          <c:y val="3.259246278217548E-2"/>
          <c:w val="0.51075029130999372"/>
          <c:h val="0.94878327277086716"/>
        </c:manualLayout>
      </c:layout>
      <c:barChart>
        <c:barDir val="bar"/>
        <c:grouping val="clustered"/>
        <c:varyColors val="0"/>
        <c:ser>
          <c:idx val="0"/>
          <c:order val="0"/>
          <c:tx>
            <c:strRef>
              <c:f>Sheet1!$B$1</c:f>
              <c:strCache>
                <c:ptCount val="1"/>
                <c:pt idx="0">
                  <c:v>Sales</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7ED4-4DB5-BDFB-D9B6D7E4E3E2}"/>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7ED4-4DB5-BDFB-D9B6D7E4E3E2}"/>
              </c:ext>
            </c:extLst>
          </c:dPt>
          <c:dLbls>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accent6"/>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Training programmes for relevant government institutions</c:v>
                </c:pt>
                <c:pt idx="1">
                  <c:v>Awareness-raising and training activities for the private sector</c:v>
                </c:pt>
                <c:pt idx="2">
                  <c:v>Training programmes for customs authorities</c:v>
                </c:pt>
              </c:strCache>
            </c:strRef>
          </c:cat>
          <c:val>
            <c:numRef>
              <c:f>Sheet1!$B$2:$B$4</c:f>
              <c:numCache>
                <c:formatCode>0%</c:formatCode>
                <c:ptCount val="3"/>
                <c:pt idx="0">
                  <c:v>0.8</c:v>
                </c:pt>
                <c:pt idx="1">
                  <c:v>0.8</c:v>
                </c:pt>
                <c:pt idx="2">
                  <c:v>0.4</c:v>
                </c:pt>
              </c:numCache>
            </c:numRef>
          </c:val>
          <c:extLst>
            <c:ext xmlns:c16="http://schemas.microsoft.com/office/drawing/2014/chart" uri="{C3380CC4-5D6E-409C-BE32-E72D297353CC}">
              <c16:uniqueId val="{00000004-7ED4-4DB5-BDFB-D9B6D7E4E3E2}"/>
            </c:ext>
          </c:extLst>
        </c:ser>
        <c:dLbls>
          <c:showLegendKey val="0"/>
          <c:showVal val="0"/>
          <c:showCatName val="0"/>
          <c:showSerName val="0"/>
          <c:showPercent val="0"/>
          <c:showBubbleSize val="0"/>
        </c:dLbls>
        <c:gapWidth val="100"/>
        <c:axId val="582406904"/>
        <c:axId val="582405920"/>
      </c:barChart>
      <c:valAx>
        <c:axId val="582405920"/>
        <c:scaling>
          <c:orientation val="minMax"/>
        </c:scaling>
        <c:delete val="1"/>
        <c:axPos val="t"/>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582406904"/>
        <c:crosses val="autoZero"/>
        <c:crossBetween val="between"/>
      </c:valAx>
      <c:catAx>
        <c:axId val="582406904"/>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200" b="1" i="0" u="none" strike="noStrike" kern="1200" baseline="0">
                <a:solidFill>
                  <a:schemeClr val="accent6"/>
                </a:solidFill>
                <a:latin typeface="+mn-lt"/>
                <a:ea typeface="+mn-ea"/>
                <a:cs typeface="+mn-cs"/>
              </a:defRPr>
            </a:pPr>
            <a:endParaRPr lang="tr-TR"/>
          </a:p>
        </c:txPr>
        <c:crossAx val="582405920"/>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1F3-4245-A682-BE845BBC62A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1F3-4245-A682-BE845BBC62A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1F3-4245-A682-BE845BBC62A9}"/>
              </c:ext>
            </c:extLst>
          </c:dPt>
          <c:dLbls>
            <c:dLbl>
              <c:idx val="0"/>
              <c:layout>
                <c:manualLayout>
                  <c:x val="-0.20689055559235187"/>
                  <c:y val="0.16436972929579019"/>
                </c:manualLayout>
              </c:layout>
              <c:showLegendKey val="0"/>
              <c:showVal val="1"/>
              <c:showCatName val="1"/>
              <c:showSerName val="0"/>
              <c:showPercent val="0"/>
              <c:showBubbleSize val="0"/>
              <c:extLst>
                <c:ext xmlns:c15="http://schemas.microsoft.com/office/drawing/2012/chart" uri="{CE6537A1-D6FC-4f65-9D91-7224C49458BB}">
                  <c15:layout>
                    <c:manualLayout>
                      <c:w val="0.27825272007341978"/>
                      <c:h val="0.12927228282676709"/>
                    </c:manualLayout>
                  </c15:layout>
                </c:ext>
                <c:ext xmlns:c16="http://schemas.microsoft.com/office/drawing/2014/chart" uri="{C3380CC4-5D6E-409C-BE32-E72D297353CC}">
                  <c16:uniqueId val="{00000001-41F3-4245-A682-BE845BBC62A9}"/>
                </c:ext>
              </c:extLst>
            </c:dLbl>
            <c:dLbl>
              <c:idx val="1"/>
              <c:layout>
                <c:manualLayout>
                  <c:x val="0.25658834321668367"/>
                  <c:y val="-0.22272806179585761"/>
                </c:manualLayout>
              </c:layout>
              <c:showLegendKey val="0"/>
              <c:showVal val="1"/>
              <c:showCatName val="1"/>
              <c:showSerName val="0"/>
              <c:showPercent val="0"/>
              <c:showBubbleSize val="0"/>
              <c:extLst>
                <c:ext xmlns:c15="http://schemas.microsoft.com/office/drawing/2012/chart" uri="{CE6537A1-D6FC-4f65-9D91-7224C49458BB}">
                  <c15:layout>
                    <c:manualLayout>
                      <c:w val="0.26642622143282352"/>
                      <c:h val="0.19119109766727854"/>
                    </c:manualLayout>
                  </c15:layout>
                </c:ext>
                <c:ext xmlns:c16="http://schemas.microsoft.com/office/drawing/2014/chart" uri="{C3380CC4-5D6E-409C-BE32-E72D297353CC}">
                  <c16:uniqueId val="{00000003-41F3-4245-A682-BE845BBC62A9}"/>
                </c:ext>
              </c:extLst>
            </c:dLbl>
            <c:dLbl>
              <c:idx val="2"/>
              <c:layout>
                <c:manualLayout>
                  <c:x val="0.20621687953493262"/>
                  <c:y val="0.15385667093688712"/>
                </c:manualLayout>
              </c:layout>
              <c:spPr>
                <a:noFill/>
                <a:ln>
                  <a:noFill/>
                </a:ln>
                <a:effectLst/>
              </c:spPr>
              <c:txPr>
                <a:bodyPr rot="0" spcFirstLastPara="1" vertOverflow="ellipsis" vert="horz" wrap="square" lIns="38100" tIns="19050" rIns="38100" bIns="19050" anchor="ctr" anchorCtr="1">
                  <a:noAutofit/>
                </a:bodyPr>
                <a:lstStyle/>
                <a:p>
                  <a:pPr>
                    <a:defRPr sz="3200" b="1" i="0" u="none" strike="noStrike" kern="1200" baseline="0">
                      <a:solidFill>
                        <a:schemeClr val="bg1"/>
                      </a:solidFill>
                      <a:latin typeface="+mn-lt"/>
                      <a:ea typeface="+mn-ea"/>
                      <a:cs typeface="+mn-cs"/>
                    </a:defRPr>
                  </a:pPr>
                  <a:endParaRPr lang="tr-TR"/>
                </a:p>
              </c:txPr>
              <c:showLegendKey val="0"/>
              <c:showVal val="1"/>
              <c:showCatName val="1"/>
              <c:showSerName val="0"/>
              <c:showPercent val="0"/>
              <c:showBubbleSize val="0"/>
              <c:extLst>
                <c:ext xmlns:c15="http://schemas.microsoft.com/office/drawing/2012/chart" uri="{CE6537A1-D6FC-4f65-9D91-7224C49458BB}">
                  <c15:layout>
                    <c:manualLayout>
                      <c:w val="0.29753259561146433"/>
                      <c:h val="0.27814554799918462"/>
                    </c:manualLayout>
                  </c15:layout>
                </c:ext>
                <c:ext xmlns:c16="http://schemas.microsoft.com/office/drawing/2014/chart" uri="{C3380CC4-5D6E-409C-BE32-E72D297353CC}">
                  <c16:uniqueId val="{00000005-41F3-4245-A682-BE845BBC62A9}"/>
                </c:ext>
              </c:extLst>
            </c:dLbl>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endParaRPr lang="tr-TR"/>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Effective</c:v>
                </c:pt>
                <c:pt idx="1">
                  <c:v>Moderately Effective</c:v>
                </c:pt>
                <c:pt idx="2">
                  <c:v>Not Yet Implemented</c:v>
                </c:pt>
              </c:strCache>
            </c:strRef>
          </c:cat>
          <c:val>
            <c:numRef>
              <c:f>Sheet1!$B$2:$B$4</c:f>
              <c:numCache>
                <c:formatCode>0%</c:formatCode>
                <c:ptCount val="3"/>
                <c:pt idx="0">
                  <c:v>0.33</c:v>
                </c:pt>
                <c:pt idx="1">
                  <c:v>0.5</c:v>
                </c:pt>
                <c:pt idx="2">
                  <c:v>0.17</c:v>
                </c:pt>
              </c:numCache>
            </c:numRef>
          </c:val>
          <c:extLst>
            <c:ext xmlns:c16="http://schemas.microsoft.com/office/drawing/2014/chart" uri="{C3380CC4-5D6E-409C-BE32-E72D297353CC}">
              <c16:uniqueId val="{00000006-41F3-4245-A682-BE845BBC62A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Sales</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D704-4CDF-B423-9A39A1B20069}"/>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D704-4CDF-B423-9A39A1B20069}"/>
              </c:ext>
            </c:extLst>
          </c:dPt>
          <c:dLbls>
            <c:dLbl>
              <c:idx val="4"/>
              <c:layout>
                <c:manualLayout>
                  <c:x val="-4.2883988764733398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704-4CDF-B423-9A39A1B20069}"/>
                </c:ext>
              </c:extLst>
            </c:dLbl>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accent6"/>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Difficulty in uploading/accessing concession lists</c:v>
                </c:pt>
                <c:pt idx="1">
                  <c:v>Lack of technical support or user manual</c:v>
                </c:pt>
                <c:pt idx="2">
                  <c:v>Language barriers</c:v>
                </c:pt>
                <c:pt idx="3">
                  <c:v>System downtime or slow performance</c:v>
                </c:pt>
                <c:pt idx="4">
                  <c:v>Other information-related issues</c:v>
                </c:pt>
              </c:strCache>
            </c:strRef>
          </c:cat>
          <c:val>
            <c:numRef>
              <c:f>Sheet1!$B$2:$B$6</c:f>
              <c:numCache>
                <c:formatCode>0%</c:formatCode>
                <c:ptCount val="5"/>
                <c:pt idx="0">
                  <c:v>0.33</c:v>
                </c:pt>
                <c:pt idx="1">
                  <c:v>0.33</c:v>
                </c:pt>
                <c:pt idx="2">
                  <c:v>0.17</c:v>
                </c:pt>
                <c:pt idx="3">
                  <c:v>0.17</c:v>
                </c:pt>
                <c:pt idx="4">
                  <c:v>0.17</c:v>
                </c:pt>
              </c:numCache>
            </c:numRef>
          </c:val>
          <c:extLst>
            <c:ext xmlns:c16="http://schemas.microsoft.com/office/drawing/2014/chart" uri="{C3380CC4-5D6E-409C-BE32-E72D297353CC}">
              <c16:uniqueId val="{00000005-D704-4CDF-B423-9A39A1B20069}"/>
            </c:ext>
          </c:extLst>
        </c:ser>
        <c:dLbls>
          <c:showLegendKey val="0"/>
          <c:showVal val="0"/>
          <c:showCatName val="0"/>
          <c:showSerName val="0"/>
          <c:showPercent val="0"/>
          <c:showBubbleSize val="0"/>
        </c:dLbls>
        <c:gapWidth val="100"/>
        <c:axId val="582406904"/>
        <c:axId val="582405920"/>
      </c:barChart>
      <c:valAx>
        <c:axId val="582405920"/>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582406904"/>
        <c:crosses val="autoZero"/>
        <c:crossBetween val="between"/>
      </c:valAx>
      <c:catAx>
        <c:axId val="582406904"/>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200" b="1" i="0" u="none" strike="noStrike" kern="1200" baseline="0">
                <a:solidFill>
                  <a:schemeClr val="accent6"/>
                </a:solidFill>
                <a:latin typeface="+mn-lt"/>
                <a:ea typeface="+mn-ea"/>
                <a:cs typeface="+mn-cs"/>
              </a:defRPr>
            </a:pPr>
            <a:endParaRPr lang="tr-TR"/>
          </a:p>
        </c:txPr>
        <c:crossAx val="582405920"/>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Sales</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E7BF-465D-8296-B06D6F94C1E6}"/>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E7BF-465D-8296-B06D6F94C1E6}"/>
              </c:ext>
            </c:extLst>
          </c:dPt>
          <c:dLbls>
            <c:spPr>
              <a:noFill/>
              <a:ln>
                <a:noFill/>
              </a:ln>
              <a:effectLst/>
            </c:spPr>
            <c:txPr>
              <a:bodyPr rot="0" spcFirstLastPara="1" vertOverflow="ellipsis" vert="horz" wrap="square" anchor="ctr" anchorCtr="1"/>
              <a:lstStyle/>
              <a:p>
                <a:pPr>
                  <a:defRPr sz="3200" b="1" i="0" u="none" strike="noStrike" kern="1200" baseline="0">
                    <a:solidFill>
                      <a:schemeClr val="accent6"/>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Limited awareness og the agreement among the private sector</c:v>
                </c:pt>
                <c:pt idx="1">
                  <c:v>Limited awareness/knowledge of specialized staff in responsible authorities</c:v>
                </c:pt>
                <c:pt idx="2">
                  <c:v>Insufficient training of customs officials regarding the implementation of the Agreement</c:v>
                </c:pt>
                <c:pt idx="3">
                  <c:v>Difficulties related to the application of Rules of Origin</c:v>
                </c:pt>
                <c:pt idx="4">
                  <c:v>Other (absence of HS codes for preferential transactions)</c:v>
                </c:pt>
              </c:strCache>
            </c:strRef>
          </c:cat>
          <c:val>
            <c:numRef>
              <c:f>Sheet1!$B$2:$B$6</c:f>
              <c:numCache>
                <c:formatCode>0%</c:formatCode>
                <c:ptCount val="5"/>
                <c:pt idx="0">
                  <c:v>0.5</c:v>
                </c:pt>
                <c:pt idx="1">
                  <c:v>0.33</c:v>
                </c:pt>
                <c:pt idx="2">
                  <c:v>0.17</c:v>
                </c:pt>
                <c:pt idx="3">
                  <c:v>0.17</c:v>
                </c:pt>
                <c:pt idx="4">
                  <c:v>0.17</c:v>
                </c:pt>
              </c:numCache>
            </c:numRef>
          </c:val>
          <c:extLst>
            <c:ext xmlns:c16="http://schemas.microsoft.com/office/drawing/2014/chart" uri="{C3380CC4-5D6E-409C-BE32-E72D297353CC}">
              <c16:uniqueId val="{00000004-E7BF-465D-8296-B06D6F94C1E6}"/>
            </c:ext>
          </c:extLst>
        </c:ser>
        <c:dLbls>
          <c:showLegendKey val="0"/>
          <c:showVal val="0"/>
          <c:showCatName val="0"/>
          <c:showSerName val="0"/>
          <c:showPercent val="0"/>
          <c:showBubbleSize val="0"/>
        </c:dLbls>
        <c:gapWidth val="100"/>
        <c:axId val="582406904"/>
        <c:axId val="582405920"/>
      </c:barChart>
      <c:valAx>
        <c:axId val="582405920"/>
        <c:scaling>
          <c:orientation val="minMax"/>
        </c:scaling>
        <c:delete val="1"/>
        <c:axPos val="t"/>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582406904"/>
        <c:crosses val="autoZero"/>
        <c:crossBetween val="between"/>
      </c:valAx>
      <c:catAx>
        <c:axId val="582406904"/>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accent6"/>
                </a:solidFill>
                <a:latin typeface="+mn-lt"/>
                <a:ea typeface="+mn-ea"/>
                <a:cs typeface="+mn-cs"/>
              </a:defRPr>
            </a:pPr>
            <a:endParaRPr lang="tr-TR"/>
          </a:p>
        </c:txPr>
        <c:crossAx val="582405920"/>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sz="1800">
          <a:solidFill>
            <a:schemeClr val="bg2"/>
          </a:solidFill>
        </a:defRPr>
      </a:pPr>
      <a:endParaRPr lang="tr-TR"/>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dLbls>
          <c:showLegendKey val="0"/>
          <c:showVal val="0"/>
          <c:showCatName val="0"/>
          <c:showSerName val="0"/>
          <c:showPercent val="0"/>
          <c:showBubbleSize val="0"/>
          <c:showLeaderLines val="0"/>
        </c:dLbls>
        <c:firstSliceAng val="0"/>
        <c:holeSize val="88"/>
      </c:doughnut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b="1" i="0" u="none" strike="noStrike" baseline="0" dirty="0">
                <a:solidFill>
                  <a:schemeClr val="bg2"/>
                </a:solidFill>
              </a:rPr>
              <a:t>Clarity of Institutional Roles and Responsibilities</a:t>
            </a:r>
            <a:endParaRPr lang="en-US" sz="2400" b="1" dirty="0">
              <a:solidFill>
                <a:schemeClr val="bg2"/>
              </a:solidFill>
            </a:endParaRP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pieChart>
        <c:varyColors val="1"/>
        <c:dLbls>
          <c:dLblPos val="ctr"/>
          <c:showLegendKey val="0"/>
          <c:showVal val="1"/>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535489698682895"/>
          <c:y val="9.4565036387612461E-2"/>
          <c:w val="0.60347246916070851"/>
          <c:h val="0.90543496361238751"/>
        </c:manualLayout>
      </c:layout>
      <c:barChart>
        <c:barDir val="bar"/>
        <c:grouping val="stacked"/>
        <c:varyColors val="0"/>
        <c:ser>
          <c:idx val="0"/>
          <c:order val="0"/>
          <c:tx>
            <c:strRef>
              <c:f>Sheet1!$B$1</c:f>
              <c:strCache>
                <c:ptCount val="1"/>
                <c:pt idx="0">
                  <c:v>Percentage</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8724-4E40-82A6-CA921F81CDB0}"/>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8724-4E40-82A6-CA921F81CDB0}"/>
              </c:ext>
            </c:extLst>
          </c:dPt>
          <c:dPt>
            <c:idx val="2"/>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5-8724-4E40-82A6-CA921F81CDB0}"/>
              </c:ext>
            </c:extLst>
          </c:dPt>
          <c:dPt>
            <c:idx val="3"/>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7-8724-4E40-82A6-CA921F81CDB0}"/>
              </c:ext>
            </c:extLst>
          </c:dPt>
          <c:dLbls>
            <c:dLbl>
              <c:idx val="0"/>
              <c:layout>
                <c:manualLayout>
                  <c:x val="-3.4625830395559151E-2"/>
                  <c:y val="2.6808766631712627E-3"/>
                </c:manualLayout>
              </c:layout>
              <c:tx>
                <c:rich>
                  <a:bodyPr/>
                  <a:lstStyle/>
                  <a:p>
                    <a:fld id="{CBBB8BD6-008C-4795-AEAE-80020B419A58}" type="VALUE">
                      <a:rPr lang="en-US" baseline="0" smtClean="0"/>
                      <a:pPr/>
                      <a:t>[DEĞER]</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724-4E40-82A6-CA921F81CDB0}"/>
                </c:ext>
              </c:extLst>
            </c:dLbl>
            <c:dLbl>
              <c:idx val="1"/>
              <c:layout>
                <c:manualLayout>
                  <c:x val="-4.1356425252737864E-3"/>
                  <c:y val="-0.2179532474312641"/>
                </c:manualLayout>
              </c:layout>
              <c:tx>
                <c:rich>
                  <a:bodyPr/>
                  <a:lstStyle/>
                  <a:p>
                    <a:r>
                      <a:rPr lang="en-US" sz="3600" baseline="0" dirty="0"/>
                      <a:t> </a:t>
                    </a:r>
                    <a:fld id="{39EF048D-BF99-4C7E-A04D-2D254C58D20A}" type="VALUE">
                      <a:rPr lang="en-US" sz="3600" baseline="0" smtClean="0"/>
                      <a:pPr/>
                      <a:t>[DEĞER]</a:t>
                    </a:fld>
                    <a:r>
                      <a:rPr lang="en-US" sz="3600" baseline="0" dirty="0"/>
                      <a:t> </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724-4E40-82A6-CA921F81CDB0}"/>
                </c:ext>
              </c:extLst>
            </c:dLbl>
            <c:dLbl>
              <c:idx val="2"/>
              <c:layout>
                <c:manualLayout>
                  <c:x val="-4.293747277445947E-3"/>
                  <c:y val="0.21434270890060059"/>
                </c:manualLayout>
              </c:layout>
              <c:tx>
                <c:rich>
                  <a:bodyPr rot="0" spcFirstLastPara="1" vertOverflow="ellipsis" vert="horz" wrap="square" lIns="38100" tIns="19050" rIns="38100" bIns="19050" anchor="ctr" anchorCtr="1">
                    <a:noAutofit/>
                  </a:bodyPr>
                  <a:lstStyle/>
                  <a:p>
                    <a:pPr>
                      <a:defRPr sz="3600" b="1" i="0" u="none" strike="noStrike" kern="1200" baseline="0">
                        <a:solidFill>
                          <a:schemeClr val="bg1"/>
                        </a:solidFill>
                        <a:latin typeface="+mj-lt"/>
                        <a:ea typeface="+mn-ea"/>
                        <a:cs typeface="+mn-cs"/>
                      </a:defRPr>
                    </a:pPr>
                    <a:r>
                      <a:rPr lang="en-US" sz="3600" baseline="0" dirty="0"/>
                      <a:t> </a:t>
                    </a:r>
                    <a:fld id="{520772D4-42FE-4308-AF33-4944F950FF6C}" type="VALUE">
                      <a:rPr lang="en-US" sz="3600" baseline="0" smtClean="0"/>
                      <a:pPr>
                        <a:defRPr sz="3600" b="1">
                          <a:solidFill>
                            <a:schemeClr val="bg1"/>
                          </a:solidFill>
                          <a:latin typeface="+mj-lt"/>
                        </a:defRPr>
                      </a:pPr>
                      <a:t>[DEĞER]</a:t>
                    </a:fld>
                    <a:endParaRPr lang="en-US" sz="3600" baseline="0" dirty="0"/>
                  </a:p>
                </c:rich>
              </c:tx>
              <c:spPr>
                <a:noFill/>
                <a:ln>
                  <a:noFill/>
                </a:ln>
                <a:effectLst/>
              </c:spPr>
              <c:txPr>
                <a:bodyPr rot="0" spcFirstLastPara="1" vertOverflow="ellipsis" vert="horz" wrap="square" lIns="38100" tIns="19050" rIns="38100" bIns="19050" anchor="ctr" anchorCtr="1">
                  <a:noAutofit/>
                </a:bodyPr>
                <a:lstStyle/>
                <a:p>
                  <a:pPr>
                    <a:defRPr sz="3600" b="1" i="0" u="none" strike="noStrike" kern="1200" baseline="0">
                      <a:solidFill>
                        <a:schemeClr val="bg1"/>
                      </a:solidFill>
                      <a:latin typeface="+mj-lt"/>
                      <a:ea typeface="+mn-ea"/>
                      <a:cs typeface="+mn-cs"/>
                    </a:defRPr>
                  </a:pPr>
                  <a:endParaRPr lang="tr-TR"/>
                </a:p>
              </c:txPr>
              <c:showLegendKey val="0"/>
              <c:showVal val="1"/>
              <c:showCatName val="0"/>
              <c:showSerName val="0"/>
              <c:showPercent val="0"/>
              <c:showBubbleSize val="0"/>
              <c:extLst>
                <c:ext xmlns:c15="http://schemas.microsoft.com/office/drawing/2012/chart" uri="{CE6537A1-D6FC-4f65-9D91-7224C49458BB}">
                  <c15:layout>
                    <c:manualLayout>
                      <c:w val="0.19773508154584271"/>
                      <c:h val="0.24982822586573414"/>
                    </c:manualLayout>
                  </c15:layout>
                  <c15:dlblFieldTable/>
                  <c15:showDataLabelsRange val="0"/>
                </c:ext>
                <c:ext xmlns:c16="http://schemas.microsoft.com/office/drawing/2014/chart" uri="{C3380CC4-5D6E-409C-BE32-E72D297353CC}">
                  <c16:uniqueId val="{00000005-8724-4E40-82A6-CA921F81CDB0}"/>
                </c:ext>
              </c:extLst>
            </c:dLbl>
            <c:dLbl>
              <c:idx val="3"/>
              <c:layout>
                <c:manualLayout>
                  <c:x val="0.12378798471729242"/>
                  <c:y val="0.10931079566679118"/>
                </c:manualLayout>
              </c:layout>
              <c:tx>
                <c:rich>
                  <a:bodyPr/>
                  <a:lstStyle/>
                  <a:p>
                    <a:fld id="{F4D307DC-60BE-4B7A-8047-A76388E1D812}" type="CATEGORYNAME">
                      <a:rPr lang="en-US"/>
                      <a:pPr/>
                      <a:t>[KATEGORİ ADI]</a:t>
                    </a:fld>
                    <a:r>
                      <a:rPr lang="en-US" baseline="0"/>
                      <a:t>; </a:t>
                    </a:r>
                    <a:fld id="{E947DE70-C47A-4B25-89E3-F4C0718C1770}" type="VALUE">
                      <a:rPr lang="en-US" baseline="0" smtClean="0"/>
                      <a:pPr/>
                      <a:t>[DEĞER]</a:t>
                    </a:fld>
                    <a:endParaRPr lang="en-US" baseline="0"/>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8724-4E40-82A6-CA921F81CDB0}"/>
                </c:ext>
              </c:extLst>
            </c:dLbl>
            <c:spPr>
              <a:noFill/>
              <a:ln>
                <a:noFill/>
              </a:ln>
              <a:effectLst/>
            </c:spPr>
            <c:txPr>
              <a:bodyPr rot="0" spcFirstLastPara="1" vertOverflow="ellipsis" vert="horz" wrap="square" lIns="38100" tIns="19050" rIns="38100" bIns="19050" anchor="ctr" anchorCtr="1">
                <a:spAutoFit/>
              </a:bodyPr>
              <a:lstStyle/>
              <a:p>
                <a:pPr>
                  <a:defRPr sz="3600" b="1" i="0" u="none" strike="noStrike" kern="1200" baseline="0">
                    <a:solidFill>
                      <a:schemeClr val="bg1"/>
                    </a:solidFill>
                    <a:latin typeface="+mj-lt"/>
                    <a:ea typeface="+mn-ea"/>
                    <a:cs typeface="+mn-cs"/>
                  </a:defRPr>
                </a:pPr>
                <a:endParaRPr lang="tr-T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3"/>
                <c:pt idx="0">
                  <c:v>Case-by-case basis</c:v>
                </c:pt>
                <c:pt idx="1">
                  <c:v>Priority rules exist</c:v>
                </c:pt>
                <c:pt idx="2">
                  <c:v>Traders choose applicable regime</c:v>
                </c:pt>
              </c:strCache>
            </c:strRef>
          </c:cat>
          <c:val>
            <c:numRef>
              <c:f>Sheet1!$B$2:$B$5</c:f>
              <c:numCache>
                <c:formatCode>0%</c:formatCode>
                <c:ptCount val="4"/>
                <c:pt idx="0">
                  <c:v>0.67</c:v>
                </c:pt>
                <c:pt idx="1">
                  <c:v>0.16</c:v>
                </c:pt>
                <c:pt idx="2">
                  <c:v>0.16</c:v>
                </c:pt>
              </c:numCache>
            </c:numRef>
          </c:val>
          <c:extLst>
            <c:ext xmlns:c16="http://schemas.microsoft.com/office/drawing/2014/chart" uri="{C3380CC4-5D6E-409C-BE32-E72D297353CC}">
              <c16:uniqueId val="{00000008-8724-4E40-82A6-CA921F81CDB0}"/>
            </c:ext>
          </c:extLst>
        </c:ser>
        <c:dLbls>
          <c:showLegendKey val="0"/>
          <c:showVal val="0"/>
          <c:showCatName val="0"/>
          <c:showSerName val="0"/>
          <c:showPercent val="0"/>
          <c:showBubbleSize val="0"/>
        </c:dLbls>
        <c:gapWidth val="100"/>
        <c:overlap val="100"/>
        <c:axId val="684656056"/>
        <c:axId val="684652120"/>
      </c:barChart>
      <c:valAx>
        <c:axId val="684652120"/>
        <c:scaling>
          <c:orientation val="minMax"/>
        </c:scaling>
        <c:delete val="1"/>
        <c:axPos val="t"/>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684656056"/>
        <c:crosses val="autoZero"/>
        <c:crossBetween val="between"/>
      </c:valAx>
      <c:catAx>
        <c:axId val="684656056"/>
        <c:scaling>
          <c:orientation val="maxMin"/>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accent6"/>
                </a:solidFill>
                <a:latin typeface="+mn-lt"/>
                <a:ea typeface="+mn-ea"/>
                <a:cs typeface="+mn-cs"/>
              </a:defRPr>
            </a:pPr>
            <a:endParaRPr lang="tr-TR"/>
          </a:p>
        </c:txPr>
        <c:crossAx val="684652120"/>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387000939670673"/>
          <c:y val="0.23810244285652701"/>
          <c:w val="0.70162970037687034"/>
          <c:h val="0.76189755714347296"/>
        </c:manualLayout>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50E-4B9C-A604-794E3AAE1BE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50E-4B9C-A604-794E3AAE1BE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50E-4B9C-A604-794E3AAE1BED}"/>
              </c:ext>
            </c:extLst>
          </c:dPt>
          <c:dLbls>
            <c:dLbl>
              <c:idx val="0"/>
              <c:layout>
                <c:manualLayout>
                  <c:x val="-0.19366145948492608"/>
                  <c:y val="-0.15190980887996619"/>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32183336547830466"/>
                      <c:h val="0.21013315484773953"/>
                    </c:manualLayout>
                  </c15:layout>
                </c:ext>
                <c:ext xmlns:c16="http://schemas.microsoft.com/office/drawing/2014/chart" uri="{C3380CC4-5D6E-409C-BE32-E72D297353CC}">
                  <c16:uniqueId val="{00000001-150E-4B9C-A604-794E3AAE1BED}"/>
                </c:ext>
              </c:extLst>
            </c:dLbl>
            <c:dLbl>
              <c:idx val="1"/>
              <c:layout>
                <c:manualLayout>
                  <c:x val="0.15877479157193009"/>
                  <c:y val="0.18807445757704622"/>
                </c:manualLayout>
              </c:layout>
              <c:tx>
                <c:rich>
                  <a:bodyPr rot="0" spcFirstLastPara="1" vertOverflow="ellipsis" vert="horz" wrap="square" anchor="ctr" anchorCtr="1"/>
                  <a:lstStyle/>
                  <a:p>
                    <a:pPr>
                      <a:defRPr sz="3200" b="1" i="0" u="none" strike="noStrike" kern="1200" baseline="0">
                        <a:solidFill>
                          <a:schemeClr val="bg2"/>
                        </a:solidFill>
                        <a:latin typeface="+mn-lt"/>
                        <a:ea typeface="+mn-ea"/>
                        <a:cs typeface="+mn-cs"/>
                      </a:defRPr>
                    </a:pPr>
                    <a:fld id="{2F07DB78-CC11-4A93-823D-07237BBD6E5F}" type="CATEGORYNAME">
                      <a:rPr lang="en-US" sz="3200" b="1" i="0" u="none" strike="noStrike" kern="1200" baseline="0">
                        <a:solidFill>
                          <a:srgbClr val="FFFFFF"/>
                        </a:solidFill>
                        <a:latin typeface="+mn-lt"/>
                        <a:ea typeface="+mn-ea"/>
                        <a:cs typeface="+mn-cs"/>
                      </a:rPr>
                      <a:pPr>
                        <a:defRPr sz="3200" b="1">
                          <a:solidFill>
                            <a:schemeClr val="bg2"/>
                          </a:solidFill>
                        </a:defRPr>
                      </a:pPr>
                      <a:t>[KATEGORİ ADI]</a:t>
                    </a:fld>
                    <a:r>
                      <a:rPr lang="en-US" sz="3200" baseline="0" dirty="0"/>
                      <a:t>
</a:t>
                    </a:r>
                    <a:fld id="{6FE16888-C262-4F88-8B0A-4CAB5A4D32A0}" type="PERCENTAGE">
                      <a:rPr lang="en-US" sz="3200" b="1" i="0" u="none" strike="noStrike" kern="1200" baseline="0">
                        <a:solidFill>
                          <a:srgbClr val="FFFFFF"/>
                        </a:solidFill>
                        <a:latin typeface="+mn-lt"/>
                        <a:ea typeface="+mn-ea"/>
                        <a:cs typeface="+mn-cs"/>
                      </a:rPr>
                      <a:pPr>
                        <a:defRPr sz="3200" b="1">
                          <a:solidFill>
                            <a:schemeClr val="bg2"/>
                          </a:solidFill>
                        </a:defRPr>
                      </a:pPr>
                      <a:t>[YÜZDE]</a:t>
                    </a:fld>
                    <a:endParaRPr lang="en-US" sz="3200" baseline="0" dirty="0"/>
                  </a:p>
                </c:rich>
              </c:tx>
              <c:spPr>
                <a:noFill/>
                <a:ln>
                  <a:noFill/>
                </a:ln>
                <a:effectLst/>
              </c:spPr>
              <c:txPr>
                <a:bodyPr rot="0" spcFirstLastPara="1" vertOverflow="ellipsis" vert="horz" wrap="square" anchor="ctr" anchorCtr="1"/>
                <a:lstStyle/>
                <a:p>
                  <a:pPr>
                    <a:defRPr sz="3200" b="1" i="0" u="none" strike="noStrike" kern="1200" baseline="0">
                      <a:solidFill>
                        <a:schemeClr val="bg2"/>
                      </a:solidFill>
                      <a:latin typeface="+mn-lt"/>
                      <a:ea typeface="+mn-ea"/>
                      <a:cs typeface="+mn-cs"/>
                    </a:defRPr>
                  </a:pPr>
                  <a:endParaRPr lang="tr-TR"/>
                </a:p>
              </c:txPr>
              <c:dLblPos val="bestFit"/>
              <c:showLegendKey val="0"/>
              <c:showVal val="0"/>
              <c:showCatName val="1"/>
              <c:showSerName val="0"/>
              <c:showPercent val="1"/>
              <c:showBubbleSize val="0"/>
              <c:extLst>
                <c:ext xmlns:c15="http://schemas.microsoft.com/office/drawing/2012/chart" uri="{CE6537A1-D6FC-4f65-9D91-7224C49458BB}">
                  <c15:layout>
                    <c:manualLayout>
                      <c:w val="0.36614389910835848"/>
                      <c:h val="0.2675230469878247"/>
                    </c:manualLayout>
                  </c15:layout>
                  <c15:dlblFieldTable/>
                  <c15:showDataLabelsRange val="0"/>
                </c:ext>
                <c:ext xmlns:c16="http://schemas.microsoft.com/office/drawing/2014/chart" uri="{C3380CC4-5D6E-409C-BE32-E72D297353CC}">
                  <c16:uniqueId val="{00000003-150E-4B9C-A604-794E3AAE1BED}"/>
                </c:ext>
              </c:extLst>
            </c:dLbl>
            <c:spPr>
              <a:noFill/>
              <a:ln>
                <a:noFill/>
              </a:ln>
              <a:effectLst/>
            </c:spPr>
            <c:txPr>
              <a:bodyPr rot="0" spcFirstLastPara="1" vertOverflow="ellipsis" vert="horz" wrap="square" anchor="ctr" anchorCtr="1"/>
              <a:lstStyle/>
              <a:p>
                <a:pPr>
                  <a:defRPr sz="3200" b="1" i="0" u="none" strike="noStrike" kern="1200" baseline="0">
                    <a:solidFill>
                      <a:schemeClr val="bg1"/>
                    </a:solidFill>
                    <a:latin typeface="+mn-lt"/>
                    <a:ea typeface="+mn-ea"/>
                    <a:cs typeface="+mn-cs"/>
                  </a:defRPr>
                </a:pPr>
                <a:endParaRPr lang="tr-TR"/>
              </a:p>
            </c:txPr>
            <c:dLblPos val="ct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2"/>
                <c:pt idx="0">
                  <c:v>Fully Implemented</c:v>
                </c:pt>
                <c:pt idx="1">
                  <c:v>Not Yet Implemented </c:v>
                </c:pt>
              </c:strCache>
            </c:strRef>
          </c:cat>
          <c:val>
            <c:numRef>
              <c:f>Sheet1!$B$2:$B$4</c:f>
              <c:numCache>
                <c:formatCode>0%</c:formatCode>
                <c:ptCount val="3"/>
                <c:pt idx="0">
                  <c:v>0.67</c:v>
                </c:pt>
                <c:pt idx="1">
                  <c:v>0.33</c:v>
                </c:pt>
              </c:numCache>
            </c:numRef>
          </c:val>
          <c:extLst>
            <c:ext xmlns:c16="http://schemas.microsoft.com/office/drawing/2014/chart" uri="{C3380CC4-5D6E-409C-BE32-E72D297353CC}">
              <c16:uniqueId val="{00000006-150E-4B9C-A604-794E3AAE1BED}"/>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sz="2000">
          <a:solidFill>
            <a:schemeClr val="bg1"/>
          </a:solidFill>
        </a:defRPr>
      </a:pPr>
      <a:endParaRPr lang="tr-T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7E6-43AD-84A0-70D08FCD9F4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7E6-43AD-84A0-70D08FCD9F4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7E6-43AD-84A0-70D08FCD9F48}"/>
              </c:ext>
            </c:extLst>
          </c:dPt>
          <c:dLbls>
            <c:dLbl>
              <c:idx val="0"/>
              <c:layout>
                <c:manualLayout>
                  <c:x val="-0.15179230172869546"/>
                  <c:y val="-0.23338531580693786"/>
                </c:manualLayout>
              </c:layout>
              <c:tx>
                <c:rich>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fld id="{367ACFED-4F7D-42C7-8F57-04F4217976FF}" type="CATEGORYNAME">
                      <a:rPr lang="en-US"/>
                      <a:pPr>
                        <a:defRPr sz="3200" b="1">
                          <a:solidFill>
                            <a:schemeClr val="bg1"/>
                          </a:solidFill>
                        </a:defRPr>
                      </a:pPr>
                      <a:t>[KATEGORİ ADI]</a:t>
                    </a:fld>
                    <a:r>
                      <a:rPr lang="en-US" baseline="0" dirty="0"/>
                      <a:t>
67%</a:t>
                    </a:r>
                  </a:p>
                </c:rich>
              </c:tx>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endParaRPr lang="tr-TR"/>
                </a:p>
              </c:txPr>
              <c:dLblPos val="bestFit"/>
              <c:showLegendKey val="0"/>
              <c:showVal val="0"/>
              <c:showCatName val="1"/>
              <c:showSerName val="0"/>
              <c:showPercent val="1"/>
              <c:showBubbleSize val="0"/>
              <c:extLst>
                <c:ext xmlns:c15="http://schemas.microsoft.com/office/drawing/2012/chart" uri="{CE6537A1-D6FC-4f65-9D91-7224C49458BB}">
                  <c15:layout>
                    <c:manualLayout>
                      <c:w val="0.36227878733954372"/>
                      <c:h val="0.27196065373771866"/>
                    </c:manualLayout>
                  </c15:layout>
                  <c15:dlblFieldTable/>
                  <c15:showDataLabelsRange val="0"/>
                </c:ext>
                <c:ext xmlns:c16="http://schemas.microsoft.com/office/drawing/2014/chart" uri="{C3380CC4-5D6E-409C-BE32-E72D297353CC}">
                  <c16:uniqueId val="{00000001-77E6-43AD-84A0-70D08FCD9F48}"/>
                </c:ext>
              </c:extLst>
            </c:dLbl>
            <c:dLbl>
              <c:idx val="1"/>
              <c:layout>
                <c:manualLayout>
                  <c:x val="0.10995687721448397"/>
                  <c:y val="4.6250326646624679E-2"/>
                </c:manualLayout>
              </c:layout>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endParaRPr lang="tr-TR"/>
                </a:p>
              </c:txPr>
              <c:dLblPos val="bestFit"/>
              <c:showLegendKey val="0"/>
              <c:showVal val="0"/>
              <c:showCatName val="1"/>
              <c:showSerName val="0"/>
              <c:showPercent val="1"/>
              <c:showBubbleSize val="0"/>
              <c:extLst>
                <c:ext xmlns:c15="http://schemas.microsoft.com/office/drawing/2012/chart" uri="{CE6537A1-D6FC-4f65-9D91-7224C49458BB}">
                  <c15:layout>
                    <c:manualLayout>
                      <c:w val="0.38415872608683721"/>
                      <c:h val="0.26215949244670389"/>
                    </c:manualLayout>
                  </c15:layout>
                </c:ext>
                <c:ext xmlns:c16="http://schemas.microsoft.com/office/drawing/2014/chart" uri="{C3380CC4-5D6E-409C-BE32-E72D297353CC}">
                  <c16:uniqueId val="{00000003-77E6-43AD-84A0-70D08FCD9F48}"/>
                </c:ext>
              </c:extLst>
            </c:dLbl>
            <c:dLbl>
              <c:idx val="2"/>
              <c:layout>
                <c:manualLayout>
                  <c:x val="0.16869011589246841"/>
                  <c:y val="0.15420325305353255"/>
                </c:manualLayout>
              </c:layout>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mn-lt"/>
                      <a:ea typeface="+mn-ea"/>
                      <a:cs typeface="+mn-cs"/>
                    </a:defRPr>
                  </a:pPr>
                  <a:endParaRPr lang="tr-T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77E6-43AD-84A0-70D08FCD9F48}"/>
                </c:ext>
              </c:extLst>
            </c:dLbl>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bg1"/>
                    </a:solidFill>
                    <a:latin typeface="+mn-lt"/>
                    <a:ea typeface="+mn-ea"/>
                    <a:cs typeface="+mn-cs"/>
                  </a:defRPr>
                </a:pPr>
                <a:endParaRPr lang="tr-TR"/>
              </a:p>
            </c:txPr>
            <c:dLblPos val="ct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Occasionally when necessary</c:v>
                </c:pt>
                <c:pt idx="1">
                  <c:v>Regularly (at least once a year)</c:v>
                </c:pt>
                <c:pt idx="2">
                  <c:v>Never</c:v>
                </c:pt>
              </c:strCache>
            </c:strRef>
          </c:cat>
          <c:val>
            <c:numRef>
              <c:f>Sheet1!$B$2:$B$4</c:f>
              <c:numCache>
                <c:formatCode>0%</c:formatCode>
                <c:ptCount val="3"/>
                <c:pt idx="0">
                  <c:v>0.67</c:v>
                </c:pt>
                <c:pt idx="1">
                  <c:v>0.16</c:v>
                </c:pt>
                <c:pt idx="2">
                  <c:v>0.16</c:v>
                </c:pt>
              </c:numCache>
            </c:numRef>
          </c:val>
          <c:extLst>
            <c:ext xmlns:c16="http://schemas.microsoft.com/office/drawing/2014/chart" uri="{C3380CC4-5D6E-409C-BE32-E72D297353CC}">
              <c16:uniqueId val="{00000006-77E6-43AD-84A0-70D08FCD9F48}"/>
            </c:ext>
          </c:extLst>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b="1" i="0" dirty="0">
                <a:solidFill>
                  <a:schemeClr val="bg2"/>
                </a:solidFill>
                <a:effectLst/>
              </a:rPr>
              <a:t>Application of TPS-OIC Preferences at Customs Clearance</a:t>
            </a:r>
            <a:endParaRPr lang="tr-TR" sz="2400" dirty="0">
              <a:solidFill>
                <a:schemeClr val="bg2"/>
              </a:solidFill>
              <a:effectLst/>
            </a:endParaRP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pieChart>
        <c:varyColors val="1"/>
        <c:dLbls>
          <c:dLblPos val="ctr"/>
          <c:showLegendKey val="0"/>
          <c:showVal val="1"/>
          <c:showCatName val="0"/>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5B5BEB-5159-4471-B486-90CAB4FEF7E8}" type="doc">
      <dgm:prSet loTypeId="urn:microsoft.com/office/officeart/2005/8/layout/vList2" loCatId="list" qsTypeId="urn:microsoft.com/office/officeart/2005/8/quickstyle/simple2" qsCatId="simple" csTypeId="urn:microsoft.com/office/officeart/2005/8/colors/accent1_3" csCatId="accent1" phldr="1"/>
      <dgm:spPr/>
      <dgm:t>
        <a:bodyPr/>
        <a:lstStyle/>
        <a:p>
          <a:endParaRPr lang="tr-TR"/>
        </a:p>
      </dgm:t>
    </dgm:pt>
    <dgm:pt modelId="{B582E335-F954-44F4-A3AA-ADC7FE7711A1}">
      <dgm:prSet custT="1"/>
      <dgm:spPr>
        <a:solidFill>
          <a:schemeClr val="tx2"/>
        </a:solidFill>
      </dgm:spPr>
      <dgm:t>
        <a:bodyPr/>
        <a:lstStyle/>
        <a:p>
          <a:pPr rtl="0"/>
          <a:r>
            <a:rPr lang="en-US" sz="3200" b="1" i="0" dirty="0">
              <a:solidFill>
                <a:schemeClr val="accent6"/>
              </a:solidFill>
              <a:latin typeface="+mn-lt"/>
              <a:cs typeface="Calibri Light" panose="020F0302020204030204" pitchFamily="34" charset="0"/>
            </a:rPr>
            <a:t>Limited awareness of TPS-OIC among private sector stakeholders and local traders</a:t>
          </a:r>
          <a:r>
            <a:rPr lang="en-US" sz="2400" b="1" i="0" dirty="0">
              <a:solidFill>
                <a:schemeClr val="accent6"/>
              </a:solidFill>
              <a:latin typeface="+mn-lt"/>
              <a:cs typeface="Calibri Light" panose="020F0302020204030204" pitchFamily="34" charset="0"/>
            </a:rPr>
            <a:t>. </a:t>
          </a:r>
          <a:endParaRPr lang="tr-TR" sz="2400" b="1" i="0" dirty="0">
            <a:solidFill>
              <a:schemeClr val="accent6"/>
            </a:solidFill>
            <a:latin typeface="+mn-lt"/>
            <a:cs typeface="Calibri Light" panose="020F0302020204030204" pitchFamily="34" charset="0"/>
          </a:endParaRPr>
        </a:p>
      </dgm:t>
    </dgm:pt>
    <dgm:pt modelId="{6FDD95D1-6736-4B84-8049-6D26017C11ED}" type="parTrans" cxnId="{9FA6421C-9406-40F3-A0C8-5BABF7237EEC}">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6729C142-E54D-412A-A26C-78E2278A75CC}" type="sibTrans" cxnId="{9FA6421C-9406-40F3-A0C8-5BABF7237EEC}">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94E43587-704F-40FA-B280-3E37038A2014}">
      <dgm:prSet custT="1"/>
      <dgm:spPr>
        <a:solidFill>
          <a:schemeClr val="tx2"/>
        </a:solidFill>
      </dgm:spPr>
      <dgm:t>
        <a:bodyPr/>
        <a:lstStyle/>
        <a:p>
          <a:pPr rtl="0"/>
          <a:r>
            <a:rPr lang="en-US" sz="3200" b="1" i="0" dirty="0">
              <a:solidFill>
                <a:schemeClr val="accent6"/>
              </a:solidFill>
              <a:latin typeface="+mn-lt"/>
              <a:cs typeface="Calibri Light" panose="020F0302020204030204" pitchFamily="34" charset="0"/>
            </a:rPr>
            <a:t>Low utilization of TPS-OIC preferences by the private sector. </a:t>
          </a:r>
          <a:endParaRPr lang="tr-TR" sz="3200" b="1" i="0" dirty="0">
            <a:solidFill>
              <a:schemeClr val="accent6"/>
            </a:solidFill>
            <a:latin typeface="+mn-lt"/>
            <a:cs typeface="Calibri Light" panose="020F0302020204030204" pitchFamily="34" charset="0"/>
          </a:endParaRPr>
        </a:p>
      </dgm:t>
    </dgm:pt>
    <dgm:pt modelId="{5EEDFAD4-B78F-4017-9E4A-7FFF1ADB3A2E}" type="parTrans" cxnId="{EF21DE53-1196-4D6C-91FC-BEB81FC5B1A9}">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F4BE5604-CF02-45D1-B358-CD4731B3CDB8}" type="sibTrans" cxnId="{EF21DE53-1196-4D6C-91FC-BEB81FC5B1A9}">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E6CE8303-C542-4F05-A0A0-0A0E773BE145}">
      <dgm:prSet custT="1"/>
      <dgm:spPr>
        <a:solidFill>
          <a:schemeClr val="tx2"/>
        </a:solidFill>
      </dgm:spPr>
      <dgm:t>
        <a:bodyPr/>
        <a:lstStyle/>
        <a:p>
          <a:pPr rtl="0"/>
          <a:r>
            <a:rPr lang="en-US" sz="3200" b="1" i="0" dirty="0">
              <a:solidFill>
                <a:schemeClr val="accent6"/>
              </a:solidFill>
              <a:latin typeface="+mn-lt"/>
              <a:cs typeface="Calibri Light" panose="020F0302020204030204" pitchFamily="34" charset="0"/>
            </a:rPr>
            <a:t>Preferences under TPS-OIC are not considered sufficiently attractive by some stakeholders. </a:t>
          </a:r>
          <a:endParaRPr lang="tr-TR" sz="3200" b="1" i="0" dirty="0">
            <a:solidFill>
              <a:schemeClr val="accent6"/>
            </a:solidFill>
            <a:latin typeface="+mn-lt"/>
            <a:cs typeface="Calibri Light" panose="020F0302020204030204" pitchFamily="34" charset="0"/>
          </a:endParaRPr>
        </a:p>
      </dgm:t>
    </dgm:pt>
    <dgm:pt modelId="{AE82B550-1D08-45FE-81A9-16E63EA83421}" type="parTrans" cxnId="{A321FC19-0CF6-4554-9A00-7521DDB422DC}">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2A678102-F3F6-46CD-A745-6FF587DAB86A}" type="sibTrans" cxnId="{A321FC19-0CF6-4554-9A00-7521DDB422DC}">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267A443E-0A94-45A5-8F4A-82C8CD3FBE7D}">
      <dgm:prSet custT="1"/>
      <dgm:spPr>
        <a:solidFill>
          <a:schemeClr val="tx2"/>
        </a:solidFill>
      </dgm:spPr>
      <dgm:t>
        <a:bodyPr/>
        <a:lstStyle/>
        <a:p>
          <a:pPr rtl="0"/>
          <a:r>
            <a:rPr lang="en-US" sz="3200" b="1" i="0" dirty="0">
              <a:solidFill>
                <a:schemeClr val="accent6"/>
              </a:solidFill>
              <a:latin typeface="+mn-lt"/>
              <a:cs typeface="Calibri Light" panose="020F0302020204030204" pitchFamily="34" charset="0"/>
            </a:rPr>
            <a:t>Complicated Certificate of Origin procedures. </a:t>
          </a:r>
          <a:endParaRPr lang="tr-TR" sz="3200" b="1" i="0" dirty="0">
            <a:solidFill>
              <a:schemeClr val="accent6"/>
            </a:solidFill>
            <a:latin typeface="+mn-lt"/>
            <a:cs typeface="Calibri Light" panose="020F0302020204030204" pitchFamily="34" charset="0"/>
          </a:endParaRPr>
        </a:p>
      </dgm:t>
    </dgm:pt>
    <dgm:pt modelId="{A659D5EA-1DD8-456C-993C-1BCF09101D8C}" type="parTrans" cxnId="{105FE426-B633-4335-ADC8-80F634899C24}">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77EDE1B5-AA10-4DC9-8666-D13079500CCF}" type="sibTrans" cxnId="{105FE426-B633-4335-ADC8-80F634899C24}">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AAAC612D-732E-466B-A1E0-605EF52BCD5B}">
      <dgm:prSet custT="1"/>
      <dgm:spPr>
        <a:solidFill>
          <a:schemeClr val="tx2"/>
        </a:solidFill>
      </dgm:spPr>
      <dgm:t>
        <a:bodyPr/>
        <a:lstStyle/>
        <a:p>
          <a:pPr rtl="0"/>
          <a:r>
            <a:rPr lang="en-US" sz="3200" b="1" i="0" dirty="0">
              <a:solidFill>
                <a:schemeClr val="accent6"/>
              </a:solidFill>
              <a:latin typeface="+mn-lt"/>
              <a:cs typeface="Calibri Light" panose="020F0302020204030204" pitchFamily="34" charset="0"/>
            </a:rPr>
            <a:t>Lack of a clear mechanism to identify preferential TPS-OIC transactions. </a:t>
          </a:r>
          <a:endParaRPr lang="tr-TR" sz="3200" b="1" i="0" dirty="0">
            <a:solidFill>
              <a:schemeClr val="accent6"/>
            </a:solidFill>
            <a:latin typeface="+mn-lt"/>
            <a:cs typeface="Calibri Light" panose="020F0302020204030204" pitchFamily="34" charset="0"/>
          </a:endParaRPr>
        </a:p>
      </dgm:t>
    </dgm:pt>
    <dgm:pt modelId="{ECFBBAAF-AB98-4AE3-8DE5-6578B42DA3CD}" type="parTrans" cxnId="{C57F3E62-8E57-4770-95C1-4752F126BE56}">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ABD1775C-803E-4A2C-AF9D-D199AFC5BAFB}" type="sibTrans" cxnId="{C57F3E62-8E57-4770-95C1-4752F126BE56}">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CAF0D404-7E2C-4DF5-8A28-17FF3FAE9428}">
      <dgm:prSet custT="1"/>
      <dgm:spPr>
        <a:solidFill>
          <a:schemeClr val="tx2"/>
        </a:solidFill>
      </dgm:spPr>
      <dgm:t>
        <a:bodyPr/>
        <a:lstStyle/>
        <a:p>
          <a:pPr rtl="0"/>
          <a:r>
            <a:rPr lang="en-US" sz="3200" b="1" i="0" dirty="0">
              <a:solidFill>
                <a:schemeClr val="accent6"/>
              </a:solidFill>
              <a:latin typeface="+mn-lt"/>
              <a:cs typeface="Calibri Light" panose="020F0302020204030204" pitchFamily="34" charset="0"/>
            </a:rPr>
            <a:t>Lack of electronic connectivity between participating Member States. </a:t>
          </a:r>
          <a:endParaRPr lang="tr-TR" sz="3200" b="1" i="0" dirty="0">
            <a:solidFill>
              <a:schemeClr val="accent6"/>
            </a:solidFill>
            <a:latin typeface="+mn-lt"/>
            <a:cs typeface="Calibri Light" panose="020F0302020204030204" pitchFamily="34" charset="0"/>
          </a:endParaRPr>
        </a:p>
      </dgm:t>
    </dgm:pt>
    <dgm:pt modelId="{E50FCF51-4C0E-4CB4-AF34-1964A22F0396}" type="parTrans" cxnId="{DB1397AE-0B73-4257-B5F2-94E528D73811}">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A7C7A57C-DD27-4805-A136-4C7194FF6A4F}" type="sibTrans" cxnId="{DB1397AE-0B73-4257-B5F2-94E528D73811}">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3C2573A3-76F1-42EC-ACD1-710E956FAEDA}">
      <dgm:prSet custT="1"/>
      <dgm:spPr>
        <a:solidFill>
          <a:schemeClr val="tx2"/>
        </a:solidFill>
      </dgm:spPr>
      <dgm:t>
        <a:bodyPr/>
        <a:lstStyle/>
        <a:p>
          <a:pPr rtl="0"/>
          <a:r>
            <a:rPr lang="en-US" sz="3200" b="1" i="0" dirty="0">
              <a:solidFill>
                <a:schemeClr val="accent6"/>
              </a:solidFill>
              <a:latin typeface="+mn-lt"/>
              <a:cs typeface="Calibri Light" panose="020F0302020204030204" pitchFamily="34" charset="0"/>
            </a:rPr>
            <a:t>Insufficient digital integration among relevant stakeholders. </a:t>
          </a:r>
          <a:endParaRPr lang="tr-TR" sz="3200" b="1" i="0" dirty="0">
            <a:solidFill>
              <a:schemeClr val="accent6"/>
            </a:solidFill>
            <a:latin typeface="+mn-lt"/>
            <a:cs typeface="Calibri Light" panose="020F0302020204030204" pitchFamily="34" charset="0"/>
          </a:endParaRPr>
        </a:p>
      </dgm:t>
    </dgm:pt>
    <dgm:pt modelId="{CF4D7BF3-9A4F-4E61-8E43-C60340325390}" type="parTrans" cxnId="{C3E1C75A-9E42-455E-831D-86E87801B00C}">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1A847C30-E8D6-4526-B28D-AAF660F37A91}" type="sibTrans" cxnId="{C3E1C75A-9E42-455E-831D-86E87801B00C}">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D89CC2C1-8951-4536-BB47-529881EAF278}">
      <dgm:prSet custT="1"/>
      <dgm:spPr>
        <a:solidFill>
          <a:schemeClr val="tx2"/>
        </a:solidFill>
      </dgm:spPr>
      <dgm:t>
        <a:bodyPr/>
        <a:lstStyle/>
        <a:p>
          <a:pPr rtl="0"/>
          <a:r>
            <a:rPr lang="en-US" sz="3200" b="1" i="0" dirty="0">
              <a:solidFill>
                <a:schemeClr val="accent6"/>
              </a:solidFill>
              <a:latin typeface="+mn-lt"/>
              <a:cs typeface="Calibri Light" panose="020F0302020204030204" pitchFamily="34" charset="0"/>
            </a:rPr>
            <a:t>Lack of mutual recognition of electronic Certificates of Origin among participating states. </a:t>
          </a:r>
          <a:endParaRPr lang="tr-TR" sz="3200" b="1" i="0" dirty="0">
            <a:solidFill>
              <a:schemeClr val="accent6"/>
            </a:solidFill>
            <a:latin typeface="+mn-lt"/>
            <a:cs typeface="Calibri Light" panose="020F0302020204030204" pitchFamily="34" charset="0"/>
          </a:endParaRPr>
        </a:p>
      </dgm:t>
    </dgm:pt>
    <dgm:pt modelId="{CFA5EAE4-5F8E-426D-98A4-D24D47763F3F}" type="parTrans" cxnId="{92B1C3C6-00BC-4326-B6CF-7E405FC951DC}">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109DADDC-E8F1-4A64-871A-940B530B8149}" type="sibTrans" cxnId="{92B1C3C6-00BC-4326-B6CF-7E405FC951DC}">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392A633D-8E3C-48B2-A45F-1502B3B02514}">
      <dgm:prSet custT="1"/>
      <dgm:spPr>
        <a:solidFill>
          <a:schemeClr val="tx2"/>
        </a:solidFill>
      </dgm:spPr>
      <dgm:t>
        <a:bodyPr/>
        <a:lstStyle/>
        <a:p>
          <a:pPr rtl="0"/>
          <a:r>
            <a:rPr lang="en-US" sz="3200" b="1" i="0" dirty="0">
              <a:solidFill>
                <a:schemeClr val="accent6"/>
              </a:solidFill>
              <a:latin typeface="+mn-lt"/>
              <a:cs typeface="Calibri Light" panose="020F0302020204030204" pitchFamily="34" charset="0"/>
            </a:rPr>
            <a:t>Lack of clarity regarding official contact points. </a:t>
          </a:r>
          <a:endParaRPr lang="tr-TR" sz="3200" b="1" i="0" dirty="0">
            <a:solidFill>
              <a:schemeClr val="accent6"/>
            </a:solidFill>
            <a:latin typeface="+mn-lt"/>
            <a:cs typeface="Calibri Light" panose="020F0302020204030204" pitchFamily="34" charset="0"/>
          </a:endParaRPr>
        </a:p>
      </dgm:t>
    </dgm:pt>
    <dgm:pt modelId="{BB2E8120-1C04-4A07-B25A-C6C9F94DEC45}" type="parTrans" cxnId="{4AAE6234-F823-4058-9CEB-3D5DC0D7DC96}">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60075913-4FA0-4099-952C-C76CF7F2110B}" type="sibTrans" cxnId="{4AAE6234-F823-4058-9CEB-3D5DC0D7DC96}">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BE80A1A9-5BF5-4699-8A69-2DD922449996}">
      <dgm:prSet custT="1"/>
      <dgm:spPr>
        <a:solidFill>
          <a:schemeClr val="tx2"/>
        </a:solidFill>
      </dgm:spPr>
      <dgm:t>
        <a:bodyPr/>
        <a:lstStyle/>
        <a:p>
          <a:pPr rtl="0"/>
          <a:r>
            <a:rPr lang="en-US" sz="3200" b="1" i="0" dirty="0">
              <a:solidFill>
                <a:schemeClr val="accent6"/>
              </a:solidFill>
              <a:latin typeface="+mn-lt"/>
              <a:cs typeface="Calibri Light" panose="020F0302020204030204" pitchFamily="34" charset="0"/>
            </a:rPr>
            <a:t>Limited product coverage under current concession schedules. </a:t>
          </a:r>
          <a:endParaRPr lang="tr-TR" sz="3200" b="1" i="0" dirty="0">
            <a:solidFill>
              <a:schemeClr val="accent6"/>
            </a:solidFill>
            <a:latin typeface="+mn-lt"/>
            <a:cs typeface="Calibri Light" panose="020F0302020204030204" pitchFamily="34" charset="0"/>
          </a:endParaRPr>
        </a:p>
      </dgm:t>
    </dgm:pt>
    <dgm:pt modelId="{FF448C69-9232-4E63-9F1B-C4E283A517B0}" type="parTrans" cxnId="{9FBC2500-B590-4C08-BA3C-2A4B19F142E7}">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E1EDAF29-C8E1-4FE4-A6E1-01DC1A61757A}" type="sibTrans" cxnId="{9FBC2500-B590-4C08-BA3C-2A4B19F142E7}">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10A51415-A1A4-431D-8236-BD32281FF413}">
      <dgm:prSet custT="1"/>
      <dgm:spPr>
        <a:solidFill>
          <a:schemeClr val="tx2"/>
        </a:solidFill>
      </dgm:spPr>
      <dgm:t>
        <a:bodyPr/>
        <a:lstStyle/>
        <a:p>
          <a:pPr rtl="0"/>
          <a:r>
            <a:rPr lang="en-US" sz="3200" b="1" i="0" dirty="0">
              <a:solidFill>
                <a:schemeClr val="accent6"/>
              </a:solidFill>
              <a:latin typeface="+mn-lt"/>
              <a:cs typeface="Calibri Light" panose="020F0302020204030204" pitchFamily="34" charset="0"/>
            </a:rPr>
            <a:t>Preferential tariff rates that are not sufficiently competitive compared to MFN rates. </a:t>
          </a:r>
          <a:endParaRPr lang="tr-TR" sz="3200" b="1" i="0" dirty="0">
            <a:solidFill>
              <a:schemeClr val="accent6"/>
            </a:solidFill>
            <a:latin typeface="+mn-lt"/>
            <a:cs typeface="Calibri Light" panose="020F0302020204030204" pitchFamily="34" charset="0"/>
          </a:endParaRPr>
        </a:p>
      </dgm:t>
    </dgm:pt>
    <dgm:pt modelId="{96087920-FABE-4003-ABD9-4EBCB6A5CC45}" type="parTrans" cxnId="{172F13D4-4501-4A3F-8DD0-9B307591464E}">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78F7B285-1F07-461F-BCEB-19F4108AAAA4}" type="sibTrans" cxnId="{172F13D4-4501-4A3F-8DD0-9B307591464E}">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4D483FCD-71E9-44AF-B107-66E560B9EA1B}">
      <dgm:prSet custT="1"/>
      <dgm:spPr>
        <a:solidFill>
          <a:schemeClr val="tx2"/>
        </a:solidFill>
      </dgm:spPr>
      <dgm:t>
        <a:bodyPr/>
        <a:lstStyle/>
        <a:p>
          <a:pPr rtl="0"/>
          <a:r>
            <a:rPr lang="en-US" sz="3200" b="1" i="0" dirty="0">
              <a:solidFill>
                <a:schemeClr val="accent6"/>
              </a:solidFill>
              <a:latin typeface="+mn-lt"/>
              <a:cs typeface="Calibri Light" panose="020F0302020204030204" pitchFamily="34" charset="0"/>
            </a:rPr>
            <a:t>Availability of more attractive bilateral and regional trade agreements, leading exporters to prefer alternative preferential arrangements.</a:t>
          </a:r>
          <a:endParaRPr lang="tr-TR" sz="3200" b="1" i="0" dirty="0">
            <a:solidFill>
              <a:schemeClr val="accent6"/>
            </a:solidFill>
            <a:latin typeface="+mn-lt"/>
            <a:cs typeface="Calibri Light" panose="020F0302020204030204" pitchFamily="34" charset="0"/>
          </a:endParaRPr>
        </a:p>
      </dgm:t>
    </dgm:pt>
    <dgm:pt modelId="{55ADC1FE-1C46-4EB8-839A-86272CA4A9D6}" type="parTrans" cxnId="{2072E5D2-D9AC-4BD3-B1B7-7ACD19DBB95D}">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D634FD5F-AC88-4E1F-AB3C-7624851CE8FC}" type="sibTrans" cxnId="{2072E5D2-D9AC-4BD3-B1B7-7ACD19DBB95D}">
      <dgm:prSet/>
      <dgm:spPr/>
      <dgm:t>
        <a:bodyPr/>
        <a:lstStyle/>
        <a:p>
          <a:endParaRPr lang="tr-TR" sz="2000" b="1" i="1">
            <a:solidFill>
              <a:schemeClr val="accent5">
                <a:lumMod val="75000"/>
              </a:schemeClr>
            </a:solidFill>
            <a:latin typeface="Calibri Light" panose="020F0302020204030204" pitchFamily="34" charset="0"/>
            <a:cs typeface="Calibri Light" panose="020F0302020204030204" pitchFamily="34" charset="0"/>
          </a:endParaRPr>
        </a:p>
      </dgm:t>
    </dgm:pt>
    <dgm:pt modelId="{DFF15FE0-860A-46F7-B717-3E88F71C962A}" type="pres">
      <dgm:prSet presAssocID="{F45B5BEB-5159-4471-B486-90CAB4FEF7E8}" presName="linear" presStyleCnt="0">
        <dgm:presLayoutVars>
          <dgm:animLvl val="lvl"/>
          <dgm:resizeHandles val="exact"/>
        </dgm:presLayoutVars>
      </dgm:prSet>
      <dgm:spPr/>
      <dgm:t>
        <a:bodyPr/>
        <a:lstStyle/>
        <a:p>
          <a:endParaRPr lang="tr-TR"/>
        </a:p>
      </dgm:t>
    </dgm:pt>
    <dgm:pt modelId="{C0864ACA-16B9-4E13-9B02-9BD9C2A3B5F0}" type="pres">
      <dgm:prSet presAssocID="{B582E335-F954-44F4-A3AA-ADC7FE7711A1}" presName="parentText" presStyleLbl="node1" presStyleIdx="0" presStyleCnt="12" custLinFactY="-289" custLinFactNeighborX="-2844" custLinFactNeighborY="-100000">
        <dgm:presLayoutVars>
          <dgm:chMax val="0"/>
          <dgm:bulletEnabled val="1"/>
        </dgm:presLayoutVars>
      </dgm:prSet>
      <dgm:spPr/>
      <dgm:t>
        <a:bodyPr/>
        <a:lstStyle/>
        <a:p>
          <a:endParaRPr lang="tr-TR"/>
        </a:p>
      </dgm:t>
    </dgm:pt>
    <dgm:pt modelId="{66581D17-2804-400D-9A4B-61AEA5141AAB}" type="pres">
      <dgm:prSet presAssocID="{6729C142-E54D-412A-A26C-78E2278A75CC}" presName="spacer" presStyleCnt="0"/>
      <dgm:spPr/>
    </dgm:pt>
    <dgm:pt modelId="{B69F46ED-EEAF-4F1B-AD0E-0686F4CF3858}" type="pres">
      <dgm:prSet presAssocID="{94E43587-704F-40FA-B280-3E37038A2014}" presName="parentText" presStyleLbl="node1" presStyleIdx="1" presStyleCnt="12" custLinFactNeighborX="-10978" custLinFactNeighborY="-17321">
        <dgm:presLayoutVars>
          <dgm:chMax val="0"/>
          <dgm:bulletEnabled val="1"/>
        </dgm:presLayoutVars>
      </dgm:prSet>
      <dgm:spPr/>
      <dgm:t>
        <a:bodyPr/>
        <a:lstStyle/>
        <a:p>
          <a:endParaRPr lang="tr-TR"/>
        </a:p>
      </dgm:t>
    </dgm:pt>
    <dgm:pt modelId="{5B29C812-7966-41AB-8EF6-CA5DE4864E9B}" type="pres">
      <dgm:prSet presAssocID="{F4BE5604-CF02-45D1-B358-CD4731B3CDB8}" presName="spacer" presStyleCnt="0"/>
      <dgm:spPr/>
    </dgm:pt>
    <dgm:pt modelId="{AB700387-E020-41C9-A3AD-9E5B956960CA}" type="pres">
      <dgm:prSet presAssocID="{E6CE8303-C542-4F05-A0A0-0A0E773BE145}" presName="parentText" presStyleLbl="node1" presStyleIdx="2" presStyleCnt="12">
        <dgm:presLayoutVars>
          <dgm:chMax val="0"/>
          <dgm:bulletEnabled val="1"/>
        </dgm:presLayoutVars>
      </dgm:prSet>
      <dgm:spPr/>
      <dgm:t>
        <a:bodyPr/>
        <a:lstStyle/>
        <a:p>
          <a:endParaRPr lang="tr-TR"/>
        </a:p>
      </dgm:t>
    </dgm:pt>
    <dgm:pt modelId="{9BC6E40F-3AED-4737-A5E9-9975C11C9C25}" type="pres">
      <dgm:prSet presAssocID="{2A678102-F3F6-46CD-A745-6FF587DAB86A}" presName="spacer" presStyleCnt="0"/>
      <dgm:spPr/>
    </dgm:pt>
    <dgm:pt modelId="{82C967C9-4DED-4737-93A4-D2017A99D04A}" type="pres">
      <dgm:prSet presAssocID="{267A443E-0A94-45A5-8F4A-82C8CD3FBE7D}" presName="parentText" presStyleLbl="node1" presStyleIdx="3" presStyleCnt="12">
        <dgm:presLayoutVars>
          <dgm:chMax val="0"/>
          <dgm:bulletEnabled val="1"/>
        </dgm:presLayoutVars>
      </dgm:prSet>
      <dgm:spPr/>
      <dgm:t>
        <a:bodyPr/>
        <a:lstStyle/>
        <a:p>
          <a:endParaRPr lang="tr-TR"/>
        </a:p>
      </dgm:t>
    </dgm:pt>
    <dgm:pt modelId="{59F20897-559B-4C9B-A4CB-E1546E1FBFA1}" type="pres">
      <dgm:prSet presAssocID="{77EDE1B5-AA10-4DC9-8666-D13079500CCF}" presName="spacer" presStyleCnt="0"/>
      <dgm:spPr/>
    </dgm:pt>
    <dgm:pt modelId="{CD4D24F0-AD88-4F24-85AE-65E577521250}" type="pres">
      <dgm:prSet presAssocID="{AAAC612D-732E-466B-A1E0-605EF52BCD5B}" presName="parentText" presStyleLbl="node1" presStyleIdx="4" presStyleCnt="12">
        <dgm:presLayoutVars>
          <dgm:chMax val="0"/>
          <dgm:bulletEnabled val="1"/>
        </dgm:presLayoutVars>
      </dgm:prSet>
      <dgm:spPr/>
      <dgm:t>
        <a:bodyPr/>
        <a:lstStyle/>
        <a:p>
          <a:endParaRPr lang="tr-TR"/>
        </a:p>
      </dgm:t>
    </dgm:pt>
    <dgm:pt modelId="{BEDA0DD7-C2AC-4BE6-9A79-6D76CDD6A9D8}" type="pres">
      <dgm:prSet presAssocID="{ABD1775C-803E-4A2C-AF9D-D199AFC5BAFB}" presName="spacer" presStyleCnt="0"/>
      <dgm:spPr/>
    </dgm:pt>
    <dgm:pt modelId="{1FCB0FB7-BA38-4506-91C5-49065D5DBEBC}" type="pres">
      <dgm:prSet presAssocID="{CAF0D404-7E2C-4DF5-8A28-17FF3FAE9428}" presName="parentText" presStyleLbl="node1" presStyleIdx="5" presStyleCnt="12">
        <dgm:presLayoutVars>
          <dgm:chMax val="0"/>
          <dgm:bulletEnabled val="1"/>
        </dgm:presLayoutVars>
      </dgm:prSet>
      <dgm:spPr/>
      <dgm:t>
        <a:bodyPr/>
        <a:lstStyle/>
        <a:p>
          <a:endParaRPr lang="tr-TR"/>
        </a:p>
      </dgm:t>
    </dgm:pt>
    <dgm:pt modelId="{CF8CC2AE-61BE-40F9-AF1A-61420BA4FA50}" type="pres">
      <dgm:prSet presAssocID="{A7C7A57C-DD27-4805-A136-4C7194FF6A4F}" presName="spacer" presStyleCnt="0"/>
      <dgm:spPr/>
    </dgm:pt>
    <dgm:pt modelId="{4D4E07DC-1676-4504-BCC6-20BF5E26B71C}" type="pres">
      <dgm:prSet presAssocID="{3C2573A3-76F1-42EC-ACD1-710E956FAEDA}" presName="parentText" presStyleLbl="node1" presStyleIdx="6" presStyleCnt="12">
        <dgm:presLayoutVars>
          <dgm:chMax val="0"/>
          <dgm:bulletEnabled val="1"/>
        </dgm:presLayoutVars>
      </dgm:prSet>
      <dgm:spPr/>
      <dgm:t>
        <a:bodyPr/>
        <a:lstStyle/>
        <a:p>
          <a:endParaRPr lang="tr-TR"/>
        </a:p>
      </dgm:t>
    </dgm:pt>
    <dgm:pt modelId="{8D31D056-3A46-4416-8CE7-045A8ECC230F}" type="pres">
      <dgm:prSet presAssocID="{1A847C30-E8D6-4526-B28D-AAF660F37A91}" presName="spacer" presStyleCnt="0"/>
      <dgm:spPr/>
    </dgm:pt>
    <dgm:pt modelId="{A73283E9-63E8-4860-AE0B-8488A45F016E}" type="pres">
      <dgm:prSet presAssocID="{D89CC2C1-8951-4536-BB47-529881EAF278}" presName="parentText" presStyleLbl="node1" presStyleIdx="7" presStyleCnt="12">
        <dgm:presLayoutVars>
          <dgm:chMax val="0"/>
          <dgm:bulletEnabled val="1"/>
        </dgm:presLayoutVars>
      </dgm:prSet>
      <dgm:spPr/>
      <dgm:t>
        <a:bodyPr/>
        <a:lstStyle/>
        <a:p>
          <a:endParaRPr lang="tr-TR"/>
        </a:p>
      </dgm:t>
    </dgm:pt>
    <dgm:pt modelId="{7B527B0E-D594-4C61-BEBD-CF19D93D2396}" type="pres">
      <dgm:prSet presAssocID="{109DADDC-E8F1-4A64-871A-940B530B8149}" presName="spacer" presStyleCnt="0"/>
      <dgm:spPr/>
    </dgm:pt>
    <dgm:pt modelId="{26A1E0F6-3C31-4BFC-90E1-F27BD842E925}" type="pres">
      <dgm:prSet presAssocID="{392A633D-8E3C-48B2-A45F-1502B3B02514}" presName="parentText" presStyleLbl="node1" presStyleIdx="8" presStyleCnt="12">
        <dgm:presLayoutVars>
          <dgm:chMax val="0"/>
          <dgm:bulletEnabled val="1"/>
        </dgm:presLayoutVars>
      </dgm:prSet>
      <dgm:spPr/>
      <dgm:t>
        <a:bodyPr/>
        <a:lstStyle/>
        <a:p>
          <a:endParaRPr lang="tr-TR"/>
        </a:p>
      </dgm:t>
    </dgm:pt>
    <dgm:pt modelId="{A9C01D6C-68C1-44A7-93D3-5F14C33CACCD}" type="pres">
      <dgm:prSet presAssocID="{60075913-4FA0-4099-952C-C76CF7F2110B}" presName="spacer" presStyleCnt="0"/>
      <dgm:spPr/>
    </dgm:pt>
    <dgm:pt modelId="{9AF55394-429D-4E00-9CD0-FB8603FE42A2}" type="pres">
      <dgm:prSet presAssocID="{BE80A1A9-5BF5-4699-8A69-2DD922449996}" presName="parentText" presStyleLbl="node1" presStyleIdx="9" presStyleCnt="12">
        <dgm:presLayoutVars>
          <dgm:chMax val="0"/>
          <dgm:bulletEnabled val="1"/>
        </dgm:presLayoutVars>
      </dgm:prSet>
      <dgm:spPr/>
      <dgm:t>
        <a:bodyPr/>
        <a:lstStyle/>
        <a:p>
          <a:endParaRPr lang="tr-TR"/>
        </a:p>
      </dgm:t>
    </dgm:pt>
    <dgm:pt modelId="{6A52B1E6-1A17-4276-9E38-CA9DE4D912FB}" type="pres">
      <dgm:prSet presAssocID="{E1EDAF29-C8E1-4FE4-A6E1-01DC1A61757A}" presName="spacer" presStyleCnt="0"/>
      <dgm:spPr/>
    </dgm:pt>
    <dgm:pt modelId="{A4C736D3-07F1-40E9-BD18-578E64669B95}" type="pres">
      <dgm:prSet presAssocID="{10A51415-A1A4-431D-8236-BD32281FF413}" presName="parentText" presStyleLbl="node1" presStyleIdx="10" presStyleCnt="12">
        <dgm:presLayoutVars>
          <dgm:chMax val="0"/>
          <dgm:bulletEnabled val="1"/>
        </dgm:presLayoutVars>
      </dgm:prSet>
      <dgm:spPr/>
      <dgm:t>
        <a:bodyPr/>
        <a:lstStyle/>
        <a:p>
          <a:endParaRPr lang="tr-TR"/>
        </a:p>
      </dgm:t>
    </dgm:pt>
    <dgm:pt modelId="{C43DD189-AA63-4E56-A087-2BF6FA2AF625}" type="pres">
      <dgm:prSet presAssocID="{78F7B285-1F07-461F-BCEB-19F4108AAAA4}" presName="spacer" presStyleCnt="0"/>
      <dgm:spPr/>
    </dgm:pt>
    <dgm:pt modelId="{05ACFDC7-D290-453F-B6F3-EEBA89BD2B49}" type="pres">
      <dgm:prSet presAssocID="{4D483FCD-71E9-44AF-B107-66E560B9EA1B}" presName="parentText" presStyleLbl="node1" presStyleIdx="11" presStyleCnt="12">
        <dgm:presLayoutVars>
          <dgm:chMax val="0"/>
          <dgm:bulletEnabled val="1"/>
        </dgm:presLayoutVars>
      </dgm:prSet>
      <dgm:spPr/>
      <dgm:t>
        <a:bodyPr/>
        <a:lstStyle/>
        <a:p>
          <a:endParaRPr lang="tr-TR"/>
        </a:p>
      </dgm:t>
    </dgm:pt>
  </dgm:ptLst>
  <dgm:cxnLst>
    <dgm:cxn modelId="{2548EEBC-5711-4C57-9254-C15C54402BA7}" type="presOf" srcId="{4D483FCD-71E9-44AF-B107-66E560B9EA1B}" destId="{05ACFDC7-D290-453F-B6F3-EEBA89BD2B49}" srcOrd="0" destOrd="0" presId="urn:microsoft.com/office/officeart/2005/8/layout/vList2"/>
    <dgm:cxn modelId="{22169B6C-47C3-4637-8AD9-1F27166C51D6}" type="presOf" srcId="{BE80A1A9-5BF5-4699-8A69-2DD922449996}" destId="{9AF55394-429D-4E00-9CD0-FB8603FE42A2}" srcOrd="0" destOrd="0" presId="urn:microsoft.com/office/officeart/2005/8/layout/vList2"/>
    <dgm:cxn modelId="{19CF5025-F508-44C2-B658-ED6D960965E2}" type="presOf" srcId="{94E43587-704F-40FA-B280-3E37038A2014}" destId="{B69F46ED-EEAF-4F1B-AD0E-0686F4CF3858}" srcOrd="0" destOrd="0" presId="urn:microsoft.com/office/officeart/2005/8/layout/vList2"/>
    <dgm:cxn modelId="{0335D0B6-B712-421C-8029-29DE10364754}" type="presOf" srcId="{267A443E-0A94-45A5-8F4A-82C8CD3FBE7D}" destId="{82C967C9-4DED-4737-93A4-D2017A99D04A}" srcOrd="0" destOrd="0" presId="urn:microsoft.com/office/officeart/2005/8/layout/vList2"/>
    <dgm:cxn modelId="{C57F3E62-8E57-4770-95C1-4752F126BE56}" srcId="{F45B5BEB-5159-4471-B486-90CAB4FEF7E8}" destId="{AAAC612D-732E-466B-A1E0-605EF52BCD5B}" srcOrd="4" destOrd="0" parTransId="{ECFBBAAF-AB98-4AE3-8DE5-6578B42DA3CD}" sibTransId="{ABD1775C-803E-4A2C-AF9D-D199AFC5BAFB}"/>
    <dgm:cxn modelId="{9FBC2500-B590-4C08-BA3C-2A4B19F142E7}" srcId="{F45B5BEB-5159-4471-B486-90CAB4FEF7E8}" destId="{BE80A1A9-5BF5-4699-8A69-2DD922449996}" srcOrd="9" destOrd="0" parTransId="{FF448C69-9232-4E63-9F1B-C4E283A517B0}" sibTransId="{E1EDAF29-C8E1-4FE4-A6E1-01DC1A61757A}"/>
    <dgm:cxn modelId="{EF21DE53-1196-4D6C-91FC-BEB81FC5B1A9}" srcId="{F45B5BEB-5159-4471-B486-90CAB4FEF7E8}" destId="{94E43587-704F-40FA-B280-3E37038A2014}" srcOrd="1" destOrd="0" parTransId="{5EEDFAD4-B78F-4017-9E4A-7FFF1ADB3A2E}" sibTransId="{F4BE5604-CF02-45D1-B358-CD4731B3CDB8}"/>
    <dgm:cxn modelId="{172F13D4-4501-4A3F-8DD0-9B307591464E}" srcId="{F45B5BEB-5159-4471-B486-90CAB4FEF7E8}" destId="{10A51415-A1A4-431D-8236-BD32281FF413}" srcOrd="10" destOrd="0" parTransId="{96087920-FABE-4003-ABD9-4EBCB6A5CC45}" sibTransId="{78F7B285-1F07-461F-BCEB-19F4108AAAA4}"/>
    <dgm:cxn modelId="{9FA6421C-9406-40F3-A0C8-5BABF7237EEC}" srcId="{F45B5BEB-5159-4471-B486-90CAB4FEF7E8}" destId="{B582E335-F954-44F4-A3AA-ADC7FE7711A1}" srcOrd="0" destOrd="0" parTransId="{6FDD95D1-6736-4B84-8049-6D26017C11ED}" sibTransId="{6729C142-E54D-412A-A26C-78E2278A75CC}"/>
    <dgm:cxn modelId="{B75295DE-1096-4A39-9AF4-7AB09075055A}" type="presOf" srcId="{AAAC612D-732E-466B-A1E0-605EF52BCD5B}" destId="{CD4D24F0-AD88-4F24-85AE-65E577521250}" srcOrd="0" destOrd="0" presId="urn:microsoft.com/office/officeart/2005/8/layout/vList2"/>
    <dgm:cxn modelId="{D63273CE-D1B1-4E95-B6D3-24758313E45F}" type="presOf" srcId="{E6CE8303-C542-4F05-A0A0-0A0E773BE145}" destId="{AB700387-E020-41C9-A3AD-9E5B956960CA}" srcOrd="0" destOrd="0" presId="urn:microsoft.com/office/officeart/2005/8/layout/vList2"/>
    <dgm:cxn modelId="{F3FE75F0-8D23-4F8E-891C-1B67D06289E1}" type="presOf" srcId="{3C2573A3-76F1-42EC-ACD1-710E956FAEDA}" destId="{4D4E07DC-1676-4504-BCC6-20BF5E26B71C}" srcOrd="0" destOrd="0" presId="urn:microsoft.com/office/officeart/2005/8/layout/vList2"/>
    <dgm:cxn modelId="{A321FC19-0CF6-4554-9A00-7521DDB422DC}" srcId="{F45B5BEB-5159-4471-B486-90CAB4FEF7E8}" destId="{E6CE8303-C542-4F05-A0A0-0A0E773BE145}" srcOrd="2" destOrd="0" parTransId="{AE82B550-1D08-45FE-81A9-16E63EA83421}" sibTransId="{2A678102-F3F6-46CD-A745-6FF587DAB86A}"/>
    <dgm:cxn modelId="{C3E1C75A-9E42-455E-831D-86E87801B00C}" srcId="{F45B5BEB-5159-4471-B486-90CAB4FEF7E8}" destId="{3C2573A3-76F1-42EC-ACD1-710E956FAEDA}" srcOrd="6" destOrd="0" parTransId="{CF4D7BF3-9A4F-4E61-8E43-C60340325390}" sibTransId="{1A847C30-E8D6-4526-B28D-AAF660F37A91}"/>
    <dgm:cxn modelId="{DB1397AE-0B73-4257-B5F2-94E528D73811}" srcId="{F45B5BEB-5159-4471-B486-90CAB4FEF7E8}" destId="{CAF0D404-7E2C-4DF5-8A28-17FF3FAE9428}" srcOrd="5" destOrd="0" parTransId="{E50FCF51-4C0E-4CB4-AF34-1964A22F0396}" sibTransId="{A7C7A57C-DD27-4805-A136-4C7194FF6A4F}"/>
    <dgm:cxn modelId="{2072E5D2-D9AC-4BD3-B1B7-7ACD19DBB95D}" srcId="{F45B5BEB-5159-4471-B486-90CAB4FEF7E8}" destId="{4D483FCD-71E9-44AF-B107-66E560B9EA1B}" srcOrd="11" destOrd="0" parTransId="{55ADC1FE-1C46-4EB8-839A-86272CA4A9D6}" sibTransId="{D634FD5F-AC88-4E1F-AB3C-7624851CE8FC}"/>
    <dgm:cxn modelId="{92B1C3C6-00BC-4326-B6CF-7E405FC951DC}" srcId="{F45B5BEB-5159-4471-B486-90CAB4FEF7E8}" destId="{D89CC2C1-8951-4536-BB47-529881EAF278}" srcOrd="7" destOrd="0" parTransId="{CFA5EAE4-5F8E-426D-98A4-D24D47763F3F}" sibTransId="{109DADDC-E8F1-4A64-871A-940B530B8149}"/>
    <dgm:cxn modelId="{B808BFEE-20C4-4CA1-8E6C-47A36B495B6E}" type="presOf" srcId="{CAF0D404-7E2C-4DF5-8A28-17FF3FAE9428}" destId="{1FCB0FB7-BA38-4506-91C5-49065D5DBEBC}" srcOrd="0" destOrd="0" presId="urn:microsoft.com/office/officeart/2005/8/layout/vList2"/>
    <dgm:cxn modelId="{478EC79A-AD53-4DCF-8286-8D7FC8821C06}" type="presOf" srcId="{F45B5BEB-5159-4471-B486-90CAB4FEF7E8}" destId="{DFF15FE0-860A-46F7-B717-3E88F71C962A}" srcOrd="0" destOrd="0" presId="urn:microsoft.com/office/officeart/2005/8/layout/vList2"/>
    <dgm:cxn modelId="{105FE426-B633-4335-ADC8-80F634899C24}" srcId="{F45B5BEB-5159-4471-B486-90CAB4FEF7E8}" destId="{267A443E-0A94-45A5-8F4A-82C8CD3FBE7D}" srcOrd="3" destOrd="0" parTransId="{A659D5EA-1DD8-456C-993C-1BCF09101D8C}" sibTransId="{77EDE1B5-AA10-4DC9-8666-D13079500CCF}"/>
    <dgm:cxn modelId="{2C4D90AE-96C7-46D3-B668-1E49B384BDC2}" type="presOf" srcId="{392A633D-8E3C-48B2-A45F-1502B3B02514}" destId="{26A1E0F6-3C31-4BFC-90E1-F27BD842E925}" srcOrd="0" destOrd="0" presId="urn:microsoft.com/office/officeart/2005/8/layout/vList2"/>
    <dgm:cxn modelId="{4AAE6234-F823-4058-9CEB-3D5DC0D7DC96}" srcId="{F45B5BEB-5159-4471-B486-90CAB4FEF7E8}" destId="{392A633D-8E3C-48B2-A45F-1502B3B02514}" srcOrd="8" destOrd="0" parTransId="{BB2E8120-1C04-4A07-B25A-C6C9F94DEC45}" sibTransId="{60075913-4FA0-4099-952C-C76CF7F2110B}"/>
    <dgm:cxn modelId="{DFEEF633-528A-491F-853E-836431ECCF30}" type="presOf" srcId="{10A51415-A1A4-431D-8236-BD32281FF413}" destId="{A4C736D3-07F1-40E9-BD18-578E64669B95}" srcOrd="0" destOrd="0" presId="urn:microsoft.com/office/officeart/2005/8/layout/vList2"/>
    <dgm:cxn modelId="{A7F9E93E-8C8D-4E56-A95C-A8CC3C524B9F}" type="presOf" srcId="{D89CC2C1-8951-4536-BB47-529881EAF278}" destId="{A73283E9-63E8-4860-AE0B-8488A45F016E}" srcOrd="0" destOrd="0" presId="urn:microsoft.com/office/officeart/2005/8/layout/vList2"/>
    <dgm:cxn modelId="{0DD0EE66-4A0C-4B2D-8F03-71F13AAB2EB5}" type="presOf" srcId="{B582E335-F954-44F4-A3AA-ADC7FE7711A1}" destId="{C0864ACA-16B9-4E13-9B02-9BD9C2A3B5F0}" srcOrd="0" destOrd="0" presId="urn:microsoft.com/office/officeart/2005/8/layout/vList2"/>
    <dgm:cxn modelId="{9A529F18-978D-4CDF-9D34-3F6F50D85D23}" type="presParOf" srcId="{DFF15FE0-860A-46F7-B717-3E88F71C962A}" destId="{C0864ACA-16B9-4E13-9B02-9BD9C2A3B5F0}" srcOrd="0" destOrd="0" presId="urn:microsoft.com/office/officeart/2005/8/layout/vList2"/>
    <dgm:cxn modelId="{ED3CC5DD-A523-4DBD-8B95-2042403F377B}" type="presParOf" srcId="{DFF15FE0-860A-46F7-B717-3E88F71C962A}" destId="{66581D17-2804-400D-9A4B-61AEA5141AAB}" srcOrd="1" destOrd="0" presId="urn:microsoft.com/office/officeart/2005/8/layout/vList2"/>
    <dgm:cxn modelId="{B0556BFD-58A6-4CFF-B836-5D231369CCD8}" type="presParOf" srcId="{DFF15FE0-860A-46F7-B717-3E88F71C962A}" destId="{B69F46ED-EEAF-4F1B-AD0E-0686F4CF3858}" srcOrd="2" destOrd="0" presId="urn:microsoft.com/office/officeart/2005/8/layout/vList2"/>
    <dgm:cxn modelId="{30619AD5-3D98-47A1-B018-BF58531CF529}" type="presParOf" srcId="{DFF15FE0-860A-46F7-B717-3E88F71C962A}" destId="{5B29C812-7966-41AB-8EF6-CA5DE4864E9B}" srcOrd="3" destOrd="0" presId="urn:microsoft.com/office/officeart/2005/8/layout/vList2"/>
    <dgm:cxn modelId="{7761F017-1367-4535-9652-013480FABE95}" type="presParOf" srcId="{DFF15FE0-860A-46F7-B717-3E88F71C962A}" destId="{AB700387-E020-41C9-A3AD-9E5B956960CA}" srcOrd="4" destOrd="0" presId="urn:microsoft.com/office/officeart/2005/8/layout/vList2"/>
    <dgm:cxn modelId="{1C516F32-C338-4DF4-B493-CD5CA5E98E8C}" type="presParOf" srcId="{DFF15FE0-860A-46F7-B717-3E88F71C962A}" destId="{9BC6E40F-3AED-4737-A5E9-9975C11C9C25}" srcOrd="5" destOrd="0" presId="urn:microsoft.com/office/officeart/2005/8/layout/vList2"/>
    <dgm:cxn modelId="{B49A6B00-6FE2-4370-AFFC-D2E32FCB6CA2}" type="presParOf" srcId="{DFF15FE0-860A-46F7-B717-3E88F71C962A}" destId="{82C967C9-4DED-4737-93A4-D2017A99D04A}" srcOrd="6" destOrd="0" presId="urn:microsoft.com/office/officeart/2005/8/layout/vList2"/>
    <dgm:cxn modelId="{47F0CB5C-1016-4DE3-930E-9A64695E2318}" type="presParOf" srcId="{DFF15FE0-860A-46F7-B717-3E88F71C962A}" destId="{59F20897-559B-4C9B-A4CB-E1546E1FBFA1}" srcOrd="7" destOrd="0" presId="urn:microsoft.com/office/officeart/2005/8/layout/vList2"/>
    <dgm:cxn modelId="{D2883CE5-5B15-43E3-A012-DFABBAAB34A8}" type="presParOf" srcId="{DFF15FE0-860A-46F7-B717-3E88F71C962A}" destId="{CD4D24F0-AD88-4F24-85AE-65E577521250}" srcOrd="8" destOrd="0" presId="urn:microsoft.com/office/officeart/2005/8/layout/vList2"/>
    <dgm:cxn modelId="{00E51F9E-C78F-4667-BA2C-DC09F5C21AF1}" type="presParOf" srcId="{DFF15FE0-860A-46F7-B717-3E88F71C962A}" destId="{BEDA0DD7-C2AC-4BE6-9A79-6D76CDD6A9D8}" srcOrd="9" destOrd="0" presId="urn:microsoft.com/office/officeart/2005/8/layout/vList2"/>
    <dgm:cxn modelId="{61D0A6FC-D159-43D9-B765-A1BA5DE2E3EB}" type="presParOf" srcId="{DFF15FE0-860A-46F7-B717-3E88F71C962A}" destId="{1FCB0FB7-BA38-4506-91C5-49065D5DBEBC}" srcOrd="10" destOrd="0" presId="urn:microsoft.com/office/officeart/2005/8/layout/vList2"/>
    <dgm:cxn modelId="{407B8183-84AD-4B9E-B4BC-3533FC067942}" type="presParOf" srcId="{DFF15FE0-860A-46F7-B717-3E88F71C962A}" destId="{CF8CC2AE-61BE-40F9-AF1A-61420BA4FA50}" srcOrd="11" destOrd="0" presId="urn:microsoft.com/office/officeart/2005/8/layout/vList2"/>
    <dgm:cxn modelId="{4A99DE5F-3D28-4FE5-9D96-FCFFE6846873}" type="presParOf" srcId="{DFF15FE0-860A-46F7-B717-3E88F71C962A}" destId="{4D4E07DC-1676-4504-BCC6-20BF5E26B71C}" srcOrd="12" destOrd="0" presId="urn:microsoft.com/office/officeart/2005/8/layout/vList2"/>
    <dgm:cxn modelId="{4D9FC913-9BA3-4CE2-A495-5447D7F9AEEE}" type="presParOf" srcId="{DFF15FE0-860A-46F7-B717-3E88F71C962A}" destId="{8D31D056-3A46-4416-8CE7-045A8ECC230F}" srcOrd="13" destOrd="0" presId="urn:microsoft.com/office/officeart/2005/8/layout/vList2"/>
    <dgm:cxn modelId="{34CA1B73-C8F4-46B8-8ED0-64A4E20EC112}" type="presParOf" srcId="{DFF15FE0-860A-46F7-B717-3E88F71C962A}" destId="{A73283E9-63E8-4860-AE0B-8488A45F016E}" srcOrd="14" destOrd="0" presId="urn:microsoft.com/office/officeart/2005/8/layout/vList2"/>
    <dgm:cxn modelId="{492F344E-464D-4A70-A08B-285D1DFC1B03}" type="presParOf" srcId="{DFF15FE0-860A-46F7-B717-3E88F71C962A}" destId="{7B527B0E-D594-4C61-BEBD-CF19D93D2396}" srcOrd="15" destOrd="0" presId="urn:microsoft.com/office/officeart/2005/8/layout/vList2"/>
    <dgm:cxn modelId="{4D27F78B-5D21-4FEE-AAA1-4F2F1141093E}" type="presParOf" srcId="{DFF15FE0-860A-46F7-B717-3E88F71C962A}" destId="{26A1E0F6-3C31-4BFC-90E1-F27BD842E925}" srcOrd="16" destOrd="0" presId="urn:microsoft.com/office/officeart/2005/8/layout/vList2"/>
    <dgm:cxn modelId="{8E4766F5-FFC4-48BA-A47B-535A5DE43674}" type="presParOf" srcId="{DFF15FE0-860A-46F7-B717-3E88F71C962A}" destId="{A9C01D6C-68C1-44A7-93D3-5F14C33CACCD}" srcOrd="17" destOrd="0" presId="urn:microsoft.com/office/officeart/2005/8/layout/vList2"/>
    <dgm:cxn modelId="{C873026E-9893-47B4-A66A-8C8CCCE78854}" type="presParOf" srcId="{DFF15FE0-860A-46F7-B717-3E88F71C962A}" destId="{9AF55394-429D-4E00-9CD0-FB8603FE42A2}" srcOrd="18" destOrd="0" presId="urn:microsoft.com/office/officeart/2005/8/layout/vList2"/>
    <dgm:cxn modelId="{6CEB71D8-3F00-4342-8FAB-9A59A36D6994}" type="presParOf" srcId="{DFF15FE0-860A-46F7-B717-3E88F71C962A}" destId="{6A52B1E6-1A17-4276-9E38-CA9DE4D912FB}" srcOrd="19" destOrd="0" presId="urn:microsoft.com/office/officeart/2005/8/layout/vList2"/>
    <dgm:cxn modelId="{007C4DE2-7789-46C5-BD93-370C2E9F3A8B}" type="presParOf" srcId="{DFF15FE0-860A-46F7-B717-3E88F71C962A}" destId="{A4C736D3-07F1-40E9-BD18-578E64669B95}" srcOrd="20" destOrd="0" presId="urn:microsoft.com/office/officeart/2005/8/layout/vList2"/>
    <dgm:cxn modelId="{A8A346E2-5DF2-4AB9-8431-37B103A31C12}" type="presParOf" srcId="{DFF15FE0-860A-46F7-B717-3E88F71C962A}" destId="{C43DD189-AA63-4E56-A087-2BF6FA2AF625}" srcOrd="21" destOrd="0" presId="urn:microsoft.com/office/officeart/2005/8/layout/vList2"/>
    <dgm:cxn modelId="{52C1E613-71EC-41D5-BD0E-F990B9B3D668}" type="presParOf" srcId="{DFF15FE0-860A-46F7-B717-3E88F71C962A}" destId="{05ACFDC7-D290-453F-B6F3-EEBA89BD2B49}" srcOrd="2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0F0EF2-AEB4-48E4-BE45-67E119F4F601}" type="doc">
      <dgm:prSet loTypeId="urn:microsoft.com/office/officeart/2008/layout/LinedList" loCatId="list" qsTypeId="urn:microsoft.com/office/officeart/2005/8/quickstyle/simple2" qsCatId="simple" csTypeId="urn:microsoft.com/office/officeart/2005/8/colors/accent3_1" csCatId="accent3"/>
      <dgm:spPr/>
      <dgm:t>
        <a:bodyPr/>
        <a:lstStyle/>
        <a:p>
          <a:endParaRPr lang="tr-TR"/>
        </a:p>
      </dgm:t>
    </dgm:pt>
    <dgm:pt modelId="{AF529A81-1C11-4B1C-9230-73B598878277}">
      <dgm:prSet custT="1"/>
      <dgm:spPr/>
      <dgm:t>
        <a:bodyPr/>
        <a:lstStyle/>
        <a:p>
          <a:pPr rtl="0"/>
          <a:r>
            <a:rPr lang="tr-TR" sz="2800" b="1" i="0" dirty="0" err="1">
              <a:solidFill>
                <a:schemeClr val="accent6"/>
              </a:solidFill>
              <a:latin typeface="+mn-lt"/>
              <a:cs typeface="Calibri Light" panose="020F0302020204030204" pitchFamily="34" charset="0"/>
            </a:rPr>
            <a:t>Establish</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dedicated</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national</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mechanisms</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or</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coordination</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units</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for</a:t>
          </a:r>
          <a:r>
            <a:rPr lang="tr-TR" sz="2800" b="1" i="0" dirty="0">
              <a:solidFill>
                <a:schemeClr val="accent6"/>
              </a:solidFill>
              <a:latin typeface="+mn-lt"/>
              <a:cs typeface="Calibri Light" panose="020F0302020204030204" pitchFamily="34" charset="0"/>
            </a:rPr>
            <a:t> TPS-OIC </a:t>
          </a:r>
          <a:r>
            <a:rPr lang="tr-TR" sz="2800" b="1" i="0" dirty="0" err="1">
              <a:solidFill>
                <a:schemeClr val="accent6"/>
              </a:solidFill>
              <a:latin typeface="+mn-lt"/>
              <a:cs typeface="Calibri Light" panose="020F0302020204030204" pitchFamily="34" charset="0"/>
            </a:rPr>
            <a:t>implementation</a:t>
          </a:r>
          <a:r>
            <a:rPr lang="tr-TR" sz="2800" b="1" i="0" dirty="0">
              <a:solidFill>
                <a:schemeClr val="accent6"/>
              </a:solidFill>
              <a:latin typeface="+mn-lt"/>
              <a:cs typeface="Calibri Light" panose="020F0302020204030204" pitchFamily="34" charset="0"/>
            </a:rPr>
            <a:t>. </a:t>
          </a:r>
        </a:p>
      </dgm:t>
    </dgm:pt>
    <dgm:pt modelId="{CBC4F0AF-BA40-412E-B79E-580D052907A1}" type="parTrans" cxnId="{F3FD0C17-CFC0-4787-BE91-81741E68D70D}">
      <dgm:prSet/>
      <dgm:spPr/>
      <dgm:t>
        <a:bodyPr/>
        <a:lstStyle/>
        <a:p>
          <a:endParaRPr lang="tr-TR" sz="2800">
            <a:solidFill>
              <a:schemeClr val="bg2"/>
            </a:solidFill>
          </a:endParaRPr>
        </a:p>
      </dgm:t>
    </dgm:pt>
    <dgm:pt modelId="{A95C16F3-A34A-44AC-935E-AF6DC526C250}" type="sibTrans" cxnId="{F3FD0C17-CFC0-4787-BE91-81741E68D70D}">
      <dgm:prSet/>
      <dgm:spPr/>
      <dgm:t>
        <a:bodyPr/>
        <a:lstStyle/>
        <a:p>
          <a:endParaRPr lang="tr-TR" sz="2800">
            <a:solidFill>
              <a:schemeClr val="bg2"/>
            </a:solidFill>
          </a:endParaRPr>
        </a:p>
      </dgm:t>
    </dgm:pt>
    <dgm:pt modelId="{22E80832-FFD0-4F9A-BC6D-BC857D6D8D1B}">
      <dgm:prSet custT="1"/>
      <dgm:spPr/>
      <dgm:t>
        <a:bodyPr/>
        <a:lstStyle/>
        <a:p>
          <a:pPr rtl="0"/>
          <a:r>
            <a:rPr lang="tr-TR" sz="2800" b="1" i="0" dirty="0" err="1">
              <a:solidFill>
                <a:schemeClr val="accent6"/>
              </a:solidFill>
              <a:latin typeface="+mn-lt"/>
              <a:cs typeface="Calibri Light" panose="020F0302020204030204" pitchFamily="34" charset="0"/>
            </a:rPr>
            <a:t>Enhance</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the</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digitalization</a:t>
          </a:r>
          <a:r>
            <a:rPr lang="tr-TR" sz="2800" b="1" i="0" dirty="0">
              <a:solidFill>
                <a:schemeClr val="accent6"/>
              </a:solidFill>
              <a:latin typeface="+mn-lt"/>
              <a:cs typeface="Calibri Light" panose="020F0302020204030204" pitchFamily="34" charset="0"/>
            </a:rPr>
            <a:t> of TPS-OIC </a:t>
          </a:r>
          <a:r>
            <a:rPr lang="tr-TR" sz="2800" b="1" i="0" dirty="0" err="1">
              <a:solidFill>
                <a:schemeClr val="accent6"/>
              </a:solidFill>
              <a:latin typeface="+mn-lt"/>
              <a:cs typeface="Calibri Light" panose="020F0302020204030204" pitchFamily="34" charset="0"/>
            </a:rPr>
            <a:t>procedures</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and</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customs</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systems</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including</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Certificates</a:t>
          </a:r>
          <a:r>
            <a:rPr lang="tr-TR" sz="2800" b="1" i="0" dirty="0">
              <a:solidFill>
                <a:schemeClr val="accent6"/>
              </a:solidFill>
              <a:latin typeface="+mn-lt"/>
              <a:cs typeface="Calibri Light" panose="020F0302020204030204" pitchFamily="34" charset="0"/>
            </a:rPr>
            <a:t> of </a:t>
          </a:r>
          <a:r>
            <a:rPr lang="tr-TR" sz="2800" b="1" i="0" dirty="0" err="1">
              <a:solidFill>
                <a:schemeClr val="accent6"/>
              </a:solidFill>
              <a:latin typeface="+mn-lt"/>
              <a:cs typeface="Calibri Light" panose="020F0302020204030204" pitchFamily="34" charset="0"/>
            </a:rPr>
            <a:t>Origin</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concession</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schedules</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and</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related</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customs</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processes</a:t>
          </a:r>
          <a:r>
            <a:rPr lang="tr-TR" sz="2800" b="1" i="0" dirty="0">
              <a:solidFill>
                <a:schemeClr val="accent6"/>
              </a:solidFill>
              <a:latin typeface="+mn-lt"/>
              <a:cs typeface="Calibri Light" panose="020F0302020204030204" pitchFamily="34" charset="0"/>
            </a:rPr>
            <a:t>. </a:t>
          </a:r>
        </a:p>
      </dgm:t>
    </dgm:pt>
    <dgm:pt modelId="{24D86E5D-B978-40EB-B6B9-129956E558E2}" type="parTrans" cxnId="{0046F22E-4437-4A0A-AC63-2AA4A1DBF0E9}">
      <dgm:prSet/>
      <dgm:spPr/>
      <dgm:t>
        <a:bodyPr/>
        <a:lstStyle/>
        <a:p>
          <a:endParaRPr lang="tr-TR" sz="2800">
            <a:solidFill>
              <a:schemeClr val="bg2"/>
            </a:solidFill>
          </a:endParaRPr>
        </a:p>
      </dgm:t>
    </dgm:pt>
    <dgm:pt modelId="{7F8D1F7C-F62F-4811-9053-3837C33FA0B2}" type="sibTrans" cxnId="{0046F22E-4437-4A0A-AC63-2AA4A1DBF0E9}">
      <dgm:prSet/>
      <dgm:spPr/>
      <dgm:t>
        <a:bodyPr/>
        <a:lstStyle/>
        <a:p>
          <a:endParaRPr lang="tr-TR" sz="2800">
            <a:solidFill>
              <a:schemeClr val="bg2"/>
            </a:solidFill>
          </a:endParaRPr>
        </a:p>
      </dgm:t>
    </dgm:pt>
    <dgm:pt modelId="{890665A9-AC4A-413C-964E-352AEB020AC9}">
      <dgm:prSet custT="1"/>
      <dgm:spPr/>
      <dgm:t>
        <a:bodyPr/>
        <a:lstStyle/>
        <a:p>
          <a:pPr rtl="0"/>
          <a:r>
            <a:rPr lang="tr-TR" sz="2800" b="1" i="0" dirty="0" err="1">
              <a:solidFill>
                <a:schemeClr val="accent6"/>
              </a:solidFill>
              <a:latin typeface="+mn-lt"/>
              <a:cs typeface="Calibri Light" panose="020F0302020204030204" pitchFamily="34" charset="0"/>
            </a:rPr>
            <a:t>Establish</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electronic</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connectivity</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and</a:t>
          </a:r>
          <a:r>
            <a:rPr lang="tr-TR" sz="2800" b="1" i="0" dirty="0">
              <a:solidFill>
                <a:schemeClr val="accent6"/>
              </a:solidFill>
              <a:latin typeface="+mn-lt"/>
              <a:cs typeface="Calibri Light" panose="020F0302020204030204" pitchFamily="34" charset="0"/>
            </a:rPr>
            <a:t> data </a:t>
          </a:r>
          <a:r>
            <a:rPr lang="tr-TR" sz="2800" b="1" i="0" dirty="0" err="1">
              <a:solidFill>
                <a:schemeClr val="accent6"/>
              </a:solidFill>
              <a:latin typeface="+mn-lt"/>
              <a:cs typeface="Calibri Light" panose="020F0302020204030204" pitchFamily="34" charset="0"/>
            </a:rPr>
            <a:t>exchange</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mechanisms</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among</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participating</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Member</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States</a:t>
          </a:r>
          <a:r>
            <a:rPr lang="tr-TR" sz="2800" b="1" i="0" dirty="0">
              <a:solidFill>
                <a:schemeClr val="accent6"/>
              </a:solidFill>
              <a:latin typeface="+mn-lt"/>
              <a:cs typeface="Calibri Light" panose="020F0302020204030204" pitchFamily="34" charset="0"/>
            </a:rPr>
            <a:t>. </a:t>
          </a:r>
        </a:p>
      </dgm:t>
    </dgm:pt>
    <dgm:pt modelId="{196D889D-1387-4DDD-851B-89E89FA29A5E}" type="parTrans" cxnId="{8DDC97B3-8EF5-45E3-A6BA-3F5210D724BF}">
      <dgm:prSet/>
      <dgm:spPr/>
      <dgm:t>
        <a:bodyPr/>
        <a:lstStyle/>
        <a:p>
          <a:endParaRPr lang="tr-TR" sz="2800">
            <a:solidFill>
              <a:schemeClr val="bg2"/>
            </a:solidFill>
          </a:endParaRPr>
        </a:p>
      </dgm:t>
    </dgm:pt>
    <dgm:pt modelId="{ED58CC14-9067-4097-B6D2-A5CF54E0A67C}" type="sibTrans" cxnId="{8DDC97B3-8EF5-45E3-A6BA-3F5210D724BF}">
      <dgm:prSet/>
      <dgm:spPr/>
      <dgm:t>
        <a:bodyPr/>
        <a:lstStyle/>
        <a:p>
          <a:endParaRPr lang="tr-TR" sz="2800">
            <a:solidFill>
              <a:schemeClr val="bg2"/>
            </a:solidFill>
          </a:endParaRPr>
        </a:p>
      </dgm:t>
    </dgm:pt>
    <dgm:pt modelId="{DF473663-4D1B-4284-B664-FF0CE5349E57}">
      <dgm:prSet custT="1"/>
      <dgm:spPr/>
      <dgm:t>
        <a:bodyPr/>
        <a:lstStyle/>
        <a:p>
          <a:pPr rtl="0"/>
          <a:r>
            <a:rPr lang="tr-TR" sz="2800" b="1" i="0" dirty="0" err="1">
              <a:solidFill>
                <a:schemeClr val="accent6"/>
              </a:solidFill>
              <a:latin typeface="+mn-lt"/>
              <a:cs typeface="Calibri Light" panose="020F0302020204030204" pitchFamily="34" charset="0"/>
            </a:rPr>
            <a:t>Introduce</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specific</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customs</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codes</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or</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mechanisms</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to</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identify</a:t>
          </a:r>
          <a:r>
            <a:rPr lang="tr-TR" sz="2800" b="1" i="0" dirty="0">
              <a:solidFill>
                <a:schemeClr val="accent6"/>
              </a:solidFill>
              <a:latin typeface="+mn-lt"/>
              <a:cs typeface="Calibri Light" panose="020F0302020204030204" pitchFamily="34" charset="0"/>
            </a:rPr>
            <a:t> TPS-OIC </a:t>
          </a:r>
          <a:r>
            <a:rPr lang="tr-TR" sz="2800" b="1" i="0" dirty="0" err="1">
              <a:solidFill>
                <a:schemeClr val="accent6"/>
              </a:solidFill>
              <a:latin typeface="+mn-lt"/>
              <a:cs typeface="Calibri Light" panose="020F0302020204030204" pitchFamily="34" charset="0"/>
            </a:rPr>
            <a:t>preferential</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transactions</a:t>
          </a:r>
          <a:r>
            <a:rPr lang="tr-TR" sz="2800" b="1" i="0" dirty="0">
              <a:solidFill>
                <a:schemeClr val="accent6"/>
              </a:solidFill>
              <a:latin typeface="+mn-lt"/>
              <a:cs typeface="Calibri Light" panose="020F0302020204030204" pitchFamily="34" charset="0"/>
            </a:rPr>
            <a:t>. </a:t>
          </a:r>
        </a:p>
      </dgm:t>
    </dgm:pt>
    <dgm:pt modelId="{B3FA769A-7D70-4F87-ACE1-6768898DF61C}" type="parTrans" cxnId="{D5B486AA-541F-46E2-A1EE-0E7DFFB8A1FB}">
      <dgm:prSet/>
      <dgm:spPr/>
      <dgm:t>
        <a:bodyPr/>
        <a:lstStyle/>
        <a:p>
          <a:endParaRPr lang="tr-TR" sz="2800">
            <a:solidFill>
              <a:schemeClr val="bg2"/>
            </a:solidFill>
          </a:endParaRPr>
        </a:p>
      </dgm:t>
    </dgm:pt>
    <dgm:pt modelId="{026C65C9-DC06-45C9-8905-2FC61E98824A}" type="sibTrans" cxnId="{D5B486AA-541F-46E2-A1EE-0E7DFFB8A1FB}">
      <dgm:prSet/>
      <dgm:spPr/>
      <dgm:t>
        <a:bodyPr/>
        <a:lstStyle/>
        <a:p>
          <a:endParaRPr lang="tr-TR" sz="2800">
            <a:solidFill>
              <a:schemeClr val="bg2"/>
            </a:solidFill>
          </a:endParaRPr>
        </a:p>
      </dgm:t>
    </dgm:pt>
    <dgm:pt modelId="{E34D6E5C-0F0B-42AA-84ED-9A125AD2EEF6}">
      <dgm:prSet custT="1"/>
      <dgm:spPr/>
      <dgm:t>
        <a:bodyPr/>
        <a:lstStyle/>
        <a:p>
          <a:pPr rtl="0"/>
          <a:r>
            <a:rPr lang="tr-TR" sz="2800" b="1" i="0" dirty="0" err="1">
              <a:solidFill>
                <a:schemeClr val="accent6"/>
              </a:solidFill>
              <a:latin typeface="+mn-lt"/>
              <a:cs typeface="Calibri Light" panose="020F0302020204030204" pitchFamily="34" charset="0"/>
            </a:rPr>
            <a:t>Promote</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the</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wider</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adoption</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and</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mutual</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recognition</a:t>
          </a:r>
          <a:r>
            <a:rPr lang="tr-TR" sz="2800" b="1" i="0" dirty="0">
              <a:solidFill>
                <a:schemeClr val="accent6"/>
              </a:solidFill>
              <a:latin typeface="+mn-lt"/>
              <a:cs typeface="Calibri Light" panose="020F0302020204030204" pitchFamily="34" charset="0"/>
            </a:rPr>
            <a:t> of Electronic </a:t>
          </a:r>
          <a:r>
            <a:rPr lang="tr-TR" sz="2800" b="1" i="0" dirty="0" err="1">
              <a:solidFill>
                <a:schemeClr val="accent6"/>
              </a:solidFill>
              <a:latin typeface="+mn-lt"/>
              <a:cs typeface="Calibri Light" panose="020F0302020204030204" pitchFamily="34" charset="0"/>
            </a:rPr>
            <a:t>Certificates</a:t>
          </a:r>
          <a:r>
            <a:rPr lang="tr-TR" sz="2800" b="1" i="0" dirty="0">
              <a:solidFill>
                <a:schemeClr val="accent6"/>
              </a:solidFill>
              <a:latin typeface="+mn-lt"/>
              <a:cs typeface="Calibri Light" panose="020F0302020204030204" pitchFamily="34" charset="0"/>
            </a:rPr>
            <a:t> of </a:t>
          </a:r>
          <a:r>
            <a:rPr lang="tr-TR" sz="2800" b="1" i="0" dirty="0" err="1">
              <a:solidFill>
                <a:schemeClr val="accent6"/>
              </a:solidFill>
              <a:latin typeface="+mn-lt"/>
              <a:cs typeface="Calibri Light" panose="020F0302020204030204" pitchFamily="34" charset="0"/>
            </a:rPr>
            <a:t>Origin</a:t>
          </a:r>
          <a:r>
            <a:rPr lang="tr-TR" sz="2800" b="1" i="0" dirty="0">
              <a:solidFill>
                <a:schemeClr val="accent6"/>
              </a:solidFill>
              <a:latin typeface="+mn-lt"/>
              <a:cs typeface="Calibri Light" panose="020F0302020204030204" pitchFamily="34" charset="0"/>
            </a:rPr>
            <a:t> (e-CO) </a:t>
          </a:r>
          <a:r>
            <a:rPr lang="tr-TR" sz="2800" b="1" i="0" dirty="0" err="1">
              <a:solidFill>
                <a:schemeClr val="accent6"/>
              </a:solidFill>
              <a:latin typeface="+mn-lt"/>
              <a:cs typeface="Calibri Light" panose="020F0302020204030204" pitchFamily="34" charset="0"/>
            </a:rPr>
            <a:t>among</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participating</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Member</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States</a:t>
          </a:r>
          <a:r>
            <a:rPr lang="tr-TR" sz="2800" b="1" i="0" dirty="0">
              <a:solidFill>
                <a:schemeClr val="accent6"/>
              </a:solidFill>
              <a:latin typeface="+mn-lt"/>
              <a:cs typeface="Calibri Light" panose="020F0302020204030204" pitchFamily="34" charset="0"/>
            </a:rPr>
            <a:t>. </a:t>
          </a:r>
        </a:p>
      </dgm:t>
    </dgm:pt>
    <dgm:pt modelId="{9F0771BB-1252-4B09-9D79-35FB3EEDCAAE}" type="parTrans" cxnId="{B3A7E484-2D52-4DE5-A7F0-233EC351A101}">
      <dgm:prSet/>
      <dgm:spPr/>
      <dgm:t>
        <a:bodyPr/>
        <a:lstStyle/>
        <a:p>
          <a:endParaRPr lang="tr-TR" sz="2800">
            <a:solidFill>
              <a:schemeClr val="bg2"/>
            </a:solidFill>
          </a:endParaRPr>
        </a:p>
      </dgm:t>
    </dgm:pt>
    <dgm:pt modelId="{3E57C418-EE36-4F31-AAD2-E7C4FB855A25}" type="sibTrans" cxnId="{B3A7E484-2D52-4DE5-A7F0-233EC351A101}">
      <dgm:prSet/>
      <dgm:spPr/>
      <dgm:t>
        <a:bodyPr/>
        <a:lstStyle/>
        <a:p>
          <a:endParaRPr lang="tr-TR" sz="2800">
            <a:solidFill>
              <a:schemeClr val="bg2"/>
            </a:solidFill>
          </a:endParaRPr>
        </a:p>
      </dgm:t>
    </dgm:pt>
    <dgm:pt modelId="{B27A0A4A-39F5-49A0-8245-8B83A4D3C40F}">
      <dgm:prSet custT="1"/>
      <dgm:spPr/>
      <dgm:t>
        <a:bodyPr/>
        <a:lstStyle/>
        <a:p>
          <a:pPr rtl="0"/>
          <a:r>
            <a:rPr lang="tr-TR" sz="2800" b="1" i="0" dirty="0" err="1">
              <a:solidFill>
                <a:schemeClr val="accent6"/>
              </a:solidFill>
              <a:latin typeface="+mn-lt"/>
              <a:cs typeface="Calibri Light" panose="020F0302020204030204" pitchFamily="34" charset="0"/>
            </a:rPr>
            <a:t>Strengthen</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training</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awareness-raising</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outreach</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and</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capacity-building</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activities</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for</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public</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institutions</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customs</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administrations</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and</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private</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sector</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stakeholders</a:t>
          </a:r>
          <a:r>
            <a:rPr lang="tr-TR" sz="2800" b="1" i="0" dirty="0">
              <a:solidFill>
                <a:schemeClr val="accent6"/>
              </a:solidFill>
              <a:latin typeface="+mn-lt"/>
              <a:cs typeface="Calibri Light" panose="020F0302020204030204" pitchFamily="34" charset="0"/>
            </a:rPr>
            <a:t>. </a:t>
          </a:r>
        </a:p>
      </dgm:t>
    </dgm:pt>
    <dgm:pt modelId="{5D29F4E5-6767-43ED-9770-F8C00A9BBBE4}" type="parTrans" cxnId="{B805F053-9EB9-4143-B437-59C6C6F4B638}">
      <dgm:prSet/>
      <dgm:spPr/>
      <dgm:t>
        <a:bodyPr/>
        <a:lstStyle/>
        <a:p>
          <a:endParaRPr lang="tr-TR" sz="2800">
            <a:solidFill>
              <a:schemeClr val="bg2"/>
            </a:solidFill>
          </a:endParaRPr>
        </a:p>
      </dgm:t>
    </dgm:pt>
    <dgm:pt modelId="{D56E5F23-CB46-4923-B913-2FEE57A9B570}" type="sibTrans" cxnId="{B805F053-9EB9-4143-B437-59C6C6F4B638}">
      <dgm:prSet/>
      <dgm:spPr/>
      <dgm:t>
        <a:bodyPr/>
        <a:lstStyle/>
        <a:p>
          <a:endParaRPr lang="tr-TR" sz="2800">
            <a:solidFill>
              <a:schemeClr val="bg2"/>
            </a:solidFill>
          </a:endParaRPr>
        </a:p>
      </dgm:t>
    </dgm:pt>
    <dgm:pt modelId="{A10287CB-6249-41AD-A588-E7ADEB532908}">
      <dgm:prSet custT="1"/>
      <dgm:spPr/>
      <dgm:t>
        <a:bodyPr/>
        <a:lstStyle/>
        <a:p>
          <a:pPr rtl="0"/>
          <a:r>
            <a:rPr lang="tr-TR" sz="2800" b="1" i="0" dirty="0" err="1">
              <a:solidFill>
                <a:schemeClr val="accent6"/>
              </a:solidFill>
              <a:latin typeface="+mn-lt"/>
              <a:cs typeface="Calibri Light" panose="020F0302020204030204" pitchFamily="34" charset="0"/>
            </a:rPr>
            <a:t>Improve</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coordination</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and</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information-sharing</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among</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relevant</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national</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authorities</a:t>
          </a:r>
          <a:r>
            <a:rPr lang="tr-TR" sz="2800" b="1" i="0" dirty="0">
              <a:solidFill>
                <a:schemeClr val="accent6"/>
              </a:solidFill>
              <a:latin typeface="+mn-lt"/>
              <a:cs typeface="Calibri Light" panose="020F0302020204030204" pitchFamily="34" charset="0"/>
            </a:rPr>
            <a:t>. </a:t>
          </a:r>
        </a:p>
      </dgm:t>
    </dgm:pt>
    <dgm:pt modelId="{3E056CB8-E073-4954-A171-6CB676EEB8D1}" type="parTrans" cxnId="{D4408224-F08D-4771-8254-A550E987DF05}">
      <dgm:prSet/>
      <dgm:spPr/>
      <dgm:t>
        <a:bodyPr/>
        <a:lstStyle/>
        <a:p>
          <a:endParaRPr lang="tr-TR" sz="2800">
            <a:solidFill>
              <a:schemeClr val="bg2"/>
            </a:solidFill>
          </a:endParaRPr>
        </a:p>
      </dgm:t>
    </dgm:pt>
    <dgm:pt modelId="{D35FA573-53C4-41B8-B3A8-13E8D2613ADA}" type="sibTrans" cxnId="{D4408224-F08D-4771-8254-A550E987DF05}">
      <dgm:prSet/>
      <dgm:spPr/>
      <dgm:t>
        <a:bodyPr/>
        <a:lstStyle/>
        <a:p>
          <a:endParaRPr lang="tr-TR" sz="2800">
            <a:solidFill>
              <a:schemeClr val="bg2"/>
            </a:solidFill>
          </a:endParaRPr>
        </a:p>
      </dgm:t>
    </dgm:pt>
    <dgm:pt modelId="{F2E8E0DF-2FF1-4C1E-9261-7E415E341865}">
      <dgm:prSet custT="1"/>
      <dgm:spPr/>
      <dgm:t>
        <a:bodyPr/>
        <a:lstStyle/>
        <a:p>
          <a:pPr rtl="0"/>
          <a:r>
            <a:rPr lang="tr-TR" sz="2800" b="1" i="0" dirty="0" err="1">
              <a:solidFill>
                <a:schemeClr val="accent6"/>
              </a:solidFill>
              <a:latin typeface="+mn-lt"/>
              <a:cs typeface="Calibri Light" panose="020F0302020204030204" pitchFamily="34" charset="0"/>
            </a:rPr>
            <a:t>Review</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update</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and</a:t>
          </a:r>
          <a:r>
            <a:rPr lang="tr-TR" sz="2800" b="1" i="0" dirty="0">
              <a:solidFill>
                <a:schemeClr val="accent6"/>
              </a:solidFill>
              <a:latin typeface="+mn-lt"/>
              <a:cs typeface="Calibri Light" panose="020F0302020204030204" pitchFamily="34" charset="0"/>
            </a:rPr>
            <a:t> standardize </a:t>
          </a:r>
          <a:r>
            <a:rPr lang="tr-TR" sz="2800" b="1" i="0" dirty="0" err="1">
              <a:solidFill>
                <a:schemeClr val="accent6"/>
              </a:solidFill>
              <a:latin typeface="+mn-lt"/>
              <a:cs typeface="Calibri Light" panose="020F0302020204030204" pitchFamily="34" charset="0"/>
            </a:rPr>
            <a:t>concession</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schedules</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including</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alignment</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with</a:t>
          </a:r>
          <a:r>
            <a:rPr lang="tr-TR" sz="2800" b="1" i="0" dirty="0">
              <a:solidFill>
                <a:schemeClr val="accent6"/>
              </a:solidFill>
              <a:latin typeface="+mn-lt"/>
              <a:cs typeface="Calibri Light" panose="020F0302020204030204" pitchFamily="34" charset="0"/>
            </a:rPr>
            <a:t> HS 2022 </a:t>
          </a:r>
          <a:r>
            <a:rPr lang="tr-TR" sz="2800" b="1" i="0" dirty="0" err="1">
              <a:solidFill>
                <a:schemeClr val="accent6"/>
              </a:solidFill>
              <a:latin typeface="+mn-lt"/>
              <a:cs typeface="Calibri Light" panose="020F0302020204030204" pitchFamily="34" charset="0"/>
            </a:rPr>
            <a:t>nomenclature</a:t>
          </a:r>
          <a:r>
            <a:rPr lang="tr-TR" sz="2400" b="1" i="0" dirty="0">
              <a:solidFill>
                <a:schemeClr val="accent6"/>
              </a:solidFill>
              <a:latin typeface="+mn-lt"/>
              <a:cs typeface="Calibri Light" panose="020F0302020204030204" pitchFamily="34" charset="0"/>
            </a:rPr>
            <a:t>. </a:t>
          </a:r>
        </a:p>
      </dgm:t>
    </dgm:pt>
    <dgm:pt modelId="{39D6D4C6-8F09-4716-9239-99E943CE5B36}" type="parTrans" cxnId="{6CD33500-A5B3-46C2-B781-80018DB12577}">
      <dgm:prSet/>
      <dgm:spPr/>
      <dgm:t>
        <a:bodyPr/>
        <a:lstStyle/>
        <a:p>
          <a:endParaRPr lang="tr-TR" sz="2800">
            <a:solidFill>
              <a:schemeClr val="bg2"/>
            </a:solidFill>
          </a:endParaRPr>
        </a:p>
      </dgm:t>
    </dgm:pt>
    <dgm:pt modelId="{BDAD1A92-565C-4D15-AFB6-E42657C36CDD}" type="sibTrans" cxnId="{6CD33500-A5B3-46C2-B781-80018DB12577}">
      <dgm:prSet/>
      <dgm:spPr/>
      <dgm:t>
        <a:bodyPr/>
        <a:lstStyle/>
        <a:p>
          <a:endParaRPr lang="tr-TR" sz="2800">
            <a:solidFill>
              <a:schemeClr val="bg2"/>
            </a:solidFill>
          </a:endParaRPr>
        </a:p>
      </dgm:t>
    </dgm:pt>
    <dgm:pt modelId="{6522D8A9-2112-4919-8EE3-35BC4D72B4B6}">
      <dgm:prSet custT="1"/>
      <dgm:spPr/>
      <dgm:t>
        <a:bodyPr/>
        <a:lstStyle/>
        <a:p>
          <a:pPr rtl="0"/>
          <a:r>
            <a:rPr lang="tr-TR" sz="2800" b="1" i="0" dirty="0" err="1">
              <a:solidFill>
                <a:schemeClr val="accent6"/>
              </a:solidFill>
              <a:latin typeface="+mn-lt"/>
              <a:cs typeface="Calibri Light" panose="020F0302020204030204" pitchFamily="34" charset="0"/>
            </a:rPr>
            <a:t>Expand</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product</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coverage</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under</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concession</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schedules</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to</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include</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more</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goods</a:t>
          </a:r>
          <a:r>
            <a:rPr lang="tr-TR" sz="2800" b="1" i="0" dirty="0">
              <a:solidFill>
                <a:schemeClr val="accent6"/>
              </a:solidFill>
              <a:latin typeface="+mn-lt"/>
              <a:cs typeface="Calibri Light" panose="020F0302020204030204" pitchFamily="34" charset="0"/>
            </a:rPr>
            <a:t> of </a:t>
          </a:r>
          <a:r>
            <a:rPr lang="tr-TR" sz="2800" b="1" i="0" dirty="0" err="1">
              <a:solidFill>
                <a:schemeClr val="accent6"/>
              </a:solidFill>
              <a:latin typeface="+mn-lt"/>
              <a:cs typeface="Calibri Light" panose="020F0302020204030204" pitchFamily="34" charset="0"/>
            </a:rPr>
            <a:t>export</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interest</a:t>
          </a:r>
          <a:r>
            <a:rPr lang="tr-TR" sz="2800" b="1" i="0" dirty="0">
              <a:solidFill>
                <a:schemeClr val="accent6"/>
              </a:solidFill>
              <a:latin typeface="+mn-lt"/>
              <a:cs typeface="Calibri Light" panose="020F0302020204030204" pitchFamily="34" charset="0"/>
            </a:rPr>
            <a:t>. </a:t>
          </a:r>
        </a:p>
      </dgm:t>
    </dgm:pt>
    <dgm:pt modelId="{35166A72-F53C-4425-9F31-C5B37F1DD317}" type="parTrans" cxnId="{B5F5AC58-6D24-4223-BD70-AEA83CF5DFEE}">
      <dgm:prSet/>
      <dgm:spPr/>
      <dgm:t>
        <a:bodyPr/>
        <a:lstStyle/>
        <a:p>
          <a:endParaRPr lang="tr-TR" sz="2800">
            <a:solidFill>
              <a:schemeClr val="bg2"/>
            </a:solidFill>
          </a:endParaRPr>
        </a:p>
      </dgm:t>
    </dgm:pt>
    <dgm:pt modelId="{C5055C86-DC9D-470F-A739-B91AA6C3D13A}" type="sibTrans" cxnId="{B5F5AC58-6D24-4223-BD70-AEA83CF5DFEE}">
      <dgm:prSet/>
      <dgm:spPr/>
      <dgm:t>
        <a:bodyPr/>
        <a:lstStyle/>
        <a:p>
          <a:endParaRPr lang="tr-TR" sz="2800">
            <a:solidFill>
              <a:schemeClr val="bg2"/>
            </a:solidFill>
          </a:endParaRPr>
        </a:p>
      </dgm:t>
    </dgm:pt>
    <dgm:pt modelId="{EA3A2CA1-71BF-40F2-BD5B-30FF3521C378}">
      <dgm:prSet custT="1"/>
      <dgm:spPr/>
      <dgm:t>
        <a:bodyPr/>
        <a:lstStyle/>
        <a:p>
          <a:pPr rtl="0"/>
          <a:r>
            <a:rPr lang="tr-TR" sz="2800" b="1" i="0" dirty="0" err="1">
              <a:solidFill>
                <a:schemeClr val="accent6"/>
              </a:solidFill>
              <a:latin typeface="+mn-lt"/>
              <a:cs typeface="Calibri Light" panose="020F0302020204030204" pitchFamily="34" charset="0"/>
            </a:rPr>
            <a:t>Ensure</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the</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full</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implementation</a:t>
          </a:r>
          <a:r>
            <a:rPr lang="tr-TR" sz="2800" b="1" i="0" dirty="0">
              <a:solidFill>
                <a:schemeClr val="accent6"/>
              </a:solidFill>
              <a:latin typeface="+mn-lt"/>
              <a:cs typeface="Calibri Light" panose="020F0302020204030204" pitchFamily="34" charset="0"/>
            </a:rPr>
            <a:t> of TPS-OIC </a:t>
          </a:r>
          <a:r>
            <a:rPr lang="tr-TR" sz="2800" b="1" i="0" dirty="0" err="1">
              <a:solidFill>
                <a:schemeClr val="accent6"/>
              </a:solidFill>
              <a:latin typeface="+mn-lt"/>
              <a:cs typeface="Calibri Light" panose="020F0302020204030204" pitchFamily="34" charset="0"/>
            </a:rPr>
            <a:t>commitments</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by</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all</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participating</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Member</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States</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including</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the</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issuance</a:t>
          </a:r>
          <a:r>
            <a:rPr lang="tr-TR" sz="2800" b="1" i="0" dirty="0">
              <a:solidFill>
                <a:schemeClr val="accent6"/>
              </a:solidFill>
              <a:latin typeface="+mn-lt"/>
              <a:cs typeface="Calibri Light" panose="020F0302020204030204" pitchFamily="34" charset="0"/>
            </a:rPr>
            <a:t> of Rules of </a:t>
          </a:r>
          <a:r>
            <a:rPr lang="tr-TR" sz="2800" b="1" i="0" dirty="0" err="1">
              <a:solidFill>
                <a:schemeClr val="accent6"/>
              </a:solidFill>
              <a:latin typeface="+mn-lt"/>
              <a:cs typeface="Calibri Light" panose="020F0302020204030204" pitchFamily="34" charset="0"/>
            </a:rPr>
            <a:t>Origin</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Certificates</a:t>
          </a:r>
          <a:r>
            <a:rPr lang="tr-TR" sz="2800" b="1" i="0" dirty="0">
              <a:solidFill>
                <a:schemeClr val="accent6"/>
              </a:solidFill>
              <a:latin typeface="+mn-lt"/>
              <a:cs typeface="Calibri Light" panose="020F0302020204030204" pitchFamily="34" charset="0"/>
            </a:rPr>
            <a:t> in </a:t>
          </a:r>
          <a:r>
            <a:rPr lang="tr-TR" sz="2800" b="1" i="0" dirty="0" err="1">
              <a:solidFill>
                <a:schemeClr val="accent6"/>
              </a:solidFill>
              <a:latin typeface="+mn-lt"/>
              <a:cs typeface="Calibri Light" panose="020F0302020204030204" pitchFamily="34" charset="0"/>
            </a:rPr>
            <a:t>accordance</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with</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the</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Agreement</a:t>
          </a:r>
          <a:r>
            <a:rPr lang="tr-TR" sz="2800" b="1" i="0" dirty="0">
              <a:solidFill>
                <a:schemeClr val="accent6"/>
              </a:solidFill>
              <a:latin typeface="+mn-lt"/>
              <a:cs typeface="Calibri Light" panose="020F0302020204030204" pitchFamily="34" charset="0"/>
            </a:rPr>
            <a:t>. </a:t>
          </a:r>
        </a:p>
      </dgm:t>
    </dgm:pt>
    <dgm:pt modelId="{09734A6D-0097-4D8D-94B0-9A17FA24D84F}" type="parTrans" cxnId="{A3791ADE-03C1-4674-9FF7-90D7DEE56D68}">
      <dgm:prSet/>
      <dgm:spPr/>
      <dgm:t>
        <a:bodyPr/>
        <a:lstStyle/>
        <a:p>
          <a:endParaRPr lang="tr-TR" sz="2800">
            <a:solidFill>
              <a:schemeClr val="bg2"/>
            </a:solidFill>
          </a:endParaRPr>
        </a:p>
      </dgm:t>
    </dgm:pt>
    <dgm:pt modelId="{10C86B5B-F666-4579-B3B6-C0EE99F0FB37}" type="sibTrans" cxnId="{A3791ADE-03C1-4674-9FF7-90D7DEE56D68}">
      <dgm:prSet/>
      <dgm:spPr/>
      <dgm:t>
        <a:bodyPr/>
        <a:lstStyle/>
        <a:p>
          <a:endParaRPr lang="tr-TR" sz="2800">
            <a:solidFill>
              <a:schemeClr val="bg2"/>
            </a:solidFill>
          </a:endParaRPr>
        </a:p>
      </dgm:t>
    </dgm:pt>
    <dgm:pt modelId="{C1BA8C04-8670-46E5-ACFE-D51106C41581}">
      <dgm:prSet custT="1"/>
      <dgm:spPr/>
      <dgm:t>
        <a:bodyPr/>
        <a:lstStyle/>
        <a:p>
          <a:pPr rtl="0"/>
          <a:r>
            <a:rPr lang="tr-TR" sz="2800" b="1" i="0" dirty="0" err="1">
              <a:solidFill>
                <a:schemeClr val="accent6"/>
              </a:solidFill>
              <a:latin typeface="+mn-lt"/>
              <a:cs typeface="Calibri Light" panose="020F0302020204030204" pitchFamily="34" charset="0"/>
            </a:rPr>
            <a:t>Improve</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the</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existing</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terms</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and</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conditions</a:t>
          </a:r>
          <a:r>
            <a:rPr lang="tr-TR" sz="2800" b="1" i="0" dirty="0">
              <a:solidFill>
                <a:schemeClr val="accent6"/>
              </a:solidFill>
              <a:latin typeface="+mn-lt"/>
              <a:cs typeface="Calibri Light" panose="020F0302020204030204" pitchFamily="34" charset="0"/>
            </a:rPr>
            <a:t> of TPS-OIC </a:t>
          </a:r>
          <a:r>
            <a:rPr lang="tr-TR" sz="2800" b="1" i="0" dirty="0" err="1">
              <a:solidFill>
                <a:schemeClr val="accent6"/>
              </a:solidFill>
              <a:latin typeface="+mn-lt"/>
              <a:cs typeface="Calibri Light" panose="020F0302020204030204" pitchFamily="34" charset="0"/>
            </a:rPr>
            <a:t>to</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enhance</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its</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attractiveness</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and</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trade-creating</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potential</a:t>
          </a:r>
          <a:r>
            <a:rPr lang="tr-TR" sz="2800" b="1" i="0" dirty="0">
              <a:solidFill>
                <a:schemeClr val="accent6"/>
              </a:solidFill>
              <a:latin typeface="+mn-lt"/>
              <a:cs typeface="Calibri Light" panose="020F0302020204030204" pitchFamily="34" charset="0"/>
            </a:rPr>
            <a:t>. </a:t>
          </a:r>
        </a:p>
      </dgm:t>
    </dgm:pt>
    <dgm:pt modelId="{215A8B80-06A9-4308-90DA-9F06B82AB685}" type="parTrans" cxnId="{320710C6-3289-47EB-BF61-2C829B238874}">
      <dgm:prSet/>
      <dgm:spPr/>
      <dgm:t>
        <a:bodyPr/>
        <a:lstStyle/>
        <a:p>
          <a:endParaRPr lang="tr-TR" sz="2800">
            <a:solidFill>
              <a:schemeClr val="bg2"/>
            </a:solidFill>
          </a:endParaRPr>
        </a:p>
      </dgm:t>
    </dgm:pt>
    <dgm:pt modelId="{81AB48F0-DAE4-4D1D-9152-01FF96BF1CF4}" type="sibTrans" cxnId="{320710C6-3289-47EB-BF61-2C829B238874}">
      <dgm:prSet/>
      <dgm:spPr/>
      <dgm:t>
        <a:bodyPr/>
        <a:lstStyle/>
        <a:p>
          <a:endParaRPr lang="tr-TR" sz="2800">
            <a:solidFill>
              <a:schemeClr val="bg2"/>
            </a:solidFill>
          </a:endParaRPr>
        </a:p>
      </dgm:t>
    </dgm:pt>
    <dgm:pt modelId="{2BDDC560-D4EB-4C14-A04D-7D48D092C38B}">
      <dgm:prSet custT="1"/>
      <dgm:spPr/>
      <dgm:t>
        <a:bodyPr/>
        <a:lstStyle/>
        <a:p>
          <a:pPr rtl="0"/>
          <a:r>
            <a:rPr lang="tr-TR" sz="2800" b="1" i="0" dirty="0" err="1">
              <a:solidFill>
                <a:schemeClr val="accent6"/>
              </a:solidFill>
              <a:latin typeface="+mn-lt"/>
              <a:cs typeface="Calibri Light" panose="020F0302020204030204" pitchFamily="34" charset="0"/>
            </a:rPr>
            <a:t>Strengthen</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cooperation</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with</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relevant</a:t>
          </a:r>
          <a:r>
            <a:rPr lang="tr-TR" sz="2800" b="1" i="0" dirty="0">
              <a:solidFill>
                <a:schemeClr val="accent6"/>
              </a:solidFill>
              <a:latin typeface="+mn-lt"/>
              <a:cs typeface="Calibri Light" panose="020F0302020204030204" pitchFamily="34" charset="0"/>
            </a:rPr>
            <a:t> OIC </a:t>
          </a:r>
          <a:r>
            <a:rPr lang="tr-TR" sz="2800" b="1" i="0" dirty="0" err="1">
              <a:solidFill>
                <a:schemeClr val="accent6"/>
              </a:solidFill>
              <a:latin typeface="+mn-lt"/>
              <a:cs typeface="Calibri Light" panose="020F0302020204030204" pitchFamily="34" charset="0"/>
            </a:rPr>
            <a:t>and</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international</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institutions</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for</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capacity-building</a:t>
          </a:r>
          <a:r>
            <a:rPr lang="tr-TR" sz="2800" b="1" i="0" dirty="0">
              <a:solidFill>
                <a:schemeClr val="accent6"/>
              </a:solidFill>
              <a:latin typeface="+mn-lt"/>
              <a:cs typeface="Calibri Light" panose="020F0302020204030204" pitchFamily="34" charset="0"/>
            </a:rPr>
            <a:t> </a:t>
          </a:r>
          <a:r>
            <a:rPr lang="tr-TR" sz="2800" b="1" i="0" dirty="0" err="1">
              <a:solidFill>
                <a:schemeClr val="accent6"/>
              </a:solidFill>
              <a:latin typeface="+mn-lt"/>
              <a:cs typeface="Calibri Light" panose="020F0302020204030204" pitchFamily="34" charset="0"/>
            </a:rPr>
            <a:t>activities</a:t>
          </a:r>
          <a:r>
            <a:rPr lang="tr-TR" sz="2800" b="1" i="0" dirty="0">
              <a:solidFill>
                <a:schemeClr val="accent6"/>
              </a:solidFill>
              <a:latin typeface="+mn-lt"/>
              <a:cs typeface="Calibri Light" panose="020F0302020204030204" pitchFamily="34" charset="0"/>
            </a:rPr>
            <a:t>. </a:t>
          </a:r>
        </a:p>
      </dgm:t>
    </dgm:pt>
    <dgm:pt modelId="{C799F96A-187F-48E0-98FA-56DCF427D095}" type="parTrans" cxnId="{199BA4F8-EB28-498C-A7D1-CEAC5ED0DF77}">
      <dgm:prSet/>
      <dgm:spPr/>
      <dgm:t>
        <a:bodyPr/>
        <a:lstStyle/>
        <a:p>
          <a:endParaRPr lang="tr-TR" sz="2800">
            <a:solidFill>
              <a:schemeClr val="bg2"/>
            </a:solidFill>
          </a:endParaRPr>
        </a:p>
      </dgm:t>
    </dgm:pt>
    <dgm:pt modelId="{EA1A4134-584C-4D7A-A033-B00F1753C11A}" type="sibTrans" cxnId="{199BA4F8-EB28-498C-A7D1-CEAC5ED0DF77}">
      <dgm:prSet/>
      <dgm:spPr/>
      <dgm:t>
        <a:bodyPr/>
        <a:lstStyle/>
        <a:p>
          <a:endParaRPr lang="tr-TR" sz="2800">
            <a:solidFill>
              <a:schemeClr val="bg2"/>
            </a:solidFill>
          </a:endParaRPr>
        </a:p>
      </dgm:t>
    </dgm:pt>
    <dgm:pt modelId="{EEAAEBF8-D03C-4EF2-AA0F-1C55E6AAA31E}" type="pres">
      <dgm:prSet presAssocID="{2B0F0EF2-AEB4-48E4-BE45-67E119F4F601}" presName="vert0" presStyleCnt="0">
        <dgm:presLayoutVars>
          <dgm:dir/>
          <dgm:animOne val="branch"/>
          <dgm:animLvl val="lvl"/>
        </dgm:presLayoutVars>
      </dgm:prSet>
      <dgm:spPr/>
      <dgm:t>
        <a:bodyPr/>
        <a:lstStyle/>
        <a:p>
          <a:endParaRPr lang="tr-TR"/>
        </a:p>
      </dgm:t>
    </dgm:pt>
    <dgm:pt modelId="{C8830630-763D-4AD3-8A2B-C2538BF1C0BB}" type="pres">
      <dgm:prSet presAssocID="{AF529A81-1C11-4B1C-9230-73B598878277}" presName="thickLine" presStyleLbl="alignNode1" presStyleIdx="0" presStyleCnt="12"/>
      <dgm:spPr/>
    </dgm:pt>
    <dgm:pt modelId="{C558AD84-ED74-4EEE-8D54-3F86ECB4718B}" type="pres">
      <dgm:prSet presAssocID="{AF529A81-1C11-4B1C-9230-73B598878277}" presName="horz1" presStyleCnt="0"/>
      <dgm:spPr/>
    </dgm:pt>
    <dgm:pt modelId="{1B522847-1542-42A0-8CFA-7165E99B1633}" type="pres">
      <dgm:prSet presAssocID="{AF529A81-1C11-4B1C-9230-73B598878277}" presName="tx1" presStyleLbl="revTx" presStyleIdx="0" presStyleCnt="12"/>
      <dgm:spPr/>
      <dgm:t>
        <a:bodyPr/>
        <a:lstStyle/>
        <a:p>
          <a:endParaRPr lang="tr-TR"/>
        </a:p>
      </dgm:t>
    </dgm:pt>
    <dgm:pt modelId="{448B445E-9EDD-458A-ABCC-E2AB3F1DCBD6}" type="pres">
      <dgm:prSet presAssocID="{AF529A81-1C11-4B1C-9230-73B598878277}" presName="vert1" presStyleCnt="0"/>
      <dgm:spPr/>
    </dgm:pt>
    <dgm:pt modelId="{D01912B0-EF07-4BF5-8CC9-83C8FCE1FD1A}" type="pres">
      <dgm:prSet presAssocID="{22E80832-FFD0-4F9A-BC6D-BC857D6D8D1B}" presName="thickLine" presStyleLbl="alignNode1" presStyleIdx="1" presStyleCnt="12"/>
      <dgm:spPr/>
    </dgm:pt>
    <dgm:pt modelId="{7D64FD7D-9C06-4C29-9C16-65F5630871C4}" type="pres">
      <dgm:prSet presAssocID="{22E80832-FFD0-4F9A-BC6D-BC857D6D8D1B}" presName="horz1" presStyleCnt="0"/>
      <dgm:spPr/>
    </dgm:pt>
    <dgm:pt modelId="{2E3C253A-E84E-4F34-B8E9-606D1BA1E0BD}" type="pres">
      <dgm:prSet presAssocID="{22E80832-FFD0-4F9A-BC6D-BC857D6D8D1B}" presName="tx1" presStyleLbl="revTx" presStyleIdx="1" presStyleCnt="12"/>
      <dgm:spPr/>
      <dgm:t>
        <a:bodyPr/>
        <a:lstStyle/>
        <a:p>
          <a:endParaRPr lang="tr-TR"/>
        </a:p>
      </dgm:t>
    </dgm:pt>
    <dgm:pt modelId="{961DFF99-EF00-4EDF-A527-D75292316E02}" type="pres">
      <dgm:prSet presAssocID="{22E80832-FFD0-4F9A-BC6D-BC857D6D8D1B}" presName="vert1" presStyleCnt="0"/>
      <dgm:spPr/>
    </dgm:pt>
    <dgm:pt modelId="{7D8C7326-34E9-4297-96BE-5B51BA31334D}" type="pres">
      <dgm:prSet presAssocID="{890665A9-AC4A-413C-964E-352AEB020AC9}" presName="thickLine" presStyleLbl="alignNode1" presStyleIdx="2" presStyleCnt="12"/>
      <dgm:spPr/>
    </dgm:pt>
    <dgm:pt modelId="{F6750B75-722D-45A6-B63A-D0BBB8AF713E}" type="pres">
      <dgm:prSet presAssocID="{890665A9-AC4A-413C-964E-352AEB020AC9}" presName="horz1" presStyleCnt="0"/>
      <dgm:spPr/>
    </dgm:pt>
    <dgm:pt modelId="{7B17132F-7FB5-4E15-9F4F-7A3FB2CAB6FD}" type="pres">
      <dgm:prSet presAssocID="{890665A9-AC4A-413C-964E-352AEB020AC9}" presName="tx1" presStyleLbl="revTx" presStyleIdx="2" presStyleCnt="12"/>
      <dgm:spPr/>
      <dgm:t>
        <a:bodyPr/>
        <a:lstStyle/>
        <a:p>
          <a:endParaRPr lang="tr-TR"/>
        </a:p>
      </dgm:t>
    </dgm:pt>
    <dgm:pt modelId="{AB96F1FE-501E-4D89-9A3A-EE339AEED013}" type="pres">
      <dgm:prSet presAssocID="{890665A9-AC4A-413C-964E-352AEB020AC9}" presName="vert1" presStyleCnt="0"/>
      <dgm:spPr/>
    </dgm:pt>
    <dgm:pt modelId="{23EBA345-176C-4AD0-9F35-DC54F608E23C}" type="pres">
      <dgm:prSet presAssocID="{DF473663-4D1B-4284-B664-FF0CE5349E57}" presName="thickLine" presStyleLbl="alignNode1" presStyleIdx="3" presStyleCnt="12"/>
      <dgm:spPr/>
    </dgm:pt>
    <dgm:pt modelId="{43311979-5369-43B6-A54B-FC9F41C66F03}" type="pres">
      <dgm:prSet presAssocID="{DF473663-4D1B-4284-B664-FF0CE5349E57}" presName="horz1" presStyleCnt="0"/>
      <dgm:spPr/>
    </dgm:pt>
    <dgm:pt modelId="{C0CA5C55-B433-4318-B436-BFE8F9731E07}" type="pres">
      <dgm:prSet presAssocID="{DF473663-4D1B-4284-B664-FF0CE5349E57}" presName="tx1" presStyleLbl="revTx" presStyleIdx="3" presStyleCnt="12"/>
      <dgm:spPr/>
      <dgm:t>
        <a:bodyPr/>
        <a:lstStyle/>
        <a:p>
          <a:endParaRPr lang="tr-TR"/>
        </a:p>
      </dgm:t>
    </dgm:pt>
    <dgm:pt modelId="{F0B74F9D-67DC-4B12-9894-C6A4FC42CEE3}" type="pres">
      <dgm:prSet presAssocID="{DF473663-4D1B-4284-B664-FF0CE5349E57}" presName="vert1" presStyleCnt="0"/>
      <dgm:spPr/>
    </dgm:pt>
    <dgm:pt modelId="{AFBB6FCB-F260-4258-9CCB-EF9E5B9ABE71}" type="pres">
      <dgm:prSet presAssocID="{E34D6E5C-0F0B-42AA-84ED-9A125AD2EEF6}" presName="thickLine" presStyleLbl="alignNode1" presStyleIdx="4" presStyleCnt="12"/>
      <dgm:spPr/>
    </dgm:pt>
    <dgm:pt modelId="{740C8920-7501-4FBD-84E9-53E4E199F2F2}" type="pres">
      <dgm:prSet presAssocID="{E34D6E5C-0F0B-42AA-84ED-9A125AD2EEF6}" presName="horz1" presStyleCnt="0"/>
      <dgm:spPr/>
    </dgm:pt>
    <dgm:pt modelId="{97638525-D6A4-45E1-937C-7A7B1ED757E6}" type="pres">
      <dgm:prSet presAssocID="{E34D6E5C-0F0B-42AA-84ED-9A125AD2EEF6}" presName="tx1" presStyleLbl="revTx" presStyleIdx="4" presStyleCnt="12"/>
      <dgm:spPr/>
      <dgm:t>
        <a:bodyPr/>
        <a:lstStyle/>
        <a:p>
          <a:endParaRPr lang="tr-TR"/>
        </a:p>
      </dgm:t>
    </dgm:pt>
    <dgm:pt modelId="{E0C847BC-E570-4C56-852A-18F9C7FFD39B}" type="pres">
      <dgm:prSet presAssocID="{E34D6E5C-0F0B-42AA-84ED-9A125AD2EEF6}" presName="vert1" presStyleCnt="0"/>
      <dgm:spPr/>
    </dgm:pt>
    <dgm:pt modelId="{4D4ECDCE-7967-4487-80DE-EF31303D70CA}" type="pres">
      <dgm:prSet presAssocID="{B27A0A4A-39F5-49A0-8245-8B83A4D3C40F}" presName="thickLine" presStyleLbl="alignNode1" presStyleIdx="5" presStyleCnt="12"/>
      <dgm:spPr/>
    </dgm:pt>
    <dgm:pt modelId="{566F5090-334B-4E91-B64E-4EEDD367AC8E}" type="pres">
      <dgm:prSet presAssocID="{B27A0A4A-39F5-49A0-8245-8B83A4D3C40F}" presName="horz1" presStyleCnt="0"/>
      <dgm:spPr/>
    </dgm:pt>
    <dgm:pt modelId="{14DA67F7-99EC-451A-AA2E-E5163F73EA36}" type="pres">
      <dgm:prSet presAssocID="{B27A0A4A-39F5-49A0-8245-8B83A4D3C40F}" presName="tx1" presStyleLbl="revTx" presStyleIdx="5" presStyleCnt="12"/>
      <dgm:spPr/>
      <dgm:t>
        <a:bodyPr/>
        <a:lstStyle/>
        <a:p>
          <a:endParaRPr lang="tr-TR"/>
        </a:p>
      </dgm:t>
    </dgm:pt>
    <dgm:pt modelId="{E624AD92-7DC4-44BE-85C6-3DB95521BEFE}" type="pres">
      <dgm:prSet presAssocID="{B27A0A4A-39F5-49A0-8245-8B83A4D3C40F}" presName="vert1" presStyleCnt="0"/>
      <dgm:spPr/>
    </dgm:pt>
    <dgm:pt modelId="{76815D8A-5E7B-451E-AD58-552B5F1E1FCC}" type="pres">
      <dgm:prSet presAssocID="{A10287CB-6249-41AD-A588-E7ADEB532908}" presName="thickLine" presStyleLbl="alignNode1" presStyleIdx="6" presStyleCnt="12"/>
      <dgm:spPr/>
    </dgm:pt>
    <dgm:pt modelId="{D73747B4-0D10-43A2-AACA-D7AE209825D2}" type="pres">
      <dgm:prSet presAssocID="{A10287CB-6249-41AD-A588-E7ADEB532908}" presName="horz1" presStyleCnt="0"/>
      <dgm:spPr/>
    </dgm:pt>
    <dgm:pt modelId="{4BB978FC-7A2B-42DD-92FF-FF5B7C4F048A}" type="pres">
      <dgm:prSet presAssocID="{A10287CB-6249-41AD-A588-E7ADEB532908}" presName="tx1" presStyleLbl="revTx" presStyleIdx="6" presStyleCnt="12"/>
      <dgm:spPr/>
      <dgm:t>
        <a:bodyPr/>
        <a:lstStyle/>
        <a:p>
          <a:endParaRPr lang="tr-TR"/>
        </a:p>
      </dgm:t>
    </dgm:pt>
    <dgm:pt modelId="{C86578B5-65E9-49DB-8B8C-63099BBA0A98}" type="pres">
      <dgm:prSet presAssocID="{A10287CB-6249-41AD-A588-E7ADEB532908}" presName="vert1" presStyleCnt="0"/>
      <dgm:spPr/>
    </dgm:pt>
    <dgm:pt modelId="{B3F798CF-3208-4C13-9B77-23D0D62E9E1C}" type="pres">
      <dgm:prSet presAssocID="{F2E8E0DF-2FF1-4C1E-9261-7E415E341865}" presName="thickLine" presStyleLbl="alignNode1" presStyleIdx="7" presStyleCnt="12"/>
      <dgm:spPr/>
    </dgm:pt>
    <dgm:pt modelId="{3815AB02-CD35-4063-BFDE-2C6DD8F2D9AF}" type="pres">
      <dgm:prSet presAssocID="{F2E8E0DF-2FF1-4C1E-9261-7E415E341865}" presName="horz1" presStyleCnt="0"/>
      <dgm:spPr/>
    </dgm:pt>
    <dgm:pt modelId="{B5C9B0C9-C4A8-417B-BED2-1626245F7633}" type="pres">
      <dgm:prSet presAssocID="{F2E8E0DF-2FF1-4C1E-9261-7E415E341865}" presName="tx1" presStyleLbl="revTx" presStyleIdx="7" presStyleCnt="12"/>
      <dgm:spPr/>
      <dgm:t>
        <a:bodyPr/>
        <a:lstStyle/>
        <a:p>
          <a:endParaRPr lang="tr-TR"/>
        </a:p>
      </dgm:t>
    </dgm:pt>
    <dgm:pt modelId="{3FAF7773-4582-4612-91A2-F9B9918FDAA2}" type="pres">
      <dgm:prSet presAssocID="{F2E8E0DF-2FF1-4C1E-9261-7E415E341865}" presName="vert1" presStyleCnt="0"/>
      <dgm:spPr/>
    </dgm:pt>
    <dgm:pt modelId="{82B7D4BF-26C2-49E3-8C35-12E93D56C03D}" type="pres">
      <dgm:prSet presAssocID="{6522D8A9-2112-4919-8EE3-35BC4D72B4B6}" presName="thickLine" presStyleLbl="alignNode1" presStyleIdx="8" presStyleCnt="12"/>
      <dgm:spPr/>
    </dgm:pt>
    <dgm:pt modelId="{B0EE55D7-B088-4FB7-9EE2-27C8CF5BD67D}" type="pres">
      <dgm:prSet presAssocID="{6522D8A9-2112-4919-8EE3-35BC4D72B4B6}" presName="horz1" presStyleCnt="0"/>
      <dgm:spPr/>
    </dgm:pt>
    <dgm:pt modelId="{7E2C171E-BBE5-4250-8D89-B523B3CCACD5}" type="pres">
      <dgm:prSet presAssocID="{6522D8A9-2112-4919-8EE3-35BC4D72B4B6}" presName="tx1" presStyleLbl="revTx" presStyleIdx="8" presStyleCnt="12"/>
      <dgm:spPr/>
      <dgm:t>
        <a:bodyPr/>
        <a:lstStyle/>
        <a:p>
          <a:endParaRPr lang="tr-TR"/>
        </a:p>
      </dgm:t>
    </dgm:pt>
    <dgm:pt modelId="{89EF9FBE-3D68-4225-8131-C7C9A4628886}" type="pres">
      <dgm:prSet presAssocID="{6522D8A9-2112-4919-8EE3-35BC4D72B4B6}" presName="vert1" presStyleCnt="0"/>
      <dgm:spPr/>
    </dgm:pt>
    <dgm:pt modelId="{AB7B98D4-A52D-4618-A146-6AC6CBEBF0DB}" type="pres">
      <dgm:prSet presAssocID="{EA3A2CA1-71BF-40F2-BD5B-30FF3521C378}" presName="thickLine" presStyleLbl="alignNode1" presStyleIdx="9" presStyleCnt="12"/>
      <dgm:spPr/>
    </dgm:pt>
    <dgm:pt modelId="{925A1227-6B53-4744-B756-05F773F1B4BB}" type="pres">
      <dgm:prSet presAssocID="{EA3A2CA1-71BF-40F2-BD5B-30FF3521C378}" presName="horz1" presStyleCnt="0"/>
      <dgm:spPr/>
    </dgm:pt>
    <dgm:pt modelId="{FFBE8A8C-5F38-4A7B-96E3-E15CA9BA2206}" type="pres">
      <dgm:prSet presAssocID="{EA3A2CA1-71BF-40F2-BD5B-30FF3521C378}" presName="tx1" presStyleLbl="revTx" presStyleIdx="9" presStyleCnt="12"/>
      <dgm:spPr/>
      <dgm:t>
        <a:bodyPr/>
        <a:lstStyle/>
        <a:p>
          <a:endParaRPr lang="tr-TR"/>
        </a:p>
      </dgm:t>
    </dgm:pt>
    <dgm:pt modelId="{C3CFF135-C13B-4F84-9D74-92DC8890400E}" type="pres">
      <dgm:prSet presAssocID="{EA3A2CA1-71BF-40F2-BD5B-30FF3521C378}" presName="vert1" presStyleCnt="0"/>
      <dgm:spPr/>
    </dgm:pt>
    <dgm:pt modelId="{089356E7-E797-43EE-80BC-FE301E044DA7}" type="pres">
      <dgm:prSet presAssocID="{C1BA8C04-8670-46E5-ACFE-D51106C41581}" presName="thickLine" presStyleLbl="alignNode1" presStyleIdx="10" presStyleCnt="12"/>
      <dgm:spPr/>
    </dgm:pt>
    <dgm:pt modelId="{D7F3D8F4-7822-405C-A7CE-2A831CD2A525}" type="pres">
      <dgm:prSet presAssocID="{C1BA8C04-8670-46E5-ACFE-D51106C41581}" presName="horz1" presStyleCnt="0"/>
      <dgm:spPr/>
    </dgm:pt>
    <dgm:pt modelId="{A118280F-BB3C-4509-AD00-4236E2FFBC6D}" type="pres">
      <dgm:prSet presAssocID="{C1BA8C04-8670-46E5-ACFE-D51106C41581}" presName="tx1" presStyleLbl="revTx" presStyleIdx="10" presStyleCnt="12"/>
      <dgm:spPr/>
      <dgm:t>
        <a:bodyPr/>
        <a:lstStyle/>
        <a:p>
          <a:endParaRPr lang="tr-TR"/>
        </a:p>
      </dgm:t>
    </dgm:pt>
    <dgm:pt modelId="{1740D4E0-27ED-4054-8321-C1E97CBA8953}" type="pres">
      <dgm:prSet presAssocID="{C1BA8C04-8670-46E5-ACFE-D51106C41581}" presName="vert1" presStyleCnt="0"/>
      <dgm:spPr/>
    </dgm:pt>
    <dgm:pt modelId="{38F65352-5B7F-48A4-A3C2-D7CC81F6453A}" type="pres">
      <dgm:prSet presAssocID="{2BDDC560-D4EB-4C14-A04D-7D48D092C38B}" presName="thickLine" presStyleLbl="alignNode1" presStyleIdx="11" presStyleCnt="12"/>
      <dgm:spPr/>
    </dgm:pt>
    <dgm:pt modelId="{F8C33B44-0C3D-4297-8BD6-E6A157B37BAB}" type="pres">
      <dgm:prSet presAssocID="{2BDDC560-D4EB-4C14-A04D-7D48D092C38B}" presName="horz1" presStyleCnt="0"/>
      <dgm:spPr/>
    </dgm:pt>
    <dgm:pt modelId="{23FE694C-9529-4B61-A91B-C47D8F3A386F}" type="pres">
      <dgm:prSet presAssocID="{2BDDC560-D4EB-4C14-A04D-7D48D092C38B}" presName="tx1" presStyleLbl="revTx" presStyleIdx="11" presStyleCnt="12"/>
      <dgm:spPr/>
      <dgm:t>
        <a:bodyPr/>
        <a:lstStyle/>
        <a:p>
          <a:endParaRPr lang="tr-TR"/>
        </a:p>
      </dgm:t>
    </dgm:pt>
    <dgm:pt modelId="{211175DE-5A87-4172-BA62-EE1C09021F97}" type="pres">
      <dgm:prSet presAssocID="{2BDDC560-D4EB-4C14-A04D-7D48D092C38B}" presName="vert1" presStyleCnt="0"/>
      <dgm:spPr/>
    </dgm:pt>
  </dgm:ptLst>
  <dgm:cxnLst>
    <dgm:cxn modelId="{2BABC34B-A46F-4533-A526-E5E5E946F37B}" type="presOf" srcId="{2BDDC560-D4EB-4C14-A04D-7D48D092C38B}" destId="{23FE694C-9529-4B61-A91B-C47D8F3A386F}" srcOrd="0" destOrd="0" presId="urn:microsoft.com/office/officeart/2008/layout/LinedList"/>
    <dgm:cxn modelId="{21805CE9-BD06-41CB-840B-92EF2DBA4CFC}" type="presOf" srcId="{C1BA8C04-8670-46E5-ACFE-D51106C41581}" destId="{A118280F-BB3C-4509-AD00-4236E2FFBC6D}" srcOrd="0" destOrd="0" presId="urn:microsoft.com/office/officeart/2008/layout/LinedList"/>
    <dgm:cxn modelId="{B805F053-9EB9-4143-B437-59C6C6F4B638}" srcId="{2B0F0EF2-AEB4-48E4-BE45-67E119F4F601}" destId="{B27A0A4A-39F5-49A0-8245-8B83A4D3C40F}" srcOrd="5" destOrd="0" parTransId="{5D29F4E5-6767-43ED-9770-F8C00A9BBBE4}" sibTransId="{D56E5F23-CB46-4923-B913-2FEE57A9B570}"/>
    <dgm:cxn modelId="{94F9997C-6F15-4F90-AFE4-EDAF87BD077E}" type="presOf" srcId="{AF529A81-1C11-4B1C-9230-73B598878277}" destId="{1B522847-1542-42A0-8CFA-7165E99B1633}" srcOrd="0" destOrd="0" presId="urn:microsoft.com/office/officeart/2008/layout/LinedList"/>
    <dgm:cxn modelId="{320710C6-3289-47EB-BF61-2C829B238874}" srcId="{2B0F0EF2-AEB4-48E4-BE45-67E119F4F601}" destId="{C1BA8C04-8670-46E5-ACFE-D51106C41581}" srcOrd="10" destOrd="0" parTransId="{215A8B80-06A9-4308-90DA-9F06B82AB685}" sibTransId="{81AB48F0-DAE4-4D1D-9152-01FF96BF1CF4}"/>
    <dgm:cxn modelId="{A3791ADE-03C1-4674-9FF7-90D7DEE56D68}" srcId="{2B0F0EF2-AEB4-48E4-BE45-67E119F4F601}" destId="{EA3A2CA1-71BF-40F2-BD5B-30FF3521C378}" srcOrd="9" destOrd="0" parTransId="{09734A6D-0097-4D8D-94B0-9A17FA24D84F}" sibTransId="{10C86B5B-F666-4579-B3B6-C0EE99F0FB37}"/>
    <dgm:cxn modelId="{4DDA3EED-0C54-432C-ADCF-DA2FFE2AD3EE}" type="presOf" srcId="{B27A0A4A-39F5-49A0-8245-8B83A4D3C40F}" destId="{14DA67F7-99EC-451A-AA2E-E5163F73EA36}" srcOrd="0" destOrd="0" presId="urn:microsoft.com/office/officeart/2008/layout/LinedList"/>
    <dgm:cxn modelId="{D5B486AA-541F-46E2-A1EE-0E7DFFB8A1FB}" srcId="{2B0F0EF2-AEB4-48E4-BE45-67E119F4F601}" destId="{DF473663-4D1B-4284-B664-FF0CE5349E57}" srcOrd="3" destOrd="0" parTransId="{B3FA769A-7D70-4F87-ACE1-6768898DF61C}" sibTransId="{026C65C9-DC06-45C9-8905-2FC61E98824A}"/>
    <dgm:cxn modelId="{0DCD8434-00B1-435C-BAD5-3284FC4C7F6C}" type="presOf" srcId="{DF473663-4D1B-4284-B664-FF0CE5349E57}" destId="{C0CA5C55-B433-4318-B436-BFE8F9731E07}" srcOrd="0" destOrd="0" presId="urn:microsoft.com/office/officeart/2008/layout/LinedList"/>
    <dgm:cxn modelId="{199BA4F8-EB28-498C-A7D1-CEAC5ED0DF77}" srcId="{2B0F0EF2-AEB4-48E4-BE45-67E119F4F601}" destId="{2BDDC560-D4EB-4C14-A04D-7D48D092C38B}" srcOrd="11" destOrd="0" parTransId="{C799F96A-187F-48E0-98FA-56DCF427D095}" sibTransId="{EA1A4134-584C-4D7A-A033-B00F1753C11A}"/>
    <dgm:cxn modelId="{A30476DF-AD6F-4F6E-AEBA-58C93010BA52}" type="presOf" srcId="{2B0F0EF2-AEB4-48E4-BE45-67E119F4F601}" destId="{EEAAEBF8-D03C-4EF2-AA0F-1C55E6AAA31E}" srcOrd="0" destOrd="0" presId="urn:microsoft.com/office/officeart/2008/layout/LinedList"/>
    <dgm:cxn modelId="{0046F22E-4437-4A0A-AC63-2AA4A1DBF0E9}" srcId="{2B0F0EF2-AEB4-48E4-BE45-67E119F4F601}" destId="{22E80832-FFD0-4F9A-BC6D-BC857D6D8D1B}" srcOrd="1" destOrd="0" parTransId="{24D86E5D-B978-40EB-B6B9-129956E558E2}" sibTransId="{7F8D1F7C-F62F-4811-9053-3837C33FA0B2}"/>
    <dgm:cxn modelId="{897E4CDE-FCF0-4DA7-8AEE-7C2346245CD9}" type="presOf" srcId="{890665A9-AC4A-413C-964E-352AEB020AC9}" destId="{7B17132F-7FB5-4E15-9F4F-7A3FB2CAB6FD}" srcOrd="0" destOrd="0" presId="urn:microsoft.com/office/officeart/2008/layout/LinedList"/>
    <dgm:cxn modelId="{B3A7E484-2D52-4DE5-A7F0-233EC351A101}" srcId="{2B0F0EF2-AEB4-48E4-BE45-67E119F4F601}" destId="{E34D6E5C-0F0B-42AA-84ED-9A125AD2EEF6}" srcOrd="4" destOrd="0" parTransId="{9F0771BB-1252-4B09-9D79-35FB3EEDCAAE}" sibTransId="{3E57C418-EE36-4F31-AAD2-E7C4FB855A25}"/>
    <dgm:cxn modelId="{CE6D82C4-5293-43DF-A6D2-310BCAE051BA}" type="presOf" srcId="{F2E8E0DF-2FF1-4C1E-9261-7E415E341865}" destId="{B5C9B0C9-C4A8-417B-BED2-1626245F7633}" srcOrd="0" destOrd="0" presId="urn:microsoft.com/office/officeart/2008/layout/LinedList"/>
    <dgm:cxn modelId="{19EAD060-D84D-4529-92BD-B5D6DE2C09E0}" type="presOf" srcId="{A10287CB-6249-41AD-A588-E7ADEB532908}" destId="{4BB978FC-7A2B-42DD-92FF-FF5B7C4F048A}" srcOrd="0" destOrd="0" presId="urn:microsoft.com/office/officeart/2008/layout/LinedList"/>
    <dgm:cxn modelId="{6CE4BE51-5282-4A1B-B4CE-CB0A26F95034}" type="presOf" srcId="{22E80832-FFD0-4F9A-BC6D-BC857D6D8D1B}" destId="{2E3C253A-E84E-4F34-B8E9-606D1BA1E0BD}" srcOrd="0" destOrd="0" presId="urn:microsoft.com/office/officeart/2008/layout/LinedList"/>
    <dgm:cxn modelId="{D4408224-F08D-4771-8254-A550E987DF05}" srcId="{2B0F0EF2-AEB4-48E4-BE45-67E119F4F601}" destId="{A10287CB-6249-41AD-A588-E7ADEB532908}" srcOrd="6" destOrd="0" parTransId="{3E056CB8-E073-4954-A171-6CB676EEB8D1}" sibTransId="{D35FA573-53C4-41B8-B3A8-13E8D2613ADA}"/>
    <dgm:cxn modelId="{1638F015-9CE2-4786-B5F5-8D86709F81F8}" type="presOf" srcId="{6522D8A9-2112-4919-8EE3-35BC4D72B4B6}" destId="{7E2C171E-BBE5-4250-8D89-B523B3CCACD5}" srcOrd="0" destOrd="0" presId="urn:microsoft.com/office/officeart/2008/layout/LinedList"/>
    <dgm:cxn modelId="{9EDD7C4B-FA71-4101-879C-AF2BCC008FC5}" type="presOf" srcId="{EA3A2CA1-71BF-40F2-BD5B-30FF3521C378}" destId="{FFBE8A8C-5F38-4A7B-96E3-E15CA9BA2206}" srcOrd="0" destOrd="0" presId="urn:microsoft.com/office/officeart/2008/layout/LinedList"/>
    <dgm:cxn modelId="{6CD33500-A5B3-46C2-B781-80018DB12577}" srcId="{2B0F0EF2-AEB4-48E4-BE45-67E119F4F601}" destId="{F2E8E0DF-2FF1-4C1E-9261-7E415E341865}" srcOrd="7" destOrd="0" parTransId="{39D6D4C6-8F09-4716-9239-99E943CE5B36}" sibTransId="{BDAD1A92-565C-4D15-AFB6-E42657C36CDD}"/>
    <dgm:cxn modelId="{F3FD0C17-CFC0-4787-BE91-81741E68D70D}" srcId="{2B0F0EF2-AEB4-48E4-BE45-67E119F4F601}" destId="{AF529A81-1C11-4B1C-9230-73B598878277}" srcOrd="0" destOrd="0" parTransId="{CBC4F0AF-BA40-412E-B79E-580D052907A1}" sibTransId="{A95C16F3-A34A-44AC-935E-AF6DC526C250}"/>
    <dgm:cxn modelId="{B3C39568-E442-4756-94AF-C5304DAF14AA}" type="presOf" srcId="{E34D6E5C-0F0B-42AA-84ED-9A125AD2EEF6}" destId="{97638525-D6A4-45E1-937C-7A7B1ED757E6}" srcOrd="0" destOrd="0" presId="urn:microsoft.com/office/officeart/2008/layout/LinedList"/>
    <dgm:cxn modelId="{B5F5AC58-6D24-4223-BD70-AEA83CF5DFEE}" srcId="{2B0F0EF2-AEB4-48E4-BE45-67E119F4F601}" destId="{6522D8A9-2112-4919-8EE3-35BC4D72B4B6}" srcOrd="8" destOrd="0" parTransId="{35166A72-F53C-4425-9F31-C5B37F1DD317}" sibTransId="{C5055C86-DC9D-470F-A739-B91AA6C3D13A}"/>
    <dgm:cxn modelId="{8DDC97B3-8EF5-45E3-A6BA-3F5210D724BF}" srcId="{2B0F0EF2-AEB4-48E4-BE45-67E119F4F601}" destId="{890665A9-AC4A-413C-964E-352AEB020AC9}" srcOrd="2" destOrd="0" parTransId="{196D889D-1387-4DDD-851B-89E89FA29A5E}" sibTransId="{ED58CC14-9067-4097-B6D2-A5CF54E0A67C}"/>
    <dgm:cxn modelId="{11E3618C-C989-4C23-9530-8794E13E89F8}" type="presParOf" srcId="{EEAAEBF8-D03C-4EF2-AA0F-1C55E6AAA31E}" destId="{C8830630-763D-4AD3-8A2B-C2538BF1C0BB}" srcOrd="0" destOrd="0" presId="urn:microsoft.com/office/officeart/2008/layout/LinedList"/>
    <dgm:cxn modelId="{A874B332-99A9-4499-AF85-E86A53D40AD2}" type="presParOf" srcId="{EEAAEBF8-D03C-4EF2-AA0F-1C55E6AAA31E}" destId="{C558AD84-ED74-4EEE-8D54-3F86ECB4718B}" srcOrd="1" destOrd="0" presId="urn:microsoft.com/office/officeart/2008/layout/LinedList"/>
    <dgm:cxn modelId="{3F3A6A2E-4426-4DF0-8A8A-8C9E9A18ABC1}" type="presParOf" srcId="{C558AD84-ED74-4EEE-8D54-3F86ECB4718B}" destId="{1B522847-1542-42A0-8CFA-7165E99B1633}" srcOrd="0" destOrd="0" presId="urn:microsoft.com/office/officeart/2008/layout/LinedList"/>
    <dgm:cxn modelId="{32A66D5B-C624-47B7-B3C0-11D0B4203DED}" type="presParOf" srcId="{C558AD84-ED74-4EEE-8D54-3F86ECB4718B}" destId="{448B445E-9EDD-458A-ABCC-E2AB3F1DCBD6}" srcOrd="1" destOrd="0" presId="urn:microsoft.com/office/officeart/2008/layout/LinedList"/>
    <dgm:cxn modelId="{89862E07-FC2D-4FB4-850A-8AC60DC22FCA}" type="presParOf" srcId="{EEAAEBF8-D03C-4EF2-AA0F-1C55E6AAA31E}" destId="{D01912B0-EF07-4BF5-8CC9-83C8FCE1FD1A}" srcOrd="2" destOrd="0" presId="urn:microsoft.com/office/officeart/2008/layout/LinedList"/>
    <dgm:cxn modelId="{E5DEE05F-1CBA-4671-9A6A-B14B041BC327}" type="presParOf" srcId="{EEAAEBF8-D03C-4EF2-AA0F-1C55E6AAA31E}" destId="{7D64FD7D-9C06-4C29-9C16-65F5630871C4}" srcOrd="3" destOrd="0" presId="urn:microsoft.com/office/officeart/2008/layout/LinedList"/>
    <dgm:cxn modelId="{FF086468-77B8-410D-A88E-BB85A005E963}" type="presParOf" srcId="{7D64FD7D-9C06-4C29-9C16-65F5630871C4}" destId="{2E3C253A-E84E-4F34-B8E9-606D1BA1E0BD}" srcOrd="0" destOrd="0" presId="urn:microsoft.com/office/officeart/2008/layout/LinedList"/>
    <dgm:cxn modelId="{225F92C7-1AD3-4A7F-987B-3D28647EF674}" type="presParOf" srcId="{7D64FD7D-9C06-4C29-9C16-65F5630871C4}" destId="{961DFF99-EF00-4EDF-A527-D75292316E02}" srcOrd="1" destOrd="0" presId="urn:microsoft.com/office/officeart/2008/layout/LinedList"/>
    <dgm:cxn modelId="{004BFE2B-A477-4069-AFEA-7BF8B2B4283B}" type="presParOf" srcId="{EEAAEBF8-D03C-4EF2-AA0F-1C55E6AAA31E}" destId="{7D8C7326-34E9-4297-96BE-5B51BA31334D}" srcOrd="4" destOrd="0" presId="urn:microsoft.com/office/officeart/2008/layout/LinedList"/>
    <dgm:cxn modelId="{3AF68975-254C-464D-85C2-1BBDAF0AE680}" type="presParOf" srcId="{EEAAEBF8-D03C-4EF2-AA0F-1C55E6AAA31E}" destId="{F6750B75-722D-45A6-B63A-D0BBB8AF713E}" srcOrd="5" destOrd="0" presId="urn:microsoft.com/office/officeart/2008/layout/LinedList"/>
    <dgm:cxn modelId="{96C0C322-E6D8-4B53-80DF-B1421D0F4140}" type="presParOf" srcId="{F6750B75-722D-45A6-B63A-D0BBB8AF713E}" destId="{7B17132F-7FB5-4E15-9F4F-7A3FB2CAB6FD}" srcOrd="0" destOrd="0" presId="urn:microsoft.com/office/officeart/2008/layout/LinedList"/>
    <dgm:cxn modelId="{C5279E92-3565-4BBB-93C3-7A642A82AB02}" type="presParOf" srcId="{F6750B75-722D-45A6-B63A-D0BBB8AF713E}" destId="{AB96F1FE-501E-4D89-9A3A-EE339AEED013}" srcOrd="1" destOrd="0" presId="urn:microsoft.com/office/officeart/2008/layout/LinedList"/>
    <dgm:cxn modelId="{011A29A4-D066-412F-8EA1-11F5DB19D102}" type="presParOf" srcId="{EEAAEBF8-D03C-4EF2-AA0F-1C55E6AAA31E}" destId="{23EBA345-176C-4AD0-9F35-DC54F608E23C}" srcOrd="6" destOrd="0" presId="urn:microsoft.com/office/officeart/2008/layout/LinedList"/>
    <dgm:cxn modelId="{1385A0B2-76C8-4C65-AB40-2AC1483C3FD3}" type="presParOf" srcId="{EEAAEBF8-D03C-4EF2-AA0F-1C55E6AAA31E}" destId="{43311979-5369-43B6-A54B-FC9F41C66F03}" srcOrd="7" destOrd="0" presId="urn:microsoft.com/office/officeart/2008/layout/LinedList"/>
    <dgm:cxn modelId="{38F4CCD1-9BDD-4FA6-B231-D7C78927C8F8}" type="presParOf" srcId="{43311979-5369-43B6-A54B-FC9F41C66F03}" destId="{C0CA5C55-B433-4318-B436-BFE8F9731E07}" srcOrd="0" destOrd="0" presId="urn:microsoft.com/office/officeart/2008/layout/LinedList"/>
    <dgm:cxn modelId="{813306BE-9866-44DB-AE9E-7FD3D10B0156}" type="presParOf" srcId="{43311979-5369-43B6-A54B-FC9F41C66F03}" destId="{F0B74F9D-67DC-4B12-9894-C6A4FC42CEE3}" srcOrd="1" destOrd="0" presId="urn:microsoft.com/office/officeart/2008/layout/LinedList"/>
    <dgm:cxn modelId="{A15423DC-B493-41A4-8BE6-4D13519FA65C}" type="presParOf" srcId="{EEAAEBF8-D03C-4EF2-AA0F-1C55E6AAA31E}" destId="{AFBB6FCB-F260-4258-9CCB-EF9E5B9ABE71}" srcOrd="8" destOrd="0" presId="urn:microsoft.com/office/officeart/2008/layout/LinedList"/>
    <dgm:cxn modelId="{8CE263B9-B50E-4658-8364-511169E0A6CC}" type="presParOf" srcId="{EEAAEBF8-D03C-4EF2-AA0F-1C55E6AAA31E}" destId="{740C8920-7501-4FBD-84E9-53E4E199F2F2}" srcOrd="9" destOrd="0" presId="urn:microsoft.com/office/officeart/2008/layout/LinedList"/>
    <dgm:cxn modelId="{18F89BB9-7194-4EAB-ADF9-A87C4B8DC6B8}" type="presParOf" srcId="{740C8920-7501-4FBD-84E9-53E4E199F2F2}" destId="{97638525-D6A4-45E1-937C-7A7B1ED757E6}" srcOrd="0" destOrd="0" presId="urn:microsoft.com/office/officeart/2008/layout/LinedList"/>
    <dgm:cxn modelId="{F0041EE3-736A-42BF-99B7-00D92B67FFA4}" type="presParOf" srcId="{740C8920-7501-4FBD-84E9-53E4E199F2F2}" destId="{E0C847BC-E570-4C56-852A-18F9C7FFD39B}" srcOrd="1" destOrd="0" presId="urn:microsoft.com/office/officeart/2008/layout/LinedList"/>
    <dgm:cxn modelId="{85B686EF-77D3-43A1-A501-2E6080FF120A}" type="presParOf" srcId="{EEAAEBF8-D03C-4EF2-AA0F-1C55E6AAA31E}" destId="{4D4ECDCE-7967-4487-80DE-EF31303D70CA}" srcOrd="10" destOrd="0" presId="urn:microsoft.com/office/officeart/2008/layout/LinedList"/>
    <dgm:cxn modelId="{CEB5F266-C498-4BC1-8B52-68B1ED1DB558}" type="presParOf" srcId="{EEAAEBF8-D03C-4EF2-AA0F-1C55E6AAA31E}" destId="{566F5090-334B-4E91-B64E-4EEDD367AC8E}" srcOrd="11" destOrd="0" presId="urn:microsoft.com/office/officeart/2008/layout/LinedList"/>
    <dgm:cxn modelId="{5FE8640C-E610-4448-877B-BD0DEEE267D6}" type="presParOf" srcId="{566F5090-334B-4E91-B64E-4EEDD367AC8E}" destId="{14DA67F7-99EC-451A-AA2E-E5163F73EA36}" srcOrd="0" destOrd="0" presId="urn:microsoft.com/office/officeart/2008/layout/LinedList"/>
    <dgm:cxn modelId="{9460033A-81E7-4096-A67F-A5B55E75331C}" type="presParOf" srcId="{566F5090-334B-4E91-B64E-4EEDD367AC8E}" destId="{E624AD92-7DC4-44BE-85C6-3DB95521BEFE}" srcOrd="1" destOrd="0" presId="urn:microsoft.com/office/officeart/2008/layout/LinedList"/>
    <dgm:cxn modelId="{E653B925-1378-4092-962E-1FF6DD3F167F}" type="presParOf" srcId="{EEAAEBF8-D03C-4EF2-AA0F-1C55E6AAA31E}" destId="{76815D8A-5E7B-451E-AD58-552B5F1E1FCC}" srcOrd="12" destOrd="0" presId="urn:microsoft.com/office/officeart/2008/layout/LinedList"/>
    <dgm:cxn modelId="{175C013A-04D8-46D8-B13A-0B0C655630AA}" type="presParOf" srcId="{EEAAEBF8-D03C-4EF2-AA0F-1C55E6AAA31E}" destId="{D73747B4-0D10-43A2-AACA-D7AE209825D2}" srcOrd="13" destOrd="0" presId="urn:microsoft.com/office/officeart/2008/layout/LinedList"/>
    <dgm:cxn modelId="{3190D5CB-1808-4240-B484-B3CA11199510}" type="presParOf" srcId="{D73747B4-0D10-43A2-AACA-D7AE209825D2}" destId="{4BB978FC-7A2B-42DD-92FF-FF5B7C4F048A}" srcOrd="0" destOrd="0" presId="urn:microsoft.com/office/officeart/2008/layout/LinedList"/>
    <dgm:cxn modelId="{9389A8B7-8F21-4C3C-A1B4-8C638229D02C}" type="presParOf" srcId="{D73747B4-0D10-43A2-AACA-D7AE209825D2}" destId="{C86578B5-65E9-49DB-8B8C-63099BBA0A98}" srcOrd="1" destOrd="0" presId="urn:microsoft.com/office/officeart/2008/layout/LinedList"/>
    <dgm:cxn modelId="{80663505-93BC-48E4-BFE0-06ED8B9722F8}" type="presParOf" srcId="{EEAAEBF8-D03C-4EF2-AA0F-1C55E6AAA31E}" destId="{B3F798CF-3208-4C13-9B77-23D0D62E9E1C}" srcOrd="14" destOrd="0" presId="urn:microsoft.com/office/officeart/2008/layout/LinedList"/>
    <dgm:cxn modelId="{73F4C974-33C3-4FD0-88C0-81C686CA8C4E}" type="presParOf" srcId="{EEAAEBF8-D03C-4EF2-AA0F-1C55E6AAA31E}" destId="{3815AB02-CD35-4063-BFDE-2C6DD8F2D9AF}" srcOrd="15" destOrd="0" presId="urn:microsoft.com/office/officeart/2008/layout/LinedList"/>
    <dgm:cxn modelId="{3E55E342-F11B-4669-A323-4DB7843B5309}" type="presParOf" srcId="{3815AB02-CD35-4063-BFDE-2C6DD8F2D9AF}" destId="{B5C9B0C9-C4A8-417B-BED2-1626245F7633}" srcOrd="0" destOrd="0" presId="urn:microsoft.com/office/officeart/2008/layout/LinedList"/>
    <dgm:cxn modelId="{C9B434BF-8A6E-427D-A070-64746A5A6404}" type="presParOf" srcId="{3815AB02-CD35-4063-BFDE-2C6DD8F2D9AF}" destId="{3FAF7773-4582-4612-91A2-F9B9918FDAA2}" srcOrd="1" destOrd="0" presId="urn:microsoft.com/office/officeart/2008/layout/LinedList"/>
    <dgm:cxn modelId="{E9BCE548-26A5-4C6A-A135-084E0BADF1C1}" type="presParOf" srcId="{EEAAEBF8-D03C-4EF2-AA0F-1C55E6AAA31E}" destId="{82B7D4BF-26C2-49E3-8C35-12E93D56C03D}" srcOrd="16" destOrd="0" presId="urn:microsoft.com/office/officeart/2008/layout/LinedList"/>
    <dgm:cxn modelId="{94DA1148-9C1D-4864-9B8A-E190533FDBC5}" type="presParOf" srcId="{EEAAEBF8-D03C-4EF2-AA0F-1C55E6AAA31E}" destId="{B0EE55D7-B088-4FB7-9EE2-27C8CF5BD67D}" srcOrd="17" destOrd="0" presId="urn:microsoft.com/office/officeart/2008/layout/LinedList"/>
    <dgm:cxn modelId="{5635B6E2-1CA1-4C88-AC1C-C6E6ECA33CFF}" type="presParOf" srcId="{B0EE55D7-B088-4FB7-9EE2-27C8CF5BD67D}" destId="{7E2C171E-BBE5-4250-8D89-B523B3CCACD5}" srcOrd="0" destOrd="0" presId="urn:microsoft.com/office/officeart/2008/layout/LinedList"/>
    <dgm:cxn modelId="{BA008AF0-7199-4AA5-BA6B-CD82CFDD7B6D}" type="presParOf" srcId="{B0EE55D7-B088-4FB7-9EE2-27C8CF5BD67D}" destId="{89EF9FBE-3D68-4225-8131-C7C9A4628886}" srcOrd="1" destOrd="0" presId="urn:microsoft.com/office/officeart/2008/layout/LinedList"/>
    <dgm:cxn modelId="{F788B8DB-3D60-48A7-B9BA-990A61516E45}" type="presParOf" srcId="{EEAAEBF8-D03C-4EF2-AA0F-1C55E6AAA31E}" destId="{AB7B98D4-A52D-4618-A146-6AC6CBEBF0DB}" srcOrd="18" destOrd="0" presId="urn:microsoft.com/office/officeart/2008/layout/LinedList"/>
    <dgm:cxn modelId="{13B2809F-BED5-4368-AD92-2A41DD7F4E1C}" type="presParOf" srcId="{EEAAEBF8-D03C-4EF2-AA0F-1C55E6AAA31E}" destId="{925A1227-6B53-4744-B756-05F773F1B4BB}" srcOrd="19" destOrd="0" presId="urn:microsoft.com/office/officeart/2008/layout/LinedList"/>
    <dgm:cxn modelId="{7F38EF0F-4B28-4BAE-B073-5DC7F4814334}" type="presParOf" srcId="{925A1227-6B53-4744-B756-05F773F1B4BB}" destId="{FFBE8A8C-5F38-4A7B-96E3-E15CA9BA2206}" srcOrd="0" destOrd="0" presId="urn:microsoft.com/office/officeart/2008/layout/LinedList"/>
    <dgm:cxn modelId="{2C75FBFF-41FA-453B-B9BD-800BE94FDCC2}" type="presParOf" srcId="{925A1227-6B53-4744-B756-05F773F1B4BB}" destId="{C3CFF135-C13B-4F84-9D74-92DC8890400E}" srcOrd="1" destOrd="0" presId="urn:microsoft.com/office/officeart/2008/layout/LinedList"/>
    <dgm:cxn modelId="{D4E1028E-7FA5-42CA-B531-47778505AA63}" type="presParOf" srcId="{EEAAEBF8-D03C-4EF2-AA0F-1C55E6AAA31E}" destId="{089356E7-E797-43EE-80BC-FE301E044DA7}" srcOrd="20" destOrd="0" presId="urn:microsoft.com/office/officeart/2008/layout/LinedList"/>
    <dgm:cxn modelId="{5490B686-D438-4783-ADBB-0A6D3AD3DAC2}" type="presParOf" srcId="{EEAAEBF8-D03C-4EF2-AA0F-1C55E6AAA31E}" destId="{D7F3D8F4-7822-405C-A7CE-2A831CD2A525}" srcOrd="21" destOrd="0" presId="urn:microsoft.com/office/officeart/2008/layout/LinedList"/>
    <dgm:cxn modelId="{1E4F326F-36D8-4AD6-9442-10A9DEA85649}" type="presParOf" srcId="{D7F3D8F4-7822-405C-A7CE-2A831CD2A525}" destId="{A118280F-BB3C-4509-AD00-4236E2FFBC6D}" srcOrd="0" destOrd="0" presId="urn:microsoft.com/office/officeart/2008/layout/LinedList"/>
    <dgm:cxn modelId="{082F8566-B139-4B83-BC45-C7F8BEBABE52}" type="presParOf" srcId="{D7F3D8F4-7822-405C-A7CE-2A831CD2A525}" destId="{1740D4E0-27ED-4054-8321-C1E97CBA8953}" srcOrd="1" destOrd="0" presId="urn:microsoft.com/office/officeart/2008/layout/LinedList"/>
    <dgm:cxn modelId="{DFE91832-2EA1-440B-8EAD-5922F0A6FD0F}" type="presParOf" srcId="{EEAAEBF8-D03C-4EF2-AA0F-1C55E6AAA31E}" destId="{38F65352-5B7F-48A4-A3C2-D7CC81F6453A}" srcOrd="22" destOrd="0" presId="urn:microsoft.com/office/officeart/2008/layout/LinedList"/>
    <dgm:cxn modelId="{79A5E7D6-FE19-45B5-B11A-979208790703}" type="presParOf" srcId="{EEAAEBF8-D03C-4EF2-AA0F-1C55E6AAA31E}" destId="{F8C33B44-0C3D-4297-8BD6-E6A157B37BAB}" srcOrd="23" destOrd="0" presId="urn:microsoft.com/office/officeart/2008/layout/LinedList"/>
    <dgm:cxn modelId="{3B089728-1637-49D4-BB7B-1B78C3C0E7C9}" type="presParOf" srcId="{F8C33B44-0C3D-4297-8BD6-E6A157B37BAB}" destId="{23FE694C-9529-4B61-A91B-C47D8F3A386F}" srcOrd="0" destOrd="0" presId="urn:microsoft.com/office/officeart/2008/layout/LinedList"/>
    <dgm:cxn modelId="{8C61AC74-C0B5-4481-A3A0-9E4486B79EC2}" type="presParOf" srcId="{F8C33B44-0C3D-4297-8BD6-E6A157B37BAB}" destId="{211175DE-5A87-4172-BA62-EE1C09021F97}" srcOrd="1" destOrd="0" presId="urn:microsoft.com/office/officeart/2008/layout/LinedList"/>
  </dgm:cxnLst>
  <dgm:bg>
    <a:noFill/>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F50B6E-A2D1-4C00-8B76-39F607EDB32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tr-TR"/>
        </a:p>
      </dgm:t>
    </dgm:pt>
    <dgm:pt modelId="{EABA8EB9-57A7-4956-A814-7364EE5AD90C}">
      <dgm:prSet custT="1"/>
      <dgm:spPr/>
      <dgm:t>
        <a:bodyPr/>
        <a:lstStyle/>
        <a:p>
          <a:pPr rtl="0"/>
          <a:endParaRPr lang="tr-TR" sz="2400" b="1" i="0" dirty="0">
            <a:solidFill>
              <a:schemeClr val="accent6"/>
            </a:solidFill>
            <a:latin typeface="+mn-lt"/>
            <a:cs typeface="Calibri Light" panose="020F0302020204030204" pitchFamily="34" charset="0"/>
          </a:endParaRPr>
        </a:p>
        <a:p>
          <a:pPr rtl="0"/>
          <a:r>
            <a:rPr lang="en-US" sz="2800" b="1" i="0" dirty="0">
              <a:solidFill>
                <a:schemeClr val="accent6"/>
              </a:solidFill>
              <a:latin typeface="+mn-lt"/>
              <a:cs typeface="Calibri Light" panose="020F0302020204030204" pitchFamily="34" charset="0"/>
            </a:rPr>
            <a:t>Alternative bilateral and regional trade agreements may reduce the relative attractiveness of TPS-OIC where they provide deeper tariff preferences, broader product coverage, simpler Rules of Origin, and more familiar implementation procedures. </a:t>
          </a:r>
          <a:endParaRPr lang="tr-TR" sz="2800" b="1" i="0" dirty="0">
            <a:solidFill>
              <a:schemeClr val="accent6"/>
            </a:solidFill>
            <a:latin typeface="+mn-lt"/>
            <a:cs typeface="Calibri Light" panose="020F0302020204030204" pitchFamily="34" charset="0"/>
          </a:endParaRPr>
        </a:p>
      </dgm:t>
    </dgm:pt>
    <dgm:pt modelId="{5B042BCA-9691-4D8A-9926-3E3705273A99}" type="parTrans" cxnId="{0A580870-1684-485B-A7B6-8215F61E37FD}">
      <dgm:prSet/>
      <dgm:spPr/>
      <dgm:t>
        <a:bodyPr/>
        <a:lstStyle/>
        <a:p>
          <a:endParaRPr lang="tr-TR" sz="2800"/>
        </a:p>
      </dgm:t>
    </dgm:pt>
    <dgm:pt modelId="{C9241650-8288-4816-9303-A863F47F9B49}" type="sibTrans" cxnId="{0A580870-1684-485B-A7B6-8215F61E37FD}">
      <dgm:prSet/>
      <dgm:spPr/>
      <dgm:t>
        <a:bodyPr/>
        <a:lstStyle/>
        <a:p>
          <a:endParaRPr lang="tr-TR" sz="2800"/>
        </a:p>
      </dgm:t>
    </dgm:pt>
    <dgm:pt modelId="{4921030E-94E4-4839-98BC-343FDFAC03F5}">
      <dgm:prSet custT="1"/>
      <dgm:spPr/>
      <dgm:t>
        <a:bodyPr/>
        <a:lstStyle/>
        <a:p>
          <a:pPr rtl="0"/>
          <a:endParaRPr lang="tr-TR" sz="2400" b="1" i="0" dirty="0">
            <a:solidFill>
              <a:schemeClr val="accent6"/>
            </a:solidFill>
            <a:latin typeface="+mn-lt"/>
            <a:cs typeface="Calibri Light" panose="020F0302020204030204" pitchFamily="34" charset="0"/>
          </a:endParaRPr>
        </a:p>
        <a:p>
          <a:pPr rtl="0"/>
          <a:r>
            <a:rPr lang="en-US" sz="2800" b="1" i="0" dirty="0">
              <a:solidFill>
                <a:schemeClr val="accent6"/>
              </a:solidFill>
              <a:latin typeface="+mn-lt"/>
              <a:cs typeface="Calibri Light" panose="020F0302020204030204" pitchFamily="34" charset="0"/>
            </a:rPr>
            <a:t>Exporters may prefer alternative preferential trade arrangements that offer lower tariff rates, wider market access opportunities, and greater operational certainty</a:t>
          </a:r>
          <a:r>
            <a:rPr lang="en-US" sz="2400" b="1" i="0" dirty="0">
              <a:solidFill>
                <a:schemeClr val="accent6"/>
              </a:solidFill>
              <a:latin typeface="+mn-lt"/>
              <a:cs typeface="Calibri Light" panose="020F0302020204030204" pitchFamily="34" charset="0"/>
            </a:rPr>
            <a:t>. </a:t>
          </a:r>
          <a:endParaRPr lang="tr-TR" sz="2400" b="1" i="0" dirty="0">
            <a:solidFill>
              <a:schemeClr val="accent6"/>
            </a:solidFill>
            <a:latin typeface="+mn-lt"/>
            <a:cs typeface="Calibri Light" panose="020F0302020204030204" pitchFamily="34" charset="0"/>
          </a:endParaRPr>
        </a:p>
      </dgm:t>
    </dgm:pt>
    <dgm:pt modelId="{E613D4EC-DC17-4DDF-B4E7-7D7B3F0859D9}" type="parTrans" cxnId="{1030445C-A289-4284-8B16-B2F3BFC3A784}">
      <dgm:prSet/>
      <dgm:spPr/>
      <dgm:t>
        <a:bodyPr/>
        <a:lstStyle/>
        <a:p>
          <a:endParaRPr lang="tr-TR" sz="2800"/>
        </a:p>
      </dgm:t>
    </dgm:pt>
    <dgm:pt modelId="{667576F0-C7AC-42CB-8937-1F4A4F1BE28D}" type="sibTrans" cxnId="{1030445C-A289-4284-8B16-B2F3BFC3A784}">
      <dgm:prSet/>
      <dgm:spPr/>
      <dgm:t>
        <a:bodyPr/>
        <a:lstStyle/>
        <a:p>
          <a:endParaRPr lang="tr-TR" sz="2800"/>
        </a:p>
      </dgm:t>
    </dgm:pt>
    <dgm:pt modelId="{1B35BF35-B8DE-4709-88B0-AE3AF940146A}">
      <dgm:prSet custT="1"/>
      <dgm:spPr/>
      <dgm:t>
        <a:bodyPr/>
        <a:lstStyle/>
        <a:p>
          <a:pPr rtl="0"/>
          <a:endParaRPr lang="tr-TR" sz="2400" b="1" i="0" dirty="0">
            <a:solidFill>
              <a:schemeClr val="accent6"/>
            </a:solidFill>
            <a:latin typeface="+mn-lt"/>
            <a:cs typeface="Calibri Light" panose="020F0302020204030204" pitchFamily="34" charset="0"/>
          </a:endParaRPr>
        </a:p>
        <a:p>
          <a:pPr rtl="0"/>
          <a:r>
            <a:rPr lang="en-US" sz="2800" b="1" i="0" dirty="0">
              <a:solidFill>
                <a:schemeClr val="accent6"/>
              </a:solidFill>
              <a:latin typeface="+mn-lt"/>
              <a:cs typeface="Calibri Light" panose="020F0302020204030204" pitchFamily="34" charset="0"/>
            </a:rPr>
            <a:t>The availability of more comprehensive bilateral and regional trade agreements may contribute to the lower utilization of TPS-OIC preferences. </a:t>
          </a:r>
          <a:endParaRPr lang="tr-TR" sz="2800" b="1" i="0" dirty="0">
            <a:solidFill>
              <a:schemeClr val="accent6"/>
            </a:solidFill>
            <a:latin typeface="+mn-lt"/>
            <a:cs typeface="Calibri Light" panose="020F0302020204030204" pitchFamily="34" charset="0"/>
          </a:endParaRPr>
        </a:p>
      </dgm:t>
    </dgm:pt>
    <dgm:pt modelId="{6735D093-B23F-4031-95D3-2DE8B9E49DFB}" type="parTrans" cxnId="{A1EB4D8D-2185-429B-9BCB-FCB153CBADDB}">
      <dgm:prSet/>
      <dgm:spPr/>
      <dgm:t>
        <a:bodyPr/>
        <a:lstStyle/>
        <a:p>
          <a:endParaRPr lang="tr-TR" sz="2800"/>
        </a:p>
      </dgm:t>
    </dgm:pt>
    <dgm:pt modelId="{C74FE329-DFF6-43AA-B5AC-ED3BC0A07AA8}" type="sibTrans" cxnId="{A1EB4D8D-2185-429B-9BCB-FCB153CBADDB}">
      <dgm:prSet/>
      <dgm:spPr/>
      <dgm:t>
        <a:bodyPr/>
        <a:lstStyle/>
        <a:p>
          <a:endParaRPr lang="tr-TR" sz="2800"/>
        </a:p>
      </dgm:t>
    </dgm:pt>
    <dgm:pt modelId="{EE52A632-C551-4C5E-98ED-335D49C7B753}">
      <dgm:prSet custT="1"/>
      <dgm:spPr/>
      <dgm:t>
        <a:bodyPr/>
        <a:lstStyle/>
        <a:p>
          <a:pPr rtl="0"/>
          <a:endParaRPr lang="tr-TR" sz="2400" b="1" i="0" dirty="0">
            <a:solidFill>
              <a:schemeClr val="accent6"/>
            </a:solidFill>
            <a:latin typeface="+mn-lt"/>
            <a:cs typeface="Calibri Light" panose="020F0302020204030204" pitchFamily="34" charset="0"/>
          </a:endParaRPr>
        </a:p>
        <a:p>
          <a:pPr rtl="0"/>
          <a:r>
            <a:rPr lang="en-US" sz="2800" b="1" i="0" dirty="0">
              <a:solidFill>
                <a:schemeClr val="accent6"/>
              </a:solidFill>
              <a:latin typeface="+mn-lt"/>
              <a:cs typeface="Calibri Light" panose="020F0302020204030204" pitchFamily="34" charset="0"/>
            </a:rPr>
            <a:t>Existing bilateral and regional agreements among TPS-OIC participating states are often perceived as more attractive due to their broader scope and established implementation mechanisms. </a:t>
          </a:r>
          <a:endParaRPr lang="tr-TR" sz="2800" b="1" i="0" dirty="0">
            <a:solidFill>
              <a:schemeClr val="accent6"/>
            </a:solidFill>
            <a:latin typeface="+mn-lt"/>
            <a:cs typeface="Calibri Light" panose="020F0302020204030204" pitchFamily="34" charset="0"/>
          </a:endParaRPr>
        </a:p>
      </dgm:t>
    </dgm:pt>
    <dgm:pt modelId="{E0E6760A-871D-4F20-9B5C-454BBF859E71}" type="parTrans" cxnId="{397413DB-0D3C-4615-9DBC-626F098334DC}">
      <dgm:prSet/>
      <dgm:spPr/>
      <dgm:t>
        <a:bodyPr/>
        <a:lstStyle/>
        <a:p>
          <a:endParaRPr lang="tr-TR" sz="2800"/>
        </a:p>
      </dgm:t>
    </dgm:pt>
    <dgm:pt modelId="{9BB97BF2-7FFB-4AD2-8D80-B60BA7224B69}" type="sibTrans" cxnId="{397413DB-0D3C-4615-9DBC-626F098334DC}">
      <dgm:prSet/>
      <dgm:spPr/>
      <dgm:t>
        <a:bodyPr/>
        <a:lstStyle/>
        <a:p>
          <a:endParaRPr lang="tr-TR" sz="2800"/>
        </a:p>
      </dgm:t>
    </dgm:pt>
    <dgm:pt modelId="{28055946-C073-4149-A50E-6B4E8DAF0846}">
      <dgm:prSet custT="1"/>
      <dgm:spPr/>
      <dgm:t>
        <a:bodyPr/>
        <a:lstStyle/>
        <a:p>
          <a:pPr rtl="0"/>
          <a:endParaRPr lang="tr-TR" sz="2800" b="1" i="0" dirty="0">
            <a:solidFill>
              <a:schemeClr val="accent6"/>
            </a:solidFill>
            <a:latin typeface="+mn-lt"/>
            <a:cs typeface="Calibri Light" panose="020F0302020204030204" pitchFamily="34" charset="0"/>
          </a:endParaRPr>
        </a:p>
        <a:p>
          <a:pPr rtl="0"/>
          <a:r>
            <a:rPr lang="en-US" sz="2800" b="1" i="0" dirty="0">
              <a:solidFill>
                <a:schemeClr val="accent6"/>
              </a:solidFill>
              <a:latin typeface="+mn-lt"/>
              <a:cs typeface="Calibri Light" panose="020F0302020204030204" pitchFamily="34" charset="0"/>
            </a:rPr>
            <a:t>The attractiveness and utilization of TPS-OIC could be enhanced through improvements in product coverage, preferential margins, Rules of Origin procedures, awareness-raising activities, and digital verification mechanisms.</a:t>
          </a:r>
          <a:endParaRPr lang="tr-TR" sz="2800" b="1" i="0" dirty="0">
            <a:solidFill>
              <a:schemeClr val="accent6"/>
            </a:solidFill>
            <a:latin typeface="+mn-lt"/>
            <a:cs typeface="Calibri Light" panose="020F0302020204030204" pitchFamily="34" charset="0"/>
          </a:endParaRPr>
        </a:p>
      </dgm:t>
    </dgm:pt>
    <dgm:pt modelId="{23EC40AD-84A1-4840-9D9B-620ACE28F4FA}" type="parTrans" cxnId="{6589946C-5D00-48EF-A2B2-63D83DDAB763}">
      <dgm:prSet/>
      <dgm:spPr/>
      <dgm:t>
        <a:bodyPr/>
        <a:lstStyle/>
        <a:p>
          <a:endParaRPr lang="tr-TR" sz="2800"/>
        </a:p>
      </dgm:t>
    </dgm:pt>
    <dgm:pt modelId="{A7CA20A6-325E-4D6D-A2D0-9291F2124654}" type="sibTrans" cxnId="{6589946C-5D00-48EF-A2B2-63D83DDAB763}">
      <dgm:prSet/>
      <dgm:spPr/>
      <dgm:t>
        <a:bodyPr/>
        <a:lstStyle/>
        <a:p>
          <a:endParaRPr lang="tr-TR" sz="2800"/>
        </a:p>
      </dgm:t>
    </dgm:pt>
    <dgm:pt modelId="{458FDA02-6461-4687-8C9F-1DA29C55EA0E}" type="pres">
      <dgm:prSet presAssocID="{1AF50B6E-A2D1-4C00-8B76-39F607EDB325}" presName="vert0" presStyleCnt="0">
        <dgm:presLayoutVars>
          <dgm:dir/>
          <dgm:animOne val="branch"/>
          <dgm:animLvl val="lvl"/>
        </dgm:presLayoutVars>
      </dgm:prSet>
      <dgm:spPr/>
      <dgm:t>
        <a:bodyPr/>
        <a:lstStyle/>
        <a:p>
          <a:endParaRPr lang="tr-TR"/>
        </a:p>
      </dgm:t>
    </dgm:pt>
    <dgm:pt modelId="{B83A8789-86EB-4A91-8E66-46690CA86244}" type="pres">
      <dgm:prSet presAssocID="{EABA8EB9-57A7-4956-A814-7364EE5AD90C}" presName="thickLine" presStyleLbl="alignNode1" presStyleIdx="0" presStyleCnt="5"/>
      <dgm:spPr/>
    </dgm:pt>
    <dgm:pt modelId="{514DF76C-6579-4832-A30C-3BD917125A43}" type="pres">
      <dgm:prSet presAssocID="{EABA8EB9-57A7-4956-A814-7364EE5AD90C}" presName="horz1" presStyleCnt="0"/>
      <dgm:spPr/>
    </dgm:pt>
    <dgm:pt modelId="{E294599D-7978-478D-9ECA-0FEDEA9BDC0D}" type="pres">
      <dgm:prSet presAssocID="{EABA8EB9-57A7-4956-A814-7364EE5AD90C}" presName="tx1" presStyleLbl="revTx" presStyleIdx="0" presStyleCnt="5" custLinFactNeighborX="-6724" custLinFactNeighborY="-43673"/>
      <dgm:spPr/>
      <dgm:t>
        <a:bodyPr/>
        <a:lstStyle/>
        <a:p>
          <a:endParaRPr lang="tr-TR"/>
        </a:p>
      </dgm:t>
    </dgm:pt>
    <dgm:pt modelId="{E7537FB3-700A-42E7-AA47-5E8DCE2D1815}" type="pres">
      <dgm:prSet presAssocID="{EABA8EB9-57A7-4956-A814-7364EE5AD90C}" presName="vert1" presStyleCnt="0"/>
      <dgm:spPr/>
    </dgm:pt>
    <dgm:pt modelId="{48C6C2E2-C71D-4C83-8B1E-B426CF09A16C}" type="pres">
      <dgm:prSet presAssocID="{4921030E-94E4-4839-98BC-343FDFAC03F5}" presName="thickLine" presStyleLbl="alignNode1" presStyleIdx="1" presStyleCnt="5"/>
      <dgm:spPr/>
    </dgm:pt>
    <dgm:pt modelId="{B535A2CC-AFA2-481C-9E57-A815ABF7784E}" type="pres">
      <dgm:prSet presAssocID="{4921030E-94E4-4839-98BC-343FDFAC03F5}" presName="horz1" presStyleCnt="0"/>
      <dgm:spPr/>
    </dgm:pt>
    <dgm:pt modelId="{A4391159-CA8E-4B16-97A5-72AB0657CB79}" type="pres">
      <dgm:prSet presAssocID="{4921030E-94E4-4839-98BC-343FDFAC03F5}" presName="tx1" presStyleLbl="revTx" presStyleIdx="1" presStyleCnt="5"/>
      <dgm:spPr/>
      <dgm:t>
        <a:bodyPr/>
        <a:lstStyle/>
        <a:p>
          <a:endParaRPr lang="tr-TR"/>
        </a:p>
      </dgm:t>
    </dgm:pt>
    <dgm:pt modelId="{884013B7-DF5F-403F-8D4A-920EEC00FCFA}" type="pres">
      <dgm:prSet presAssocID="{4921030E-94E4-4839-98BC-343FDFAC03F5}" presName="vert1" presStyleCnt="0"/>
      <dgm:spPr/>
    </dgm:pt>
    <dgm:pt modelId="{9FE2FDB8-56D8-44B6-9BEE-D8760FE60419}" type="pres">
      <dgm:prSet presAssocID="{1B35BF35-B8DE-4709-88B0-AE3AF940146A}" presName="thickLine" presStyleLbl="alignNode1" presStyleIdx="2" presStyleCnt="5"/>
      <dgm:spPr/>
    </dgm:pt>
    <dgm:pt modelId="{05E2DFB0-453F-4E50-9DBB-9085A7BB5696}" type="pres">
      <dgm:prSet presAssocID="{1B35BF35-B8DE-4709-88B0-AE3AF940146A}" presName="horz1" presStyleCnt="0"/>
      <dgm:spPr/>
    </dgm:pt>
    <dgm:pt modelId="{763DEFE0-DB5F-4BEC-97B2-042252AE4274}" type="pres">
      <dgm:prSet presAssocID="{1B35BF35-B8DE-4709-88B0-AE3AF940146A}" presName="tx1" presStyleLbl="revTx" presStyleIdx="2" presStyleCnt="5"/>
      <dgm:spPr/>
      <dgm:t>
        <a:bodyPr/>
        <a:lstStyle/>
        <a:p>
          <a:endParaRPr lang="tr-TR"/>
        </a:p>
      </dgm:t>
    </dgm:pt>
    <dgm:pt modelId="{F26F4FFB-FD24-4B9C-B6F3-41AA5A1D085E}" type="pres">
      <dgm:prSet presAssocID="{1B35BF35-B8DE-4709-88B0-AE3AF940146A}" presName="vert1" presStyleCnt="0"/>
      <dgm:spPr/>
    </dgm:pt>
    <dgm:pt modelId="{02E0869E-48C8-4642-BE07-4A41DBB405D6}" type="pres">
      <dgm:prSet presAssocID="{EE52A632-C551-4C5E-98ED-335D49C7B753}" presName="thickLine" presStyleLbl="alignNode1" presStyleIdx="3" presStyleCnt="5"/>
      <dgm:spPr/>
    </dgm:pt>
    <dgm:pt modelId="{7C6B2AEC-FAA5-467D-8B14-35E217181AC5}" type="pres">
      <dgm:prSet presAssocID="{EE52A632-C551-4C5E-98ED-335D49C7B753}" presName="horz1" presStyleCnt="0"/>
      <dgm:spPr/>
    </dgm:pt>
    <dgm:pt modelId="{0CDB0A83-3583-44CB-A623-5C6D830FFA8A}" type="pres">
      <dgm:prSet presAssocID="{EE52A632-C551-4C5E-98ED-335D49C7B753}" presName="tx1" presStyleLbl="revTx" presStyleIdx="3" presStyleCnt="5"/>
      <dgm:spPr/>
      <dgm:t>
        <a:bodyPr/>
        <a:lstStyle/>
        <a:p>
          <a:endParaRPr lang="tr-TR"/>
        </a:p>
      </dgm:t>
    </dgm:pt>
    <dgm:pt modelId="{1A270992-A7D4-4B65-B348-4DACA07DF8E5}" type="pres">
      <dgm:prSet presAssocID="{EE52A632-C551-4C5E-98ED-335D49C7B753}" presName="vert1" presStyleCnt="0"/>
      <dgm:spPr/>
    </dgm:pt>
    <dgm:pt modelId="{9719646F-B91F-4005-81D5-DEB1E3251088}" type="pres">
      <dgm:prSet presAssocID="{28055946-C073-4149-A50E-6B4E8DAF0846}" presName="thickLine" presStyleLbl="alignNode1" presStyleIdx="4" presStyleCnt="5"/>
      <dgm:spPr/>
    </dgm:pt>
    <dgm:pt modelId="{19D14A32-BB6B-4C69-B3B6-07DFCA9CE811}" type="pres">
      <dgm:prSet presAssocID="{28055946-C073-4149-A50E-6B4E8DAF0846}" presName="horz1" presStyleCnt="0"/>
      <dgm:spPr/>
    </dgm:pt>
    <dgm:pt modelId="{06D61420-FB76-4D86-8FCD-964FD92D212F}" type="pres">
      <dgm:prSet presAssocID="{28055946-C073-4149-A50E-6B4E8DAF0846}" presName="tx1" presStyleLbl="revTx" presStyleIdx="4" presStyleCnt="5"/>
      <dgm:spPr/>
      <dgm:t>
        <a:bodyPr/>
        <a:lstStyle/>
        <a:p>
          <a:endParaRPr lang="tr-TR"/>
        </a:p>
      </dgm:t>
    </dgm:pt>
    <dgm:pt modelId="{1D105913-7586-44AA-B4A1-D948B7FC9E72}" type="pres">
      <dgm:prSet presAssocID="{28055946-C073-4149-A50E-6B4E8DAF0846}" presName="vert1" presStyleCnt="0"/>
      <dgm:spPr/>
    </dgm:pt>
  </dgm:ptLst>
  <dgm:cxnLst>
    <dgm:cxn modelId="{6589946C-5D00-48EF-A2B2-63D83DDAB763}" srcId="{1AF50B6E-A2D1-4C00-8B76-39F607EDB325}" destId="{28055946-C073-4149-A50E-6B4E8DAF0846}" srcOrd="4" destOrd="0" parTransId="{23EC40AD-84A1-4840-9D9B-620ACE28F4FA}" sibTransId="{A7CA20A6-325E-4D6D-A2D0-9291F2124654}"/>
    <dgm:cxn modelId="{397413DB-0D3C-4615-9DBC-626F098334DC}" srcId="{1AF50B6E-A2D1-4C00-8B76-39F607EDB325}" destId="{EE52A632-C551-4C5E-98ED-335D49C7B753}" srcOrd="3" destOrd="0" parTransId="{E0E6760A-871D-4F20-9B5C-454BBF859E71}" sibTransId="{9BB97BF2-7FFB-4AD2-8D80-B60BA7224B69}"/>
    <dgm:cxn modelId="{A1EB4D8D-2185-429B-9BCB-FCB153CBADDB}" srcId="{1AF50B6E-A2D1-4C00-8B76-39F607EDB325}" destId="{1B35BF35-B8DE-4709-88B0-AE3AF940146A}" srcOrd="2" destOrd="0" parTransId="{6735D093-B23F-4031-95D3-2DE8B9E49DFB}" sibTransId="{C74FE329-DFF6-43AA-B5AC-ED3BC0A07AA8}"/>
    <dgm:cxn modelId="{000BF788-75FD-45B5-9A0B-1F889444CA08}" type="presOf" srcId="{1B35BF35-B8DE-4709-88B0-AE3AF940146A}" destId="{763DEFE0-DB5F-4BEC-97B2-042252AE4274}" srcOrd="0" destOrd="0" presId="urn:microsoft.com/office/officeart/2008/layout/LinedList"/>
    <dgm:cxn modelId="{1030445C-A289-4284-8B16-B2F3BFC3A784}" srcId="{1AF50B6E-A2D1-4C00-8B76-39F607EDB325}" destId="{4921030E-94E4-4839-98BC-343FDFAC03F5}" srcOrd="1" destOrd="0" parTransId="{E613D4EC-DC17-4DDF-B4E7-7D7B3F0859D9}" sibTransId="{667576F0-C7AC-42CB-8937-1F4A4F1BE28D}"/>
    <dgm:cxn modelId="{893D6248-1E0C-498E-BD21-98F974498743}" type="presOf" srcId="{EE52A632-C551-4C5E-98ED-335D49C7B753}" destId="{0CDB0A83-3583-44CB-A623-5C6D830FFA8A}" srcOrd="0" destOrd="0" presId="urn:microsoft.com/office/officeart/2008/layout/LinedList"/>
    <dgm:cxn modelId="{03311520-FF89-42D5-ABF2-50DDFC3C54BB}" type="presOf" srcId="{EABA8EB9-57A7-4956-A814-7364EE5AD90C}" destId="{E294599D-7978-478D-9ECA-0FEDEA9BDC0D}" srcOrd="0" destOrd="0" presId="urn:microsoft.com/office/officeart/2008/layout/LinedList"/>
    <dgm:cxn modelId="{179D8701-266F-4C4D-89C3-C74B1BEE841A}" type="presOf" srcId="{1AF50B6E-A2D1-4C00-8B76-39F607EDB325}" destId="{458FDA02-6461-4687-8C9F-1DA29C55EA0E}" srcOrd="0" destOrd="0" presId="urn:microsoft.com/office/officeart/2008/layout/LinedList"/>
    <dgm:cxn modelId="{0A580870-1684-485B-A7B6-8215F61E37FD}" srcId="{1AF50B6E-A2D1-4C00-8B76-39F607EDB325}" destId="{EABA8EB9-57A7-4956-A814-7364EE5AD90C}" srcOrd="0" destOrd="0" parTransId="{5B042BCA-9691-4D8A-9926-3E3705273A99}" sibTransId="{C9241650-8288-4816-9303-A863F47F9B49}"/>
    <dgm:cxn modelId="{0B62F564-238C-44F3-8B66-5F58E8C34CE9}" type="presOf" srcId="{28055946-C073-4149-A50E-6B4E8DAF0846}" destId="{06D61420-FB76-4D86-8FCD-964FD92D212F}" srcOrd="0" destOrd="0" presId="urn:microsoft.com/office/officeart/2008/layout/LinedList"/>
    <dgm:cxn modelId="{704DF8FA-B7C6-4D1B-BDB9-7BF902791387}" type="presOf" srcId="{4921030E-94E4-4839-98BC-343FDFAC03F5}" destId="{A4391159-CA8E-4B16-97A5-72AB0657CB79}" srcOrd="0" destOrd="0" presId="urn:microsoft.com/office/officeart/2008/layout/LinedList"/>
    <dgm:cxn modelId="{57B8F63A-1176-4B20-A821-F61FDDEB1EF6}" type="presParOf" srcId="{458FDA02-6461-4687-8C9F-1DA29C55EA0E}" destId="{B83A8789-86EB-4A91-8E66-46690CA86244}" srcOrd="0" destOrd="0" presId="urn:microsoft.com/office/officeart/2008/layout/LinedList"/>
    <dgm:cxn modelId="{76DBE463-44FC-43DB-B4C1-ABF3CF8E0878}" type="presParOf" srcId="{458FDA02-6461-4687-8C9F-1DA29C55EA0E}" destId="{514DF76C-6579-4832-A30C-3BD917125A43}" srcOrd="1" destOrd="0" presId="urn:microsoft.com/office/officeart/2008/layout/LinedList"/>
    <dgm:cxn modelId="{1F264C69-3B36-42CA-957C-627808C4027A}" type="presParOf" srcId="{514DF76C-6579-4832-A30C-3BD917125A43}" destId="{E294599D-7978-478D-9ECA-0FEDEA9BDC0D}" srcOrd="0" destOrd="0" presId="urn:microsoft.com/office/officeart/2008/layout/LinedList"/>
    <dgm:cxn modelId="{5DF37EB2-CD71-458E-AEC2-3470CDB61E79}" type="presParOf" srcId="{514DF76C-6579-4832-A30C-3BD917125A43}" destId="{E7537FB3-700A-42E7-AA47-5E8DCE2D1815}" srcOrd="1" destOrd="0" presId="urn:microsoft.com/office/officeart/2008/layout/LinedList"/>
    <dgm:cxn modelId="{8EEAA517-3928-4A57-A41B-BC32DCD007A5}" type="presParOf" srcId="{458FDA02-6461-4687-8C9F-1DA29C55EA0E}" destId="{48C6C2E2-C71D-4C83-8B1E-B426CF09A16C}" srcOrd="2" destOrd="0" presId="urn:microsoft.com/office/officeart/2008/layout/LinedList"/>
    <dgm:cxn modelId="{13EF21DE-D607-4723-AB50-66AB8172BC68}" type="presParOf" srcId="{458FDA02-6461-4687-8C9F-1DA29C55EA0E}" destId="{B535A2CC-AFA2-481C-9E57-A815ABF7784E}" srcOrd="3" destOrd="0" presId="urn:microsoft.com/office/officeart/2008/layout/LinedList"/>
    <dgm:cxn modelId="{CEBF0C9A-39D1-4E63-AF25-DFF64E323218}" type="presParOf" srcId="{B535A2CC-AFA2-481C-9E57-A815ABF7784E}" destId="{A4391159-CA8E-4B16-97A5-72AB0657CB79}" srcOrd="0" destOrd="0" presId="urn:microsoft.com/office/officeart/2008/layout/LinedList"/>
    <dgm:cxn modelId="{F19494C8-81B3-4712-9DF9-D479E2565011}" type="presParOf" srcId="{B535A2CC-AFA2-481C-9E57-A815ABF7784E}" destId="{884013B7-DF5F-403F-8D4A-920EEC00FCFA}" srcOrd="1" destOrd="0" presId="urn:microsoft.com/office/officeart/2008/layout/LinedList"/>
    <dgm:cxn modelId="{15E40CCD-DA50-490B-9D1F-807B1BDB81AB}" type="presParOf" srcId="{458FDA02-6461-4687-8C9F-1DA29C55EA0E}" destId="{9FE2FDB8-56D8-44B6-9BEE-D8760FE60419}" srcOrd="4" destOrd="0" presId="urn:microsoft.com/office/officeart/2008/layout/LinedList"/>
    <dgm:cxn modelId="{A1369A0E-D284-49FE-B456-DFB079AD6149}" type="presParOf" srcId="{458FDA02-6461-4687-8C9F-1DA29C55EA0E}" destId="{05E2DFB0-453F-4E50-9DBB-9085A7BB5696}" srcOrd="5" destOrd="0" presId="urn:microsoft.com/office/officeart/2008/layout/LinedList"/>
    <dgm:cxn modelId="{9A379748-3219-4CA9-9026-EAE2F8CFF325}" type="presParOf" srcId="{05E2DFB0-453F-4E50-9DBB-9085A7BB5696}" destId="{763DEFE0-DB5F-4BEC-97B2-042252AE4274}" srcOrd="0" destOrd="0" presId="urn:microsoft.com/office/officeart/2008/layout/LinedList"/>
    <dgm:cxn modelId="{8FE3FFA1-22E3-4E16-84CB-C2836CD38707}" type="presParOf" srcId="{05E2DFB0-453F-4E50-9DBB-9085A7BB5696}" destId="{F26F4FFB-FD24-4B9C-B6F3-41AA5A1D085E}" srcOrd="1" destOrd="0" presId="urn:microsoft.com/office/officeart/2008/layout/LinedList"/>
    <dgm:cxn modelId="{AE247A10-5F1E-4D31-9664-751152BC0CED}" type="presParOf" srcId="{458FDA02-6461-4687-8C9F-1DA29C55EA0E}" destId="{02E0869E-48C8-4642-BE07-4A41DBB405D6}" srcOrd="6" destOrd="0" presId="urn:microsoft.com/office/officeart/2008/layout/LinedList"/>
    <dgm:cxn modelId="{D7E59205-85A8-4C5E-BAAB-88DD87E4C85C}" type="presParOf" srcId="{458FDA02-6461-4687-8C9F-1DA29C55EA0E}" destId="{7C6B2AEC-FAA5-467D-8B14-35E217181AC5}" srcOrd="7" destOrd="0" presId="urn:microsoft.com/office/officeart/2008/layout/LinedList"/>
    <dgm:cxn modelId="{B12BCFFA-246B-41F6-AC8A-E9DDC0366F8C}" type="presParOf" srcId="{7C6B2AEC-FAA5-467D-8B14-35E217181AC5}" destId="{0CDB0A83-3583-44CB-A623-5C6D830FFA8A}" srcOrd="0" destOrd="0" presId="urn:microsoft.com/office/officeart/2008/layout/LinedList"/>
    <dgm:cxn modelId="{40F1199E-0989-4B4A-B9D8-0E787A39BB1D}" type="presParOf" srcId="{7C6B2AEC-FAA5-467D-8B14-35E217181AC5}" destId="{1A270992-A7D4-4B65-B348-4DACA07DF8E5}" srcOrd="1" destOrd="0" presId="urn:microsoft.com/office/officeart/2008/layout/LinedList"/>
    <dgm:cxn modelId="{43085C73-9C1C-4FD5-AC10-7AA4A2F91DD2}" type="presParOf" srcId="{458FDA02-6461-4687-8C9F-1DA29C55EA0E}" destId="{9719646F-B91F-4005-81D5-DEB1E3251088}" srcOrd="8" destOrd="0" presId="urn:microsoft.com/office/officeart/2008/layout/LinedList"/>
    <dgm:cxn modelId="{FD374BF4-5A1C-4978-94B1-13BD2C7211B8}" type="presParOf" srcId="{458FDA02-6461-4687-8C9F-1DA29C55EA0E}" destId="{19D14A32-BB6B-4C69-B3B6-07DFCA9CE811}" srcOrd="9" destOrd="0" presId="urn:microsoft.com/office/officeart/2008/layout/LinedList"/>
    <dgm:cxn modelId="{D588DD85-781C-499C-90FB-DA214E813F89}" type="presParOf" srcId="{19D14A32-BB6B-4C69-B3B6-07DFCA9CE811}" destId="{06D61420-FB76-4D86-8FCD-964FD92D212F}" srcOrd="0" destOrd="0" presId="urn:microsoft.com/office/officeart/2008/layout/LinedList"/>
    <dgm:cxn modelId="{5AD56C31-2519-4F94-BE76-4AD6C34F9E3F}" type="presParOf" srcId="{19D14A32-BB6B-4C69-B3B6-07DFCA9CE811}" destId="{1D105913-7586-44AA-B4A1-D948B7FC9E72}" srcOrd="1"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864ACA-16B9-4E13-9B02-9BD9C2A3B5F0}">
      <dsp:nvSpPr>
        <dsp:cNvPr id="0" name=""/>
        <dsp:cNvSpPr/>
      </dsp:nvSpPr>
      <dsp:spPr>
        <a:xfrm>
          <a:off x="0" y="0"/>
          <a:ext cx="21443005" cy="834319"/>
        </a:xfrm>
        <a:prstGeom prst="roundRect">
          <a:avLst/>
        </a:prstGeom>
        <a:solidFill>
          <a:schemeClr val="tx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b="1" i="0" kern="1200" dirty="0">
              <a:solidFill>
                <a:schemeClr val="accent6"/>
              </a:solidFill>
              <a:latin typeface="+mn-lt"/>
              <a:cs typeface="Calibri Light" panose="020F0302020204030204" pitchFamily="34" charset="0"/>
            </a:rPr>
            <a:t>Limited awareness of TPS-OIC among private sector stakeholders and local traders</a:t>
          </a:r>
          <a:r>
            <a:rPr lang="en-US" sz="2400" b="1" i="0" kern="1200" dirty="0">
              <a:solidFill>
                <a:schemeClr val="accent6"/>
              </a:solidFill>
              <a:latin typeface="+mn-lt"/>
              <a:cs typeface="Calibri Light" panose="020F0302020204030204" pitchFamily="34" charset="0"/>
            </a:rPr>
            <a:t>. </a:t>
          </a:r>
          <a:endParaRPr lang="tr-TR" sz="2400" b="1" i="0" kern="1200" dirty="0">
            <a:solidFill>
              <a:schemeClr val="accent6"/>
            </a:solidFill>
            <a:latin typeface="+mn-lt"/>
            <a:cs typeface="Calibri Light" panose="020F0302020204030204" pitchFamily="34" charset="0"/>
          </a:endParaRPr>
        </a:p>
      </dsp:txBody>
      <dsp:txXfrm>
        <a:off x="40728" y="40728"/>
        <a:ext cx="21361549" cy="752863"/>
      </dsp:txXfrm>
    </dsp:sp>
    <dsp:sp modelId="{B69F46ED-EEAF-4F1B-AD0E-0686F4CF3858}">
      <dsp:nvSpPr>
        <dsp:cNvPr id="0" name=""/>
        <dsp:cNvSpPr/>
      </dsp:nvSpPr>
      <dsp:spPr>
        <a:xfrm>
          <a:off x="0" y="845745"/>
          <a:ext cx="21443005" cy="834319"/>
        </a:xfrm>
        <a:prstGeom prst="roundRect">
          <a:avLst/>
        </a:prstGeom>
        <a:solidFill>
          <a:schemeClr val="tx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b="1" i="0" kern="1200" dirty="0">
              <a:solidFill>
                <a:schemeClr val="accent6"/>
              </a:solidFill>
              <a:latin typeface="+mn-lt"/>
              <a:cs typeface="Calibri Light" panose="020F0302020204030204" pitchFamily="34" charset="0"/>
            </a:rPr>
            <a:t>Low utilization of TPS-OIC preferences by the private sector. </a:t>
          </a:r>
          <a:endParaRPr lang="tr-TR" sz="3200" b="1" i="0" kern="1200" dirty="0">
            <a:solidFill>
              <a:schemeClr val="accent6"/>
            </a:solidFill>
            <a:latin typeface="+mn-lt"/>
            <a:cs typeface="Calibri Light" panose="020F0302020204030204" pitchFamily="34" charset="0"/>
          </a:endParaRPr>
        </a:p>
      </dsp:txBody>
      <dsp:txXfrm>
        <a:off x="40728" y="886473"/>
        <a:ext cx="21361549" cy="752863"/>
      </dsp:txXfrm>
    </dsp:sp>
    <dsp:sp modelId="{AB700387-E020-41C9-A3AD-9E5B956960CA}">
      <dsp:nvSpPr>
        <dsp:cNvPr id="0" name=""/>
        <dsp:cNvSpPr/>
      </dsp:nvSpPr>
      <dsp:spPr>
        <a:xfrm>
          <a:off x="0" y="1691085"/>
          <a:ext cx="21443005" cy="834319"/>
        </a:xfrm>
        <a:prstGeom prst="roundRect">
          <a:avLst/>
        </a:prstGeom>
        <a:solidFill>
          <a:schemeClr val="tx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b="1" i="0" kern="1200" dirty="0">
              <a:solidFill>
                <a:schemeClr val="accent6"/>
              </a:solidFill>
              <a:latin typeface="+mn-lt"/>
              <a:cs typeface="Calibri Light" panose="020F0302020204030204" pitchFamily="34" charset="0"/>
            </a:rPr>
            <a:t>Preferences under TPS-OIC are not considered sufficiently attractive by some stakeholders. </a:t>
          </a:r>
          <a:endParaRPr lang="tr-TR" sz="3200" b="1" i="0" kern="1200" dirty="0">
            <a:solidFill>
              <a:schemeClr val="accent6"/>
            </a:solidFill>
            <a:latin typeface="+mn-lt"/>
            <a:cs typeface="Calibri Light" panose="020F0302020204030204" pitchFamily="34" charset="0"/>
          </a:endParaRPr>
        </a:p>
      </dsp:txBody>
      <dsp:txXfrm>
        <a:off x="40728" y="1731813"/>
        <a:ext cx="21361549" cy="752863"/>
      </dsp:txXfrm>
    </dsp:sp>
    <dsp:sp modelId="{82C967C9-4DED-4737-93A4-D2017A99D04A}">
      <dsp:nvSpPr>
        <dsp:cNvPr id="0" name=""/>
        <dsp:cNvSpPr/>
      </dsp:nvSpPr>
      <dsp:spPr>
        <a:xfrm>
          <a:off x="0" y="2534798"/>
          <a:ext cx="21443005" cy="834319"/>
        </a:xfrm>
        <a:prstGeom prst="roundRect">
          <a:avLst/>
        </a:prstGeom>
        <a:solidFill>
          <a:schemeClr val="tx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b="1" i="0" kern="1200" dirty="0">
              <a:solidFill>
                <a:schemeClr val="accent6"/>
              </a:solidFill>
              <a:latin typeface="+mn-lt"/>
              <a:cs typeface="Calibri Light" panose="020F0302020204030204" pitchFamily="34" charset="0"/>
            </a:rPr>
            <a:t>Complicated Certificate of Origin procedures. </a:t>
          </a:r>
          <a:endParaRPr lang="tr-TR" sz="3200" b="1" i="0" kern="1200" dirty="0">
            <a:solidFill>
              <a:schemeClr val="accent6"/>
            </a:solidFill>
            <a:latin typeface="+mn-lt"/>
            <a:cs typeface="Calibri Light" panose="020F0302020204030204" pitchFamily="34" charset="0"/>
          </a:endParaRPr>
        </a:p>
      </dsp:txBody>
      <dsp:txXfrm>
        <a:off x="40728" y="2575526"/>
        <a:ext cx="21361549" cy="752863"/>
      </dsp:txXfrm>
    </dsp:sp>
    <dsp:sp modelId="{CD4D24F0-AD88-4F24-85AE-65E577521250}">
      <dsp:nvSpPr>
        <dsp:cNvPr id="0" name=""/>
        <dsp:cNvSpPr/>
      </dsp:nvSpPr>
      <dsp:spPr>
        <a:xfrm>
          <a:off x="0" y="3378511"/>
          <a:ext cx="21443005" cy="834319"/>
        </a:xfrm>
        <a:prstGeom prst="roundRect">
          <a:avLst/>
        </a:prstGeom>
        <a:solidFill>
          <a:schemeClr val="tx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b="1" i="0" kern="1200" dirty="0">
              <a:solidFill>
                <a:schemeClr val="accent6"/>
              </a:solidFill>
              <a:latin typeface="+mn-lt"/>
              <a:cs typeface="Calibri Light" panose="020F0302020204030204" pitchFamily="34" charset="0"/>
            </a:rPr>
            <a:t>Lack of a clear mechanism to identify preferential TPS-OIC transactions. </a:t>
          </a:r>
          <a:endParaRPr lang="tr-TR" sz="3200" b="1" i="0" kern="1200" dirty="0">
            <a:solidFill>
              <a:schemeClr val="accent6"/>
            </a:solidFill>
            <a:latin typeface="+mn-lt"/>
            <a:cs typeface="Calibri Light" panose="020F0302020204030204" pitchFamily="34" charset="0"/>
          </a:endParaRPr>
        </a:p>
      </dsp:txBody>
      <dsp:txXfrm>
        <a:off x="40728" y="3419239"/>
        <a:ext cx="21361549" cy="752863"/>
      </dsp:txXfrm>
    </dsp:sp>
    <dsp:sp modelId="{1FCB0FB7-BA38-4506-91C5-49065D5DBEBC}">
      <dsp:nvSpPr>
        <dsp:cNvPr id="0" name=""/>
        <dsp:cNvSpPr/>
      </dsp:nvSpPr>
      <dsp:spPr>
        <a:xfrm>
          <a:off x="0" y="4222224"/>
          <a:ext cx="21443005" cy="834319"/>
        </a:xfrm>
        <a:prstGeom prst="roundRect">
          <a:avLst/>
        </a:prstGeom>
        <a:solidFill>
          <a:schemeClr val="tx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b="1" i="0" kern="1200" dirty="0">
              <a:solidFill>
                <a:schemeClr val="accent6"/>
              </a:solidFill>
              <a:latin typeface="+mn-lt"/>
              <a:cs typeface="Calibri Light" panose="020F0302020204030204" pitchFamily="34" charset="0"/>
            </a:rPr>
            <a:t>Lack of electronic connectivity between participating Member States. </a:t>
          </a:r>
          <a:endParaRPr lang="tr-TR" sz="3200" b="1" i="0" kern="1200" dirty="0">
            <a:solidFill>
              <a:schemeClr val="accent6"/>
            </a:solidFill>
            <a:latin typeface="+mn-lt"/>
            <a:cs typeface="Calibri Light" panose="020F0302020204030204" pitchFamily="34" charset="0"/>
          </a:endParaRPr>
        </a:p>
      </dsp:txBody>
      <dsp:txXfrm>
        <a:off x="40728" y="4262952"/>
        <a:ext cx="21361549" cy="752863"/>
      </dsp:txXfrm>
    </dsp:sp>
    <dsp:sp modelId="{4D4E07DC-1676-4504-BCC6-20BF5E26B71C}">
      <dsp:nvSpPr>
        <dsp:cNvPr id="0" name=""/>
        <dsp:cNvSpPr/>
      </dsp:nvSpPr>
      <dsp:spPr>
        <a:xfrm>
          <a:off x="0" y="5065937"/>
          <a:ext cx="21443005" cy="834319"/>
        </a:xfrm>
        <a:prstGeom prst="roundRect">
          <a:avLst/>
        </a:prstGeom>
        <a:solidFill>
          <a:schemeClr val="tx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b="1" i="0" kern="1200" dirty="0">
              <a:solidFill>
                <a:schemeClr val="accent6"/>
              </a:solidFill>
              <a:latin typeface="+mn-lt"/>
              <a:cs typeface="Calibri Light" panose="020F0302020204030204" pitchFamily="34" charset="0"/>
            </a:rPr>
            <a:t>Insufficient digital integration among relevant stakeholders. </a:t>
          </a:r>
          <a:endParaRPr lang="tr-TR" sz="3200" b="1" i="0" kern="1200" dirty="0">
            <a:solidFill>
              <a:schemeClr val="accent6"/>
            </a:solidFill>
            <a:latin typeface="+mn-lt"/>
            <a:cs typeface="Calibri Light" panose="020F0302020204030204" pitchFamily="34" charset="0"/>
          </a:endParaRPr>
        </a:p>
      </dsp:txBody>
      <dsp:txXfrm>
        <a:off x="40728" y="5106665"/>
        <a:ext cx="21361549" cy="752863"/>
      </dsp:txXfrm>
    </dsp:sp>
    <dsp:sp modelId="{A73283E9-63E8-4860-AE0B-8488A45F016E}">
      <dsp:nvSpPr>
        <dsp:cNvPr id="0" name=""/>
        <dsp:cNvSpPr/>
      </dsp:nvSpPr>
      <dsp:spPr>
        <a:xfrm>
          <a:off x="0" y="5909650"/>
          <a:ext cx="21443005" cy="834319"/>
        </a:xfrm>
        <a:prstGeom prst="roundRect">
          <a:avLst/>
        </a:prstGeom>
        <a:solidFill>
          <a:schemeClr val="tx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b="1" i="0" kern="1200" dirty="0">
              <a:solidFill>
                <a:schemeClr val="accent6"/>
              </a:solidFill>
              <a:latin typeface="+mn-lt"/>
              <a:cs typeface="Calibri Light" panose="020F0302020204030204" pitchFamily="34" charset="0"/>
            </a:rPr>
            <a:t>Lack of mutual recognition of electronic Certificates of Origin among participating states. </a:t>
          </a:r>
          <a:endParaRPr lang="tr-TR" sz="3200" b="1" i="0" kern="1200" dirty="0">
            <a:solidFill>
              <a:schemeClr val="accent6"/>
            </a:solidFill>
            <a:latin typeface="+mn-lt"/>
            <a:cs typeface="Calibri Light" panose="020F0302020204030204" pitchFamily="34" charset="0"/>
          </a:endParaRPr>
        </a:p>
      </dsp:txBody>
      <dsp:txXfrm>
        <a:off x="40728" y="5950378"/>
        <a:ext cx="21361549" cy="752863"/>
      </dsp:txXfrm>
    </dsp:sp>
    <dsp:sp modelId="{26A1E0F6-3C31-4BFC-90E1-F27BD842E925}">
      <dsp:nvSpPr>
        <dsp:cNvPr id="0" name=""/>
        <dsp:cNvSpPr/>
      </dsp:nvSpPr>
      <dsp:spPr>
        <a:xfrm>
          <a:off x="0" y="6753363"/>
          <a:ext cx="21443005" cy="834319"/>
        </a:xfrm>
        <a:prstGeom prst="roundRect">
          <a:avLst/>
        </a:prstGeom>
        <a:solidFill>
          <a:schemeClr val="tx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b="1" i="0" kern="1200" dirty="0">
              <a:solidFill>
                <a:schemeClr val="accent6"/>
              </a:solidFill>
              <a:latin typeface="+mn-lt"/>
              <a:cs typeface="Calibri Light" panose="020F0302020204030204" pitchFamily="34" charset="0"/>
            </a:rPr>
            <a:t>Lack of clarity regarding official contact points. </a:t>
          </a:r>
          <a:endParaRPr lang="tr-TR" sz="3200" b="1" i="0" kern="1200" dirty="0">
            <a:solidFill>
              <a:schemeClr val="accent6"/>
            </a:solidFill>
            <a:latin typeface="+mn-lt"/>
            <a:cs typeface="Calibri Light" panose="020F0302020204030204" pitchFamily="34" charset="0"/>
          </a:endParaRPr>
        </a:p>
      </dsp:txBody>
      <dsp:txXfrm>
        <a:off x="40728" y="6794091"/>
        <a:ext cx="21361549" cy="752863"/>
      </dsp:txXfrm>
    </dsp:sp>
    <dsp:sp modelId="{9AF55394-429D-4E00-9CD0-FB8603FE42A2}">
      <dsp:nvSpPr>
        <dsp:cNvPr id="0" name=""/>
        <dsp:cNvSpPr/>
      </dsp:nvSpPr>
      <dsp:spPr>
        <a:xfrm>
          <a:off x="0" y="7597075"/>
          <a:ext cx="21443005" cy="834319"/>
        </a:xfrm>
        <a:prstGeom prst="roundRect">
          <a:avLst/>
        </a:prstGeom>
        <a:solidFill>
          <a:schemeClr val="tx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b="1" i="0" kern="1200" dirty="0">
              <a:solidFill>
                <a:schemeClr val="accent6"/>
              </a:solidFill>
              <a:latin typeface="+mn-lt"/>
              <a:cs typeface="Calibri Light" panose="020F0302020204030204" pitchFamily="34" charset="0"/>
            </a:rPr>
            <a:t>Limited product coverage under current concession schedules. </a:t>
          </a:r>
          <a:endParaRPr lang="tr-TR" sz="3200" b="1" i="0" kern="1200" dirty="0">
            <a:solidFill>
              <a:schemeClr val="accent6"/>
            </a:solidFill>
            <a:latin typeface="+mn-lt"/>
            <a:cs typeface="Calibri Light" panose="020F0302020204030204" pitchFamily="34" charset="0"/>
          </a:endParaRPr>
        </a:p>
      </dsp:txBody>
      <dsp:txXfrm>
        <a:off x="40728" y="7637803"/>
        <a:ext cx="21361549" cy="752863"/>
      </dsp:txXfrm>
    </dsp:sp>
    <dsp:sp modelId="{A4C736D3-07F1-40E9-BD18-578E64669B95}">
      <dsp:nvSpPr>
        <dsp:cNvPr id="0" name=""/>
        <dsp:cNvSpPr/>
      </dsp:nvSpPr>
      <dsp:spPr>
        <a:xfrm>
          <a:off x="0" y="8440788"/>
          <a:ext cx="21443005" cy="834319"/>
        </a:xfrm>
        <a:prstGeom prst="roundRect">
          <a:avLst/>
        </a:prstGeom>
        <a:solidFill>
          <a:schemeClr val="tx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b="1" i="0" kern="1200" dirty="0">
              <a:solidFill>
                <a:schemeClr val="accent6"/>
              </a:solidFill>
              <a:latin typeface="+mn-lt"/>
              <a:cs typeface="Calibri Light" panose="020F0302020204030204" pitchFamily="34" charset="0"/>
            </a:rPr>
            <a:t>Preferential tariff rates that are not sufficiently competitive compared to MFN rates. </a:t>
          </a:r>
          <a:endParaRPr lang="tr-TR" sz="3200" b="1" i="0" kern="1200" dirty="0">
            <a:solidFill>
              <a:schemeClr val="accent6"/>
            </a:solidFill>
            <a:latin typeface="+mn-lt"/>
            <a:cs typeface="Calibri Light" panose="020F0302020204030204" pitchFamily="34" charset="0"/>
          </a:endParaRPr>
        </a:p>
      </dsp:txBody>
      <dsp:txXfrm>
        <a:off x="40728" y="8481516"/>
        <a:ext cx="21361549" cy="752863"/>
      </dsp:txXfrm>
    </dsp:sp>
    <dsp:sp modelId="{05ACFDC7-D290-453F-B6F3-EEBA89BD2B49}">
      <dsp:nvSpPr>
        <dsp:cNvPr id="0" name=""/>
        <dsp:cNvSpPr/>
      </dsp:nvSpPr>
      <dsp:spPr>
        <a:xfrm>
          <a:off x="0" y="9284501"/>
          <a:ext cx="21443005" cy="834319"/>
        </a:xfrm>
        <a:prstGeom prst="roundRect">
          <a:avLst/>
        </a:prstGeom>
        <a:solidFill>
          <a:schemeClr val="tx2"/>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b="1" i="0" kern="1200" dirty="0">
              <a:solidFill>
                <a:schemeClr val="accent6"/>
              </a:solidFill>
              <a:latin typeface="+mn-lt"/>
              <a:cs typeface="Calibri Light" panose="020F0302020204030204" pitchFamily="34" charset="0"/>
            </a:rPr>
            <a:t>Availability of more attractive bilateral and regional trade agreements, leading exporters to prefer alternative preferential arrangements.</a:t>
          </a:r>
          <a:endParaRPr lang="tr-TR" sz="3200" b="1" i="0" kern="1200" dirty="0">
            <a:solidFill>
              <a:schemeClr val="accent6"/>
            </a:solidFill>
            <a:latin typeface="+mn-lt"/>
            <a:cs typeface="Calibri Light" panose="020F0302020204030204" pitchFamily="34" charset="0"/>
          </a:endParaRPr>
        </a:p>
      </dsp:txBody>
      <dsp:txXfrm>
        <a:off x="40728" y="9325229"/>
        <a:ext cx="21361549" cy="7528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830630-763D-4AD3-8A2B-C2538BF1C0BB}">
      <dsp:nvSpPr>
        <dsp:cNvPr id="0" name=""/>
        <dsp:cNvSpPr/>
      </dsp:nvSpPr>
      <dsp:spPr>
        <a:xfrm>
          <a:off x="0" y="4921"/>
          <a:ext cx="21457383" cy="0"/>
        </a:xfrm>
        <a:prstGeom prst="lin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1B522847-1542-42A0-8CFA-7165E99B1633}">
      <dsp:nvSpPr>
        <dsp:cNvPr id="0" name=""/>
        <dsp:cNvSpPr/>
      </dsp:nvSpPr>
      <dsp:spPr>
        <a:xfrm>
          <a:off x="0" y="4921"/>
          <a:ext cx="21457383" cy="8391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b="1" i="0" kern="1200" dirty="0" err="1">
              <a:solidFill>
                <a:schemeClr val="accent6"/>
              </a:solidFill>
              <a:latin typeface="+mn-lt"/>
              <a:cs typeface="Calibri Light" panose="020F0302020204030204" pitchFamily="34" charset="0"/>
            </a:rPr>
            <a:t>Establish</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dedicated</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national</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mechanisms</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or</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coordination</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units</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for</a:t>
          </a:r>
          <a:r>
            <a:rPr lang="tr-TR" sz="2800" b="1" i="0" kern="1200" dirty="0">
              <a:solidFill>
                <a:schemeClr val="accent6"/>
              </a:solidFill>
              <a:latin typeface="+mn-lt"/>
              <a:cs typeface="Calibri Light" panose="020F0302020204030204" pitchFamily="34" charset="0"/>
            </a:rPr>
            <a:t> TPS-OIC </a:t>
          </a:r>
          <a:r>
            <a:rPr lang="tr-TR" sz="2800" b="1" i="0" kern="1200" dirty="0" err="1">
              <a:solidFill>
                <a:schemeClr val="accent6"/>
              </a:solidFill>
              <a:latin typeface="+mn-lt"/>
              <a:cs typeface="Calibri Light" panose="020F0302020204030204" pitchFamily="34" charset="0"/>
            </a:rPr>
            <a:t>implementation</a:t>
          </a:r>
          <a:r>
            <a:rPr lang="tr-TR" sz="2800" b="1" i="0" kern="1200" dirty="0">
              <a:solidFill>
                <a:schemeClr val="accent6"/>
              </a:solidFill>
              <a:latin typeface="+mn-lt"/>
              <a:cs typeface="Calibri Light" panose="020F0302020204030204" pitchFamily="34" charset="0"/>
            </a:rPr>
            <a:t>. </a:t>
          </a:r>
        </a:p>
      </dsp:txBody>
      <dsp:txXfrm>
        <a:off x="0" y="4921"/>
        <a:ext cx="21457383" cy="839184"/>
      </dsp:txXfrm>
    </dsp:sp>
    <dsp:sp modelId="{D01912B0-EF07-4BF5-8CC9-83C8FCE1FD1A}">
      <dsp:nvSpPr>
        <dsp:cNvPr id="0" name=""/>
        <dsp:cNvSpPr/>
      </dsp:nvSpPr>
      <dsp:spPr>
        <a:xfrm>
          <a:off x="0" y="844105"/>
          <a:ext cx="21457383" cy="0"/>
        </a:xfrm>
        <a:prstGeom prst="lin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2E3C253A-E84E-4F34-B8E9-606D1BA1E0BD}">
      <dsp:nvSpPr>
        <dsp:cNvPr id="0" name=""/>
        <dsp:cNvSpPr/>
      </dsp:nvSpPr>
      <dsp:spPr>
        <a:xfrm>
          <a:off x="0" y="844105"/>
          <a:ext cx="21457383" cy="8391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b="1" i="0" kern="1200" dirty="0" err="1">
              <a:solidFill>
                <a:schemeClr val="accent6"/>
              </a:solidFill>
              <a:latin typeface="+mn-lt"/>
              <a:cs typeface="Calibri Light" panose="020F0302020204030204" pitchFamily="34" charset="0"/>
            </a:rPr>
            <a:t>Enhance</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the</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digitalization</a:t>
          </a:r>
          <a:r>
            <a:rPr lang="tr-TR" sz="2800" b="1" i="0" kern="1200" dirty="0">
              <a:solidFill>
                <a:schemeClr val="accent6"/>
              </a:solidFill>
              <a:latin typeface="+mn-lt"/>
              <a:cs typeface="Calibri Light" panose="020F0302020204030204" pitchFamily="34" charset="0"/>
            </a:rPr>
            <a:t> of TPS-OIC </a:t>
          </a:r>
          <a:r>
            <a:rPr lang="tr-TR" sz="2800" b="1" i="0" kern="1200" dirty="0" err="1">
              <a:solidFill>
                <a:schemeClr val="accent6"/>
              </a:solidFill>
              <a:latin typeface="+mn-lt"/>
              <a:cs typeface="Calibri Light" panose="020F0302020204030204" pitchFamily="34" charset="0"/>
            </a:rPr>
            <a:t>procedures</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and</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customs</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systems</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including</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Certificates</a:t>
          </a:r>
          <a:r>
            <a:rPr lang="tr-TR" sz="2800" b="1" i="0" kern="1200" dirty="0">
              <a:solidFill>
                <a:schemeClr val="accent6"/>
              </a:solidFill>
              <a:latin typeface="+mn-lt"/>
              <a:cs typeface="Calibri Light" panose="020F0302020204030204" pitchFamily="34" charset="0"/>
            </a:rPr>
            <a:t> of </a:t>
          </a:r>
          <a:r>
            <a:rPr lang="tr-TR" sz="2800" b="1" i="0" kern="1200" dirty="0" err="1">
              <a:solidFill>
                <a:schemeClr val="accent6"/>
              </a:solidFill>
              <a:latin typeface="+mn-lt"/>
              <a:cs typeface="Calibri Light" panose="020F0302020204030204" pitchFamily="34" charset="0"/>
            </a:rPr>
            <a:t>Origin</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concession</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schedules</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and</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related</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customs</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processes</a:t>
          </a:r>
          <a:r>
            <a:rPr lang="tr-TR" sz="2800" b="1" i="0" kern="1200" dirty="0">
              <a:solidFill>
                <a:schemeClr val="accent6"/>
              </a:solidFill>
              <a:latin typeface="+mn-lt"/>
              <a:cs typeface="Calibri Light" panose="020F0302020204030204" pitchFamily="34" charset="0"/>
            </a:rPr>
            <a:t>. </a:t>
          </a:r>
        </a:p>
      </dsp:txBody>
      <dsp:txXfrm>
        <a:off x="0" y="844105"/>
        <a:ext cx="21457383" cy="839184"/>
      </dsp:txXfrm>
    </dsp:sp>
    <dsp:sp modelId="{7D8C7326-34E9-4297-96BE-5B51BA31334D}">
      <dsp:nvSpPr>
        <dsp:cNvPr id="0" name=""/>
        <dsp:cNvSpPr/>
      </dsp:nvSpPr>
      <dsp:spPr>
        <a:xfrm>
          <a:off x="0" y="1683289"/>
          <a:ext cx="21457383" cy="0"/>
        </a:xfrm>
        <a:prstGeom prst="lin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7B17132F-7FB5-4E15-9F4F-7A3FB2CAB6FD}">
      <dsp:nvSpPr>
        <dsp:cNvPr id="0" name=""/>
        <dsp:cNvSpPr/>
      </dsp:nvSpPr>
      <dsp:spPr>
        <a:xfrm>
          <a:off x="0" y="1683289"/>
          <a:ext cx="21457383" cy="8391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b="1" i="0" kern="1200" dirty="0" err="1">
              <a:solidFill>
                <a:schemeClr val="accent6"/>
              </a:solidFill>
              <a:latin typeface="+mn-lt"/>
              <a:cs typeface="Calibri Light" panose="020F0302020204030204" pitchFamily="34" charset="0"/>
            </a:rPr>
            <a:t>Establish</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electronic</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connectivity</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and</a:t>
          </a:r>
          <a:r>
            <a:rPr lang="tr-TR" sz="2800" b="1" i="0" kern="1200" dirty="0">
              <a:solidFill>
                <a:schemeClr val="accent6"/>
              </a:solidFill>
              <a:latin typeface="+mn-lt"/>
              <a:cs typeface="Calibri Light" panose="020F0302020204030204" pitchFamily="34" charset="0"/>
            </a:rPr>
            <a:t> data </a:t>
          </a:r>
          <a:r>
            <a:rPr lang="tr-TR" sz="2800" b="1" i="0" kern="1200" dirty="0" err="1">
              <a:solidFill>
                <a:schemeClr val="accent6"/>
              </a:solidFill>
              <a:latin typeface="+mn-lt"/>
              <a:cs typeface="Calibri Light" panose="020F0302020204030204" pitchFamily="34" charset="0"/>
            </a:rPr>
            <a:t>exchange</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mechanisms</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among</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participating</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Member</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States</a:t>
          </a:r>
          <a:r>
            <a:rPr lang="tr-TR" sz="2800" b="1" i="0" kern="1200" dirty="0">
              <a:solidFill>
                <a:schemeClr val="accent6"/>
              </a:solidFill>
              <a:latin typeface="+mn-lt"/>
              <a:cs typeface="Calibri Light" panose="020F0302020204030204" pitchFamily="34" charset="0"/>
            </a:rPr>
            <a:t>. </a:t>
          </a:r>
        </a:p>
      </dsp:txBody>
      <dsp:txXfrm>
        <a:off x="0" y="1683289"/>
        <a:ext cx="21457383" cy="839184"/>
      </dsp:txXfrm>
    </dsp:sp>
    <dsp:sp modelId="{23EBA345-176C-4AD0-9F35-DC54F608E23C}">
      <dsp:nvSpPr>
        <dsp:cNvPr id="0" name=""/>
        <dsp:cNvSpPr/>
      </dsp:nvSpPr>
      <dsp:spPr>
        <a:xfrm>
          <a:off x="0" y="2522473"/>
          <a:ext cx="21457383" cy="0"/>
        </a:xfrm>
        <a:prstGeom prst="lin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C0CA5C55-B433-4318-B436-BFE8F9731E07}">
      <dsp:nvSpPr>
        <dsp:cNvPr id="0" name=""/>
        <dsp:cNvSpPr/>
      </dsp:nvSpPr>
      <dsp:spPr>
        <a:xfrm>
          <a:off x="0" y="2522473"/>
          <a:ext cx="21457383" cy="8391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b="1" i="0" kern="1200" dirty="0" err="1">
              <a:solidFill>
                <a:schemeClr val="accent6"/>
              </a:solidFill>
              <a:latin typeface="+mn-lt"/>
              <a:cs typeface="Calibri Light" panose="020F0302020204030204" pitchFamily="34" charset="0"/>
            </a:rPr>
            <a:t>Introduce</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specific</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customs</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codes</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or</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mechanisms</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to</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identify</a:t>
          </a:r>
          <a:r>
            <a:rPr lang="tr-TR" sz="2800" b="1" i="0" kern="1200" dirty="0">
              <a:solidFill>
                <a:schemeClr val="accent6"/>
              </a:solidFill>
              <a:latin typeface="+mn-lt"/>
              <a:cs typeface="Calibri Light" panose="020F0302020204030204" pitchFamily="34" charset="0"/>
            </a:rPr>
            <a:t> TPS-OIC </a:t>
          </a:r>
          <a:r>
            <a:rPr lang="tr-TR" sz="2800" b="1" i="0" kern="1200" dirty="0" err="1">
              <a:solidFill>
                <a:schemeClr val="accent6"/>
              </a:solidFill>
              <a:latin typeface="+mn-lt"/>
              <a:cs typeface="Calibri Light" panose="020F0302020204030204" pitchFamily="34" charset="0"/>
            </a:rPr>
            <a:t>preferential</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transactions</a:t>
          </a:r>
          <a:r>
            <a:rPr lang="tr-TR" sz="2800" b="1" i="0" kern="1200" dirty="0">
              <a:solidFill>
                <a:schemeClr val="accent6"/>
              </a:solidFill>
              <a:latin typeface="+mn-lt"/>
              <a:cs typeface="Calibri Light" panose="020F0302020204030204" pitchFamily="34" charset="0"/>
            </a:rPr>
            <a:t>. </a:t>
          </a:r>
        </a:p>
      </dsp:txBody>
      <dsp:txXfrm>
        <a:off x="0" y="2522473"/>
        <a:ext cx="21457383" cy="839184"/>
      </dsp:txXfrm>
    </dsp:sp>
    <dsp:sp modelId="{AFBB6FCB-F260-4258-9CCB-EF9E5B9ABE71}">
      <dsp:nvSpPr>
        <dsp:cNvPr id="0" name=""/>
        <dsp:cNvSpPr/>
      </dsp:nvSpPr>
      <dsp:spPr>
        <a:xfrm>
          <a:off x="0" y="3361657"/>
          <a:ext cx="21457383" cy="0"/>
        </a:xfrm>
        <a:prstGeom prst="lin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97638525-D6A4-45E1-937C-7A7B1ED757E6}">
      <dsp:nvSpPr>
        <dsp:cNvPr id="0" name=""/>
        <dsp:cNvSpPr/>
      </dsp:nvSpPr>
      <dsp:spPr>
        <a:xfrm>
          <a:off x="0" y="3361657"/>
          <a:ext cx="21457383" cy="8391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b="1" i="0" kern="1200" dirty="0" err="1">
              <a:solidFill>
                <a:schemeClr val="accent6"/>
              </a:solidFill>
              <a:latin typeface="+mn-lt"/>
              <a:cs typeface="Calibri Light" panose="020F0302020204030204" pitchFamily="34" charset="0"/>
            </a:rPr>
            <a:t>Promote</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the</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wider</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adoption</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and</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mutual</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recognition</a:t>
          </a:r>
          <a:r>
            <a:rPr lang="tr-TR" sz="2800" b="1" i="0" kern="1200" dirty="0">
              <a:solidFill>
                <a:schemeClr val="accent6"/>
              </a:solidFill>
              <a:latin typeface="+mn-lt"/>
              <a:cs typeface="Calibri Light" panose="020F0302020204030204" pitchFamily="34" charset="0"/>
            </a:rPr>
            <a:t> of Electronic </a:t>
          </a:r>
          <a:r>
            <a:rPr lang="tr-TR" sz="2800" b="1" i="0" kern="1200" dirty="0" err="1">
              <a:solidFill>
                <a:schemeClr val="accent6"/>
              </a:solidFill>
              <a:latin typeface="+mn-lt"/>
              <a:cs typeface="Calibri Light" panose="020F0302020204030204" pitchFamily="34" charset="0"/>
            </a:rPr>
            <a:t>Certificates</a:t>
          </a:r>
          <a:r>
            <a:rPr lang="tr-TR" sz="2800" b="1" i="0" kern="1200" dirty="0">
              <a:solidFill>
                <a:schemeClr val="accent6"/>
              </a:solidFill>
              <a:latin typeface="+mn-lt"/>
              <a:cs typeface="Calibri Light" panose="020F0302020204030204" pitchFamily="34" charset="0"/>
            </a:rPr>
            <a:t> of </a:t>
          </a:r>
          <a:r>
            <a:rPr lang="tr-TR" sz="2800" b="1" i="0" kern="1200" dirty="0" err="1">
              <a:solidFill>
                <a:schemeClr val="accent6"/>
              </a:solidFill>
              <a:latin typeface="+mn-lt"/>
              <a:cs typeface="Calibri Light" panose="020F0302020204030204" pitchFamily="34" charset="0"/>
            </a:rPr>
            <a:t>Origin</a:t>
          </a:r>
          <a:r>
            <a:rPr lang="tr-TR" sz="2800" b="1" i="0" kern="1200" dirty="0">
              <a:solidFill>
                <a:schemeClr val="accent6"/>
              </a:solidFill>
              <a:latin typeface="+mn-lt"/>
              <a:cs typeface="Calibri Light" panose="020F0302020204030204" pitchFamily="34" charset="0"/>
            </a:rPr>
            <a:t> (e-CO) </a:t>
          </a:r>
          <a:r>
            <a:rPr lang="tr-TR" sz="2800" b="1" i="0" kern="1200" dirty="0" err="1">
              <a:solidFill>
                <a:schemeClr val="accent6"/>
              </a:solidFill>
              <a:latin typeface="+mn-lt"/>
              <a:cs typeface="Calibri Light" panose="020F0302020204030204" pitchFamily="34" charset="0"/>
            </a:rPr>
            <a:t>among</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participating</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Member</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States</a:t>
          </a:r>
          <a:r>
            <a:rPr lang="tr-TR" sz="2800" b="1" i="0" kern="1200" dirty="0">
              <a:solidFill>
                <a:schemeClr val="accent6"/>
              </a:solidFill>
              <a:latin typeface="+mn-lt"/>
              <a:cs typeface="Calibri Light" panose="020F0302020204030204" pitchFamily="34" charset="0"/>
            </a:rPr>
            <a:t>. </a:t>
          </a:r>
        </a:p>
      </dsp:txBody>
      <dsp:txXfrm>
        <a:off x="0" y="3361657"/>
        <a:ext cx="21457383" cy="839184"/>
      </dsp:txXfrm>
    </dsp:sp>
    <dsp:sp modelId="{4D4ECDCE-7967-4487-80DE-EF31303D70CA}">
      <dsp:nvSpPr>
        <dsp:cNvPr id="0" name=""/>
        <dsp:cNvSpPr/>
      </dsp:nvSpPr>
      <dsp:spPr>
        <a:xfrm>
          <a:off x="0" y="4200841"/>
          <a:ext cx="21457383" cy="0"/>
        </a:xfrm>
        <a:prstGeom prst="lin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14DA67F7-99EC-451A-AA2E-E5163F73EA36}">
      <dsp:nvSpPr>
        <dsp:cNvPr id="0" name=""/>
        <dsp:cNvSpPr/>
      </dsp:nvSpPr>
      <dsp:spPr>
        <a:xfrm>
          <a:off x="0" y="4200841"/>
          <a:ext cx="21457383" cy="8391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b="1" i="0" kern="1200" dirty="0" err="1">
              <a:solidFill>
                <a:schemeClr val="accent6"/>
              </a:solidFill>
              <a:latin typeface="+mn-lt"/>
              <a:cs typeface="Calibri Light" panose="020F0302020204030204" pitchFamily="34" charset="0"/>
            </a:rPr>
            <a:t>Strengthen</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training</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awareness-raising</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outreach</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and</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capacity-building</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activities</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for</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public</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institutions</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customs</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administrations</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and</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private</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sector</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stakeholders</a:t>
          </a:r>
          <a:r>
            <a:rPr lang="tr-TR" sz="2800" b="1" i="0" kern="1200" dirty="0">
              <a:solidFill>
                <a:schemeClr val="accent6"/>
              </a:solidFill>
              <a:latin typeface="+mn-lt"/>
              <a:cs typeface="Calibri Light" panose="020F0302020204030204" pitchFamily="34" charset="0"/>
            </a:rPr>
            <a:t>. </a:t>
          </a:r>
        </a:p>
      </dsp:txBody>
      <dsp:txXfrm>
        <a:off x="0" y="4200841"/>
        <a:ext cx="21457383" cy="839184"/>
      </dsp:txXfrm>
    </dsp:sp>
    <dsp:sp modelId="{76815D8A-5E7B-451E-AD58-552B5F1E1FCC}">
      <dsp:nvSpPr>
        <dsp:cNvPr id="0" name=""/>
        <dsp:cNvSpPr/>
      </dsp:nvSpPr>
      <dsp:spPr>
        <a:xfrm>
          <a:off x="0" y="5040026"/>
          <a:ext cx="21457383" cy="0"/>
        </a:xfrm>
        <a:prstGeom prst="lin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4BB978FC-7A2B-42DD-92FF-FF5B7C4F048A}">
      <dsp:nvSpPr>
        <dsp:cNvPr id="0" name=""/>
        <dsp:cNvSpPr/>
      </dsp:nvSpPr>
      <dsp:spPr>
        <a:xfrm>
          <a:off x="0" y="5040025"/>
          <a:ext cx="21457383" cy="8391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b="1" i="0" kern="1200" dirty="0" err="1">
              <a:solidFill>
                <a:schemeClr val="accent6"/>
              </a:solidFill>
              <a:latin typeface="+mn-lt"/>
              <a:cs typeface="Calibri Light" panose="020F0302020204030204" pitchFamily="34" charset="0"/>
            </a:rPr>
            <a:t>Improve</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coordination</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and</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information-sharing</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among</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relevant</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national</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authorities</a:t>
          </a:r>
          <a:r>
            <a:rPr lang="tr-TR" sz="2800" b="1" i="0" kern="1200" dirty="0">
              <a:solidFill>
                <a:schemeClr val="accent6"/>
              </a:solidFill>
              <a:latin typeface="+mn-lt"/>
              <a:cs typeface="Calibri Light" panose="020F0302020204030204" pitchFamily="34" charset="0"/>
            </a:rPr>
            <a:t>. </a:t>
          </a:r>
        </a:p>
      </dsp:txBody>
      <dsp:txXfrm>
        <a:off x="0" y="5040025"/>
        <a:ext cx="21457383" cy="839184"/>
      </dsp:txXfrm>
    </dsp:sp>
    <dsp:sp modelId="{B3F798CF-3208-4C13-9B77-23D0D62E9E1C}">
      <dsp:nvSpPr>
        <dsp:cNvPr id="0" name=""/>
        <dsp:cNvSpPr/>
      </dsp:nvSpPr>
      <dsp:spPr>
        <a:xfrm>
          <a:off x="0" y="5879210"/>
          <a:ext cx="21457383" cy="0"/>
        </a:xfrm>
        <a:prstGeom prst="lin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B5C9B0C9-C4A8-417B-BED2-1626245F7633}">
      <dsp:nvSpPr>
        <dsp:cNvPr id="0" name=""/>
        <dsp:cNvSpPr/>
      </dsp:nvSpPr>
      <dsp:spPr>
        <a:xfrm>
          <a:off x="0" y="5879210"/>
          <a:ext cx="21457383" cy="8391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b="1" i="0" kern="1200" dirty="0" err="1">
              <a:solidFill>
                <a:schemeClr val="accent6"/>
              </a:solidFill>
              <a:latin typeface="+mn-lt"/>
              <a:cs typeface="Calibri Light" panose="020F0302020204030204" pitchFamily="34" charset="0"/>
            </a:rPr>
            <a:t>Review</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update</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and</a:t>
          </a:r>
          <a:r>
            <a:rPr lang="tr-TR" sz="2800" b="1" i="0" kern="1200" dirty="0">
              <a:solidFill>
                <a:schemeClr val="accent6"/>
              </a:solidFill>
              <a:latin typeface="+mn-lt"/>
              <a:cs typeface="Calibri Light" panose="020F0302020204030204" pitchFamily="34" charset="0"/>
            </a:rPr>
            <a:t> standardize </a:t>
          </a:r>
          <a:r>
            <a:rPr lang="tr-TR" sz="2800" b="1" i="0" kern="1200" dirty="0" err="1">
              <a:solidFill>
                <a:schemeClr val="accent6"/>
              </a:solidFill>
              <a:latin typeface="+mn-lt"/>
              <a:cs typeface="Calibri Light" panose="020F0302020204030204" pitchFamily="34" charset="0"/>
            </a:rPr>
            <a:t>concession</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schedules</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including</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alignment</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with</a:t>
          </a:r>
          <a:r>
            <a:rPr lang="tr-TR" sz="2800" b="1" i="0" kern="1200" dirty="0">
              <a:solidFill>
                <a:schemeClr val="accent6"/>
              </a:solidFill>
              <a:latin typeface="+mn-lt"/>
              <a:cs typeface="Calibri Light" panose="020F0302020204030204" pitchFamily="34" charset="0"/>
            </a:rPr>
            <a:t> HS 2022 </a:t>
          </a:r>
          <a:r>
            <a:rPr lang="tr-TR" sz="2800" b="1" i="0" kern="1200" dirty="0" err="1">
              <a:solidFill>
                <a:schemeClr val="accent6"/>
              </a:solidFill>
              <a:latin typeface="+mn-lt"/>
              <a:cs typeface="Calibri Light" panose="020F0302020204030204" pitchFamily="34" charset="0"/>
            </a:rPr>
            <a:t>nomenclature</a:t>
          </a:r>
          <a:r>
            <a:rPr lang="tr-TR" sz="2400" b="1" i="0" kern="1200" dirty="0">
              <a:solidFill>
                <a:schemeClr val="accent6"/>
              </a:solidFill>
              <a:latin typeface="+mn-lt"/>
              <a:cs typeface="Calibri Light" panose="020F0302020204030204" pitchFamily="34" charset="0"/>
            </a:rPr>
            <a:t>. </a:t>
          </a:r>
        </a:p>
      </dsp:txBody>
      <dsp:txXfrm>
        <a:off x="0" y="5879210"/>
        <a:ext cx="21457383" cy="839184"/>
      </dsp:txXfrm>
    </dsp:sp>
    <dsp:sp modelId="{82B7D4BF-26C2-49E3-8C35-12E93D56C03D}">
      <dsp:nvSpPr>
        <dsp:cNvPr id="0" name=""/>
        <dsp:cNvSpPr/>
      </dsp:nvSpPr>
      <dsp:spPr>
        <a:xfrm>
          <a:off x="0" y="6718394"/>
          <a:ext cx="21457383" cy="0"/>
        </a:xfrm>
        <a:prstGeom prst="lin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7E2C171E-BBE5-4250-8D89-B523B3CCACD5}">
      <dsp:nvSpPr>
        <dsp:cNvPr id="0" name=""/>
        <dsp:cNvSpPr/>
      </dsp:nvSpPr>
      <dsp:spPr>
        <a:xfrm>
          <a:off x="0" y="6718394"/>
          <a:ext cx="21457383" cy="8391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b="1" i="0" kern="1200" dirty="0" err="1">
              <a:solidFill>
                <a:schemeClr val="accent6"/>
              </a:solidFill>
              <a:latin typeface="+mn-lt"/>
              <a:cs typeface="Calibri Light" panose="020F0302020204030204" pitchFamily="34" charset="0"/>
            </a:rPr>
            <a:t>Expand</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product</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coverage</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under</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concession</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schedules</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to</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include</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more</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goods</a:t>
          </a:r>
          <a:r>
            <a:rPr lang="tr-TR" sz="2800" b="1" i="0" kern="1200" dirty="0">
              <a:solidFill>
                <a:schemeClr val="accent6"/>
              </a:solidFill>
              <a:latin typeface="+mn-lt"/>
              <a:cs typeface="Calibri Light" panose="020F0302020204030204" pitchFamily="34" charset="0"/>
            </a:rPr>
            <a:t> of </a:t>
          </a:r>
          <a:r>
            <a:rPr lang="tr-TR" sz="2800" b="1" i="0" kern="1200" dirty="0" err="1">
              <a:solidFill>
                <a:schemeClr val="accent6"/>
              </a:solidFill>
              <a:latin typeface="+mn-lt"/>
              <a:cs typeface="Calibri Light" panose="020F0302020204030204" pitchFamily="34" charset="0"/>
            </a:rPr>
            <a:t>export</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interest</a:t>
          </a:r>
          <a:r>
            <a:rPr lang="tr-TR" sz="2800" b="1" i="0" kern="1200" dirty="0">
              <a:solidFill>
                <a:schemeClr val="accent6"/>
              </a:solidFill>
              <a:latin typeface="+mn-lt"/>
              <a:cs typeface="Calibri Light" panose="020F0302020204030204" pitchFamily="34" charset="0"/>
            </a:rPr>
            <a:t>. </a:t>
          </a:r>
        </a:p>
      </dsp:txBody>
      <dsp:txXfrm>
        <a:off x="0" y="6718394"/>
        <a:ext cx="21457383" cy="839184"/>
      </dsp:txXfrm>
    </dsp:sp>
    <dsp:sp modelId="{AB7B98D4-A52D-4618-A146-6AC6CBEBF0DB}">
      <dsp:nvSpPr>
        <dsp:cNvPr id="0" name=""/>
        <dsp:cNvSpPr/>
      </dsp:nvSpPr>
      <dsp:spPr>
        <a:xfrm>
          <a:off x="0" y="7557578"/>
          <a:ext cx="21457383" cy="0"/>
        </a:xfrm>
        <a:prstGeom prst="lin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FFBE8A8C-5F38-4A7B-96E3-E15CA9BA2206}">
      <dsp:nvSpPr>
        <dsp:cNvPr id="0" name=""/>
        <dsp:cNvSpPr/>
      </dsp:nvSpPr>
      <dsp:spPr>
        <a:xfrm>
          <a:off x="0" y="7557578"/>
          <a:ext cx="21457383" cy="8391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b="1" i="0" kern="1200" dirty="0" err="1">
              <a:solidFill>
                <a:schemeClr val="accent6"/>
              </a:solidFill>
              <a:latin typeface="+mn-lt"/>
              <a:cs typeface="Calibri Light" panose="020F0302020204030204" pitchFamily="34" charset="0"/>
            </a:rPr>
            <a:t>Ensure</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the</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full</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implementation</a:t>
          </a:r>
          <a:r>
            <a:rPr lang="tr-TR" sz="2800" b="1" i="0" kern="1200" dirty="0">
              <a:solidFill>
                <a:schemeClr val="accent6"/>
              </a:solidFill>
              <a:latin typeface="+mn-lt"/>
              <a:cs typeface="Calibri Light" panose="020F0302020204030204" pitchFamily="34" charset="0"/>
            </a:rPr>
            <a:t> of TPS-OIC </a:t>
          </a:r>
          <a:r>
            <a:rPr lang="tr-TR" sz="2800" b="1" i="0" kern="1200" dirty="0" err="1">
              <a:solidFill>
                <a:schemeClr val="accent6"/>
              </a:solidFill>
              <a:latin typeface="+mn-lt"/>
              <a:cs typeface="Calibri Light" panose="020F0302020204030204" pitchFamily="34" charset="0"/>
            </a:rPr>
            <a:t>commitments</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by</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all</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participating</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Member</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States</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including</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the</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issuance</a:t>
          </a:r>
          <a:r>
            <a:rPr lang="tr-TR" sz="2800" b="1" i="0" kern="1200" dirty="0">
              <a:solidFill>
                <a:schemeClr val="accent6"/>
              </a:solidFill>
              <a:latin typeface="+mn-lt"/>
              <a:cs typeface="Calibri Light" panose="020F0302020204030204" pitchFamily="34" charset="0"/>
            </a:rPr>
            <a:t> of Rules of </a:t>
          </a:r>
          <a:r>
            <a:rPr lang="tr-TR" sz="2800" b="1" i="0" kern="1200" dirty="0" err="1">
              <a:solidFill>
                <a:schemeClr val="accent6"/>
              </a:solidFill>
              <a:latin typeface="+mn-lt"/>
              <a:cs typeface="Calibri Light" panose="020F0302020204030204" pitchFamily="34" charset="0"/>
            </a:rPr>
            <a:t>Origin</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Certificates</a:t>
          </a:r>
          <a:r>
            <a:rPr lang="tr-TR" sz="2800" b="1" i="0" kern="1200" dirty="0">
              <a:solidFill>
                <a:schemeClr val="accent6"/>
              </a:solidFill>
              <a:latin typeface="+mn-lt"/>
              <a:cs typeface="Calibri Light" panose="020F0302020204030204" pitchFamily="34" charset="0"/>
            </a:rPr>
            <a:t> in </a:t>
          </a:r>
          <a:r>
            <a:rPr lang="tr-TR" sz="2800" b="1" i="0" kern="1200" dirty="0" err="1">
              <a:solidFill>
                <a:schemeClr val="accent6"/>
              </a:solidFill>
              <a:latin typeface="+mn-lt"/>
              <a:cs typeface="Calibri Light" panose="020F0302020204030204" pitchFamily="34" charset="0"/>
            </a:rPr>
            <a:t>accordance</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with</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the</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Agreement</a:t>
          </a:r>
          <a:r>
            <a:rPr lang="tr-TR" sz="2800" b="1" i="0" kern="1200" dirty="0">
              <a:solidFill>
                <a:schemeClr val="accent6"/>
              </a:solidFill>
              <a:latin typeface="+mn-lt"/>
              <a:cs typeface="Calibri Light" panose="020F0302020204030204" pitchFamily="34" charset="0"/>
            </a:rPr>
            <a:t>. </a:t>
          </a:r>
        </a:p>
      </dsp:txBody>
      <dsp:txXfrm>
        <a:off x="0" y="7557578"/>
        <a:ext cx="21457383" cy="839184"/>
      </dsp:txXfrm>
    </dsp:sp>
    <dsp:sp modelId="{089356E7-E797-43EE-80BC-FE301E044DA7}">
      <dsp:nvSpPr>
        <dsp:cNvPr id="0" name=""/>
        <dsp:cNvSpPr/>
      </dsp:nvSpPr>
      <dsp:spPr>
        <a:xfrm>
          <a:off x="0" y="8396762"/>
          <a:ext cx="21457383" cy="0"/>
        </a:xfrm>
        <a:prstGeom prst="lin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A118280F-BB3C-4509-AD00-4236E2FFBC6D}">
      <dsp:nvSpPr>
        <dsp:cNvPr id="0" name=""/>
        <dsp:cNvSpPr/>
      </dsp:nvSpPr>
      <dsp:spPr>
        <a:xfrm>
          <a:off x="0" y="8396762"/>
          <a:ext cx="21457383" cy="8391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b="1" i="0" kern="1200" dirty="0" err="1">
              <a:solidFill>
                <a:schemeClr val="accent6"/>
              </a:solidFill>
              <a:latin typeface="+mn-lt"/>
              <a:cs typeface="Calibri Light" panose="020F0302020204030204" pitchFamily="34" charset="0"/>
            </a:rPr>
            <a:t>Improve</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the</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existing</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terms</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and</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conditions</a:t>
          </a:r>
          <a:r>
            <a:rPr lang="tr-TR" sz="2800" b="1" i="0" kern="1200" dirty="0">
              <a:solidFill>
                <a:schemeClr val="accent6"/>
              </a:solidFill>
              <a:latin typeface="+mn-lt"/>
              <a:cs typeface="Calibri Light" panose="020F0302020204030204" pitchFamily="34" charset="0"/>
            </a:rPr>
            <a:t> of TPS-OIC </a:t>
          </a:r>
          <a:r>
            <a:rPr lang="tr-TR" sz="2800" b="1" i="0" kern="1200" dirty="0" err="1">
              <a:solidFill>
                <a:schemeClr val="accent6"/>
              </a:solidFill>
              <a:latin typeface="+mn-lt"/>
              <a:cs typeface="Calibri Light" panose="020F0302020204030204" pitchFamily="34" charset="0"/>
            </a:rPr>
            <a:t>to</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enhance</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its</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attractiveness</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and</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trade-creating</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potential</a:t>
          </a:r>
          <a:r>
            <a:rPr lang="tr-TR" sz="2800" b="1" i="0" kern="1200" dirty="0">
              <a:solidFill>
                <a:schemeClr val="accent6"/>
              </a:solidFill>
              <a:latin typeface="+mn-lt"/>
              <a:cs typeface="Calibri Light" panose="020F0302020204030204" pitchFamily="34" charset="0"/>
            </a:rPr>
            <a:t>. </a:t>
          </a:r>
        </a:p>
      </dsp:txBody>
      <dsp:txXfrm>
        <a:off x="0" y="8396762"/>
        <a:ext cx="21457383" cy="839184"/>
      </dsp:txXfrm>
    </dsp:sp>
    <dsp:sp modelId="{38F65352-5B7F-48A4-A3C2-D7CC81F6453A}">
      <dsp:nvSpPr>
        <dsp:cNvPr id="0" name=""/>
        <dsp:cNvSpPr/>
      </dsp:nvSpPr>
      <dsp:spPr>
        <a:xfrm>
          <a:off x="0" y="9235946"/>
          <a:ext cx="21457383" cy="0"/>
        </a:xfrm>
        <a:prstGeom prst="line">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23FE694C-9529-4B61-A91B-C47D8F3A386F}">
      <dsp:nvSpPr>
        <dsp:cNvPr id="0" name=""/>
        <dsp:cNvSpPr/>
      </dsp:nvSpPr>
      <dsp:spPr>
        <a:xfrm>
          <a:off x="0" y="9235946"/>
          <a:ext cx="21457383" cy="8391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r>
            <a:rPr lang="tr-TR" sz="2800" b="1" i="0" kern="1200" dirty="0" err="1">
              <a:solidFill>
                <a:schemeClr val="accent6"/>
              </a:solidFill>
              <a:latin typeface="+mn-lt"/>
              <a:cs typeface="Calibri Light" panose="020F0302020204030204" pitchFamily="34" charset="0"/>
            </a:rPr>
            <a:t>Strengthen</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cooperation</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with</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relevant</a:t>
          </a:r>
          <a:r>
            <a:rPr lang="tr-TR" sz="2800" b="1" i="0" kern="1200" dirty="0">
              <a:solidFill>
                <a:schemeClr val="accent6"/>
              </a:solidFill>
              <a:latin typeface="+mn-lt"/>
              <a:cs typeface="Calibri Light" panose="020F0302020204030204" pitchFamily="34" charset="0"/>
            </a:rPr>
            <a:t> OIC </a:t>
          </a:r>
          <a:r>
            <a:rPr lang="tr-TR" sz="2800" b="1" i="0" kern="1200" dirty="0" err="1">
              <a:solidFill>
                <a:schemeClr val="accent6"/>
              </a:solidFill>
              <a:latin typeface="+mn-lt"/>
              <a:cs typeface="Calibri Light" panose="020F0302020204030204" pitchFamily="34" charset="0"/>
            </a:rPr>
            <a:t>and</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international</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institutions</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for</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capacity-building</a:t>
          </a:r>
          <a:r>
            <a:rPr lang="tr-TR" sz="2800" b="1" i="0" kern="1200" dirty="0">
              <a:solidFill>
                <a:schemeClr val="accent6"/>
              </a:solidFill>
              <a:latin typeface="+mn-lt"/>
              <a:cs typeface="Calibri Light" panose="020F0302020204030204" pitchFamily="34" charset="0"/>
            </a:rPr>
            <a:t> </a:t>
          </a:r>
          <a:r>
            <a:rPr lang="tr-TR" sz="2800" b="1" i="0" kern="1200" dirty="0" err="1">
              <a:solidFill>
                <a:schemeClr val="accent6"/>
              </a:solidFill>
              <a:latin typeface="+mn-lt"/>
              <a:cs typeface="Calibri Light" panose="020F0302020204030204" pitchFamily="34" charset="0"/>
            </a:rPr>
            <a:t>activities</a:t>
          </a:r>
          <a:r>
            <a:rPr lang="tr-TR" sz="2800" b="1" i="0" kern="1200" dirty="0">
              <a:solidFill>
                <a:schemeClr val="accent6"/>
              </a:solidFill>
              <a:latin typeface="+mn-lt"/>
              <a:cs typeface="Calibri Light" panose="020F0302020204030204" pitchFamily="34" charset="0"/>
            </a:rPr>
            <a:t>. </a:t>
          </a:r>
        </a:p>
      </dsp:txBody>
      <dsp:txXfrm>
        <a:off x="0" y="9235946"/>
        <a:ext cx="21457383" cy="8391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3A8789-86EB-4A91-8E66-46690CA86244}">
      <dsp:nvSpPr>
        <dsp:cNvPr id="0" name=""/>
        <dsp:cNvSpPr/>
      </dsp:nvSpPr>
      <dsp:spPr>
        <a:xfrm>
          <a:off x="0" y="951"/>
          <a:ext cx="2144980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94599D-7978-478D-9ECA-0FEDEA9BDC0D}">
      <dsp:nvSpPr>
        <dsp:cNvPr id="0" name=""/>
        <dsp:cNvSpPr/>
      </dsp:nvSpPr>
      <dsp:spPr>
        <a:xfrm>
          <a:off x="0" y="0"/>
          <a:ext cx="21449804" cy="1559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endParaRPr lang="tr-TR" sz="2400" b="1" i="0" kern="1200" dirty="0">
            <a:solidFill>
              <a:schemeClr val="accent6"/>
            </a:solidFill>
            <a:latin typeface="+mn-lt"/>
            <a:cs typeface="Calibri Light" panose="020F0302020204030204" pitchFamily="34" charset="0"/>
          </a:endParaRPr>
        </a:p>
        <a:p>
          <a:pPr lvl="0" algn="l" defTabSz="1066800" rtl="0">
            <a:lnSpc>
              <a:spcPct val="90000"/>
            </a:lnSpc>
            <a:spcBef>
              <a:spcPct val="0"/>
            </a:spcBef>
            <a:spcAft>
              <a:spcPct val="35000"/>
            </a:spcAft>
          </a:pPr>
          <a:r>
            <a:rPr lang="en-US" sz="2800" b="1" i="0" kern="1200" dirty="0">
              <a:solidFill>
                <a:schemeClr val="accent6"/>
              </a:solidFill>
              <a:latin typeface="+mn-lt"/>
              <a:cs typeface="Calibri Light" panose="020F0302020204030204" pitchFamily="34" charset="0"/>
            </a:rPr>
            <a:t>Alternative bilateral and regional trade agreements may reduce the relative attractiveness of TPS-OIC where they provide deeper tariff preferences, broader product coverage, simpler Rules of Origin, and more familiar implementation procedures. </a:t>
          </a:r>
          <a:endParaRPr lang="tr-TR" sz="2800" b="1" i="0" kern="1200" dirty="0">
            <a:solidFill>
              <a:schemeClr val="accent6"/>
            </a:solidFill>
            <a:latin typeface="+mn-lt"/>
            <a:cs typeface="Calibri Light" panose="020F0302020204030204" pitchFamily="34" charset="0"/>
          </a:endParaRPr>
        </a:p>
      </dsp:txBody>
      <dsp:txXfrm>
        <a:off x="0" y="0"/>
        <a:ext cx="21449804" cy="1559174"/>
      </dsp:txXfrm>
    </dsp:sp>
    <dsp:sp modelId="{48C6C2E2-C71D-4C83-8B1E-B426CF09A16C}">
      <dsp:nvSpPr>
        <dsp:cNvPr id="0" name=""/>
        <dsp:cNvSpPr/>
      </dsp:nvSpPr>
      <dsp:spPr>
        <a:xfrm>
          <a:off x="0" y="1560125"/>
          <a:ext cx="2144980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391159-CA8E-4B16-97A5-72AB0657CB79}">
      <dsp:nvSpPr>
        <dsp:cNvPr id="0" name=""/>
        <dsp:cNvSpPr/>
      </dsp:nvSpPr>
      <dsp:spPr>
        <a:xfrm>
          <a:off x="0" y="1560125"/>
          <a:ext cx="21449804" cy="1559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endParaRPr lang="tr-TR" sz="2400" b="1" i="0" kern="1200" dirty="0">
            <a:solidFill>
              <a:schemeClr val="accent6"/>
            </a:solidFill>
            <a:latin typeface="+mn-lt"/>
            <a:cs typeface="Calibri Light" panose="020F0302020204030204" pitchFamily="34" charset="0"/>
          </a:endParaRPr>
        </a:p>
        <a:p>
          <a:pPr lvl="0" algn="l" defTabSz="1066800" rtl="0">
            <a:lnSpc>
              <a:spcPct val="90000"/>
            </a:lnSpc>
            <a:spcBef>
              <a:spcPct val="0"/>
            </a:spcBef>
            <a:spcAft>
              <a:spcPct val="35000"/>
            </a:spcAft>
          </a:pPr>
          <a:r>
            <a:rPr lang="en-US" sz="2800" b="1" i="0" kern="1200" dirty="0">
              <a:solidFill>
                <a:schemeClr val="accent6"/>
              </a:solidFill>
              <a:latin typeface="+mn-lt"/>
              <a:cs typeface="Calibri Light" panose="020F0302020204030204" pitchFamily="34" charset="0"/>
            </a:rPr>
            <a:t>Exporters may prefer alternative preferential trade arrangements that offer lower tariff rates, wider market access opportunities, and greater operational certainty</a:t>
          </a:r>
          <a:r>
            <a:rPr lang="en-US" sz="2400" b="1" i="0" kern="1200" dirty="0">
              <a:solidFill>
                <a:schemeClr val="accent6"/>
              </a:solidFill>
              <a:latin typeface="+mn-lt"/>
              <a:cs typeface="Calibri Light" panose="020F0302020204030204" pitchFamily="34" charset="0"/>
            </a:rPr>
            <a:t>. </a:t>
          </a:r>
          <a:endParaRPr lang="tr-TR" sz="2400" b="1" i="0" kern="1200" dirty="0">
            <a:solidFill>
              <a:schemeClr val="accent6"/>
            </a:solidFill>
            <a:latin typeface="+mn-lt"/>
            <a:cs typeface="Calibri Light" panose="020F0302020204030204" pitchFamily="34" charset="0"/>
          </a:endParaRPr>
        </a:p>
      </dsp:txBody>
      <dsp:txXfrm>
        <a:off x="0" y="1560125"/>
        <a:ext cx="21449804" cy="1559174"/>
      </dsp:txXfrm>
    </dsp:sp>
    <dsp:sp modelId="{9FE2FDB8-56D8-44B6-9BEE-D8760FE60419}">
      <dsp:nvSpPr>
        <dsp:cNvPr id="0" name=""/>
        <dsp:cNvSpPr/>
      </dsp:nvSpPr>
      <dsp:spPr>
        <a:xfrm>
          <a:off x="0" y="3119299"/>
          <a:ext cx="2144980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3DEFE0-DB5F-4BEC-97B2-042252AE4274}">
      <dsp:nvSpPr>
        <dsp:cNvPr id="0" name=""/>
        <dsp:cNvSpPr/>
      </dsp:nvSpPr>
      <dsp:spPr>
        <a:xfrm>
          <a:off x="0" y="3119299"/>
          <a:ext cx="21449804" cy="1559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endParaRPr lang="tr-TR" sz="2400" b="1" i="0" kern="1200" dirty="0">
            <a:solidFill>
              <a:schemeClr val="accent6"/>
            </a:solidFill>
            <a:latin typeface="+mn-lt"/>
            <a:cs typeface="Calibri Light" panose="020F0302020204030204" pitchFamily="34" charset="0"/>
          </a:endParaRPr>
        </a:p>
        <a:p>
          <a:pPr lvl="0" algn="l" defTabSz="1066800" rtl="0">
            <a:lnSpc>
              <a:spcPct val="90000"/>
            </a:lnSpc>
            <a:spcBef>
              <a:spcPct val="0"/>
            </a:spcBef>
            <a:spcAft>
              <a:spcPct val="35000"/>
            </a:spcAft>
          </a:pPr>
          <a:r>
            <a:rPr lang="en-US" sz="2800" b="1" i="0" kern="1200" dirty="0">
              <a:solidFill>
                <a:schemeClr val="accent6"/>
              </a:solidFill>
              <a:latin typeface="+mn-lt"/>
              <a:cs typeface="Calibri Light" panose="020F0302020204030204" pitchFamily="34" charset="0"/>
            </a:rPr>
            <a:t>The availability of more comprehensive bilateral and regional trade agreements may contribute to the lower utilization of TPS-OIC preferences. </a:t>
          </a:r>
          <a:endParaRPr lang="tr-TR" sz="2800" b="1" i="0" kern="1200" dirty="0">
            <a:solidFill>
              <a:schemeClr val="accent6"/>
            </a:solidFill>
            <a:latin typeface="+mn-lt"/>
            <a:cs typeface="Calibri Light" panose="020F0302020204030204" pitchFamily="34" charset="0"/>
          </a:endParaRPr>
        </a:p>
      </dsp:txBody>
      <dsp:txXfrm>
        <a:off x="0" y="3119299"/>
        <a:ext cx="21449804" cy="1559174"/>
      </dsp:txXfrm>
    </dsp:sp>
    <dsp:sp modelId="{02E0869E-48C8-4642-BE07-4A41DBB405D6}">
      <dsp:nvSpPr>
        <dsp:cNvPr id="0" name=""/>
        <dsp:cNvSpPr/>
      </dsp:nvSpPr>
      <dsp:spPr>
        <a:xfrm>
          <a:off x="0" y="4678474"/>
          <a:ext cx="2144980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DB0A83-3583-44CB-A623-5C6D830FFA8A}">
      <dsp:nvSpPr>
        <dsp:cNvPr id="0" name=""/>
        <dsp:cNvSpPr/>
      </dsp:nvSpPr>
      <dsp:spPr>
        <a:xfrm>
          <a:off x="0" y="4678474"/>
          <a:ext cx="21449804" cy="1559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rtl="0">
            <a:lnSpc>
              <a:spcPct val="90000"/>
            </a:lnSpc>
            <a:spcBef>
              <a:spcPct val="0"/>
            </a:spcBef>
            <a:spcAft>
              <a:spcPct val="35000"/>
            </a:spcAft>
          </a:pPr>
          <a:endParaRPr lang="tr-TR" sz="2400" b="1" i="0" kern="1200" dirty="0">
            <a:solidFill>
              <a:schemeClr val="accent6"/>
            </a:solidFill>
            <a:latin typeface="+mn-lt"/>
            <a:cs typeface="Calibri Light" panose="020F0302020204030204" pitchFamily="34" charset="0"/>
          </a:endParaRPr>
        </a:p>
        <a:p>
          <a:pPr lvl="0" algn="l" defTabSz="1066800" rtl="0">
            <a:lnSpc>
              <a:spcPct val="90000"/>
            </a:lnSpc>
            <a:spcBef>
              <a:spcPct val="0"/>
            </a:spcBef>
            <a:spcAft>
              <a:spcPct val="35000"/>
            </a:spcAft>
          </a:pPr>
          <a:r>
            <a:rPr lang="en-US" sz="2800" b="1" i="0" kern="1200" dirty="0">
              <a:solidFill>
                <a:schemeClr val="accent6"/>
              </a:solidFill>
              <a:latin typeface="+mn-lt"/>
              <a:cs typeface="Calibri Light" panose="020F0302020204030204" pitchFamily="34" charset="0"/>
            </a:rPr>
            <a:t>Existing bilateral and regional agreements among TPS-OIC participating states are often perceived as more attractive due to their broader scope and established implementation mechanisms. </a:t>
          </a:r>
          <a:endParaRPr lang="tr-TR" sz="2800" b="1" i="0" kern="1200" dirty="0">
            <a:solidFill>
              <a:schemeClr val="accent6"/>
            </a:solidFill>
            <a:latin typeface="+mn-lt"/>
            <a:cs typeface="Calibri Light" panose="020F0302020204030204" pitchFamily="34" charset="0"/>
          </a:endParaRPr>
        </a:p>
      </dsp:txBody>
      <dsp:txXfrm>
        <a:off x="0" y="4678474"/>
        <a:ext cx="21449804" cy="1559174"/>
      </dsp:txXfrm>
    </dsp:sp>
    <dsp:sp modelId="{9719646F-B91F-4005-81D5-DEB1E3251088}">
      <dsp:nvSpPr>
        <dsp:cNvPr id="0" name=""/>
        <dsp:cNvSpPr/>
      </dsp:nvSpPr>
      <dsp:spPr>
        <a:xfrm>
          <a:off x="0" y="6237648"/>
          <a:ext cx="2144980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D61420-FB76-4D86-8FCD-964FD92D212F}">
      <dsp:nvSpPr>
        <dsp:cNvPr id="0" name=""/>
        <dsp:cNvSpPr/>
      </dsp:nvSpPr>
      <dsp:spPr>
        <a:xfrm>
          <a:off x="0" y="6237648"/>
          <a:ext cx="21449804" cy="1559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rtl="0">
            <a:lnSpc>
              <a:spcPct val="90000"/>
            </a:lnSpc>
            <a:spcBef>
              <a:spcPct val="0"/>
            </a:spcBef>
            <a:spcAft>
              <a:spcPct val="35000"/>
            </a:spcAft>
          </a:pPr>
          <a:endParaRPr lang="tr-TR" sz="2800" b="1" i="0" kern="1200" dirty="0">
            <a:solidFill>
              <a:schemeClr val="accent6"/>
            </a:solidFill>
            <a:latin typeface="+mn-lt"/>
            <a:cs typeface="Calibri Light" panose="020F0302020204030204" pitchFamily="34" charset="0"/>
          </a:endParaRPr>
        </a:p>
        <a:p>
          <a:pPr lvl="0" algn="l" defTabSz="1244600" rtl="0">
            <a:lnSpc>
              <a:spcPct val="90000"/>
            </a:lnSpc>
            <a:spcBef>
              <a:spcPct val="0"/>
            </a:spcBef>
            <a:spcAft>
              <a:spcPct val="35000"/>
            </a:spcAft>
          </a:pPr>
          <a:r>
            <a:rPr lang="en-US" sz="2800" b="1" i="0" kern="1200" dirty="0">
              <a:solidFill>
                <a:schemeClr val="accent6"/>
              </a:solidFill>
              <a:latin typeface="+mn-lt"/>
              <a:cs typeface="Calibri Light" panose="020F0302020204030204" pitchFamily="34" charset="0"/>
            </a:rPr>
            <a:t>The attractiveness and utilization of TPS-OIC could be enhanced through improvements in product coverage, preferential margins, Rules of Origin procedures, awareness-raising activities, and digital verification mechanisms.</a:t>
          </a:r>
          <a:endParaRPr lang="tr-TR" sz="2800" b="1" i="0" kern="1200" dirty="0">
            <a:solidFill>
              <a:schemeClr val="accent6"/>
            </a:solidFill>
            <a:latin typeface="+mn-lt"/>
            <a:cs typeface="Calibri Light" panose="020F0302020204030204" pitchFamily="34" charset="0"/>
          </a:endParaRPr>
        </a:p>
      </dsp:txBody>
      <dsp:txXfrm>
        <a:off x="0" y="6237648"/>
        <a:ext cx="21449804" cy="155917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0.29439</cdr:x>
      <cdr:y>0.66543</cdr:y>
    </cdr:from>
    <cdr:to>
      <cdr:x>0.70319</cdr:x>
      <cdr:y>0.75743</cdr:y>
    </cdr:to>
    <cdr:sp macro="" textlink="">
      <cdr:nvSpPr>
        <cdr:cNvPr id="2" name="Metin kutusu 1"/>
        <cdr:cNvSpPr txBox="1"/>
      </cdr:nvSpPr>
      <cdr:spPr>
        <a:xfrm xmlns:a="http://schemas.openxmlformats.org/drawingml/2006/main">
          <a:off x="1316983" y="3179820"/>
          <a:ext cx="1828800" cy="43961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1"/>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1"/>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49"/>
            <a:ext cx="5486400" cy="3600451"/>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36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a:extLst>
            <a:ext uri="{FF2B5EF4-FFF2-40B4-BE49-F238E27FC236}">
              <a16:creationId xmlns:a16="http://schemas.microsoft.com/office/drawing/2014/main" id="{64B770B5-16D4-8A4F-E61B-5292B8B6DBB6}"/>
            </a:ext>
          </a:extLst>
        </p:cNvPr>
        <p:cNvGrpSpPr/>
        <p:nvPr/>
      </p:nvGrpSpPr>
      <p:grpSpPr>
        <a:xfrm>
          <a:off x="0" y="0"/>
          <a:ext cx="0" cy="0"/>
          <a:chOff x="0" y="0"/>
          <a:chExt cx="0" cy="0"/>
        </a:xfrm>
      </p:grpSpPr>
      <p:sp>
        <p:nvSpPr>
          <p:cNvPr id="162" name="Google Shape;162;p1:notes">
            <a:extLst>
              <a:ext uri="{FF2B5EF4-FFF2-40B4-BE49-F238E27FC236}">
                <a16:creationId xmlns:a16="http://schemas.microsoft.com/office/drawing/2014/main" id="{B585E000-AA07-D772-7C0F-0267E1EFA8D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1:notes">
            <a:extLst>
              <a:ext uri="{FF2B5EF4-FFF2-40B4-BE49-F238E27FC236}">
                <a16:creationId xmlns:a16="http://schemas.microsoft.com/office/drawing/2014/main" id="{4DA46857-05D9-D932-D316-E889083B3AA4}"/>
              </a:ext>
            </a:extLst>
          </p:cNvPr>
          <p:cNvSpPr txBox="1">
            <a:spLocks noGrp="1"/>
          </p:cNvSpPr>
          <p:nvPr>
            <p:ph type="body" idx="1"/>
          </p:nvPr>
        </p:nvSpPr>
        <p:spPr>
          <a:xfrm>
            <a:off x="685800" y="4400549"/>
            <a:ext cx="5486400" cy="3600451"/>
          </a:xfrm>
          <a:prstGeom prst="rect">
            <a:avLst/>
          </a:prstGeom>
          <a:noFill/>
          <a:ln>
            <a:noFill/>
          </a:ln>
        </p:spPr>
        <p:txBody>
          <a:bodyPr spcFirstLastPara="1" wrap="square" lIns="91425" tIns="45700" rIns="91425" bIns="45700" anchor="t" anchorCtr="0">
            <a:noAutofit/>
          </a:bodyPr>
          <a:lstStyle/>
          <a:p>
            <a:endParaRPr lang="tr-TR" sz="1200" b="0" i="0" u="none" strike="noStrike" cap="none" spc="-1" baseline="0" dirty="0">
              <a:solidFill>
                <a:schemeClr val="dk1"/>
              </a:solidFill>
              <a:latin typeface="Calibri"/>
              <a:ea typeface="Calibri"/>
              <a:cs typeface="Calibri"/>
              <a:sym typeface="Calibri"/>
            </a:endParaRPr>
          </a:p>
        </p:txBody>
      </p:sp>
      <p:sp>
        <p:nvSpPr>
          <p:cNvPr id="164" name="Google Shape;164;p1:notes">
            <a:extLst>
              <a:ext uri="{FF2B5EF4-FFF2-40B4-BE49-F238E27FC236}">
                <a16:creationId xmlns:a16="http://schemas.microsoft.com/office/drawing/2014/main" id="{7C7BD547-EB28-ACB2-7C8E-09AAF24DC41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extLst>
      <p:ext uri="{BB962C8B-B14F-4D97-AF65-F5344CB8AC3E}">
        <p14:creationId xmlns:p14="http://schemas.microsoft.com/office/powerpoint/2010/main" val="284726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rgbClr val="000000"/>
              </a:buClr>
              <a:buSzPts val="1400"/>
              <a:buFontTx/>
              <a:buChar char="-"/>
            </a:pPr>
            <a:endParaRPr lang="tr-TR" sz="10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44791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Tx/>
              <a:buNone/>
            </a:pPr>
            <a:endParaRPr lang="tr-TR" sz="10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902260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FontTx/>
              <a:buNone/>
            </a:pPr>
            <a:endParaRPr lang="tr-TR" b="1" dirty="0"/>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9578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sz="2400" b="1" i="0" u="none" strike="noStrike" kern="1200" spc="0" baseline="0">
                <a:solidFill>
                  <a:srgbClr val="050A19"/>
                </a:solidFill>
                <a:latin typeface="+mn-lt"/>
                <a:ea typeface="+mn-ea"/>
                <a:cs typeface="+mn-cs"/>
              </a:defRPr>
            </a:pPr>
            <a:endParaRPr lang="tr-TR" sz="10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527053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sz="2400" b="1" i="0" u="none" strike="noStrike" kern="1200" spc="0" baseline="0">
                <a:solidFill>
                  <a:srgbClr val="050A19"/>
                </a:solidFill>
                <a:latin typeface="+mn-lt"/>
                <a:ea typeface="+mn-ea"/>
                <a:cs typeface="+mn-cs"/>
              </a:defRPr>
            </a:pPr>
            <a:endParaRPr lang="tr-TR" sz="1000" b="0" i="0" u="none" strike="noStrike" kern="1200" cap="none" spc="0" baseline="0"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82549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sz="2400" b="1" i="0" u="none" strike="noStrike" kern="1200" spc="0" baseline="0">
                <a:solidFill>
                  <a:srgbClr val="050A19"/>
                </a:solidFill>
                <a:latin typeface="+mn-lt"/>
                <a:ea typeface="+mn-ea"/>
                <a:cs typeface="+mn-cs"/>
              </a:defRPr>
            </a:pPr>
            <a:endParaRPr sz="1000" b="0" i="0" u="none" strike="noStrike" kern="1200" cap="none" spc="0" baseline="0"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5294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sz="2400" b="1" i="0" u="none" strike="noStrike" kern="1200" spc="0" baseline="0">
                <a:solidFill>
                  <a:srgbClr val="050A19"/>
                </a:solidFill>
                <a:latin typeface="+mn-lt"/>
                <a:ea typeface="+mn-ea"/>
                <a:cs typeface="+mn-cs"/>
              </a:defRPr>
            </a:pPr>
            <a:endParaRPr lang="tr-TR" sz="1000" b="0" i="0" u="none" strike="noStrike" kern="1200" cap="none" spc="0" baseline="0"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74157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FontTx/>
              <a:buNone/>
            </a:pPr>
            <a:endParaRPr lang="tr-TR" b="1" dirty="0"/>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66127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lang="tr-TR" b="1" dirty="0"/>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65776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sz="2400" b="1" i="0" u="none" strike="noStrike" kern="1200" spc="0" baseline="0">
                <a:solidFill>
                  <a:srgbClr val="050A19"/>
                </a:solidFill>
                <a:latin typeface="+mn-lt"/>
                <a:ea typeface="+mn-ea"/>
                <a:cs typeface="+mn-cs"/>
              </a:defRPr>
            </a:pPr>
            <a:endParaRPr sz="1000" b="0" i="0" u="none" strike="noStrike" kern="1200" cap="none" spc="0" baseline="0"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28774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5: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600" dirty="0"/>
          </a:p>
        </p:txBody>
      </p:sp>
      <p:sp>
        <p:nvSpPr>
          <p:cNvPr id="276" name="Google Shape;27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91221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sz="2400" b="1" i="0" u="none" strike="noStrike" kern="1200" spc="0" baseline="0">
                <a:solidFill>
                  <a:srgbClr val="050A19"/>
                </a:solidFill>
                <a:latin typeface="+mn-lt"/>
                <a:ea typeface="+mn-ea"/>
                <a:cs typeface="+mn-cs"/>
              </a:defRPr>
            </a:pPr>
            <a:endParaRPr sz="1000" b="0" i="0" u="none" strike="noStrike" kern="1200" cap="none" spc="0" baseline="0"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778633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sz="2400" b="1" i="0" u="none" strike="noStrike" kern="1200" spc="0" baseline="0">
                <a:solidFill>
                  <a:srgbClr val="050A19"/>
                </a:solidFill>
                <a:latin typeface="+mn-lt"/>
                <a:ea typeface="+mn-ea"/>
                <a:cs typeface="+mn-cs"/>
              </a:defRPr>
            </a:pPr>
            <a:endParaRPr sz="1000" b="0" i="0" u="none" strike="noStrike" kern="1200" cap="none" spc="0" baseline="0"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8756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Wingdings" panose="05000000000000000000" pitchFamily="2" charset="2"/>
              <a:buNone/>
              <a:tabLst/>
              <a:defRPr/>
            </a:pPr>
            <a:endParaRPr sz="1000" b="0" i="0" u="none" strike="noStrike" cap="none" dirty="0">
              <a:solidFill>
                <a:schemeClr val="bg2"/>
              </a:solidFill>
              <a:latin typeface="+mj-lt"/>
              <a:ea typeface="Open Sans"/>
              <a:cs typeface="Open Sans"/>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641099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3"/>
        <p:cNvGrpSpPr/>
        <p:nvPr/>
      </p:nvGrpSpPr>
      <p:grpSpPr>
        <a:xfrm>
          <a:off x="0" y="0"/>
          <a:ext cx="0" cy="0"/>
          <a:chOff x="0" y="0"/>
          <a:chExt cx="0" cy="0"/>
        </a:xfrm>
      </p:grpSpPr>
      <p:sp>
        <p:nvSpPr>
          <p:cNvPr id="2154" name="Google Shape;2154;p70: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55" name="Google Shape;2155;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6975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Wingdings" panose="05000000000000000000" pitchFamily="2" charset="2"/>
              <a:buNone/>
              <a:tabLst/>
              <a:defRPr/>
            </a:pPr>
            <a:endParaRPr sz="1000" b="0" i="0" u="none" strike="noStrike" cap="none" dirty="0">
              <a:solidFill>
                <a:schemeClr val="bg2"/>
              </a:solidFill>
              <a:latin typeface="+mj-lt"/>
              <a:ea typeface="Open Sans"/>
              <a:cs typeface="Open Sans"/>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8022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Wingdings" panose="05000000000000000000" pitchFamily="2" charset="2"/>
              <a:buNone/>
              <a:tabLst/>
              <a:defRPr/>
            </a:pPr>
            <a:endParaRPr lang="tr-TR" sz="1000" b="0" i="0" u="none" strike="noStrike" cap="none" dirty="0">
              <a:solidFill>
                <a:schemeClr val="bg2"/>
              </a:solidFill>
              <a:latin typeface="+mj-lt"/>
              <a:ea typeface="Open Sans"/>
              <a:cs typeface="Open Sans"/>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7708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Wingdings" panose="05000000000000000000" pitchFamily="2" charset="2"/>
              <a:buNone/>
              <a:tabLst/>
              <a:defRPr/>
            </a:pPr>
            <a:endParaRPr lang="tr-TR" sz="1100" b="0" i="0" u="none" strike="noStrike" cap="none" dirty="0">
              <a:solidFill>
                <a:schemeClr val="dk1"/>
              </a:solidFill>
              <a:latin typeface="Calibri"/>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9406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tr-TR" sz="10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8954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tr-TR" sz="10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6046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tr-TR" sz="10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8119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1"/>
        <p:cNvGrpSpPr/>
        <p:nvPr/>
      </p:nvGrpSpPr>
      <p:grpSpPr>
        <a:xfrm>
          <a:off x="0" y="0"/>
          <a:ext cx="0" cy="0"/>
          <a:chOff x="0" y="0"/>
          <a:chExt cx="0" cy="0"/>
        </a:xfrm>
      </p:grpSpPr>
      <p:sp>
        <p:nvSpPr>
          <p:cNvPr id="1882" name="Google Shape;1882;p58:notes"/>
          <p:cNvSpPr txBox="1">
            <a:spLocks noGrp="1"/>
          </p:cNvSpPr>
          <p:nvPr>
            <p:ph type="body" idx="1"/>
          </p:nvPr>
        </p:nvSpPr>
        <p:spPr>
          <a:xfrm>
            <a:off x="685800" y="4400549"/>
            <a:ext cx="5486400" cy="3600451"/>
          </a:xfrm>
          <a:prstGeom prst="rect">
            <a:avLst/>
          </a:prstGeom>
        </p:spPr>
        <p:txBody>
          <a:bodyPr spcFirstLastPara="1" wrap="square" lIns="91425" tIns="45700" rIns="91425" bIns="45700" anchor="t" anchorCtr="0">
            <a:noAutofit/>
          </a:bodyPr>
          <a:lstStyle/>
          <a:p>
            <a:pPr marL="171450" lvl="0" indent="-171450" algn="l" rtl="0">
              <a:spcBef>
                <a:spcPts val="0"/>
              </a:spcBef>
              <a:spcAft>
                <a:spcPts val="0"/>
              </a:spcAft>
              <a:buFontTx/>
              <a:buChar char="-"/>
            </a:pPr>
            <a:endParaRPr lang="tr-TR" sz="1000" b="0" i="0" u="none" strike="noStrike" cap="none" dirty="0">
              <a:solidFill>
                <a:schemeClr val="bg2"/>
              </a:solidFill>
              <a:latin typeface="+mj-lt"/>
              <a:ea typeface="Calibri"/>
              <a:cs typeface="Calibri"/>
              <a:sym typeface="Calibri"/>
            </a:endParaRPr>
          </a:p>
        </p:txBody>
      </p:sp>
      <p:sp>
        <p:nvSpPr>
          <p:cNvPr id="1883" name="Google Shape;188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1119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Full Picture Slide" userDrawn="1">
  <p:cSld name="Full Picture Slide">
    <p:spTree>
      <p:nvGrpSpPr>
        <p:cNvPr id="1" name="Shape 10"/>
        <p:cNvGrpSpPr/>
        <p:nvPr/>
      </p:nvGrpSpPr>
      <p:grpSpPr>
        <a:xfrm>
          <a:off x="0" y="0"/>
          <a:ext cx="0" cy="0"/>
          <a:chOff x="0" y="0"/>
          <a:chExt cx="0" cy="0"/>
        </a:xfrm>
      </p:grpSpPr>
      <p:sp>
        <p:nvSpPr>
          <p:cNvPr id="3" name="Resim Yer Tutucusu 2">
            <a:extLst>
              <a:ext uri="{FF2B5EF4-FFF2-40B4-BE49-F238E27FC236}">
                <a16:creationId xmlns:a16="http://schemas.microsoft.com/office/drawing/2014/main" id="{60EE1F82-5BE6-8574-A8AB-111BD1ACEDF9}"/>
              </a:ext>
            </a:extLst>
          </p:cNvPr>
          <p:cNvSpPr>
            <a:spLocks noGrp="1"/>
          </p:cNvSpPr>
          <p:nvPr>
            <p:ph type="pic" sz="quarter" idx="10"/>
          </p:nvPr>
        </p:nvSpPr>
        <p:spPr>
          <a:xfrm>
            <a:off x="20641754" y="682625"/>
            <a:ext cx="2584450" cy="2584450"/>
          </a:xfrm>
          <a:prstGeom prst="rect">
            <a:avLst/>
          </a:prstGeom>
        </p:spPr>
        <p:txBody>
          <a:bodyPr/>
          <a:lstStyle/>
          <a:p>
            <a:endParaRPr lang="tr-TR"/>
          </a:p>
        </p:txBody>
      </p:sp>
      <p:sp>
        <p:nvSpPr>
          <p:cNvPr id="4" name="Resim Yer Tutucusu 2">
            <a:extLst>
              <a:ext uri="{FF2B5EF4-FFF2-40B4-BE49-F238E27FC236}">
                <a16:creationId xmlns:a16="http://schemas.microsoft.com/office/drawing/2014/main" id="{4A11DE3C-44C1-2CDA-7CBC-04AC0D4DCE0B}"/>
              </a:ext>
            </a:extLst>
          </p:cNvPr>
          <p:cNvSpPr>
            <a:spLocks noGrp="1"/>
          </p:cNvSpPr>
          <p:nvPr>
            <p:ph type="pic" sz="quarter" idx="11"/>
          </p:nvPr>
        </p:nvSpPr>
        <p:spPr>
          <a:xfrm>
            <a:off x="1109028" y="682625"/>
            <a:ext cx="2584450" cy="2584450"/>
          </a:xfrm>
          <a:prstGeom prst="rect">
            <a:avLst/>
          </a:prstGeom>
        </p:spPr>
        <p:txBody>
          <a:bodyPr/>
          <a:lstStyle/>
          <a:p>
            <a:endParaRPr lang="tr-TR"/>
          </a:p>
        </p:txBody>
      </p:sp>
      <p:sp>
        <p:nvSpPr>
          <p:cNvPr id="6" name="Metin Yer Tutucusu 5">
            <a:extLst>
              <a:ext uri="{FF2B5EF4-FFF2-40B4-BE49-F238E27FC236}">
                <a16:creationId xmlns:a16="http://schemas.microsoft.com/office/drawing/2014/main" id="{746C6587-D066-7A25-1728-9F9D9342E732}"/>
              </a:ext>
            </a:extLst>
          </p:cNvPr>
          <p:cNvSpPr>
            <a:spLocks noGrp="1"/>
          </p:cNvSpPr>
          <p:nvPr>
            <p:ph type="body" sz="quarter" idx="12" hasCustomPrompt="1"/>
          </p:nvPr>
        </p:nvSpPr>
        <p:spPr>
          <a:xfrm>
            <a:off x="2115185" y="5356678"/>
            <a:ext cx="20153630" cy="2584450"/>
          </a:xfrm>
          <a:prstGeom prst="rect">
            <a:avLst/>
          </a:prstGeom>
        </p:spPr>
        <p:txBody>
          <a:bodyPr anchor="ctr"/>
          <a:lstStyle>
            <a:lvl1pPr algn="ctr">
              <a:defRPr sz="8000">
                <a:latin typeface="+mj-lt"/>
                <a:ea typeface="Open Sans" pitchFamily="2" charset="0"/>
                <a:cs typeface="Open Sans" pitchFamily="2" charset="0"/>
              </a:defRPr>
            </a:lvl1pPr>
          </a:lstStyle>
          <a:p>
            <a:pPr lvl="0"/>
            <a:r>
              <a:rPr lang="en-US" dirty="0"/>
              <a:t>Our </a:t>
            </a:r>
            <a:r>
              <a:rPr lang="en-US" dirty="0">
                <a:solidFill>
                  <a:schemeClr val="accent2"/>
                </a:solidFill>
              </a:rPr>
              <a:t>Agenda</a:t>
            </a:r>
            <a:endParaRPr lang="tr-TR" dirty="0"/>
          </a:p>
        </p:txBody>
      </p:sp>
      <p:sp>
        <p:nvSpPr>
          <p:cNvPr id="9" name="Metin Yer Tutucusu 8">
            <a:extLst>
              <a:ext uri="{FF2B5EF4-FFF2-40B4-BE49-F238E27FC236}">
                <a16:creationId xmlns:a16="http://schemas.microsoft.com/office/drawing/2014/main" id="{B25268DE-1AC4-9A7B-E3AB-C2ACEF456B8D}"/>
              </a:ext>
            </a:extLst>
          </p:cNvPr>
          <p:cNvSpPr>
            <a:spLocks noGrp="1"/>
          </p:cNvSpPr>
          <p:nvPr>
            <p:ph type="body" sz="quarter" idx="13" hasCustomPrompt="1"/>
          </p:nvPr>
        </p:nvSpPr>
        <p:spPr>
          <a:xfrm>
            <a:off x="2114550" y="8255453"/>
            <a:ext cx="20154900" cy="806739"/>
          </a:xfrm>
          <a:prstGeom prst="rect">
            <a:avLst/>
          </a:prstGeom>
        </p:spPr>
        <p:txBody>
          <a:bodyPr anchor="ctr"/>
          <a:lstStyle>
            <a:lvl1pPr algn="ctr">
              <a:defRPr sz="3600">
                <a:solidFill>
                  <a:schemeClr val="bg1">
                    <a:lumMod val="50000"/>
                  </a:schemeClr>
                </a:solidFill>
                <a:latin typeface="+mj-lt"/>
                <a:ea typeface="Open Sans" pitchFamily="2" charset="0"/>
                <a:cs typeface="Open Sans" pitchFamily="2" charset="0"/>
              </a:defRPr>
            </a:lvl1pPr>
          </a:lstStyle>
          <a:p>
            <a:r>
              <a:rPr lang="tr-TR" dirty="0" err="1"/>
              <a:t>Progress</a:t>
            </a:r>
            <a:r>
              <a:rPr lang="tr-TR" dirty="0"/>
              <a:t> Report - Kurum İsmi</a:t>
            </a:r>
          </a:p>
        </p:txBody>
      </p:sp>
    </p:spTree>
  </p:cSld>
  <p:clrMapOvr>
    <a:masterClrMapping/>
  </p:clrMapOvr>
  <p:extLst>
    <p:ext uri="{DCECCB84-F9BA-43D5-87BE-67443E8EF086}">
      <p15:sldGuideLst xmlns:p15="http://schemas.microsoft.com/office/powerpoint/2012/main">
        <p15:guide id="1" pos="1056">
          <p15:clr>
            <a:srgbClr val="FBAE40"/>
          </p15:clr>
        </p15:guide>
        <p15:guide id="2" pos="14304">
          <p15:clr>
            <a:srgbClr val="FBAE40"/>
          </p15:clr>
        </p15:guide>
        <p15:guide id="3" orient="horz" pos="7920">
          <p15:clr>
            <a:srgbClr val="FBAE40"/>
          </p15:clr>
        </p15:guide>
        <p15:guide id="4" orient="horz" pos="50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efault Slide" preserve="1" userDrawn="1">
  <p:cSld name="1_Default Slide">
    <p:spTree>
      <p:nvGrpSpPr>
        <p:cNvPr id="1" name="Shape 12"/>
        <p:cNvGrpSpPr/>
        <p:nvPr/>
      </p:nvGrpSpPr>
      <p:grpSpPr>
        <a:xfrm>
          <a:off x="0" y="0"/>
          <a:ext cx="0" cy="0"/>
          <a:chOff x="0" y="0"/>
          <a:chExt cx="0" cy="0"/>
        </a:xfrm>
      </p:grpSpPr>
      <p:sp>
        <p:nvSpPr>
          <p:cNvPr id="13" name="Google Shape;13;p73"/>
          <p:cNvSpPr/>
          <p:nvPr/>
        </p:nvSpPr>
        <p:spPr>
          <a:xfrm>
            <a:off x="22098000" y="12507273"/>
            <a:ext cx="679450" cy="67945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a:solidFill>
                <a:schemeClr val="lt1"/>
              </a:solidFill>
              <a:latin typeface="Open Sans Light"/>
              <a:ea typeface="Open Sans Light"/>
              <a:cs typeface="Open Sans Light"/>
              <a:sym typeface="Open Sans Light"/>
            </a:endParaRPr>
          </a:p>
        </p:txBody>
      </p:sp>
      <p:sp>
        <p:nvSpPr>
          <p:cNvPr id="14" name="Google Shape;14;p73"/>
          <p:cNvSpPr txBox="1">
            <a:spLocks noGrp="1"/>
          </p:cNvSpPr>
          <p:nvPr>
            <p:ph type="title" hasCustomPrompt="1"/>
          </p:nvPr>
        </p:nvSpPr>
        <p:spPr>
          <a:xfrm>
            <a:off x="1676400" y="663803"/>
            <a:ext cx="19035486" cy="1163097"/>
          </a:xfrm>
          <a:prstGeom prst="rect">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chemeClr val="dk2"/>
              </a:buClr>
              <a:buSzPts val="7400"/>
              <a:buFont typeface="Open Sans Light"/>
              <a:buNone/>
              <a:defRPr sz="7400" b="0" i="0" u="none" strike="noStrike" cap="none">
                <a:solidFill>
                  <a:schemeClr val="dk2"/>
                </a:solidFill>
                <a:latin typeface="+mj-lt"/>
                <a:ea typeface="Open Sans Light"/>
                <a:cs typeface="Open Sans Light"/>
                <a:sym typeface="Open Sans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r>
              <a:rPr lang="tr-TR" dirty="0"/>
              <a:t>Sunum İçeriği Başlık</a:t>
            </a:r>
            <a:endParaRPr dirty="0"/>
          </a:p>
        </p:txBody>
      </p:sp>
      <p:sp>
        <p:nvSpPr>
          <p:cNvPr id="15" name="Google Shape;15;p73"/>
          <p:cNvSpPr txBox="1"/>
          <p:nvPr/>
        </p:nvSpPr>
        <p:spPr>
          <a:xfrm>
            <a:off x="22156734" y="12666023"/>
            <a:ext cx="539750" cy="33855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fld id="{00000000-1234-1234-1234-123412341234}" type="slidenum">
              <a:rPr lang="en-US" sz="2200" b="1">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a:t>
            </a:fld>
            <a:endParaRPr sz="2200" b="1"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6" name="Google Shape;16;p73"/>
          <p:cNvSpPr txBox="1">
            <a:spLocks noGrp="1"/>
          </p:cNvSpPr>
          <p:nvPr>
            <p:ph type="body" idx="1"/>
          </p:nvPr>
        </p:nvSpPr>
        <p:spPr>
          <a:xfrm>
            <a:off x="1676400" y="1855512"/>
            <a:ext cx="19035486" cy="816436"/>
          </a:xfrm>
          <a:prstGeom prst="rect">
            <a:avLst/>
          </a:prstGeom>
          <a:noFill/>
          <a:ln>
            <a:noFill/>
          </a:ln>
        </p:spPr>
        <p:txBody>
          <a:bodyPr spcFirstLastPara="1" wrap="square" lIns="0" tIns="0" rIns="0" bIns="0" anchor="t" anchorCtr="0">
            <a:noAutofit/>
          </a:bodyPr>
          <a:lstStyle>
            <a:lvl1pPr marL="457200" marR="0" lvl="0" indent="-228600" algn="ctr" rtl="0">
              <a:lnSpc>
                <a:spcPct val="100000"/>
              </a:lnSpc>
              <a:spcBef>
                <a:spcPts val="2000"/>
              </a:spcBef>
              <a:spcAft>
                <a:spcPts val="0"/>
              </a:spcAft>
              <a:buClr>
                <a:schemeClr val="dk2"/>
              </a:buClr>
              <a:buSzPts val="2800"/>
              <a:buFont typeface="Arial"/>
              <a:buNone/>
              <a:defRPr sz="2800" b="0" i="0" u="none" strike="noStrike" cap="none">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defRPr>
            </a:lvl1pPr>
            <a:lvl2pPr marL="914400" marR="0" lvl="1" indent="-228600" algn="ctr" rtl="0">
              <a:lnSpc>
                <a:spcPct val="100000"/>
              </a:lnSpc>
              <a:spcBef>
                <a:spcPts val="1000"/>
              </a:spcBef>
              <a:spcAft>
                <a:spcPts val="0"/>
              </a:spcAft>
              <a:buClr>
                <a:schemeClr val="dk1"/>
              </a:buClr>
              <a:buSzPts val="2600"/>
              <a:buFont typeface="Arial"/>
              <a:buNone/>
              <a:defRPr sz="2600" b="0" i="0" u="none" strike="noStrike" cap="none">
                <a:solidFill>
                  <a:schemeClr val="dk1"/>
                </a:solidFill>
                <a:latin typeface="Roboto"/>
                <a:ea typeface="Roboto"/>
                <a:cs typeface="Roboto"/>
                <a:sym typeface="Roboto"/>
              </a:defRPr>
            </a:lvl2pPr>
            <a:lvl3pPr marL="1371600" marR="0" lvl="2" indent="-228600" algn="ctr" rtl="0">
              <a:lnSpc>
                <a:spcPct val="100000"/>
              </a:lnSpc>
              <a:spcBef>
                <a:spcPts val="1000"/>
              </a:spcBef>
              <a:spcAft>
                <a:spcPts val="0"/>
              </a:spcAft>
              <a:buClr>
                <a:schemeClr val="dk1"/>
              </a:buClr>
              <a:buSzPts val="2600"/>
              <a:buFont typeface="Arial"/>
              <a:buNone/>
              <a:defRPr sz="2600" b="0" i="0" u="none" strike="noStrike" cap="none">
                <a:solidFill>
                  <a:schemeClr val="dk1"/>
                </a:solidFill>
                <a:latin typeface="Roboto"/>
                <a:ea typeface="Roboto"/>
                <a:cs typeface="Roboto"/>
                <a:sym typeface="Roboto"/>
              </a:defRPr>
            </a:lvl3pPr>
            <a:lvl4pPr marL="1828800" marR="0" lvl="3" indent="-228600" algn="ctr" rtl="0">
              <a:lnSpc>
                <a:spcPct val="100000"/>
              </a:lnSpc>
              <a:spcBef>
                <a:spcPts val="1000"/>
              </a:spcBef>
              <a:spcAft>
                <a:spcPts val="0"/>
              </a:spcAft>
              <a:buClr>
                <a:schemeClr val="dk1"/>
              </a:buClr>
              <a:buSzPts val="2600"/>
              <a:buFont typeface="Arial"/>
              <a:buNone/>
              <a:defRPr sz="2600" b="0" i="0" u="none" strike="noStrike" cap="none">
                <a:solidFill>
                  <a:schemeClr val="dk1"/>
                </a:solidFill>
                <a:latin typeface="Roboto"/>
                <a:ea typeface="Roboto"/>
                <a:cs typeface="Roboto"/>
                <a:sym typeface="Roboto"/>
              </a:defRPr>
            </a:lvl4pPr>
            <a:lvl5pPr marL="2286000" marR="0" lvl="4" indent="-228600" algn="ctr" rtl="0">
              <a:lnSpc>
                <a:spcPct val="100000"/>
              </a:lnSpc>
              <a:spcBef>
                <a:spcPts val="1000"/>
              </a:spcBef>
              <a:spcAft>
                <a:spcPts val="0"/>
              </a:spcAft>
              <a:buClr>
                <a:schemeClr val="dk1"/>
              </a:buClr>
              <a:buSzPts val="2600"/>
              <a:buFont typeface="Arial"/>
              <a:buNone/>
              <a:defRPr sz="2600" b="0" i="0" u="none" strike="noStrike" cap="none">
                <a:solidFill>
                  <a:schemeClr val="dk1"/>
                </a:solidFill>
                <a:latin typeface="Roboto"/>
                <a:ea typeface="Roboto"/>
                <a:cs typeface="Roboto"/>
                <a:sym typeface="Roboto"/>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dirty="0"/>
          </a:p>
        </p:txBody>
      </p:sp>
      <p:cxnSp>
        <p:nvCxnSpPr>
          <p:cNvPr id="17" name="Google Shape;17;p73"/>
          <p:cNvCxnSpPr>
            <a:cxnSpLocks/>
          </p:cNvCxnSpPr>
          <p:nvPr/>
        </p:nvCxnSpPr>
        <p:spPr>
          <a:xfrm flipH="1">
            <a:off x="3742944" y="12846998"/>
            <a:ext cx="17901902" cy="0"/>
          </a:xfrm>
          <a:prstGeom prst="straightConnector1">
            <a:avLst/>
          </a:prstGeom>
          <a:noFill/>
          <a:ln w="19050" cap="flat" cmpd="sng">
            <a:solidFill>
              <a:schemeClr val="accent2"/>
            </a:solidFill>
            <a:prstDash val="solid"/>
            <a:miter lim="800000"/>
            <a:headEnd type="none" w="sm" len="sm"/>
            <a:tailEnd type="none" w="sm" len="sm"/>
          </a:ln>
        </p:spPr>
      </p:cxnSp>
      <p:sp>
        <p:nvSpPr>
          <p:cNvPr id="3" name="Resim Yer Tutucusu 2">
            <a:extLst>
              <a:ext uri="{FF2B5EF4-FFF2-40B4-BE49-F238E27FC236}">
                <a16:creationId xmlns:a16="http://schemas.microsoft.com/office/drawing/2014/main" id="{4C0D8953-084C-DB86-9B91-B994596ECC6E}"/>
              </a:ext>
            </a:extLst>
          </p:cNvPr>
          <p:cNvSpPr>
            <a:spLocks noGrp="1"/>
          </p:cNvSpPr>
          <p:nvPr>
            <p:ph type="pic" sz="quarter" idx="11"/>
          </p:nvPr>
        </p:nvSpPr>
        <p:spPr>
          <a:xfrm>
            <a:off x="21306971" y="529277"/>
            <a:ext cx="1963782" cy="1963782"/>
          </a:xfrm>
          <a:prstGeom prst="rect">
            <a:avLst/>
          </a:prstGeom>
        </p:spPr>
        <p:txBody>
          <a:bodyPr/>
          <a:lstStyle/>
          <a:p>
            <a:endParaRPr lang="tr-TR"/>
          </a:p>
        </p:txBody>
      </p:sp>
      <p:pic>
        <p:nvPicPr>
          <p:cNvPr id="5" name="Grafik 4">
            <a:extLst>
              <a:ext uri="{FF2B5EF4-FFF2-40B4-BE49-F238E27FC236}">
                <a16:creationId xmlns:a16="http://schemas.microsoft.com/office/drawing/2014/main" id="{F41448D6-80FC-1435-37E5-DDFC54B3F31E}"/>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676400" y="12238224"/>
            <a:ext cx="1925044" cy="608774"/>
          </a:xfrm>
          <a:prstGeom prst="rect">
            <a:avLst/>
          </a:prstGeom>
        </p:spPr>
      </p:pic>
    </p:spTree>
    <p:extLst>
      <p:ext uri="{BB962C8B-B14F-4D97-AF65-F5344CB8AC3E}">
        <p14:creationId xmlns:p14="http://schemas.microsoft.com/office/powerpoint/2010/main" val="3102209362"/>
      </p:ext>
    </p:extLst>
  </p:cSld>
  <p:clrMapOvr>
    <a:masterClrMapping/>
  </p:clrMapOvr>
  <p:extLst>
    <p:ext uri="{DCECCB84-F9BA-43D5-87BE-67443E8EF086}">
      <p15:sldGuideLst xmlns:p15="http://schemas.microsoft.com/office/powerpoint/2012/main">
        <p15:guide id="1" pos="1056">
          <p15:clr>
            <a:srgbClr val="FBAE40"/>
          </p15:clr>
        </p15:guide>
        <p15:guide id="2" pos="14304">
          <p15:clr>
            <a:srgbClr val="FBAE40"/>
          </p15:clr>
        </p15:guide>
        <p15:guide id="3" orient="horz" pos="7920">
          <p15:clr>
            <a:srgbClr val="FBAE40"/>
          </p15:clr>
        </p15:guide>
        <p15:guide id="4" orient="horz" pos="5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Full Picture Slide" preserve="1">
  <p:cSld name="1_Full Picture Slide">
    <p:spTree>
      <p:nvGrpSpPr>
        <p:cNvPr id="1" name="Shape 10"/>
        <p:cNvGrpSpPr/>
        <p:nvPr/>
      </p:nvGrpSpPr>
      <p:grpSpPr>
        <a:xfrm>
          <a:off x="0" y="0"/>
          <a:ext cx="0" cy="0"/>
          <a:chOff x="0" y="0"/>
          <a:chExt cx="0" cy="0"/>
        </a:xfrm>
      </p:grpSpPr>
      <p:sp>
        <p:nvSpPr>
          <p:cNvPr id="11" name="Google Shape;11;p72"/>
          <p:cNvSpPr>
            <a:spLocks noGrp="1"/>
          </p:cNvSpPr>
          <p:nvPr>
            <p:ph type="pic" idx="2"/>
          </p:nvPr>
        </p:nvSpPr>
        <p:spPr>
          <a:xfrm>
            <a:off x="0" y="0"/>
            <a:ext cx="24384000" cy="13716000"/>
          </a:xfrm>
          <a:prstGeom prst="rect">
            <a:avLst/>
          </a:prstGeom>
          <a:noFill/>
          <a:ln>
            <a:noFill/>
          </a:ln>
        </p:spPr>
      </p:sp>
    </p:spTree>
    <p:extLst>
      <p:ext uri="{BB962C8B-B14F-4D97-AF65-F5344CB8AC3E}">
        <p14:creationId xmlns:p14="http://schemas.microsoft.com/office/powerpoint/2010/main" val="1923573245"/>
      </p:ext>
    </p:extLst>
  </p:cSld>
  <p:clrMapOvr>
    <a:masterClrMapping/>
  </p:clrMapOvr>
  <p:extLst>
    <p:ext uri="{DCECCB84-F9BA-43D5-87BE-67443E8EF086}">
      <p15:sldGuideLst xmlns:p15="http://schemas.microsoft.com/office/powerpoint/2012/main">
        <p15:guide id="1" pos="1056">
          <p15:clr>
            <a:srgbClr val="FBAE40"/>
          </p15:clr>
        </p15:guide>
        <p15:guide id="2" pos="14304">
          <p15:clr>
            <a:srgbClr val="FBAE40"/>
          </p15:clr>
        </p15:guide>
        <p15:guide id="3" orient="horz" pos="7920">
          <p15:clr>
            <a:srgbClr val="FBAE40"/>
          </p15:clr>
        </p15:guide>
        <p15:guide id="4" orient="horz" pos="50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efault Slide" userDrawn="1">
  <p:cSld name="Default Slide">
    <p:spTree>
      <p:nvGrpSpPr>
        <p:cNvPr id="1" name="Shape 12"/>
        <p:cNvGrpSpPr/>
        <p:nvPr/>
      </p:nvGrpSpPr>
      <p:grpSpPr>
        <a:xfrm>
          <a:off x="0" y="0"/>
          <a:ext cx="0" cy="0"/>
          <a:chOff x="0" y="0"/>
          <a:chExt cx="0" cy="0"/>
        </a:xfrm>
      </p:grpSpPr>
      <p:sp>
        <p:nvSpPr>
          <p:cNvPr id="13" name="Google Shape;13;p73"/>
          <p:cNvSpPr/>
          <p:nvPr/>
        </p:nvSpPr>
        <p:spPr>
          <a:xfrm>
            <a:off x="22098000" y="12507273"/>
            <a:ext cx="679450" cy="67945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a:solidFill>
                <a:schemeClr val="lt1"/>
              </a:solidFill>
              <a:latin typeface="Open Sans Light"/>
              <a:ea typeface="Open Sans Light"/>
              <a:cs typeface="Open Sans Light"/>
              <a:sym typeface="Open Sans Light"/>
            </a:endParaRPr>
          </a:p>
        </p:txBody>
      </p:sp>
      <p:sp>
        <p:nvSpPr>
          <p:cNvPr id="14" name="Google Shape;14;p73"/>
          <p:cNvSpPr txBox="1">
            <a:spLocks noGrp="1"/>
          </p:cNvSpPr>
          <p:nvPr>
            <p:ph type="title"/>
          </p:nvPr>
        </p:nvSpPr>
        <p:spPr>
          <a:xfrm>
            <a:off x="1676400" y="663803"/>
            <a:ext cx="20421600" cy="1163097"/>
          </a:xfrm>
          <a:prstGeom prst="rect">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chemeClr val="dk2"/>
              </a:buClr>
              <a:buSzPts val="7400"/>
              <a:buFont typeface="Open Sans Light"/>
              <a:buNone/>
              <a:defRPr sz="7400" b="0" i="0" u="none" strike="noStrike" cap="none">
                <a:solidFill>
                  <a:schemeClr val="dk2"/>
                </a:solidFill>
                <a:latin typeface="+mj-lt"/>
                <a:ea typeface="Open Sans Light"/>
                <a:cs typeface="Open Sans Light"/>
                <a:sym typeface="Open Sans Ligh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6" name="Google Shape;16;p73"/>
          <p:cNvSpPr txBox="1">
            <a:spLocks noGrp="1"/>
          </p:cNvSpPr>
          <p:nvPr>
            <p:ph type="body" idx="1"/>
          </p:nvPr>
        </p:nvSpPr>
        <p:spPr>
          <a:xfrm>
            <a:off x="1676400" y="1855512"/>
            <a:ext cx="20421600" cy="444500"/>
          </a:xfrm>
          <a:prstGeom prst="rect">
            <a:avLst/>
          </a:prstGeom>
          <a:noFill/>
          <a:ln>
            <a:noFill/>
          </a:ln>
        </p:spPr>
        <p:txBody>
          <a:bodyPr spcFirstLastPara="1" wrap="square" lIns="0" tIns="0" rIns="0" bIns="0" anchor="t" anchorCtr="0">
            <a:noAutofit/>
          </a:bodyPr>
          <a:lstStyle>
            <a:lvl1pPr marL="457200" marR="0" lvl="0" indent="-228600" algn="ctr" rtl="0">
              <a:lnSpc>
                <a:spcPct val="100000"/>
              </a:lnSpc>
              <a:spcBef>
                <a:spcPts val="2000"/>
              </a:spcBef>
              <a:spcAft>
                <a:spcPts val="0"/>
              </a:spcAft>
              <a:buClr>
                <a:schemeClr val="dk2"/>
              </a:buClr>
              <a:buSzPts val="2800"/>
              <a:buFont typeface="Arial"/>
              <a:buNone/>
              <a:defRPr sz="2800" b="0" i="0" u="none" strike="noStrike" cap="none">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defRPr>
            </a:lvl1pPr>
            <a:lvl2pPr marL="914400" marR="0" lvl="1" indent="-228600" algn="ctr" rtl="0">
              <a:lnSpc>
                <a:spcPct val="100000"/>
              </a:lnSpc>
              <a:spcBef>
                <a:spcPts val="1000"/>
              </a:spcBef>
              <a:spcAft>
                <a:spcPts val="0"/>
              </a:spcAft>
              <a:buClr>
                <a:schemeClr val="dk1"/>
              </a:buClr>
              <a:buSzPts val="2600"/>
              <a:buFont typeface="Arial"/>
              <a:buNone/>
              <a:defRPr sz="2600" b="0" i="0" u="none" strike="noStrike" cap="none">
                <a:solidFill>
                  <a:schemeClr val="dk1"/>
                </a:solidFill>
                <a:latin typeface="Roboto"/>
                <a:ea typeface="Roboto"/>
                <a:cs typeface="Roboto"/>
                <a:sym typeface="Roboto"/>
              </a:defRPr>
            </a:lvl2pPr>
            <a:lvl3pPr marL="1371600" marR="0" lvl="2" indent="-228600" algn="ctr" rtl="0">
              <a:lnSpc>
                <a:spcPct val="100000"/>
              </a:lnSpc>
              <a:spcBef>
                <a:spcPts val="1000"/>
              </a:spcBef>
              <a:spcAft>
                <a:spcPts val="0"/>
              </a:spcAft>
              <a:buClr>
                <a:schemeClr val="dk1"/>
              </a:buClr>
              <a:buSzPts val="2600"/>
              <a:buFont typeface="Arial"/>
              <a:buNone/>
              <a:defRPr sz="2600" b="0" i="0" u="none" strike="noStrike" cap="none">
                <a:solidFill>
                  <a:schemeClr val="dk1"/>
                </a:solidFill>
                <a:latin typeface="Roboto"/>
                <a:ea typeface="Roboto"/>
                <a:cs typeface="Roboto"/>
                <a:sym typeface="Roboto"/>
              </a:defRPr>
            </a:lvl3pPr>
            <a:lvl4pPr marL="1828800" marR="0" lvl="3" indent="-228600" algn="ctr" rtl="0">
              <a:lnSpc>
                <a:spcPct val="100000"/>
              </a:lnSpc>
              <a:spcBef>
                <a:spcPts val="1000"/>
              </a:spcBef>
              <a:spcAft>
                <a:spcPts val="0"/>
              </a:spcAft>
              <a:buClr>
                <a:schemeClr val="dk1"/>
              </a:buClr>
              <a:buSzPts val="2600"/>
              <a:buFont typeface="Arial"/>
              <a:buNone/>
              <a:defRPr sz="2600" b="0" i="0" u="none" strike="noStrike" cap="none">
                <a:solidFill>
                  <a:schemeClr val="dk1"/>
                </a:solidFill>
                <a:latin typeface="Roboto"/>
                <a:ea typeface="Roboto"/>
                <a:cs typeface="Roboto"/>
                <a:sym typeface="Roboto"/>
              </a:defRPr>
            </a:lvl4pPr>
            <a:lvl5pPr marL="2286000" marR="0" lvl="4" indent="-228600" algn="ctr" rtl="0">
              <a:lnSpc>
                <a:spcPct val="100000"/>
              </a:lnSpc>
              <a:spcBef>
                <a:spcPts val="1000"/>
              </a:spcBef>
              <a:spcAft>
                <a:spcPts val="0"/>
              </a:spcAft>
              <a:buClr>
                <a:schemeClr val="dk1"/>
              </a:buClr>
              <a:buSzPts val="2600"/>
              <a:buFont typeface="Arial"/>
              <a:buNone/>
              <a:defRPr sz="2600" b="0" i="0" u="none" strike="noStrike" cap="none">
                <a:solidFill>
                  <a:schemeClr val="dk1"/>
                </a:solidFill>
                <a:latin typeface="Roboto"/>
                <a:ea typeface="Roboto"/>
                <a:cs typeface="Roboto"/>
                <a:sym typeface="Roboto"/>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dirty="0"/>
          </a:p>
        </p:txBody>
      </p:sp>
      <p:cxnSp>
        <p:nvCxnSpPr>
          <p:cNvPr id="17" name="Google Shape;17;p73"/>
          <p:cNvCxnSpPr/>
          <p:nvPr/>
        </p:nvCxnSpPr>
        <p:spPr>
          <a:xfrm rot="10800000">
            <a:off x="3905486" y="12846998"/>
            <a:ext cx="17739360" cy="0"/>
          </a:xfrm>
          <a:prstGeom prst="straightConnector1">
            <a:avLst/>
          </a:prstGeom>
          <a:noFill/>
          <a:ln w="19050" cap="flat" cmpd="sng">
            <a:solidFill>
              <a:schemeClr val="accent2"/>
            </a:solidFill>
            <a:prstDash val="solid"/>
            <a:miter lim="800000"/>
            <a:headEnd type="none" w="sm" len="sm"/>
            <a:tailEnd type="none" w="sm" len="sm"/>
          </a:ln>
        </p:spPr>
      </p:cxnSp>
      <p:sp>
        <p:nvSpPr>
          <p:cNvPr id="3" name="Resim Yer Tutucusu 2">
            <a:extLst>
              <a:ext uri="{FF2B5EF4-FFF2-40B4-BE49-F238E27FC236}">
                <a16:creationId xmlns:a16="http://schemas.microsoft.com/office/drawing/2014/main" id="{585F6357-22FA-9726-0824-3FA64AF188AF}"/>
              </a:ext>
            </a:extLst>
          </p:cNvPr>
          <p:cNvSpPr>
            <a:spLocks noGrp="1"/>
          </p:cNvSpPr>
          <p:nvPr>
            <p:ph type="pic" sz="quarter" idx="11"/>
          </p:nvPr>
        </p:nvSpPr>
        <p:spPr>
          <a:xfrm>
            <a:off x="21306971" y="529277"/>
            <a:ext cx="1963782" cy="1963782"/>
          </a:xfrm>
          <a:prstGeom prst="rect">
            <a:avLst/>
          </a:prstGeom>
        </p:spPr>
        <p:txBody>
          <a:bodyPr/>
          <a:lstStyle/>
          <a:p>
            <a:endParaRPr lang="tr-TR"/>
          </a:p>
        </p:txBody>
      </p:sp>
      <p:sp>
        <p:nvSpPr>
          <p:cNvPr id="2" name="Google Shape;15;p73">
            <a:extLst>
              <a:ext uri="{FF2B5EF4-FFF2-40B4-BE49-F238E27FC236}">
                <a16:creationId xmlns:a16="http://schemas.microsoft.com/office/drawing/2014/main" id="{98B1F761-8176-B683-2418-B2EEE589A596}"/>
              </a:ext>
            </a:extLst>
          </p:cNvPr>
          <p:cNvSpPr txBox="1"/>
          <p:nvPr userDrawn="1"/>
        </p:nvSpPr>
        <p:spPr>
          <a:xfrm>
            <a:off x="22156734" y="12666023"/>
            <a:ext cx="539750" cy="33855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fld id="{00000000-1234-1234-1234-123412341234}" type="slidenum">
              <a:rPr lang="en-US" sz="2200" b="1">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a:t>
            </a:fld>
            <a:endParaRPr sz="2200" b="1" dirty="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pic>
        <p:nvPicPr>
          <p:cNvPr id="4" name="Grafik 3">
            <a:extLst>
              <a:ext uri="{FF2B5EF4-FFF2-40B4-BE49-F238E27FC236}">
                <a16:creationId xmlns:a16="http://schemas.microsoft.com/office/drawing/2014/main" id="{BE59DA85-6BCC-91EF-13D1-C9541FDC8393}"/>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676400" y="12238224"/>
            <a:ext cx="1925044" cy="608774"/>
          </a:xfrm>
          <a:prstGeom prst="rect">
            <a:avLst/>
          </a:prstGeom>
        </p:spPr>
      </p:pic>
    </p:spTree>
  </p:cSld>
  <p:clrMapOvr>
    <a:masterClrMapping/>
  </p:clrMapOvr>
  <p:extLst>
    <p:ext uri="{DCECCB84-F9BA-43D5-87BE-67443E8EF086}">
      <p15:sldGuideLst xmlns:p15="http://schemas.microsoft.com/office/powerpoint/2012/main">
        <p15:guide id="1" pos="1056">
          <p15:clr>
            <a:srgbClr val="FBAE40"/>
          </p15:clr>
        </p15:guide>
        <p15:guide id="2" pos="14304">
          <p15:clr>
            <a:srgbClr val="FBAE40"/>
          </p15:clr>
        </p15:guide>
        <p15:guide id="3" orient="horz" pos="7920">
          <p15:clr>
            <a:srgbClr val="FBAE40"/>
          </p15:clr>
        </p15:guide>
        <p15:guide id="4" orient="horz" pos="50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94"/>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pos="1056">
          <p15:clr>
            <a:srgbClr val="FBAE40"/>
          </p15:clr>
        </p15:guide>
        <p15:guide id="2" pos="14304">
          <p15:clr>
            <a:srgbClr val="FBAE40"/>
          </p15:clr>
        </p15:guide>
        <p15:guide id="3" orient="horz" pos="7920">
          <p15:clr>
            <a:srgbClr val="FBAE40"/>
          </p15:clr>
        </p15:guide>
        <p15:guide id="4" orient="horz" pos="504">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66" r:id="rId2"/>
    <p:sldLayoutId id="2147483665" r:id="rId3"/>
    <p:sldLayoutId id="2147483650" r:id="rId4"/>
    <p:sldLayoutId id="2147483658"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chart" Target="../charts/chart22.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chart" Target="../charts/chart21.xml"/><Relationship Id="rId5" Type="http://schemas.openxmlformats.org/officeDocument/2006/relationships/chart" Target="../charts/chart20.xml"/><Relationship Id="rId4" Type="http://schemas.openxmlformats.org/officeDocument/2006/relationships/image" Target="../media/image5.sv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chart" Target="../charts/chart24.xml"/><Relationship Id="rId5" Type="http://schemas.openxmlformats.org/officeDocument/2006/relationships/chart" Target="../charts/chart23.xml"/><Relationship Id="rId4" Type="http://schemas.openxmlformats.org/officeDocument/2006/relationships/image" Target="../media/image5.sv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image" Target="../media/image5.svg"/></Relationships>
</file>

<file path=ppt/slides/_rels/slide13.xml.rels><?xml version="1.0" encoding="UTF-8" standalone="yes"?>
<Relationships xmlns="http://schemas.openxmlformats.org/package/2006/relationships"><Relationship Id="rId8" Type="http://schemas.openxmlformats.org/officeDocument/2006/relationships/chart" Target="../charts/chart30.xml"/><Relationship Id="rId3" Type="http://schemas.openxmlformats.org/officeDocument/2006/relationships/chart" Target="../charts/chart27.xml"/><Relationship Id="rId7" Type="http://schemas.openxmlformats.org/officeDocument/2006/relationships/chart" Target="../charts/chart29.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chart" Target="../charts/chart28.xml"/><Relationship Id="rId5" Type="http://schemas.openxmlformats.org/officeDocument/2006/relationships/image" Target="../media/image5.sv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chart" Target="../charts/chart34.xml"/><Relationship Id="rId3" Type="http://schemas.openxmlformats.org/officeDocument/2006/relationships/chart" Target="../charts/chart31.xml"/><Relationship Id="rId7" Type="http://schemas.openxmlformats.org/officeDocument/2006/relationships/chart" Target="../charts/chart33.xm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chart" Target="../charts/chart32.xml"/><Relationship Id="rId5" Type="http://schemas.openxmlformats.org/officeDocument/2006/relationships/image" Target="../media/image5.sv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chart" Target="../charts/chart38.xml"/><Relationship Id="rId3" Type="http://schemas.openxmlformats.org/officeDocument/2006/relationships/chart" Target="../charts/chart35.xml"/><Relationship Id="rId7" Type="http://schemas.openxmlformats.org/officeDocument/2006/relationships/chart" Target="../charts/chart37.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chart" Target="../charts/chart36.xml"/><Relationship Id="rId5" Type="http://schemas.openxmlformats.org/officeDocument/2006/relationships/image" Target="../media/image5.sv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chart" Target="../charts/chart41.xml"/><Relationship Id="rId3" Type="http://schemas.openxmlformats.org/officeDocument/2006/relationships/chart" Target="../charts/chart39.xml"/><Relationship Id="rId7" Type="http://schemas.openxmlformats.org/officeDocument/2006/relationships/chart" Target="../charts/chart40.xm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s://tpsoic.icdt-cidc.org/" TargetMode="External"/><Relationship Id="rId5" Type="http://schemas.openxmlformats.org/officeDocument/2006/relationships/image" Target="../media/image5.svg"/><Relationship Id="rId4" Type="http://schemas.openxmlformats.org/officeDocument/2006/relationships/image" Target="../media/image3.png"/><Relationship Id="rId9" Type="http://schemas.openxmlformats.org/officeDocument/2006/relationships/chart" Target="../charts/chart42.xml"/></Relationships>
</file>

<file path=ppt/slides/_rels/slide17.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chart" Target="../charts/chart45.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chart" Target="../charts/chart44.xml"/><Relationship Id="rId5" Type="http://schemas.openxmlformats.org/officeDocument/2006/relationships/image" Target="../media/image5.sv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chart" Target="../charts/chart47.xml"/><Relationship Id="rId5" Type="http://schemas.openxmlformats.org/officeDocument/2006/relationships/image" Target="../media/image5.sv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chart" Target="../charts/chart48.xml"/><Relationship Id="rId7" Type="http://schemas.openxmlformats.org/officeDocument/2006/relationships/diagramLayout" Target="../diagrams/layout1.xm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diagramData" Target="../diagrams/data1.xml"/><Relationship Id="rId5" Type="http://schemas.openxmlformats.org/officeDocument/2006/relationships/image" Target="../media/image5.svg"/><Relationship Id="rId10" Type="http://schemas.microsoft.com/office/2007/relationships/diagramDrawing" Target="../diagrams/drawing1.xml"/><Relationship Id="rId4" Type="http://schemas.openxmlformats.org/officeDocument/2006/relationships/image" Target="../media/image3.png"/><Relationship Id="rId9" Type="http://schemas.openxmlformats.org/officeDocument/2006/relationships/diagramColors" Target="../diagrams/colors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png"/><Relationship Id="rId7" Type="http://schemas.openxmlformats.org/officeDocument/2006/relationships/diagramQuickStyle" Target="../diagrams/quickStyle2.xm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5.svg"/><Relationship Id="rId9" Type="http://schemas.microsoft.com/office/2007/relationships/diagramDrawing" Target="../diagrams/drawing2.xml"/></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chart" Target="../charts/chart49.xml"/><Relationship Id="rId7" Type="http://schemas.openxmlformats.org/officeDocument/2006/relationships/diagramLayout" Target="../diagrams/layout3.xm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diagramData" Target="../diagrams/data3.xml"/><Relationship Id="rId5" Type="http://schemas.openxmlformats.org/officeDocument/2006/relationships/image" Target="../media/image5.svg"/><Relationship Id="rId10" Type="http://schemas.microsoft.com/office/2007/relationships/diagramDrawing" Target="../diagrams/drawing3.xml"/><Relationship Id="rId4" Type="http://schemas.openxmlformats.org/officeDocument/2006/relationships/image" Target="../media/image3.png"/><Relationship Id="rId9" Type="http://schemas.openxmlformats.org/officeDocument/2006/relationships/diagramColors" Target="../diagrams/colors3.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5.sv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image" Target="../media/image5.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chart" Target="../charts/chart9.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8" Type="http://schemas.openxmlformats.org/officeDocument/2006/relationships/chart" Target="../charts/chart13.xml"/><Relationship Id="rId3" Type="http://schemas.openxmlformats.org/officeDocument/2006/relationships/image" Target="../media/image3.png"/><Relationship Id="rId7" Type="http://schemas.openxmlformats.org/officeDocument/2006/relationships/chart" Target="../charts/chart12.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image" Target="../media/image5.svg"/><Relationship Id="rId9" Type="http://schemas.openxmlformats.org/officeDocument/2006/relationships/chart" Target="../charts/chart1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chart" Target="../charts/chart17.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chart" Target="../charts/chart19.xml"/><Relationship Id="rId5" Type="http://schemas.openxmlformats.org/officeDocument/2006/relationships/chart" Target="../charts/chart18.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5">
          <a:extLst>
            <a:ext uri="{FF2B5EF4-FFF2-40B4-BE49-F238E27FC236}">
              <a16:creationId xmlns:a16="http://schemas.microsoft.com/office/drawing/2014/main" id="{00A3E4C6-9790-4AB1-4BE9-1E4810C57BEF}"/>
            </a:ext>
          </a:extLst>
        </p:cNvPr>
        <p:cNvGrpSpPr/>
        <p:nvPr/>
      </p:nvGrpSpPr>
      <p:grpSpPr>
        <a:xfrm>
          <a:off x="0" y="0"/>
          <a:ext cx="0" cy="0"/>
          <a:chOff x="0" y="0"/>
          <a:chExt cx="0" cy="0"/>
        </a:xfrm>
      </p:grpSpPr>
      <p:grpSp>
        <p:nvGrpSpPr>
          <p:cNvPr id="16" name="Grup 15">
            <a:extLst>
              <a:ext uri="{FF2B5EF4-FFF2-40B4-BE49-F238E27FC236}">
                <a16:creationId xmlns:a16="http://schemas.microsoft.com/office/drawing/2014/main" id="{A6829927-1622-5610-6A9D-B7241A3D9CA3}"/>
              </a:ext>
            </a:extLst>
          </p:cNvPr>
          <p:cNvGrpSpPr/>
          <p:nvPr/>
        </p:nvGrpSpPr>
        <p:grpSpPr>
          <a:xfrm>
            <a:off x="0" y="-3940"/>
            <a:ext cx="24384000" cy="13716000"/>
            <a:chOff x="0" y="0"/>
            <a:chExt cx="24384000" cy="13716000"/>
          </a:xfrm>
        </p:grpSpPr>
        <p:sp>
          <p:nvSpPr>
            <p:cNvPr id="17" name="Google Shape;166;p1">
              <a:extLst>
                <a:ext uri="{FF2B5EF4-FFF2-40B4-BE49-F238E27FC236}">
                  <a16:creationId xmlns:a16="http://schemas.microsoft.com/office/drawing/2014/main" id="{609CFF49-1B4D-A13D-621B-6C03C43A1A46}"/>
                </a:ext>
              </a:extLst>
            </p:cNvPr>
            <p:cNvSpPr/>
            <p:nvPr/>
          </p:nvSpPr>
          <p:spPr>
            <a:xfrm>
              <a:off x="0" y="0"/>
              <a:ext cx="24384000" cy="13716000"/>
            </a:xfrm>
            <a:prstGeom prst="rect">
              <a:avLst/>
            </a:prstGeom>
            <a:gradFill>
              <a:gsLst>
                <a:gs pos="0">
                  <a:srgbClr val="00CCD7">
                    <a:alpha val="89803"/>
                  </a:srgbClr>
                </a:gs>
                <a:gs pos="33000">
                  <a:srgbClr val="00AFD2">
                    <a:alpha val="89803"/>
                  </a:srgbClr>
                </a:gs>
                <a:gs pos="66000">
                  <a:srgbClr val="006DA4">
                    <a:alpha val="89803"/>
                  </a:srgbClr>
                </a:gs>
                <a:gs pos="100000">
                  <a:srgbClr val="00486C">
                    <a:alpha val="89803"/>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lt1"/>
                </a:solidFill>
                <a:latin typeface="Calibri"/>
                <a:ea typeface="Calibri"/>
                <a:cs typeface="Calibri"/>
                <a:sym typeface="Calibri"/>
              </a:endParaRPr>
            </a:p>
          </p:txBody>
        </p:sp>
        <p:pic>
          <p:nvPicPr>
            <p:cNvPr id="18" name="Resim Yer Tutucusu 4" descr="tasarım, kalıp, desen, düzen, sanat içeren bir resim&#10;&#10;Yapay zeka tarafından oluşturulmuş içerik yanlış olabilir.">
              <a:extLst>
                <a:ext uri="{FF2B5EF4-FFF2-40B4-BE49-F238E27FC236}">
                  <a16:creationId xmlns:a16="http://schemas.microsoft.com/office/drawing/2014/main" id="{470DFE37-A126-D0EE-CDEE-D82EDEFA1D51}"/>
                </a:ext>
              </a:extLst>
            </p:cNvPr>
            <p:cNvPicPr>
              <a:picLocks noChangeAspect="1"/>
            </p:cNvPicPr>
            <p:nvPr/>
          </p:nvPicPr>
          <p:blipFill>
            <a:blip r:embed="rId3">
              <a:alphaModFix amt="20000"/>
              <a:duotone>
                <a:prstClr val="black"/>
                <a:schemeClr val="accent4">
                  <a:tint val="45000"/>
                  <a:satMod val="400000"/>
                </a:schemeClr>
              </a:duotone>
              <a:extLst>
                <a:ext uri="{BEBA8EAE-BF5A-486C-A8C5-ECC9F3942E4B}">
                  <a14:imgProps xmlns:a14="http://schemas.microsoft.com/office/drawing/2010/main">
                    <a14:imgLayer r:embed="rId4">
                      <a14:imgEffect>
                        <a14:colorTemperature colorTemp="11500"/>
                      </a14:imgEffect>
                      <a14:imgEffect>
                        <a14:saturation sat="250000"/>
                      </a14:imgEffect>
                    </a14:imgLayer>
                  </a14:imgProps>
                </a:ext>
                <a:ext uri="{28A0092B-C50C-407E-A947-70E740481C1C}">
                  <a14:useLocalDpi xmlns:a14="http://schemas.microsoft.com/office/drawing/2010/main" val="0"/>
                </a:ext>
              </a:extLst>
            </a:blip>
            <a:srcRect l="5556" r="5556"/>
            <a:stretch>
              <a:fillRect/>
            </a:stretch>
          </p:blipFill>
          <p:spPr>
            <a:xfrm>
              <a:off x="0" y="0"/>
              <a:ext cx="24384000" cy="13716000"/>
            </a:xfrm>
            <a:prstGeom prst="rect">
              <a:avLst/>
            </a:prstGeom>
          </p:spPr>
        </p:pic>
      </p:grpSp>
      <p:grpSp>
        <p:nvGrpSpPr>
          <p:cNvPr id="168" name="Google Shape;168;p1">
            <a:extLst>
              <a:ext uri="{FF2B5EF4-FFF2-40B4-BE49-F238E27FC236}">
                <a16:creationId xmlns:a16="http://schemas.microsoft.com/office/drawing/2014/main" id="{113137D8-E87D-0577-D8B0-4BD46B2E3467}"/>
              </a:ext>
            </a:extLst>
          </p:cNvPr>
          <p:cNvGrpSpPr/>
          <p:nvPr/>
        </p:nvGrpSpPr>
        <p:grpSpPr>
          <a:xfrm>
            <a:off x="3412947" y="4739718"/>
            <a:ext cx="18134443" cy="3261281"/>
            <a:chOff x="4713542" y="4227741"/>
            <a:chExt cx="13154132" cy="3046801"/>
          </a:xfrm>
        </p:grpSpPr>
        <p:grpSp>
          <p:nvGrpSpPr>
            <p:cNvPr id="169" name="Google Shape;169;p1">
              <a:extLst>
                <a:ext uri="{FF2B5EF4-FFF2-40B4-BE49-F238E27FC236}">
                  <a16:creationId xmlns:a16="http://schemas.microsoft.com/office/drawing/2014/main" id="{CB77564C-1290-93D7-CE4C-812698B83C72}"/>
                </a:ext>
              </a:extLst>
            </p:cNvPr>
            <p:cNvGrpSpPr/>
            <p:nvPr/>
          </p:nvGrpSpPr>
          <p:grpSpPr>
            <a:xfrm>
              <a:off x="4713542" y="4227741"/>
              <a:ext cx="3338566" cy="1463040"/>
              <a:chOff x="4422140" y="3769678"/>
              <a:chExt cx="3338566" cy="1463040"/>
            </a:xfrm>
          </p:grpSpPr>
          <p:cxnSp>
            <p:nvCxnSpPr>
              <p:cNvPr id="170" name="Google Shape;170;p1">
                <a:extLst>
                  <a:ext uri="{FF2B5EF4-FFF2-40B4-BE49-F238E27FC236}">
                    <a16:creationId xmlns:a16="http://schemas.microsoft.com/office/drawing/2014/main" id="{081D8353-7C13-2BF8-2FD1-FB139E280F10}"/>
                  </a:ext>
                </a:extLst>
              </p:cNvPr>
              <p:cNvCxnSpPr/>
              <p:nvPr/>
            </p:nvCxnSpPr>
            <p:spPr>
              <a:xfrm rot="10800000">
                <a:off x="4432301" y="3784600"/>
                <a:ext cx="3328405" cy="0"/>
              </a:xfrm>
              <a:prstGeom prst="straightConnector1">
                <a:avLst/>
              </a:prstGeom>
              <a:noFill/>
              <a:ln w="28575" cap="flat" cmpd="sng">
                <a:solidFill>
                  <a:schemeClr val="lt1"/>
                </a:solidFill>
                <a:prstDash val="solid"/>
                <a:miter lim="800000"/>
                <a:headEnd type="none" w="sm" len="sm"/>
                <a:tailEnd type="none" w="sm" len="sm"/>
              </a:ln>
            </p:spPr>
          </p:cxnSp>
          <p:cxnSp>
            <p:nvCxnSpPr>
              <p:cNvPr id="171" name="Google Shape;171;p1">
                <a:extLst>
                  <a:ext uri="{FF2B5EF4-FFF2-40B4-BE49-F238E27FC236}">
                    <a16:creationId xmlns:a16="http://schemas.microsoft.com/office/drawing/2014/main" id="{82DDBAC7-BB21-4C25-2A1E-2BEB9F288326}"/>
                  </a:ext>
                </a:extLst>
              </p:cNvPr>
              <p:cNvCxnSpPr/>
              <p:nvPr/>
            </p:nvCxnSpPr>
            <p:spPr>
              <a:xfrm>
                <a:off x="4422140" y="3769678"/>
                <a:ext cx="0" cy="1463040"/>
              </a:xfrm>
              <a:prstGeom prst="straightConnector1">
                <a:avLst/>
              </a:prstGeom>
              <a:noFill/>
              <a:ln w="28575" cap="flat" cmpd="sng">
                <a:solidFill>
                  <a:schemeClr val="lt1"/>
                </a:solidFill>
                <a:prstDash val="solid"/>
                <a:miter lim="800000"/>
                <a:headEnd type="none" w="sm" len="sm"/>
                <a:tailEnd type="none" w="sm" len="sm"/>
              </a:ln>
            </p:spPr>
          </p:cxnSp>
        </p:grpSp>
        <p:grpSp>
          <p:nvGrpSpPr>
            <p:cNvPr id="172" name="Google Shape;172;p1">
              <a:extLst>
                <a:ext uri="{FF2B5EF4-FFF2-40B4-BE49-F238E27FC236}">
                  <a16:creationId xmlns:a16="http://schemas.microsoft.com/office/drawing/2014/main" id="{8112AEBC-FB81-8A0F-5833-B3A98EF06E6C}"/>
                </a:ext>
              </a:extLst>
            </p:cNvPr>
            <p:cNvGrpSpPr/>
            <p:nvPr/>
          </p:nvGrpSpPr>
          <p:grpSpPr>
            <a:xfrm rot="10800000">
              <a:off x="13809325" y="5811502"/>
              <a:ext cx="4058349" cy="1463040"/>
              <a:chOff x="6009640" y="3769678"/>
              <a:chExt cx="4058349" cy="1463040"/>
            </a:xfrm>
          </p:grpSpPr>
          <p:cxnSp>
            <p:nvCxnSpPr>
              <p:cNvPr id="173" name="Google Shape;173;p1">
                <a:extLst>
                  <a:ext uri="{FF2B5EF4-FFF2-40B4-BE49-F238E27FC236}">
                    <a16:creationId xmlns:a16="http://schemas.microsoft.com/office/drawing/2014/main" id="{E8348F71-A3CC-7B30-CA27-9DB09EFC5806}"/>
                  </a:ext>
                </a:extLst>
              </p:cNvPr>
              <p:cNvCxnSpPr/>
              <p:nvPr/>
            </p:nvCxnSpPr>
            <p:spPr>
              <a:xfrm rot="10800000">
                <a:off x="6019789" y="3784600"/>
                <a:ext cx="4048200" cy="0"/>
              </a:xfrm>
              <a:prstGeom prst="straightConnector1">
                <a:avLst/>
              </a:prstGeom>
              <a:noFill/>
              <a:ln w="28575" cap="flat" cmpd="sng">
                <a:solidFill>
                  <a:schemeClr val="lt1"/>
                </a:solidFill>
                <a:prstDash val="solid"/>
                <a:miter lim="800000"/>
                <a:headEnd type="none" w="sm" len="sm"/>
                <a:tailEnd type="none" w="sm" len="sm"/>
              </a:ln>
            </p:spPr>
          </p:cxnSp>
          <p:cxnSp>
            <p:nvCxnSpPr>
              <p:cNvPr id="174" name="Google Shape;174;p1">
                <a:extLst>
                  <a:ext uri="{FF2B5EF4-FFF2-40B4-BE49-F238E27FC236}">
                    <a16:creationId xmlns:a16="http://schemas.microsoft.com/office/drawing/2014/main" id="{EBC7DB9B-1498-1B02-396C-89DE2AEB8330}"/>
                  </a:ext>
                </a:extLst>
              </p:cNvPr>
              <p:cNvCxnSpPr/>
              <p:nvPr/>
            </p:nvCxnSpPr>
            <p:spPr>
              <a:xfrm>
                <a:off x="6009640" y="3769678"/>
                <a:ext cx="0" cy="1463040"/>
              </a:xfrm>
              <a:prstGeom prst="straightConnector1">
                <a:avLst/>
              </a:prstGeom>
              <a:noFill/>
              <a:ln w="28575" cap="flat" cmpd="sng">
                <a:solidFill>
                  <a:schemeClr val="lt1"/>
                </a:solidFill>
                <a:prstDash val="solid"/>
                <a:miter lim="800000"/>
                <a:headEnd type="none" w="sm" len="sm"/>
                <a:tailEnd type="none" w="sm" len="sm"/>
              </a:ln>
            </p:spPr>
          </p:cxnSp>
        </p:grpSp>
      </p:grpSp>
      <p:sp>
        <p:nvSpPr>
          <p:cNvPr id="176" name="Google Shape;176;p1">
            <a:extLst>
              <a:ext uri="{FF2B5EF4-FFF2-40B4-BE49-F238E27FC236}">
                <a16:creationId xmlns:a16="http://schemas.microsoft.com/office/drawing/2014/main" id="{BD2EE666-82D2-410D-3258-67CDDDDE67C7}"/>
              </a:ext>
            </a:extLst>
          </p:cNvPr>
          <p:cNvSpPr txBox="1"/>
          <p:nvPr/>
        </p:nvSpPr>
        <p:spPr>
          <a:xfrm>
            <a:off x="9316649" y="10701548"/>
            <a:ext cx="5750700" cy="86177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tr-TR" sz="3200" b="1" dirty="0">
                <a:solidFill>
                  <a:schemeClr val="lt2"/>
                </a:solidFill>
                <a:latin typeface="+mj-lt"/>
                <a:ea typeface="Open Sans Light"/>
                <a:cs typeface="Open Sans Light"/>
                <a:sym typeface="Open Sans Light"/>
              </a:rPr>
              <a:t>Gürkan POLAT</a:t>
            </a:r>
          </a:p>
          <a:p>
            <a:pPr marL="0" marR="0" lvl="0" indent="0" algn="ctr" rtl="0">
              <a:spcBef>
                <a:spcPts val="0"/>
              </a:spcBef>
              <a:spcAft>
                <a:spcPts val="0"/>
              </a:spcAft>
              <a:buNone/>
            </a:pPr>
            <a:r>
              <a:rPr lang="tr-TR" sz="2400" b="1" dirty="0" err="1">
                <a:solidFill>
                  <a:schemeClr val="lt2"/>
                </a:solidFill>
                <a:latin typeface="+mj-lt"/>
                <a:ea typeface="Open Sans Light"/>
                <a:cs typeface="Open Sans Light"/>
                <a:sym typeface="Open Sans Light"/>
              </a:rPr>
              <a:t>Director</a:t>
            </a:r>
            <a:endParaRPr sz="2400" b="1" dirty="0">
              <a:solidFill>
                <a:schemeClr val="lt2"/>
              </a:solidFill>
              <a:latin typeface="+mj-lt"/>
              <a:ea typeface="Open Sans Light"/>
              <a:cs typeface="Open Sans Light"/>
              <a:sym typeface="Open Sans Light"/>
            </a:endParaRPr>
          </a:p>
        </p:txBody>
      </p:sp>
      <p:sp>
        <p:nvSpPr>
          <p:cNvPr id="11" name="Metin Yer Tutucusu 10">
            <a:extLst>
              <a:ext uri="{FF2B5EF4-FFF2-40B4-BE49-F238E27FC236}">
                <a16:creationId xmlns:a16="http://schemas.microsoft.com/office/drawing/2014/main" id="{E5EE14A7-1B2C-DF28-6281-22D933339264}"/>
              </a:ext>
            </a:extLst>
          </p:cNvPr>
          <p:cNvSpPr>
            <a:spLocks noGrp="1"/>
          </p:cNvSpPr>
          <p:nvPr>
            <p:ph type="body" sz="quarter" idx="12"/>
          </p:nvPr>
        </p:nvSpPr>
        <p:spPr>
          <a:xfrm>
            <a:off x="3481671" y="5382778"/>
            <a:ext cx="17489382" cy="2584450"/>
          </a:xfrm>
        </p:spPr>
        <p:txBody>
          <a:bodyPr anchor="ctr"/>
          <a:lstStyle/>
          <a:p>
            <a:r>
              <a:rPr lang="en-US" sz="6000" b="1" dirty="0">
                <a:solidFill>
                  <a:schemeClr val="bg1"/>
                </a:solidFill>
              </a:rPr>
              <a:t>Presentation by TNC Secretariat on the results of the </a:t>
            </a:r>
            <a:r>
              <a:rPr lang="tr-TR" sz="6000" b="1" dirty="0">
                <a:solidFill>
                  <a:schemeClr val="bg1"/>
                </a:solidFill>
              </a:rPr>
              <a:t>TPS-OIC Q</a:t>
            </a:r>
            <a:r>
              <a:rPr lang="en-US" sz="6000" b="1" dirty="0" err="1">
                <a:solidFill>
                  <a:schemeClr val="bg1"/>
                </a:solidFill>
              </a:rPr>
              <a:t>uestionnaires</a:t>
            </a:r>
            <a:endParaRPr lang="tr-TR" sz="6000" b="1" dirty="0">
              <a:solidFill>
                <a:schemeClr val="bg1"/>
              </a:solidFill>
            </a:endParaRPr>
          </a:p>
          <a:p>
            <a:r>
              <a:rPr lang="fr-FR" sz="4800" b="1" dirty="0">
                <a:solidFill>
                  <a:schemeClr val="bg1"/>
                </a:solidFill>
              </a:rPr>
              <a:t>Questionnaire on </a:t>
            </a:r>
            <a:r>
              <a:rPr lang="fr-FR" sz="4800" b="1" dirty="0" err="1">
                <a:solidFill>
                  <a:schemeClr val="bg1"/>
                </a:solidFill>
              </a:rPr>
              <a:t>Implementation</a:t>
            </a:r>
            <a:r>
              <a:rPr lang="fr-FR" sz="4800" b="1" dirty="0">
                <a:solidFill>
                  <a:schemeClr val="bg1"/>
                </a:solidFill>
              </a:rPr>
              <a:t> of TPS-OIC</a:t>
            </a:r>
          </a:p>
          <a:p>
            <a:endParaRPr lang="en-US" sz="6000" b="1" dirty="0">
              <a:solidFill>
                <a:schemeClr val="bg1"/>
              </a:solidFill>
            </a:endParaRPr>
          </a:p>
        </p:txBody>
      </p:sp>
      <p:sp>
        <p:nvSpPr>
          <p:cNvPr id="15" name="Metin Yer Tutucusu 14">
            <a:extLst>
              <a:ext uri="{FF2B5EF4-FFF2-40B4-BE49-F238E27FC236}">
                <a16:creationId xmlns:a16="http://schemas.microsoft.com/office/drawing/2014/main" id="{27B34759-79EA-E299-BCA5-0CE5356DD430}"/>
              </a:ext>
            </a:extLst>
          </p:cNvPr>
          <p:cNvSpPr>
            <a:spLocks noGrp="1"/>
          </p:cNvSpPr>
          <p:nvPr>
            <p:ph type="body" sz="quarter" idx="13"/>
          </p:nvPr>
        </p:nvSpPr>
        <p:spPr>
          <a:xfrm>
            <a:off x="6722967" y="9145366"/>
            <a:ext cx="10938063" cy="806739"/>
          </a:xfrm>
        </p:spPr>
        <p:txBody>
          <a:bodyPr/>
          <a:lstStyle/>
          <a:p>
            <a:r>
              <a:rPr lang="tr-TR" sz="3200" b="1" dirty="0">
                <a:solidFill>
                  <a:schemeClr val="lt2"/>
                </a:solidFill>
                <a:ea typeface="Open Sans Light"/>
                <a:cs typeface="Open Sans Light"/>
              </a:rPr>
              <a:t>TPS-OIC </a:t>
            </a:r>
            <a:r>
              <a:rPr lang="tr-TR" sz="3200" b="1" dirty="0" err="1">
                <a:solidFill>
                  <a:schemeClr val="lt2"/>
                </a:solidFill>
                <a:ea typeface="Open Sans Light"/>
                <a:cs typeface="Open Sans Light"/>
              </a:rPr>
              <a:t>Trade</a:t>
            </a:r>
            <a:r>
              <a:rPr lang="tr-TR" sz="3200" b="1" dirty="0">
                <a:solidFill>
                  <a:schemeClr val="lt2"/>
                </a:solidFill>
                <a:ea typeface="Open Sans Light"/>
                <a:cs typeface="Open Sans Light"/>
              </a:rPr>
              <a:t> </a:t>
            </a:r>
            <a:r>
              <a:rPr lang="tr-TR" sz="3200" b="1" dirty="0" err="1">
                <a:solidFill>
                  <a:schemeClr val="lt2"/>
                </a:solidFill>
                <a:ea typeface="Open Sans Light"/>
                <a:cs typeface="Open Sans Light"/>
              </a:rPr>
              <a:t>Negotiating</a:t>
            </a:r>
            <a:r>
              <a:rPr lang="tr-TR" sz="3200" b="1" dirty="0">
                <a:solidFill>
                  <a:schemeClr val="lt2"/>
                </a:solidFill>
                <a:ea typeface="Open Sans Light"/>
                <a:cs typeface="Open Sans Light"/>
              </a:rPr>
              <a:t> </a:t>
            </a:r>
            <a:r>
              <a:rPr lang="tr-TR" sz="3200" b="1" dirty="0" err="1">
                <a:solidFill>
                  <a:schemeClr val="lt2"/>
                </a:solidFill>
                <a:ea typeface="Open Sans Light"/>
                <a:cs typeface="Open Sans Light"/>
              </a:rPr>
              <a:t>Committee</a:t>
            </a:r>
            <a:r>
              <a:rPr lang="tr-TR" sz="3200" b="1" dirty="0">
                <a:solidFill>
                  <a:schemeClr val="lt2"/>
                </a:solidFill>
                <a:ea typeface="Open Sans Light"/>
                <a:cs typeface="Open Sans Light"/>
              </a:rPr>
              <a:t> (TNC) Meeting</a:t>
            </a:r>
          </a:p>
          <a:p>
            <a:r>
              <a:rPr lang="tr-TR" sz="3200" dirty="0">
                <a:solidFill>
                  <a:schemeClr val="bg1"/>
                </a:solidFill>
              </a:rPr>
              <a:t>1 </a:t>
            </a:r>
            <a:r>
              <a:rPr lang="tr-TR" sz="3200" dirty="0" err="1">
                <a:solidFill>
                  <a:schemeClr val="bg1"/>
                </a:solidFill>
              </a:rPr>
              <a:t>July</a:t>
            </a:r>
            <a:r>
              <a:rPr lang="tr-TR" sz="3200" dirty="0">
                <a:solidFill>
                  <a:schemeClr val="bg1"/>
                </a:solidFill>
              </a:rPr>
              <a:t> 2026, Online</a:t>
            </a:r>
          </a:p>
        </p:txBody>
      </p:sp>
      <p:pic>
        <p:nvPicPr>
          <p:cNvPr id="19" name="Grafik 2">
            <a:extLst>
              <a:ext uri="{FF2B5EF4-FFF2-40B4-BE49-F238E27FC236}">
                <a16:creationId xmlns:a16="http://schemas.microsoft.com/office/drawing/2014/main" id="{9E4B9A13-6267-1609-74CC-AAFE0C7D1AD7}"/>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645727" y="1152367"/>
            <a:ext cx="3092545" cy="3587352"/>
          </a:xfrm>
          <a:prstGeom prst="rect">
            <a:avLst/>
          </a:prstGeom>
        </p:spPr>
      </p:pic>
    </p:spTree>
    <p:extLst>
      <p:ext uri="{BB962C8B-B14F-4D97-AF65-F5344CB8AC3E}">
        <p14:creationId xmlns:p14="http://schemas.microsoft.com/office/powerpoint/2010/main" val="140191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sp>
        <p:nvSpPr>
          <p:cNvPr id="25" name="Google Shape;181;p2"/>
          <p:cNvSpPr txBox="1">
            <a:spLocks/>
          </p:cNvSpPr>
          <p:nvPr/>
        </p:nvSpPr>
        <p:spPr>
          <a:xfrm>
            <a:off x="3070652" y="1097864"/>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3:</a:t>
            </a:r>
            <a:r>
              <a:rPr lang="tr-TR" sz="6000" dirty="0">
                <a:solidFill>
                  <a:schemeClr val="accent2"/>
                </a:solidFill>
                <a:latin typeface="+mj-lt"/>
                <a:ea typeface="Open Sans Light"/>
                <a:cs typeface="Open Sans Light"/>
                <a:sym typeface="Open Sans Light"/>
              </a:rPr>
              <a:t> </a:t>
            </a:r>
            <a:r>
              <a:rPr lang="tr-TR" sz="6000" dirty="0">
                <a:solidFill>
                  <a:schemeClr val="accent2"/>
                </a:solidFill>
                <a:latin typeface="+mj-lt"/>
                <a:ea typeface="Open Sans Light"/>
                <a:cs typeface="Open Sans Light"/>
              </a:rPr>
              <a:t>Rules of </a:t>
            </a:r>
            <a:r>
              <a:rPr lang="tr-TR" sz="6000" dirty="0" err="1">
                <a:solidFill>
                  <a:schemeClr val="accent2"/>
                </a:solidFill>
                <a:latin typeface="+mj-lt"/>
                <a:ea typeface="Open Sans Light"/>
                <a:cs typeface="Open Sans Light"/>
              </a:rPr>
              <a:t>Origin</a:t>
            </a:r>
            <a:r>
              <a:rPr lang="tr-TR" sz="6000" dirty="0">
                <a:solidFill>
                  <a:schemeClr val="accent2"/>
                </a:solidFill>
                <a:latin typeface="+mj-lt"/>
                <a:ea typeface="Open Sans Light"/>
                <a:cs typeface="Open Sans Light"/>
              </a:rPr>
              <a:t> </a:t>
            </a:r>
            <a:r>
              <a:rPr lang="tr-TR" sz="6000" dirty="0" err="1">
                <a:solidFill>
                  <a:schemeClr val="accent2"/>
                </a:solidFill>
                <a:latin typeface="+mj-lt"/>
                <a:ea typeface="Open Sans Light"/>
                <a:cs typeface="Open Sans Light"/>
              </a:rPr>
              <a:t>and</a:t>
            </a:r>
            <a:r>
              <a:rPr lang="tr-TR" sz="6000" dirty="0">
                <a:solidFill>
                  <a:schemeClr val="accent2"/>
                </a:solidFill>
                <a:latin typeface="+mj-lt"/>
                <a:ea typeface="Open Sans Light"/>
                <a:cs typeface="Open Sans Light"/>
              </a:rPr>
              <a:t> </a:t>
            </a:r>
            <a:r>
              <a:rPr lang="tr-TR" sz="6000" dirty="0" err="1">
                <a:solidFill>
                  <a:schemeClr val="accent2"/>
                </a:solidFill>
                <a:latin typeface="+mj-lt"/>
                <a:ea typeface="Open Sans Light"/>
                <a:cs typeface="Open Sans Light"/>
              </a:rPr>
              <a:t>Origin</a:t>
            </a:r>
            <a:r>
              <a:rPr lang="tr-TR" sz="6000" dirty="0">
                <a:solidFill>
                  <a:schemeClr val="accent2"/>
                </a:solidFill>
                <a:latin typeface="+mj-lt"/>
                <a:ea typeface="Open Sans Light"/>
                <a:cs typeface="Open Sans Light"/>
              </a:rPr>
              <a:t> </a:t>
            </a:r>
            <a:r>
              <a:rPr lang="tr-TR" sz="6000" dirty="0" err="1">
                <a:solidFill>
                  <a:schemeClr val="accent2"/>
                </a:solidFill>
                <a:latin typeface="+mj-lt"/>
                <a:ea typeface="Open Sans Light"/>
                <a:cs typeface="Open Sans Light"/>
              </a:rPr>
              <a:t>Certificates</a:t>
            </a:r>
            <a:r>
              <a:rPr lang="tr-TR" sz="6000" dirty="0">
                <a:solidFill>
                  <a:schemeClr val="accent2"/>
                </a:solidFill>
                <a:latin typeface="+mj-lt"/>
                <a:ea typeface="Open Sans Light"/>
                <a:cs typeface="Open Sans Light"/>
                <a:sym typeface="Open Sans Light"/>
              </a:rPr>
              <a:t> </a:t>
            </a:r>
          </a:p>
        </p:txBody>
      </p:sp>
      <p:pic>
        <p:nvPicPr>
          <p:cNvPr id="19" name="Grafik 2">
            <a:extLst>
              <a:ext uri="{FF2B5EF4-FFF2-40B4-BE49-F238E27FC236}">
                <a16:creationId xmlns:a16="http://schemas.microsoft.com/office/drawing/2014/main" id="{9E4B9A13-6267-1609-74CC-AAFE0C7D1AD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42975" y="575361"/>
            <a:ext cx="1720014" cy="1691048"/>
          </a:xfrm>
          <a:prstGeom prst="rect">
            <a:avLst/>
          </a:prstGeom>
        </p:spPr>
      </p:pic>
      <p:graphicFrame>
        <p:nvGraphicFramePr>
          <p:cNvPr id="24" name="Google Shape;1887;p58"/>
          <p:cNvGraphicFramePr/>
          <p:nvPr>
            <p:extLst>
              <p:ext uri="{D42A27DB-BD31-4B8C-83A1-F6EECF244321}">
                <p14:modId xmlns:p14="http://schemas.microsoft.com/office/powerpoint/2010/main" val="4020398149"/>
              </p:ext>
            </p:extLst>
          </p:nvPr>
        </p:nvGraphicFramePr>
        <p:xfrm>
          <a:off x="-390877" y="3505200"/>
          <a:ext cx="8566487" cy="614368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6" name="Google Shape;1887;p58"/>
          <p:cNvGraphicFramePr/>
          <p:nvPr>
            <p:extLst>
              <p:ext uri="{D42A27DB-BD31-4B8C-83A1-F6EECF244321}">
                <p14:modId xmlns:p14="http://schemas.microsoft.com/office/powerpoint/2010/main" val="2992858044"/>
              </p:ext>
            </p:extLst>
          </p:nvPr>
        </p:nvGraphicFramePr>
        <p:xfrm>
          <a:off x="8580123" y="2261502"/>
          <a:ext cx="6447840" cy="6700326"/>
        </p:xfrm>
        <a:graphic>
          <a:graphicData uri="http://schemas.openxmlformats.org/drawingml/2006/chart">
            <c:chart xmlns:c="http://schemas.openxmlformats.org/drawingml/2006/chart" xmlns:r="http://schemas.openxmlformats.org/officeDocument/2006/relationships" r:id="rId6"/>
          </a:graphicData>
        </a:graphic>
      </p:graphicFrame>
      <p:sp>
        <p:nvSpPr>
          <p:cNvPr id="13" name="Google Shape;1888;p58"/>
          <p:cNvSpPr/>
          <p:nvPr/>
        </p:nvSpPr>
        <p:spPr>
          <a:xfrm>
            <a:off x="551235" y="9653788"/>
            <a:ext cx="6478729" cy="1512278"/>
          </a:xfrm>
          <a:prstGeom prst="rect">
            <a:avLst/>
          </a:prstGeom>
          <a:solidFill>
            <a:schemeClr val="accent1"/>
          </a:solidFill>
          <a:ln>
            <a:noFill/>
          </a:ln>
        </p:spPr>
        <p:txBody>
          <a:bodyPr spcFirstLastPara="1" wrap="square" lIns="91425" tIns="45700" rIns="91425" bIns="45700" anchor="ctr" anchorCtr="0">
            <a:noAutofit/>
          </a:bodyPr>
          <a:lstStyle/>
          <a:p>
            <a:pPr algn="ctr">
              <a:defRPr sz="2400" b="1" i="0" u="none" strike="noStrike" kern="1200" spc="0" baseline="0">
                <a:solidFill>
                  <a:srgbClr val="FFFFFF"/>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400" b="1" i="0" u="none" strike="noStrike" kern="1200" spc="0" baseline="0">
                <a:solidFill>
                  <a:srgbClr val="050A19"/>
                </a:solidFill>
                <a:latin typeface="+mn-lt"/>
                <a:ea typeface="+mn-ea"/>
                <a:cs typeface="+mn-cs"/>
              </a:defRPr>
            </a:pPr>
            <a:r>
              <a:rPr lang="en-US" sz="3600" b="1" kern="1200" dirty="0">
                <a:solidFill>
                  <a:schemeClr val="bg1"/>
                </a:solidFill>
                <a:latin typeface="Calibri Light" panose="020F0302020204030204" pitchFamily="34" charset="0"/>
                <a:ea typeface="+mn-ea"/>
                <a:cs typeface="Calibri Light" panose="020F0302020204030204" pitchFamily="34" charset="0"/>
              </a:rPr>
              <a:t>Issuance of TPS-OIC Certificates of Origin</a:t>
            </a: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400" b="1" i="0" u="none" strike="noStrike" kern="1200" spc="0" baseline="0">
                <a:solidFill>
                  <a:srgbClr val="FFFFFF"/>
                </a:solidFill>
                <a:latin typeface="+mn-lt"/>
                <a:ea typeface="+mn-ea"/>
                <a:cs typeface="+mn-cs"/>
              </a:defRPr>
            </a:pPr>
            <a:r>
              <a:rPr lang="tr-TR" sz="3600" b="1" kern="1200" dirty="0">
                <a:solidFill>
                  <a:schemeClr val="bg1"/>
                </a:solidFill>
                <a:latin typeface="Calibri Light" panose="020F0302020204030204" pitchFamily="34" charset="0"/>
                <a:ea typeface="+mn-ea"/>
                <a:cs typeface="Calibri Light" panose="020F0302020204030204" pitchFamily="34" charset="0"/>
              </a:rPr>
              <a:t> </a:t>
            </a:r>
            <a:endParaRPr lang="en-US" sz="3600" b="1" kern="1200" dirty="0">
              <a:solidFill>
                <a:schemeClr val="bg1"/>
              </a:solidFill>
              <a:latin typeface="Calibri Light" panose="020F0302020204030204" pitchFamily="34" charset="0"/>
              <a:ea typeface="+mn-ea"/>
              <a:cs typeface="Calibri Light" panose="020F0302020204030204" pitchFamily="34" charset="0"/>
            </a:endParaRPr>
          </a:p>
        </p:txBody>
      </p:sp>
      <p:sp>
        <p:nvSpPr>
          <p:cNvPr id="14" name="Google Shape;1888;p58"/>
          <p:cNvSpPr/>
          <p:nvPr/>
        </p:nvSpPr>
        <p:spPr>
          <a:xfrm>
            <a:off x="16609011" y="9653788"/>
            <a:ext cx="6478729" cy="1512278"/>
          </a:xfrm>
          <a:prstGeom prst="rect">
            <a:avLst/>
          </a:prstGeom>
          <a:solidFill>
            <a:schemeClr val="accent1"/>
          </a:solidFill>
          <a:ln>
            <a:noFill/>
          </a:ln>
        </p:spPr>
        <p:txBody>
          <a:bodyPr spcFirstLastPara="1" wrap="square" lIns="91425" tIns="45700" rIns="91425" bIns="45700" anchor="ctr" anchorCtr="0">
            <a:noAutofit/>
          </a:bodyPr>
          <a:lstStyle/>
          <a:p>
            <a:pPr algn="ctr">
              <a:defRPr sz="2400" b="1" i="0" u="none" strike="noStrike" kern="1200" spc="0" baseline="0">
                <a:solidFill>
                  <a:srgbClr val="FFFFFF"/>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128" b="1" i="0" u="none" strike="noStrike" kern="1200" spc="0" normalizeH="0" baseline="0">
                <a:solidFill>
                  <a:srgbClr val="00486C">
                    <a:lumMod val="75000"/>
                  </a:srgbClr>
                </a:solidFill>
                <a:latin typeface="+mj-lt"/>
                <a:ea typeface="+mj-ea"/>
                <a:cs typeface="+mj-cs"/>
              </a:defRPr>
            </a:pPr>
            <a:r>
              <a:rPr lang="en-US" sz="3600" b="1" kern="1200" dirty="0">
                <a:solidFill>
                  <a:schemeClr val="bg1"/>
                </a:solidFill>
                <a:latin typeface="Calibri Light" panose="020F0302020204030204" pitchFamily="34" charset="0"/>
                <a:ea typeface="+mn-ea"/>
                <a:cs typeface="Calibri Light" panose="020F0302020204030204" pitchFamily="34" charset="0"/>
              </a:rPr>
              <a:t>Origin-Related Denial of National Products Under TPS-OIC</a:t>
            </a: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400" b="1" i="0" u="none" strike="noStrike" kern="1200" spc="0" baseline="0">
                <a:solidFill>
                  <a:srgbClr val="FFFFFF"/>
                </a:solidFill>
                <a:latin typeface="+mn-lt"/>
                <a:ea typeface="+mn-ea"/>
                <a:cs typeface="+mn-cs"/>
              </a:defRPr>
            </a:pPr>
            <a:r>
              <a:rPr lang="tr-TR" sz="3600" b="1" kern="1200" dirty="0">
                <a:solidFill>
                  <a:schemeClr val="bg1"/>
                </a:solidFill>
                <a:latin typeface="Calibri Light" panose="020F0302020204030204" pitchFamily="34" charset="0"/>
                <a:ea typeface="+mn-ea"/>
                <a:cs typeface="Calibri Light" panose="020F0302020204030204" pitchFamily="34" charset="0"/>
              </a:rPr>
              <a:t> </a:t>
            </a:r>
            <a:endParaRPr lang="en-US" sz="3600" b="1" kern="1200" dirty="0">
              <a:solidFill>
                <a:schemeClr val="bg1"/>
              </a:solidFill>
              <a:latin typeface="Calibri Light" panose="020F0302020204030204" pitchFamily="34" charset="0"/>
              <a:ea typeface="+mn-ea"/>
              <a:cs typeface="Calibri Light" panose="020F0302020204030204" pitchFamily="34" charset="0"/>
            </a:endParaRPr>
          </a:p>
        </p:txBody>
      </p:sp>
      <p:sp>
        <p:nvSpPr>
          <p:cNvPr id="15" name="Google Shape;1888;p58"/>
          <p:cNvSpPr/>
          <p:nvPr/>
        </p:nvSpPr>
        <p:spPr>
          <a:xfrm>
            <a:off x="8580123" y="9653788"/>
            <a:ext cx="6478729" cy="1512278"/>
          </a:xfrm>
          <a:prstGeom prst="rect">
            <a:avLst/>
          </a:prstGeom>
          <a:solidFill>
            <a:schemeClr val="accent1"/>
          </a:solidFill>
          <a:ln>
            <a:noFill/>
          </a:ln>
        </p:spPr>
        <p:txBody>
          <a:bodyPr spcFirstLastPara="1" wrap="square" lIns="91425" tIns="45700" rIns="91425" bIns="45700" anchor="ctr" anchorCtr="0">
            <a:noAutofit/>
          </a:bodyPr>
          <a:lstStyle/>
          <a:p>
            <a:pPr algn="ctr">
              <a:defRPr sz="2400" b="1" i="0" u="none" strike="noStrike" kern="1200" spc="0" baseline="0">
                <a:solidFill>
                  <a:srgbClr val="FFFFFF"/>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000" b="1" i="0" u="none" strike="noStrike" kern="1200" spc="0" baseline="0">
                <a:solidFill>
                  <a:srgbClr val="050A19"/>
                </a:solidFill>
                <a:latin typeface="+mn-lt"/>
                <a:ea typeface="+mn-ea"/>
                <a:cs typeface="+mn-cs"/>
              </a:defRPr>
            </a:pPr>
            <a:r>
              <a:rPr lang="en-US" sz="3600" b="1" kern="1200" dirty="0">
                <a:solidFill>
                  <a:schemeClr val="bg1"/>
                </a:solidFill>
                <a:latin typeface="Calibri Light" panose="020F0302020204030204" pitchFamily="34" charset="0"/>
                <a:ea typeface="+mn-ea"/>
                <a:cs typeface="Calibri Light" panose="020F0302020204030204" pitchFamily="34" charset="0"/>
              </a:rPr>
              <a:t>Denial of TPS-OIC Preferences </a:t>
            </a:r>
            <a:r>
              <a:rPr lang="tr-TR" sz="3600" b="1" kern="1200" dirty="0">
                <a:solidFill>
                  <a:schemeClr val="bg1"/>
                </a:solidFill>
                <a:latin typeface="Calibri Light" panose="020F0302020204030204" pitchFamily="34" charset="0"/>
                <a:ea typeface="+mn-ea"/>
                <a:cs typeface="Calibri Light" panose="020F0302020204030204" pitchFamily="34" charset="0"/>
              </a:rPr>
              <a:t>D</a:t>
            </a:r>
            <a:r>
              <a:rPr lang="en-US" sz="3600" b="1" kern="1200" dirty="0" err="1">
                <a:solidFill>
                  <a:schemeClr val="bg1"/>
                </a:solidFill>
                <a:latin typeface="Calibri Light" panose="020F0302020204030204" pitchFamily="34" charset="0"/>
                <a:ea typeface="+mn-ea"/>
                <a:cs typeface="Calibri Light" panose="020F0302020204030204" pitchFamily="34" charset="0"/>
              </a:rPr>
              <a:t>ue</a:t>
            </a:r>
            <a:r>
              <a:rPr lang="en-US" sz="3600" b="1" kern="1200" dirty="0">
                <a:solidFill>
                  <a:schemeClr val="bg1"/>
                </a:solidFill>
                <a:latin typeface="Calibri Light" panose="020F0302020204030204" pitchFamily="34" charset="0"/>
                <a:ea typeface="+mn-ea"/>
                <a:cs typeface="Calibri Light" panose="020F0302020204030204" pitchFamily="34" charset="0"/>
              </a:rPr>
              <a:t> to Origin-Related Issues</a:t>
            </a: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400" b="1" i="0" u="none" strike="noStrike" kern="1200" spc="0" baseline="0">
                <a:solidFill>
                  <a:srgbClr val="FFFFFF"/>
                </a:solidFill>
                <a:latin typeface="+mn-lt"/>
                <a:ea typeface="+mn-ea"/>
                <a:cs typeface="+mn-cs"/>
              </a:defRPr>
            </a:pPr>
            <a:r>
              <a:rPr lang="tr-TR" sz="3600" b="1" kern="1200" dirty="0">
                <a:solidFill>
                  <a:schemeClr val="bg1"/>
                </a:solidFill>
                <a:latin typeface="Calibri Light" panose="020F0302020204030204" pitchFamily="34" charset="0"/>
                <a:ea typeface="+mn-ea"/>
                <a:cs typeface="Calibri Light" panose="020F0302020204030204" pitchFamily="34" charset="0"/>
              </a:rPr>
              <a:t> </a:t>
            </a:r>
            <a:endParaRPr lang="en-US" sz="3600" b="1" kern="1200" dirty="0">
              <a:solidFill>
                <a:schemeClr val="bg1"/>
              </a:solidFill>
              <a:latin typeface="Calibri Light" panose="020F0302020204030204" pitchFamily="34" charset="0"/>
              <a:ea typeface="+mn-ea"/>
              <a:cs typeface="Calibri Light" panose="020F0302020204030204" pitchFamily="34" charset="0"/>
            </a:endParaRPr>
          </a:p>
        </p:txBody>
      </p:sp>
      <p:graphicFrame>
        <p:nvGraphicFramePr>
          <p:cNvPr id="16" name="Google Shape;1887;p58"/>
          <p:cNvGraphicFramePr/>
          <p:nvPr>
            <p:extLst>
              <p:ext uri="{D42A27DB-BD31-4B8C-83A1-F6EECF244321}">
                <p14:modId xmlns:p14="http://schemas.microsoft.com/office/powerpoint/2010/main" val="2469891637"/>
              </p:ext>
            </p:extLst>
          </p:nvPr>
        </p:nvGraphicFramePr>
        <p:xfrm>
          <a:off x="16639900" y="2261502"/>
          <a:ext cx="6447840" cy="6700326"/>
        </p:xfrm>
        <a:graphic>
          <a:graphicData uri="http://schemas.openxmlformats.org/drawingml/2006/chart">
            <c:chart xmlns:c="http://schemas.openxmlformats.org/drawingml/2006/chart" xmlns:r="http://schemas.openxmlformats.org/officeDocument/2006/relationships" r:id="rId7"/>
          </a:graphicData>
        </a:graphic>
      </p:graphicFrame>
      <p:sp>
        <p:nvSpPr>
          <p:cNvPr id="20" name="Google Shape;1890;p58"/>
          <p:cNvSpPr txBox="1"/>
          <p:nvPr/>
        </p:nvSpPr>
        <p:spPr>
          <a:xfrm>
            <a:off x="551235" y="11544936"/>
            <a:ext cx="21925177" cy="1421928"/>
          </a:xfrm>
          <a:prstGeom prst="rect">
            <a:avLst/>
          </a:prstGeom>
          <a:noFill/>
          <a:ln>
            <a:noFill/>
          </a:ln>
        </p:spPr>
        <p:txBody>
          <a:bodyPr spcFirstLastPara="1" wrap="square" lIns="0" tIns="0" rIns="0" bIns="0" anchor="t" anchorCtr="0">
            <a:spAutoFit/>
          </a:bodyPr>
          <a:lstStyle/>
          <a:p>
            <a:pPr algn="ctr">
              <a:lnSpc>
                <a:spcPct val="140000"/>
              </a:lnSpc>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s</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rPr>
              <a:t>One respondent did not provide an applicable response.</a:t>
            </a: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ctr" rtl="0">
              <a:lnSpc>
                <a:spcPct val="140000"/>
              </a:lnSpc>
              <a:spcBef>
                <a:spcPts val="0"/>
              </a:spcBef>
              <a:spcAft>
                <a:spcPts val="0"/>
              </a:spcAft>
              <a:buNone/>
            </a:pPr>
            <a:endPar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Tree>
    <p:extLst>
      <p:ext uri="{BB962C8B-B14F-4D97-AF65-F5344CB8AC3E}">
        <p14:creationId xmlns:p14="http://schemas.microsoft.com/office/powerpoint/2010/main" val="2424817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sp>
        <p:nvSpPr>
          <p:cNvPr id="25" name="Google Shape;181;p2"/>
          <p:cNvSpPr txBox="1">
            <a:spLocks/>
          </p:cNvSpPr>
          <p:nvPr/>
        </p:nvSpPr>
        <p:spPr>
          <a:xfrm>
            <a:off x="3070652" y="1097864"/>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3:</a:t>
            </a:r>
            <a:r>
              <a:rPr lang="tr-TR" sz="6000" dirty="0">
                <a:solidFill>
                  <a:schemeClr val="accent2"/>
                </a:solidFill>
                <a:latin typeface="+mj-lt"/>
                <a:ea typeface="Open Sans Light"/>
                <a:cs typeface="Open Sans Light"/>
                <a:sym typeface="Open Sans Light"/>
              </a:rPr>
              <a:t> </a:t>
            </a:r>
            <a:r>
              <a:rPr lang="tr-TR" sz="6000" dirty="0">
                <a:solidFill>
                  <a:schemeClr val="accent2"/>
                </a:solidFill>
                <a:latin typeface="+mj-lt"/>
                <a:ea typeface="Open Sans Light"/>
                <a:cs typeface="Open Sans Light"/>
              </a:rPr>
              <a:t>Rules of </a:t>
            </a:r>
            <a:r>
              <a:rPr lang="tr-TR" sz="6000" dirty="0" err="1">
                <a:solidFill>
                  <a:schemeClr val="accent2"/>
                </a:solidFill>
                <a:latin typeface="+mj-lt"/>
                <a:ea typeface="Open Sans Light"/>
                <a:cs typeface="Open Sans Light"/>
              </a:rPr>
              <a:t>Origin</a:t>
            </a:r>
            <a:r>
              <a:rPr lang="tr-TR" sz="6000" dirty="0">
                <a:solidFill>
                  <a:schemeClr val="accent2"/>
                </a:solidFill>
                <a:latin typeface="+mj-lt"/>
                <a:ea typeface="Open Sans Light"/>
                <a:cs typeface="Open Sans Light"/>
              </a:rPr>
              <a:t> </a:t>
            </a:r>
            <a:r>
              <a:rPr lang="tr-TR" sz="6000" dirty="0" err="1">
                <a:solidFill>
                  <a:schemeClr val="accent2"/>
                </a:solidFill>
                <a:latin typeface="+mj-lt"/>
                <a:ea typeface="Open Sans Light"/>
                <a:cs typeface="Open Sans Light"/>
              </a:rPr>
              <a:t>and</a:t>
            </a:r>
            <a:r>
              <a:rPr lang="tr-TR" sz="6000" dirty="0">
                <a:solidFill>
                  <a:schemeClr val="accent2"/>
                </a:solidFill>
                <a:latin typeface="+mj-lt"/>
                <a:ea typeface="Open Sans Light"/>
                <a:cs typeface="Open Sans Light"/>
              </a:rPr>
              <a:t> </a:t>
            </a:r>
            <a:r>
              <a:rPr lang="tr-TR" sz="6000" dirty="0" err="1">
                <a:solidFill>
                  <a:schemeClr val="accent2"/>
                </a:solidFill>
                <a:latin typeface="+mj-lt"/>
                <a:ea typeface="Open Sans Light"/>
                <a:cs typeface="Open Sans Light"/>
              </a:rPr>
              <a:t>Origin</a:t>
            </a:r>
            <a:r>
              <a:rPr lang="tr-TR" sz="6000" dirty="0">
                <a:solidFill>
                  <a:schemeClr val="accent2"/>
                </a:solidFill>
                <a:latin typeface="+mj-lt"/>
                <a:ea typeface="Open Sans Light"/>
                <a:cs typeface="Open Sans Light"/>
              </a:rPr>
              <a:t> </a:t>
            </a:r>
            <a:r>
              <a:rPr lang="tr-TR" sz="6000" dirty="0" err="1">
                <a:solidFill>
                  <a:schemeClr val="accent2"/>
                </a:solidFill>
                <a:latin typeface="+mj-lt"/>
                <a:ea typeface="Open Sans Light"/>
                <a:cs typeface="Open Sans Light"/>
              </a:rPr>
              <a:t>Certificates</a:t>
            </a:r>
            <a:r>
              <a:rPr lang="tr-TR" sz="6000" dirty="0">
                <a:solidFill>
                  <a:schemeClr val="accent2"/>
                </a:solidFill>
                <a:latin typeface="+mj-lt"/>
                <a:ea typeface="Open Sans Light"/>
                <a:cs typeface="Open Sans Light"/>
                <a:sym typeface="Open Sans Light"/>
              </a:rPr>
              <a:t> </a:t>
            </a:r>
          </a:p>
        </p:txBody>
      </p:sp>
      <p:pic>
        <p:nvPicPr>
          <p:cNvPr id="19" name="Grafik 2">
            <a:extLst>
              <a:ext uri="{FF2B5EF4-FFF2-40B4-BE49-F238E27FC236}">
                <a16:creationId xmlns:a16="http://schemas.microsoft.com/office/drawing/2014/main" id="{9E4B9A13-6267-1609-74CC-AAFE0C7D1AD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42975" y="575361"/>
            <a:ext cx="1720014" cy="1691048"/>
          </a:xfrm>
          <a:prstGeom prst="rect">
            <a:avLst/>
          </a:prstGeom>
        </p:spPr>
      </p:pic>
      <p:graphicFrame>
        <p:nvGraphicFramePr>
          <p:cNvPr id="10" name="Google Shape;1887;p58"/>
          <p:cNvGraphicFramePr/>
          <p:nvPr>
            <p:extLst>
              <p:ext uri="{D42A27DB-BD31-4B8C-83A1-F6EECF244321}">
                <p14:modId xmlns:p14="http://schemas.microsoft.com/office/powerpoint/2010/main" val="1253610235"/>
              </p:ext>
            </p:extLst>
          </p:nvPr>
        </p:nvGraphicFramePr>
        <p:xfrm>
          <a:off x="2930570" y="3399368"/>
          <a:ext cx="6180604" cy="590612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Google Shape;1887;p58"/>
          <p:cNvGraphicFramePr/>
          <p:nvPr>
            <p:extLst>
              <p:ext uri="{D42A27DB-BD31-4B8C-83A1-F6EECF244321}">
                <p14:modId xmlns:p14="http://schemas.microsoft.com/office/powerpoint/2010/main" val="3211903411"/>
              </p:ext>
            </p:extLst>
          </p:nvPr>
        </p:nvGraphicFramePr>
        <p:xfrm>
          <a:off x="14070686" y="3399367"/>
          <a:ext cx="8313064" cy="5906125"/>
        </p:xfrm>
        <a:graphic>
          <a:graphicData uri="http://schemas.openxmlformats.org/drawingml/2006/chart">
            <c:chart xmlns:c="http://schemas.openxmlformats.org/drawingml/2006/chart" xmlns:r="http://schemas.openxmlformats.org/officeDocument/2006/relationships" r:id="rId6"/>
          </a:graphicData>
        </a:graphic>
      </p:graphicFrame>
      <p:sp>
        <p:nvSpPr>
          <p:cNvPr id="11" name="Google Shape;1888;p58"/>
          <p:cNvSpPr/>
          <p:nvPr/>
        </p:nvSpPr>
        <p:spPr>
          <a:xfrm>
            <a:off x="2526882" y="9602288"/>
            <a:ext cx="7467280" cy="1682141"/>
          </a:xfrm>
          <a:prstGeom prst="rect">
            <a:avLst/>
          </a:prstGeom>
          <a:solidFill>
            <a:schemeClr val="accent1"/>
          </a:solidFill>
          <a:ln>
            <a:noFill/>
          </a:ln>
        </p:spPr>
        <p:txBody>
          <a:bodyPr spcFirstLastPara="1" wrap="square" lIns="91425" tIns="45700" rIns="91425" bIns="45700" anchor="ctr" anchorCtr="0">
            <a:noAutofit/>
          </a:bodyPr>
          <a:lstStyle/>
          <a:p>
            <a:pPr algn="ctr">
              <a:defRPr sz="1862" b="0" i="0" u="none" strike="noStrike" kern="1200" spc="0" baseline="0">
                <a:solidFill>
                  <a:srgbClr val="999999">
                    <a:lumMod val="65000"/>
                    <a:lumOff val="35000"/>
                  </a:srgbClr>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000" b="1" i="0" u="none" strike="noStrike" kern="1200" spc="0" baseline="0">
                <a:solidFill>
                  <a:srgbClr val="050A19"/>
                </a:solidFill>
                <a:latin typeface="+mn-lt"/>
                <a:ea typeface="+mn-ea"/>
                <a:cs typeface="+mn-cs"/>
              </a:defRPr>
            </a:pPr>
            <a:r>
              <a:rPr lang="en-US" sz="3600" b="1" kern="1200" dirty="0">
                <a:solidFill>
                  <a:schemeClr val="bg1"/>
                </a:solidFill>
                <a:latin typeface="Calibri Light" panose="020F0302020204030204" pitchFamily="34" charset="0"/>
                <a:ea typeface="+mn-ea"/>
                <a:cs typeface="Calibri Light" panose="020F0302020204030204" pitchFamily="34" charset="0"/>
              </a:rPr>
              <a:t>Verification Procedures for TPS-OIC Certificates of Origin</a:t>
            </a: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1862" b="0" i="0" u="none" strike="noStrike" kern="1200" spc="0" baseline="0">
                <a:solidFill>
                  <a:srgbClr val="999999">
                    <a:lumMod val="65000"/>
                    <a:lumOff val="35000"/>
                  </a:srgbClr>
                </a:solidFill>
                <a:latin typeface="+mn-lt"/>
                <a:ea typeface="+mn-ea"/>
                <a:cs typeface="+mn-cs"/>
              </a:defRPr>
            </a:pPr>
            <a:endParaRPr lang="en-US" sz="3600" b="1" kern="1200" dirty="0">
              <a:solidFill>
                <a:schemeClr val="bg1"/>
              </a:solidFill>
              <a:latin typeface="Calibri Light" panose="020F0302020204030204" pitchFamily="34" charset="0"/>
              <a:ea typeface="+mn-ea"/>
              <a:cs typeface="Calibri Light" panose="020F0302020204030204" pitchFamily="34" charset="0"/>
            </a:endParaRPr>
          </a:p>
        </p:txBody>
      </p:sp>
      <p:sp>
        <p:nvSpPr>
          <p:cNvPr id="12" name="Google Shape;1888;p58"/>
          <p:cNvSpPr/>
          <p:nvPr/>
        </p:nvSpPr>
        <p:spPr>
          <a:xfrm>
            <a:off x="14328094" y="9602289"/>
            <a:ext cx="7467280" cy="1682141"/>
          </a:xfrm>
          <a:prstGeom prst="rect">
            <a:avLst/>
          </a:prstGeom>
          <a:solidFill>
            <a:schemeClr val="accent1"/>
          </a:solidFill>
          <a:ln>
            <a:noFill/>
          </a:ln>
        </p:spPr>
        <p:txBody>
          <a:bodyPr spcFirstLastPara="1" wrap="square" lIns="91425" tIns="45700" rIns="91425" bIns="45700" anchor="ctr" anchorCtr="0">
            <a:noAutofit/>
          </a:bodyPr>
          <a:lstStyle/>
          <a:p>
            <a:pPr algn="ctr">
              <a:defRPr sz="1862" b="0" i="0" u="none" strike="noStrike" kern="1200" spc="0" baseline="0">
                <a:solidFill>
                  <a:srgbClr val="999999">
                    <a:lumMod val="65000"/>
                    <a:lumOff val="35000"/>
                  </a:srgbClr>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000" b="1" i="0" u="none" strike="noStrike" kern="1200" spc="0" baseline="0">
                <a:solidFill>
                  <a:srgbClr val="050A19"/>
                </a:solidFill>
                <a:latin typeface="+mn-lt"/>
                <a:ea typeface="+mn-ea"/>
                <a:cs typeface="+mn-cs"/>
              </a:defRPr>
            </a:pPr>
            <a:r>
              <a:rPr lang="en-US" sz="3600" b="1" kern="1200" dirty="0">
                <a:solidFill>
                  <a:schemeClr val="bg1"/>
                </a:solidFill>
                <a:latin typeface="Calibri Light" panose="020F0302020204030204" pitchFamily="34" charset="0"/>
                <a:ea typeface="+mn-ea"/>
                <a:cs typeface="Calibri Light" panose="020F0302020204030204" pitchFamily="34" charset="0"/>
              </a:rPr>
              <a:t>Use of Electronic Certificates of Origin (e-COO)</a:t>
            </a: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1862" b="0" i="0" u="none" strike="noStrike" kern="1200" spc="0" baseline="0">
                <a:solidFill>
                  <a:srgbClr val="999999">
                    <a:lumMod val="65000"/>
                    <a:lumOff val="35000"/>
                  </a:srgbClr>
                </a:solidFill>
                <a:latin typeface="+mn-lt"/>
                <a:ea typeface="+mn-ea"/>
                <a:cs typeface="+mn-cs"/>
              </a:defRPr>
            </a:pPr>
            <a:endParaRPr lang="en-US" sz="3600" b="1" kern="1200" dirty="0">
              <a:solidFill>
                <a:schemeClr val="bg1"/>
              </a:solidFill>
              <a:latin typeface="Calibri Light" panose="020F0302020204030204" pitchFamily="34" charset="0"/>
              <a:ea typeface="+mn-ea"/>
              <a:cs typeface="Calibri Light" panose="020F0302020204030204" pitchFamily="34" charset="0"/>
            </a:endParaRPr>
          </a:p>
        </p:txBody>
      </p:sp>
      <p:sp>
        <p:nvSpPr>
          <p:cNvPr id="13" name="Google Shape;1890;p58"/>
          <p:cNvSpPr txBox="1"/>
          <p:nvPr/>
        </p:nvSpPr>
        <p:spPr>
          <a:xfrm>
            <a:off x="3726612" y="11581226"/>
            <a:ext cx="16963160" cy="1421928"/>
          </a:xfrm>
          <a:prstGeom prst="rect">
            <a:avLst/>
          </a:prstGeom>
          <a:noFill/>
          <a:ln>
            <a:noFill/>
          </a:ln>
        </p:spPr>
        <p:txBody>
          <a:bodyPr spcFirstLastPara="1" wrap="square" lIns="0" tIns="0" rIns="0" bIns="0" anchor="t" anchorCtr="0">
            <a:spAutoFit/>
          </a:bodyPr>
          <a:lstStyle/>
          <a:p>
            <a:pPr algn="ctr">
              <a:lnSpc>
                <a:spcPct val="140000"/>
              </a:lnSpc>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r>
              <a:rPr lang="tr-TR" sz="2200" dirty="0" err="1">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Two</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rPr>
              <a:t> respondent did not provide an applicable response.</a:t>
            </a: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ctr" rtl="0">
              <a:lnSpc>
                <a:spcPct val="140000"/>
              </a:lnSpc>
              <a:spcBef>
                <a:spcPts val="0"/>
              </a:spcBef>
              <a:spcAft>
                <a:spcPts val="0"/>
              </a:spcAft>
              <a:buNone/>
            </a:pPr>
            <a:endPar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Tree>
    <p:extLst>
      <p:ext uri="{BB962C8B-B14F-4D97-AF65-F5344CB8AC3E}">
        <p14:creationId xmlns:p14="http://schemas.microsoft.com/office/powerpoint/2010/main" val="2667948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sp>
        <p:nvSpPr>
          <p:cNvPr id="25" name="Google Shape;181;p2"/>
          <p:cNvSpPr txBox="1">
            <a:spLocks/>
          </p:cNvSpPr>
          <p:nvPr/>
        </p:nvSpPr>
        <p:spPr>
          <a:xfrm>
            <a:off x="3070652" y="1097864"/>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3:</a:t>
            </a:r>
            <a:r>
              <a:rPr lang="tr-TR" sz="6000" dirty="0">
                <a:solidFill>
                  <a:schemeClr val="accent2"/>
                </a:solidFill>
                <a:latin typeface="+mj-lt"/>
                <a:ea typeface="Open Sans Light"/>
                <a:cs typeface="Open Sans Light"/>
                <a:sym typeface="Open Sans Light"/>
              </a:rPr>
              <a:t> </a:t>
            </a:r>
            <a:r>
              <a:rPr lang="tr-TR" sz="6000" dirty="0">
                <a:solidFill>
                  <a:schemeClr val="accent2"/>
                </a:solidFill>
                <a:latin typeface="+mj-lt"/>
                <a:ea typeface="Open Sans Light"/>
                <a:cs typeface="Open Sans Light"/>
              </a:rPr>
              <a:t>Rules of </a:t>
            </a:r>
            <a:r>
              <a:rPr lang="tr-TR" sz="6000" dirty="0" err="1">
                <a:solidFill>
                  <a:schemeClr val="accent2"/>
                </a:solidFill>
                <a:latin typeface="+mj-lt"/>
                <a:ea typeface="Open Sans Light"/>
                <a:cs typeface="Open Sans Light"/>
              </a:rPr>
              <a:t>Origin</a:t>
            </a:r>
            <a:r>
              <a:rPr lang="tr-TR" sz="6000" dirty="0">
                <a:solidFill>
                  <a:schemeClr val="accent2"/>
                </a:solidFill>
                <a:latin typeface="+mj-lt"/>
                <a:ea typeface="Open Sans Light"/>
                <a:cs typeface="Open Sans Light"/>
              </a:rPr>
              <a:t> </a:t>
            </a:r>
            <a:r>
              <a:rPr lang="tr-TR" sz="6000" dirty="0" err="1">
                <a:solidFill>
                  <a:schemeClr val="accent2"/>
                </a:solidFill>
                <a:latin typeface="+mj-lt"/>
                <a:ea typeface="Open Sans Light"/>
                <a:cs typeface="Open Sans Light"/>
              </a:rPr>
              <a:t>and</a:t>
            </a:r>
            <a:r>
              <a:rPr lang="tr-TR" sz="6000" dirty="0">
                <a:solidFill>
                  <a:schemeClr val="accent2"/>
                </a:solidFill>
                <a:latin typeface="+mj-lt"/>
                <a:ea typeface="Open Sans Light"/>
                <a:cs typeface="Open Sans Light"/>
              </a:rPr>
              <a:t> </a:t>
            </a:r>
            <a:r>
              <a:rPr lang="tr-TR" sz="6000" dirty="0" err="1">
                <a:solidFill>
                  <a:schemeClr val="accent2"/>
                </a:solidFill>
                <a:latin typeface="+mj-lt"/>
                <a:ea typeface="Open Sans Light"/>
                <a:cs typeface="Open Sans Light"/>
              </a:rPr>
              <a:t>Origin</a:t>
            </a:r>
            <a:r>
              <a:rPr lang="tr-TR" sz="6000" dirty="0">
                <a:solidFill>
                  <a:schemeClr val="accent2"/>
                </a:solidFill>
                <a:latin typeface="+mj-lt"/>
                <a:ea typeface="Open Sans Light"/>
                <a:cs typeface="Open Sans Light"/>
              </a:rPr>
              <a:t> </a:t>
            </a:r>
            <a:r>
              <a:rPr lang="tr-TR" sz="6000" dirty="0" err="1">
                <a:solidFill>
                  <a:schemeClr val="accent2"/>
                </a:solidFill>
                <a:latin typeface="+mj-lt"/>
                <a:ea typeface="Open Sans Light"/>
                <a:cs typeface="Open Sans Light"/>
              </a:rPr>
              <a:t>Certificates</a:t>
            </a:r>
            <a:r>
              <a:rPr lang="tr-TR" sz="6000" dirty="0">
                <a:solidFill>
                  <a:schemeClr val="accent2"/>
                </a:solidFill>
                <a:latin typeface="+mj-lt"/>
                <a:ea typeface="Open Sans Light"/>
                <a:cs typeface="Open Sans Light"/>
                <a:sym typeface="Open Sans Light"/>
              </a:rPr>
              <a:t> </a:t>
            </a:r>
          </a:p>
        </p:txBody>
      </p:sp>
      <p:pic>
        <p:nvPicPr>
          <p:cNvPr id="19" name="Grafik 2">
            <a:extLst>
              <a:ext uri="{FF2B5EF4-FFF2-40B4-BE49-F238E27FC236}">
                <a16:creationId xmlns:a16="http://schemas.microsoft.com/office/drawing/2014/main" id="{9E4B9A13-6267-1609-74CC-AAFE0C7D1AD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42975" y="575361"/>
            <a:ext cx="1720014" cy="1691048"/>
          </a:xfrm>
          <a:prstGeom prst="rect">
            <a:avLst/>
          </a:prstGeom>
        </p:spPr>
      </p:pic>
      <p:graphicFrame>
        <p:nvGraphicFramePr>
          <p:cNvPr id="16" name="Google Shape;1887;p58"/>
          <p:cNvGraphicFramePr/>
          <p:nvPr>
            <p:extLst>
              <p:ext uri="{D42A27DB-BD31-4B8C-83A1-F6EECF244321}">
                <p14:modId xmlns:p14="http://schemas.microsoft.com/office/powerpoint/2010/main" val="3586874715"/>
              </p:ext>
            </p:extLst>
          </p:nvPr>
        </p:nvGraphicFramePr>
        <p:xfrm>
          <a:off x="1169435" y="2914650"/>
          <a:ext cx="9174715" cy="606929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Table 2"/>
          <p:cNvGraphicFramePr>
            <a:graphicFrameLocks noGrp="1"/>
          </p:cNvGraphicFramePr>
          <p:nvPr>
            <p:extLst>
              <p:ext uri="{D42A27DB-BD31-4B8C-83A1-F6EECF244321}">
                <p14:modId xmlns:p14="http://schemas.microsoft.com/office/powerpoint/2010/main" val="1749486711"/>
              </p:ext>
            </p:extLst>
          </p:nvPr>
        </p:nvGraphicFramePr>
        <p:xfrm>
          <a:off x="13209556" y="4141391"/>
          <a:ext cx="9974294" cy="4602558"/>
        </p:xfrm>
        <a:graphic>
          <a:graphicData uri="http://schemas.openxmlformats.org/drawingml/2006/table">
            <a:tbl>
              <a:tblPr firstRow="1" bandRow="1">
                <a:tableStyleId>{5C22544A-7EE6-4342-B048-85BDC9FD1C3A}</a:tableStyleId>
              </a:tblPr>
              <a:tblGrid>
                <a:gridCol w="4987147">
                  <a:extLst>
                    <a:ext uri="{9D8B030D-6E8A-4147-A177-3AD203B41FA5}">
                      <a16:colId xmlns:a16="http://schemas.microsoft.com/office/drawing/2014/main" val="20000"/>
                    </a:ext>
                  </a:extLst>
                </a:gridCol>
                <a:gridCol w="4987147">
                  <a:extLst>
                    <a:ext uri="{9D8B030D-6E8A-4147-A177-3AD203B41FA5}">
                      <a16:colId xmlns:a16="http://schemas.microsoft.com/office/drawing/2014/main" val="20001"/>
                    </a:ext>
                  </a:extLst>
                </a:gridCol>
              </a:tblGrid>
              <a:tr h="1534186">
                <a:tc>
                  <a:txBody>
                    <a:bodyPr/>
                    <a:lstStyle/>
                    <a:p>
                      <a:pPr algn="ctr"/>
                      <a:r>
                        <a:rPr sz="3200" b="1" dirty="0">
                          <a:solidFill>
                            <a:schemeClr val="accent6"/>
                          </a:solidFill>
                        </a:rPr>
                        <a:t>Response</a:t>
                      </a:r>
                    </a:p>
                  </a:txBody>
                  <a:tcPr>
                    <a:solidFill>
                      <a:srgbClr val="19C2CC"/>
                    </a:solidFill>
                  </a:tcPr>
                </a:tc>
                <a:tc>
                  <a:txBody>
                    <a:bodyPr/>
                    <a:lstStyle/>
                    <a:p>
                      <a:pPr algn="ctr"/>
                      <a:r>
                        <a:rPr sz="3200" b="1" dirty="0">
                          <a:solidFill>
                            <a:schemeClr val="accent6"/>
                          </a:solidFill>
                        </a:rPr>
                        <a:t>Percentage</a:t>
                      </a:r>
                    </a:p>
                  </a:txBody>
                  <a:tcPr>
                    <a:solidFill>
                      <a:srgbClr val="19C2CC"/>
                    </a:solidFill>
                  </a:tcPr>
                </a:tc>
                <a:extLst>
                  <a:ext uri="{0D108BD9-81ED-4DB2-BD59-A6C34878D82A}">
                    <a16:rowId xmlns:a16="http://schemas.microsoft.com/office/drawing/2014/main" val="10000"/>
                  </a:ext>
                </a:extLst>
              </a:tr>
              <a:tr h="1534186">
                <a:tc>
                  <a:txBody>
                    <a:bodyPr/>
                    <a:lstStyle/>
                    <a:p>
                      <a:pPr algn="ctr"/>
                      <a:r>
                        <a:rPr sz="3200" b="1" dirty="0">
                          <a:solidFill>
                            <a:schemeClr val="accent6"/>
                          </a:solidFill>
                        </a:rPr>
                        <a:t>Under Consideration</a:t>
                      </a:r>
                    </a:p>
                  </a:txBody>
                  <a:tcPr/>
                </a:tc>
                <a:tc>
                  <a:txBody>
                    <a:bodyPr/>
                    <a:lstStyle/>
                    <a:p>
                      <a:pPr algn="ctr"/>
                      <a:r>
                        <a:rPr lang="tr-TR" sz="3200" b="1" dirty="0">
                          <a:solidFill>
                            <a:schemeClr val="accent6"/>
                          </a:solidFill>
                        </a:rPr>
                        <a:t>4</a:t>
                      </a:r>
                      <a:r>
                        <a:rPr sz="3200" b="1" dirty="0">
                          <a:solidFill>
                            <a:schemeClr val="accent6"/>
                          </a:solidFill>
                        </a:rPr>
                        <a:t>0%</a:t>
                      </a:r>
                    </a:p>
                  </a:txBody>
                  <a:tcPr/>
                </a:tc>
                <a:extLst>
                  <a:ext uri="{0D108BD9-81ED-4DB2-BD59-A6C34878D82A}">
                    <a16:rowId xmlns:a16="http://schemas.microsoft.com/office/drawing/2014/main" val="10001"/>
                  </a:ext>
                </a:extLst>
              </a:tr>
              <a:tr h="1534186">
                <a:tc>
                  <a:txBody>
                    <a:bodyPr/>
                    <a:lstStyle/>
                    <a:p>
                      <a:pPr algn="ctr"/>
                      <a:r>
                        <a:rPr sz="3200" b="1" dirty="0">
                          <a:solidFill>
                            <a:schemeClr val="accent6"/>
                          </a:solidFill>
                        </a:rPr>
                        <a:t>No Plans at </a:t>
                      </a:r>
                      <a:r>
                        <a:rPr lang="tr-TR" sz="3200" b="1" dirty="0">
                          <a:solidFill>
                            <a:schemeClr val="accent6"/>
                          </a:solidFill>
                        </a:rPr>
                        <a:t>t</a:t>
                      </a:r>
                      <a:r>
                        <a:rPr sz="3200" b="1" dirty="0">
                          <a:solidFill>
                            <a:schemeClr val="accent6"/>
                          </a:solidFill>
                        </a:rPr>
                        <a:t>his Stage</a:t>
                      </a:r>
                    </a:p>
                  </a:txBody>
                  <a:tcPr/>
                </a:tc>
                <a:tc>
                  <a:txBody>
                    <a:bodyPr/>
                    <a:lstStyle/>
                    <a:p>
                      <a:pPr algn="ctr"/>
                      <a:r>
                        <a:rPr lang="tr-TR" sz="3200" b="1" dirty="0">
                          <a:solidFill>
                            <a:schemeClr val="accent6"/>
                          </a:solidFill>
                        </a:rPr>
                        <a:t>60</a:t>
                      </a:r>
                      <a:r>
                        <a:rPr sz="3200" b="1" dirty="0">
                          <a:solidFill>
                            <a:schemeClr val="accent6"/>
                          </a:solidFill>
                        </a:rPr>
                        <a:t>%</a:t>
                      </a:r>
                    </a:p>
                  </a:txBody>
                  <a:tcPr/>
                </a:tc>
                <a:extLst>
                  <a:ext uri="{0D108BD9-81ED-4DB2-BD59-A6C34878D82A}">
                    <a16:rowId xmlns:a16="http://schemas.microsoft.com/office/drawing/2014/main" val="10002"/>
                  </a:ext>
                </a:extLst>
              </a:tr>
            </a:tbl>
          </a:graphicData>
        </a:graphic>
      </p:graphicFrame>
      <p:sp>
        <p:nvSpPr>
          <p:cNvPr id="11" name="Google Shape;1888;p58"/>
          <p:cNvSpPr/>
          <p:nvPr/>
        </p:nvSpPr>
        <p:spPr>
          <a:xfrm>
            <a:off x="2023152" y="9602288"/>
            <a:ext cx="7467280" cy="1682141"/>
          </a:xfrm>
          <a:prstGeom prst="rect">
            <a:avLst/>
          </a:prstGeom>
          <a:solidFill>
            <a:schemeClr val="accent1"/>
          </a:solidFill>
          <a:ln>
            <a:noFill/>
          </a:ln>
        </p:spPr>
        <p:txBody>
          <a:bodyPr spcFirstLastPara="1" wrap="square" lIns="91425" tIns="45700" rIns="91425" bIns="45700" anchor="ctr" anchorCtr="0">
            <a:noAutofit/>
          </a:bodyPr>
          <a:lstStyle/>
          <a:p>
            <a:pPr algn="ctr">
              <a:defRPr sz="1862" b="0" i="0" u="none" strike="noStrike" kern="1200" spc="0" baseline="0">
                <a:solidFill>
                  <a:srgbClr val="999999">
                    <a:lumMod val="65000"/>
                    <a:lumOff val="35000"/>
                  </a:srgbClr>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400" b="1" i="0" u="none" strike="noStrike" kern="1200" spc="0" baseline="0">
                <a:solidFill>
                  <a:srgbClr val="050A19"/>
                </a:solidFill>
                <a:latin typeface="+mn-lt"/>
                <a:ea typeface="+mn-ea"/>
                <a:cs typeface="+mn-cs"/>
              </a:defRPr>
            </a:pPr>
            <a:r>
              <a:rPr lang="tr-TR" sz="3600" b="1" kern="1200" dirty="0" err="1">
                <a:solidFill>
                  <a:schemeClr val="bg1"/>
                </a:solidFill>
                <a:latin typeface="Calibri Light" panose="020F0302020204030204" pitchFamily="34" charset="0"/>
                <a:ea typeface="+mn-ea"/>
                <a:cs typeface="Calibri Light" panose="020F0302020204030204" pitchFamily="34" charset="0"/>
              </a:rPr>
              <a:t>Utilization</a:t>
            </a:r>
            <a:r>
              <a:rPr lang="tr-TR" sz="3600" b="1" kern="1200" dirty="0">
                <a:solidFill>
                  <a:schemeClr val="bg1"/>
                </a:solidFill>
                <a:latin typeface="Calibri Light" panose="020F0302020204030204" pitchFamily="34" charset="0"/>
                <a:ea typeface="+mn-ea"/>
                <a:cs typeface="Calibri Light" panose="020F0302020204030204" pitchFamily="34" charset="0"/>
              </a:rPr>
              <a:t> of </a:t>
            </a:r>
            <a:r>
              <a:rPr lang="tr-TR" sz="3600" b="1" kern="1200" dirty="0" err="1">
                <a:solidFill>
                  <a:schemeClr val="bg1"/>
                </a:solidFill>
                <a:latin typeface="Calibri Light" panose="020F0302020204030204" pitchFamily="34" charset="0"/>
                <a:ea typeface="+mn-ea"/>
                <a:cs typeface="Calibri Light" panose="020F0302020204030204" pitchFamily="34" charset="0"/>
              </a:rPr>
              <a:t>Cumulation</a:t>
            </a:r>
            <a:r>
              <a:rPr lang="tr-TR" sz="3600" b="1" kern="1200" dirty="0">
                <a:solidFill>
                  <a:schemeClr val="bg1"/>
                </a:solidFill>
                <a:latin typeface="Calibri Light" panose="020F0302020204030204" pitchFamily="34" charset="0"/>
                <a:ea typeface="+mn-ea"/>
                <a:cs typeface="Calibri Light" panose="020F0302020204030204" pitchFamily="34" charset="0"/>
              </a:rPr>
              <a:t> </a:t>
            </a:r>
            <a:r>
              <a:rPr lang="tr-TR" sz="3600" b="1" kern="1200" dirty="0" err="1">
                <a:solidFill>
                  <a:schemeClr val="bg1"/>
                </a:solidFill>
                <a:latin typeface="Calibri Light" panose="020F0302020204030204" pitchFamily="34" charset="0"/>
                <a:ea typeface="+mn-ea"/>
                <a:cs typeface="Calibri Light" panose="020F0302020204030204" pitchFamily="34" charset="0"/>
              </a:rPr>
              <a:t>Provisions</a:t>
            </a: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1862" b="0" i="0" u="none" strike="noStrike" kern="1200" spc="0" baseline="0">
                <a:solidFill>
                  <a:srgbClr val="999999">
                    <a:lumMod val="65000"/>
                    <a:lumOff val="35000"/>
                  </a:srgbClr>
                </a:solidFill>
                <a:latin typeface="+mn-lt"/>
                <a:ea typeface="+mn-ea"/>
                <a:cs typeface="+mn-cs"/>
              </a:defRPr>
            </a:pPr>
            <a:endParaRPr lang="en-US" sz="3600" b="1" kern="1200" dirty="0">
              <a:solidFill>
                <a:schemeClr val="bg1"/>
              </a:solidFill>
              <a:latin typeface="Calibri Light" panose="020F0302020204030204" pitchFamily="34" charset="0"/>
              <a:ea typeface="+mn-ea"/>
              <a:cs typeface="Calibri Light" panose="020F0302020204030204" pitchFamily="34" charset="0"/>
            </a:endParaRPr>
          </a:p>
        </p:txBody>
      </p:sp>
      <p:sp>
        <p:nvSpPr>
          <p:cNvPr id="12" name="Google Shape;1888;p58"/>
          <p:cNvSpPr/>
          <p:nvPr/>
        </p:nvSpPr>
        <p:spPr>
          <a:xfrm>
            <a:off x="14513768" y="9602288"/>
            <a:ext cx="7467280" cy="1682141"/>
          </a:xfrm>
          <a:prstGeom prst="rect">
            <a:avLst/>
          </a:prstGeom>
          <a:solidFill>
            <a:schemeClr val="accent1"/>
          </a:solidFill>
          <a:ln>
            <a:noFill/>
          </a:ln>
        </p:spPr>
        <p:txBody>
          <a:bodyPr spcFirstLastPara="1" wrap="square" lIns="91425" tIns="45700" rIns="91425" bIns="45700" anchor="ctr" anchorCtr="0">
            <a:noAutofit/>
          </a:bodyPr>
          <a:lstStyle/>
          <a:p>
            <a:pPr algn="ctr">
              <a:defRPr sz="1862" b="0" i="0" u="none" strike="noStrike" kern="1200" spc="0" baseline="0">
                <a:solidFill>
                  <a:srgbClr val="999999">
                    <a:lumMod val="65000"/>
                    <a:lumOff val="35000"/>
                  </a:srgbClr>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r>
              <a:rPr lang="en-US" sz="3600" b="1" kern="1200" dirty="0">
                <a:solidFill>
                  <a:schemeClr val="bg1"/>
                </a:solidFill>
                <a:latin typeface="Calibri Light" panose="020F0302020204030204" pitchFamily="34" charset="0"/>
                <a:ea typeface="+mn-ea"/>
                <a:cs typeface="Calibri Light" panose="020F0302020204030204" pitchFamily="34" charset="0"/>
              </a:rPr>
              <a:t>Future Adoption of Approved Exporter and Self-Certification Mechanisms</a:t>
            </a:r>
          </a:p>
          <a:p>
            <a:pPr algn="ctr">
              <a:defRPr sz="1862" b="0" i="0" u="none" strike="noStrike" kern="1200" spc="0" baseline="0">
                <a:solidFill>
                  <a:srgbClr val="999999">
                    <a:lumMod val="65000"/>
                    <a:lumOff val="35000"/>
                  </a:srgbClr>
                </a:solidFill>
                <a:latin typeface="+mn-lt"/>
                <a:ea typeface="+mn-ea"/>
                <a:cs typeface="+mn-cs"/>
              </a:defRPr>
            </a:pPr>
            <a:endParaRPr lang="en-US" sz="3600" b="1" kern="1200" dirty="0">
              <a:solidFill>
                <a:schemeClr val="bg1"/>
              </a:solidFill>
              <a:latin typeface="Calibri Light" panose="020F0302020204030204" pitchFamily="34" charset="0"/>
              <a:ea typeface="+mn-ea"/>
              <a:cs typeface="Calibri Light" panose="020F0302020204030204" pitchFamily="34" charset="0"/>
            </a:endParaRPr>
          </a:p>
        </p:txBody>
      </p:sp>
      <p:graphicFrame>
        <p:nvGraphicFramePr>
          <p:cNvPr id="10" name="Google Shape;1887;p58"/>
          <p:cNvGraphicFramePr/>
          <p:nvPr>
            <p:extLst>
              <p:ext uri="{D42A27DB-BD31-4B8C-83A1-F6EECF244321}">
                <p14:modId xmlns:p14="http://schemas.microsoft.com/office/powerpoint/2010/main" val="2705168834"/>
              </p:ext>
            </p:extLst>
          </p:nvPr>
        </p:nvGraphicFramePr>
        <p:xfrm>
          <a:off x="1433067" y="3500203"/>
          <a:ext cx="8647450" cy="5625871"/>
        </p:xfrm>
        <a:graphic>
          <a:graphicData uri="http://schemas.openxmlformats.org/drawingml/2006/chart">
            <c:chart xmlns:c="http://schemas.openxmlformats.org/drawingml/2006/chart" xmlns:r="http://schemas.openxmlformats.org/officeDocument/2006/relationships" r:id="rId6"/>
          </a:graphicData>
        </a:graphic>
      </p:graphicFrame>
      <p:sp>
        <p:nvSpPr>
          <p:cNvPr id="14" name="Google Shape;1890;p58">
            <a:extLst>
              <a:ext uri="{FF2B5EF4-FFF2-40B4-BE49-F238E27FC236}">
                <a16:creationId xmlns:a16="http://schemas.microsoft.com/office/drawing/2014/main" id="{DA840BF5-B5B3-4063-936F-68EAD82A1D9A}"/>
              </a:ext>
            </a:extLst>
          </p:cNvPr>
          <p:cNvSpPr txBox="1"/>
          <p:nvPr/>
        </p:nvSpPr>
        <p:spPr>
          <a:xfrm>
            <a:off x="551235" y="11544936"/>
            <a:ext cx="21925177" cy="1421928"/>
          </a:xfrm>
          <a:prstGeom prst="rect">
            <a:avLst/>
          </a:prstGeom>
          <a:noFill/>
          <a:ln>
            <a:noFill/>
          </a:ln>
        </p:spPr>
        <p:txBody>
          <a:bodyPr spcFirstLastPara="1" wrap="square" lIns="0" tIns="0" rIns="0" bIns="0" anchor="t" anchorCtr="0">
            <a:spAutoFit/>
          </a:bodyPr>
          <a:lstStyle/>
          <a:p>
            <a:pPr algn="ctr">
              <a:lnSpc>
                <a:spcPct val="140000"/>
              </a:lnSpc>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s</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rPr>
              <a:t>One respondent did not provide an applicable response.</a:t>
            </a: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ctr" rtl="0">
              <a:lnSpc>
                <a:spcPct val="140000"/>
              </a:lnSpc>
              <a:spcBef>
                <a:spcPts val="0"/>
              </a:spcBef>
              <a:spcAft>
                <a:spcPts val="0"/>
              </a:spcAft>
              <a:buNone/>
            </a:pPr>
            <a:endPar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Tree>
    <p:extLst>
      <p:ext uri="{BB962C8B-B14F-4D97-AF65-F5344CB8AC3E}">
        <p14:creationId xmlns:p14="http://schemas.microsoft.com/office/powerpoint/2010/main" val="703810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graphicFrame>
        <p:nvGraphicFramePr>
          <p:cNvPr id="1892" name="Google Shape;1892;p58"/>
          <p:cNvGraphicFramePr/>
          <p:nvPr>
            <p:extLst/>
          </p:nvPr>
        </p:nvGraphicFramePr>
        <p:xfrm>
          <a:off x="9910226" y="3309619"/>
          <a:ext cx="4473608" cy="4778586"/>
        </p:xfrm>
        <a:graphic>
          <a:graphicData uri="http://schemas.openxmlformats.org/drawingml/2006/chart">
            <c:chart xmlns:c="http://schemas.openxmlformats.org/drawingml/2006/chart" xmlns:r="http://schemas.openxmlformats.org/officeDocument/2006/relationships" r:id="rId3"/>
          </a:graphicData>
        </a:graphic>
      </p:graphicFrame>
      <p:sp>
        <p:nvSpPr>
          <p:cNvPr id="25" name="Google Shape;181;p2"/>
          <p:cNvSpPr txBox="1">
            <a:spLocks/>
          </p:cNvSpPr>
          <p:nvPr/>
        </p:nvSpPr>
        <p:spPr>
          <a:xfrm>
            <a:off x="3070652" y="1097864"/>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4:</a:t>
            </a:r>
            <a:r>
              <a:rPr lang="tr-TR" sz="6000" dirty="0">
                <a:solidFill>
                  <a:schemeClr val="accent2"/>
                </a:solidFill>
                <a:latin typeface="+mj-lt"/>
                <a:ea typeface="Open Sans Light"/>
                <a:cs typeface="Open Sans Light"/>
                <a:sym typeface="Open Sans Light"/>
              </a:rPr>
              <a:t> </a:t>
            </a:r>
            <a:r>
              <a:rPr lang="tr-TR" sz="6000" dirty="0">
                <a:solidFill>
                  <a:schemeClr val="accent2"/>
                </a:solidFill>
                <a:latin typeface="+mj-lt"/>
                <a:ea typeface="Open Sans Light"/>
                <a:cs typeface="Open Sans Light"/>
              </a:rPr>
              <a:t>Para-</a:t>
            </a:r>
            <a:r>
              <a:rPr lang="tr-TR" sz="6000" dirty="0" err="1">
                <a:solidFill>
                  <a:schemeClr val="accent2"/>
                </a:solidFill>
                <a:latin typeface="+mj-lt"/>
                <a:ea typeface="Open Sans Light"/>
                <a:cs typeface="Open Sans Light"/>
              </a:rPr>
              <a:t>Tariffs</a:t>
            </a:r>
            <a:r>
              <a:rPr lang="tr-TR" sz="6000" dirty="0">
                <a:solidFill>
                  <a:schemeClr val="accent2"/>
                </a:solidFill>
                <a:latin typeface="+mj-lt"/>
                <a:ea typeface="Open Sans Light"/>
                <a:cs typeface="Open Sans Light"/>
              </a:rPr>
              <a:t>, </a:t>
            </a:r>
            <a:r>
              <a:rPr lang="tr-TR" sz="6000" dirty="0" err="1">
                <a:solidFill>
                  <a:schemeClr val="accent2"/>
                </a:solidFill>
                <a:latin typeface="+mj-lt"/>
                <a:ea typeface="Open Sans Light"/>
                <a:cs typeface="Open Sans Light"/>
              </a:rPr>
              <a:t>Non-Tariff</a:t>
            </a:r>
            <a:r>
              <a:rPr lang="tr-TR" sz="6000" dirty="0">
                <a:solidFill>
                  <a:schemeClr val="accent2"/>
                </a:solidFill>
                <a:latin typeface="+mj-lt"/>
                <a:ea typeface="Open Sans Light"/>
                <a:cs typeface="Open Sans Light"/>
              </a:rPr>
              <a:t> </a:t>
            </a:r>
            <a:r>
              <a:rPr lang="tr-TR" sz="6000" dirty="0" err="1">
                <a:solidFill>
                  <a:schemeClr val="accent2"/>
                </a:solidFill>
                <a:latin typeface="+mj-lt"/>
                <a:ea typeface="Open Sans Light"/>
                <a:cs typeface="Open Sans Light"/>
              </a:rPr>
              <a:t>Barriers</a:t>
            </a:r>
            <a:r>
              <a:rPr lang="tr-TR" sz="6000" dirty="0">
                <a:solidFill>
                  <a:schemeClr val="accent2"/>
                </a:solidFill>
                <a:latin typeface="+mj-lt"/>
                <a:ea typeface="Open Sans Light"/>
                <a:cs typeface="Open Sans Light"/>
              </a:rPr>
              <a:t> </a:t>
            </a:r>
            <a:r>
              <a:rPr lang="tr-TR" sz="6000" dirty="0" err="1">
                <a:solidFill>
                  <a:schemeClr val="accent2"/>
                </a:solidFill>
                <a:latin typeface="+mj-lt"/>
                <a:ea typeface="Open Sans Light"/>
                <a:cs typeface="Open Sans Light"/>
              </a:rPr>
              <a:t>and</a:t>
            </a:r>
            <a:r>
              <a:rPr lang="tr-TR" sz="6000" dirty="0">
                <a:solidFill>
                  <a:schemeClr val="accent2"/>
                </a:solidFill>
                <a:latin typeface="+mj-lt"/>
                <a:ea typeface="Open Sans Light"/>
                <a:cs typeface="Open Sans Light"/>
              </a:rPr>
              <a:t> </a:t>
            </a:r>
            <a:r>
              <a:rPr lang="tr-TR" sz="6000" dirty="0" err="1">
                <a:solidFill>
                  <a:schemeClr val="accent2"/>
                </a:solidFill>
                <a:latin typeface="+mj-lt"/>
                <a:ea typeface="Open Sans Light"/>
                <a:cs typeface="Open Sans Light"/>
              </a:rPr>
              <a:t>Trade</a:t>
            </a:r>
            <a:r>
              <a:rPr lang="tr-TR" sz="6000" dirty="0">
                <a:solidFill>
                  <a:schemeClr val="accent2"/>
                </a:solidFill>
                <a:latin typeface="+mj-lt"/>
                <a:ea typeface="Open Sans Light"/>
                <a:cs typeface="Open Sans Light"/>
              </a:rPr>
              <a:t> </a:t>
            </a:r>
            <a:r>
              <a:rPr lang="tr-TR" sz="6000" dirty="0" err="1">
                <a:solidFill>
                  <a:schemeClr val="accent2"/>
                </a:solidFill>
                <a:latin typeface="+mj-lt"/>
                <a:ea typeface="Open Sans Light"/>
                <a:cs typeface="Open Sans Light"/>
              </a:rPr>
              <a:t>Facilitation</a:t>
            </a:r>
            <a:endParaRPr lang="tr-TR" sz="6000" dirty="0">
              <a:solidFill>
                <a:schemeClr val="accent2"/>
              </a:solidFill>
              <a:latin typeface="+mj-lt"/>
              <a:ea typeface="Open Sans Light"/>
              <a:cs typeface="Open Sans Light"/>
            </a:endParaRPr>
          </a:p>
        </p:txBody>
      </p:sp>
      <p:pic>
        <p:nvPicPr>
          <p:cNvPr id="19" name="Grafik 2">
            <a:extLst>
              <a:ext uri="{FF2B5EF4-FFF2-40B4-BE49-F238E27FC236}">
                <a16:creationId xmlns:a16="http://schemas.microsoft.com/office/drawing/2014/main" id="{9E4B9A13-6267-1609-74CC-AAFE0C7D1AD7}"/>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942975" y="575361"/>
            <a:ext cx="1720014" cy="1691048"/>
          </a:xfrm>
          <a:prstGeom prst="rect">
            <a:avLst/>
          </a:prstGeom>
        </p:spPr>
      </p:pic>
      <p:graphicFrame>
        <p:nvGraphicFramePr>
          <p:cNvPr id="6" name="Google Shape;1887;p58"/>
          <p:cNvGraphicFramePr/>
          <p:nvPr>
            <p:extLst>
              <p:ext uri="{D42A27DB-BD31-4B8C-83A1-F6EECF244321}">
                <p14:modId xmlns:p14="http://schemas.microsoft.com/office/powerpoint/2010/main" val="3925047470"/>
              </p:ext>
            </p:extLst>
          </p:nvPr>
        </p:nvGraphicFramePr>
        <p:xfrm>
          <a:off x="-259873" y="3188502"/>
          <a:ext cx="7574098" cy="579139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Google Shape;1887;p58"/>
          <p:cNvGraphicFramePr/>
          <p:nvPr>
            <p:extLst>
              <p:ext uri="{D42A27DB-BD31-4B8C-83A1-F6EECF244321}">
                <p14:modId xmlns:p14="http://schemas.microsoft.com/office/powerpoint/2010/main" val="1239283216"/>
              </p:ext>
            </p:extLst>
          </p:nvPr>
        </p:nvGraphicFramePr>
        <p:xfrm>
          <a:off x="16363950" y="2370507"/>
          <a:ext cx="8020050" cy="6476972"/>
        </p:xfrm>
        <a:graphic>
          <a:graphicData uri="http://schemas.openxmlformats.org/drawingml/2006/chart">
            <c:chart xmlns:c="http://schemas.openxmlformats.org/drawingml/2006/chart" xmlns:r="http://schemas.openxmlformats.org/officeDocument/2006/relationships" r:id="rId7"/>
          </a:graphicData>
        </a:graphic>
      </p:graphicFrame>
      <p:sp>
        <p:nvSpPr>
          <p:cNvPr id="11" name="Google Shape;1888;p58"/>
          <p:cNvSpPr/>
          <p:nvPr/>
        </p:nvSpPr>
        <p:spPr>
          <a:xfrm>
            <a:off x="287811" y="9648150"/>
            <a:ext cx="6478729" cy="1512278"/>
          </a:xfrm>
          <a:prstGeom prst="rect">
            <a:avLst/>
          </a:prstGeom>
          <a:solidFill>
            <a:schemeClr val="accent1"/>
          </a:solidFill>
          <a:ln>
            <a:noFill/>
          </a:ln>
        </p:spPr>
        <p:txBody>
          <a:bodyPr spcFirstLastPara="1" wrap="square" lIns="91425" tIns="45700" rIns="91425" bIns="45700" anchor="ctr" anchorCtr="0">
            <a:noAutofit/>
          </a:bodyPr>
          <a:lstStyle/>
          <a:p>
            <a:pPr algn="ctr">
              <a:defRPr sz="2400" b="1" i="0" u="none" strike="noStrike" kern="1200" spc="0" baseline="0">
                <a:solidFill>
                  <a:srgbClr val="FFFFFF"/>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400" b="1" i="0" u="none" strike="noStrike" kern="1200" spc="0" baseline="0">
                <a:solidFill>
                  <a:srgbClr val="050A19"/>
                </a:solidFill>
                <a:latin typeface="+mn-lt"/>
                <a:ea typeface="+mn-ea"/>
                <a:cs typeface="+mn-cs"/>
              </a:defRPr>
            </a:pPr>
            <a:r>
              <a:rPr lang="en-US" sz="3600" b="1" kern="1200" dirty="0">
                <a:solidFill>
                  <a:schemeClr val="bg1"/>
                </a:solidFill>
                <a:latin typeface="Calibri Light" panose="020F0302020204030204" pitchFamily="34" charset="0"/>
                <a:ea typeface="+mn-ea"/>
                <a:cs typeface="Calibri Light" panose="020F0302020204030204" pitchFamily="34" charset="0"/>
              </a:rPr>
              <a:t>Elimination of Para-Tariffs under PRETAS</a:t>
            </a: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400" b="1" i="0" u="none" strike="noStrike" kern="1200" spc="0" baseline="0">
                <a:solidFill>
                  <a:srgbClr val="FFFFFF"/>
                </a:solidFill>
                <a:latin typeface="+mn-lt"/>
                <a:ea typeface="+mn-ea"/>
                <a:cs typeface="+mn-cs"/>
              </a:defRPr>
            </a:pPr>
            <a:r>
              <a:rPr lang="tr-TR" sz="3600" b="1" kern="1200" dirty="0">
                <a:solidFill>
                  <a:schemeClr val="bg1"/>
                </a:solidFill>
                <a:latin typeface="Calibri Light" panose="020F0302020204030204" pitchFamily="34" charset="0"/>
                <a:ea typeface="+mn-ea"/>
                <a:cs typeface="Calibri Light" panose="020F0302020204030204" pitchFamily="34" charset="0"/>
              </a:rPr>
              <a:t> </a:t>
            </a:r>
            <a:endParaRPr lang="en-US" sz="3600" b="1" kern="1200" dirty="0">
              <a:solidFill>
                <a:schemeClr val="bg1"/>
              </a:solidFill>
              <a:latin typeface="Calibri Light" panose="020F0302020204030204" pitchFamily="34" charset="0"/>
              <a:ea typeface="+mn-ea"/>
              <a:cs typeface="Calibri Light" panose="020F0302020204030204" pitchFamily="34" charset="0"/>
            </a:endParaRPr>
          </a:p>
        </p:txBody>
      </p:sp>
      <p:sp>
        <p:nvSpPr>
          <p:cNvPr id="12" name="Google Shape;1888;p58"/>
          <p:cNvSpPr/>
          <p:nvPr/>
        </p:nvSpPr>
        <p:spPr>
          <a:xfrm>
            <a:off x="17412205" y="9648150"/>
            <a:ext cx="6478729" cy="1512278"/>
          </a:xfrm>
          <a:prstGeom prst="rect">
            <a:avLst/>
          </a:prstGeom>
          <a:solidFill>
            <a:schemeClr val="accent1"/>
          </a:solidFill>
          <a:ln>
            <a:noFill/>
          </a:ln>
        </p:spPr>
        <p:txBody>
          <a:bodyPr spcFirstLastPara="1" wrap="square" lIns="91425" tIns="45700" rIns="91425" bIns="45700" anchor="ctr" anchorCtr="0">
            <a:noAutofit/>
          </a:bodyPr>
          <a:lstStyle/>
          <a:p>
            <a:pPr algn="ctr">
              <a:defRPr sz="2400" b="1" i="0" u="none" strike="noStrike" kern="1200" spc="0" baseline="0">
                <a:solidFill>
                  <a:srgbClr val="FFFFFF"/>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lvl="0" algn="ctr">
              <a:buClrTx/>
              <a:defRPr sz="2400" b="1" i="0" u="none" strike="noStrike" kern="1200" spc="0" baseline="0">
                <a:solidFill>
                  <a:srgbClr val="050A19"/>
                </a:solidFill>
                <a:latin typeface="+mn-lt"/>
                <a:ea typeface="+mn-ea"/>
                <a:cs typeface="+mn-cs"/>
              </a:defRPr>
            </a:pPr>
            <a:r>
              <a:rPr lang="en-US" sz="3600" b="1" kern="1200" dirty="0">
                <a:solidFill>
                  <a:schemeClr val="bg1"/>
                </a:solidFill>
                <a:latin typeface="Calibri Light" panose="020F0302020204030204" pitchFamily="34" charset="0"/>
                <a:ea typeface="+mn-ea"/>
                <a:cs typeface="Calibri Light" panose="020F0302020204030204" pitchFamily="34" charset="0"/>
              </a:rPr>
              <a:t>Effectiveness of Trade and Customs Procedures</a:t>
            </a: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400" b="1" i="0" u="none" strike="noStrike" kern="1200" spc="0" baseline="0">
                <a:solidFill>
                  <a:srgbClr val="FFFFFF"/>
                </a:solidFill>
                <a:latin typeface="+mn-lt"/>
                <a:ea typeface="+mn-ea"/>
                <a:cs typeface="+mn-cs"/>
              </a:defRPr>
            </a:pPr>
            <a:r>
              <a:rPr lang="tr-TR" sz="3600" b="1" kern="1200" dirty="0">
                <a:solidFill>
                  <a:schemeClr val="bg1"/>
                </a:solidFill>
                <a:latin typeface="Calibri Light" panose="020F0302020204030204" pitchFamily="34" charset="0"/>
                <a:ea typeface="+mn-ea"/>
                <a:cs typeface="Calibri Light" panose="020F0302020204030204" pitchFamily="34" charset="0"/>
              </a:rPr>
              <a:t> </a:t>
            </a:r>
            <a:endParaRPr lang="en-US" sz="3600" b="1" kern="1200" dirty="0">
              <a:solidFill>
                <a:schemeClr val="bg1"/>
              </a:solidFill>
              <a:latin typeface="Calibri Light" panose="020F0302020204030204" pitchFamily="34" charset="0"/>
              <a:ea typeface="+mn-ea"/>
              <a:cs typeface="Calibri Light" panose="020F0302020204030204" pitchFamily="34" charset="0"/>
            </a:endParaRPr>
          </a:p>
        </p:txBody>
      </p:sp>
      <p:sp>
        <p:nvSpPr>
          <p:cNvPr id="13" name="Google Shape;1888;p58"/>
          <p:cNvSpPr/>
          <p:nvPr/>
        </p:nvSpPr>
        <p:spPr>
          <a:xfrm>
            <a:off x="8738519" y="9648150"/>
            <a:ext cx="6478729" cy="1512278"/>
          </a:xfrm>
          <a:prstGeom prst="rect">
            <a:avLst/>
          </a:prstGeom>
          <a:solidFill>
            <a:schemeClr val="accent1"/>
          </a:solidFill>
          <a:ln>
            <a:noFill/>
          </a:ln>
        </p:spPr>
        <p:txBody>
          <a:bodyPr spcFirstLastPara="1" wrap="square" lIns="91425" tIns="45700" rIns="91425" bIns="45700" anchor="ctr" anchorCtr="0">
            <a:noAutofit/>
          </a:bodyPr>
          <a:lstStyle/>
          <a:p>
            <a:pPr algn="ctr">
              <a:defRPr sz="2400" b="1" i="0" u="none" strike="noStrike" kern="1200" spc="0" baseline="0">
                <a:solidFill>
                  <a:srgbClr val="050A19"/>
                </a:solidFill>
                <a:latin typeface="+mn-lt"/>
                <a:ea typeface="+mn-ea"/>
                <a:cs typeface="+mn-cs"/>
              </a:defRPr>
            </a:pPr>
            <a:r>
              <a:rPr lang="en-US" sz="3600" b="1" kern="1200" dirty="0">
                <a:solidFill>
                  <a:schemeClr val="bg1"/>
                </a:solidFill>
                <a:latin typeface="Calibri Light" panose="020F0302020204030204" pitchFamily="34" charset="0"/>
                <a:ea typeface="+mn-ea"/>
                <a:cs typeface="Calibri Light" panose="020F0302020204030204" pitchFamily="34" charset="0"/>
              </a:rPr>
              <a:t>Most Common Non-Tariff Barriers Affecting TPS-OIC Trade</a:t>
            </a:r>
            <a:endParaRPr lang="tr-TR" sz="3600" b="1" kern="1200" dirty="0">
              <a:solidFill>
                <a:schemeClr val="bg1"/>
              </a:solidFill>
              <a:latin typeface="Calibri Light" panose="020F0302020204030204" pitchFamily="34" charset="0"/>
              <a:ea typeface="+mn-ea"/>
              <a:cs typeface="Calibri Light" panose="020F0302020204030204" pitchFamily="34" charset="0"/>
            </a:endParaRPr>
          </a:p>
        </p:txBody>
      </p:sp>
      <p:sp>
        <p:nvSpPr>
          <p:cNvPr id="16" name="Google Shape;1890;p58"/>
          <p:cNvSpPr txBox="1"/>
          <p:nvPr/>
        </p:nvSpPr>
        <p:spPr>
          <a:xfrm>
            <a:off x="18023531" y="11436112"/>
            <a:ext cx="5256075" cy="2369880"/>
          </a:xfrm>
          <a:prstGeom prst="rect">
            <a:avLst/>
          </a:prstGeom>
          <a:noFill/>
          <a:ln>
            <a:noFill/>
          </a:ln>
        </p:spPr>
        <p:txBody>
          <a:bodyPr spcFirstLastPara="1" wrap="square" lIns="0" tIns="0" rIns="0" bIns="0" anchor="t" anchorCtr="0">
            <a:spAutoFit/>
          </a:bodyPr>
          <a:lstStyle/>
          <a:p>
            <a:pPr algn="ctr">
              <a:lnSpc>
                <a:spcPct val="140000"/>
              </a:lnSpc>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rPr>
              <a:t>One respondent did not provide an applicable response.</a:t>
            </a: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ctr" rtl="0">
              <a:lnSpc>
                <a:spcPct val="140000"/>
              </a:lnSpc>
              <a:spcBef>
                <a:spcPts val="0"/>
              </a:spcBef>
              <a:spcAft>
                <a:spcPts val="0"/>
              </a:spcAft>
              <a:buNone/>
            </a:pPr>
            <a:endPar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graphicFrame>
        <p:nvGraphicFramePr>
          <p:cNvPr id="17" name="Google Shape;1897;p58"/>
          <p:cNvGraphicFramePr/>
          <p:nvPr>
            <p:extLst>
              <p:ext uri="{D42A27DB-BD31-4B8C-83A1-F6EECF244321}">
                <p14:modId xmlns:p14="http://schemas.microsoft.com/office/powerpoint/2010/main" val="320678185"/>
              </p:ext>
            </p:extLst>
          </p:nvPr>
        </p:nvGraphicFramePr>
        <p:xfrm>
          <a:off x="6373959" y="3183595"/>
          <a:ext cx="11038246" cy="5572865"/>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27190710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graphicFrame>
        <p:nvGraphicFramePr>
          <p:cNvPr id="1892" name="Google Shape;1892;p58"/>
          <p:cNvGraphicFramePr/>
          <p:nvPr>
            <p:extLst/>
          </p:nvPr>
        </p:nvGraphicFramePr>
        <p:xfrm>
          <a:off x="9925216" y="3256240"/>
          <a:ext cx="4473608" cy="4778586"/>
        </p:xfrm>
        <a:graphic>
          <a:graphicData uri="http://schemas.openxmlformats.org/drawingml/2006/chart">
            <c:chart xmlns:c="http://schemas.openxmlformats.org/drawingml/2006/chart" xmlns:r="http://schemas.openxmlformats.org/officeDocument/2006/relationships" r:id="rId3"/>
          </a:graphicData>
        </a:graphic>
      </p:graphicFrame>
      <p:sp>
        <p:nvSpPr>
          <p:cNvPr id="1899" name="Google Shape;1899;p58"/>
          <p:cNvSpPr txBox="1"/>
          <p:nvPr/>
        </p:nvSpPr>
        <p:spPr>
          <a:xfrm>
            <a:off x="17720985"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Margin</a:t>
            </a:r>
            <a:endParaRPr sz="360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25" name="Google Shape;181;p2"/>
          <p:cNvSpPr txBox="1">
            <a:spLocks/>
          </p:cNvSpPr>
          <p:nvPr/>
        </p:nvSpPr>
        <p:spPr>
          <a:xfrm>
            <a:off x="3070652" y="1097864"/>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4:</a:t>
            </a:r>
            <a:r>
              <a:rPr lang="tr-TR" sz="6000" dirty="0">
                <a:solidFill>
                  <a:schemeClr val="accent2"/>
                </a:solidFill>
                <a:latin typeface="+mj-lt"/>
                <a:ea typeface="Open Sans Light"/>
                <a:cs typeface="Open Sans Light"/>
                <a:sym typeface="Open Sans Light"/>
              </a:rPr>
              <a:t> </a:t>
            </a:r>
            <a:r>
              <a:rPr lang="en-US" sz="6000" dirty="0">
                <a:solidFill>
                  <a:schemeClr val="accent2"/>
                </a:solidFill>
                <a:latin typeface="+mj-lt"/>
                <a:ea typeface="Open Sans Light"/>
                <a:cs typeface="Open Sans Light"/>
              </a:rPr>
              <a:t>Para-tariffs, Non-Tariff Barriers and Trade Facilitation</a:t>
            </a:r>
            <a:endParaRPr lang="tr-TR" sz="6000" dirty="0">
              <a:solidFill>
                <a:schemeClr val="accent2"/>
              </a:solidFill>
              <a:latin typeface="+mj-lt"/>
              <a:ea typeface="Open Sans Light"/>
              <a:cs typeface="Open Sans Light"/>
              <a:sym typeface="Open Sans Light"/>
            </a:endParaRPr>
          </a:p>
        </p:txBody>
      </p:sp>
      <p:pic>
        <p:nvPicPr>
          <p:cNvPr id="19" name="Grafik 2">
            <a:extLst>
              <a:ext uri="{FF2B5EF4-FFF2-40B4-BE49-F238E27FC236}">
                <a16:creationId xmlns:a16="http://schemas.microsoft.com/office/drawing/2014/main" id="{9E4B9A13-6267-1609-74CC-AAFE0C7D1AD7}"/>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942975" y="575361"/>
            <a:ext cx="1720014" cy="1691048"/>
          </a:xfrm>
          <a:prstGeom prst="rect">
            <a:avLst/>
          </a:prstGeom>
        </p:spPr>
      </p:pic>
      <p:graphicFrame>
        <p:nvGraphicFramePr>
          <p:cNvPr id="7" name="Google Shape;1897;p58"/>
          <p:cNvGraphicFramePr/>
          <p:nvPr>
            <p:extLst>
              <p:ext uri="{D42A27DB-BD31-4B8C-83A1-F6EECF244321}">
                <p14:modId xmlns:p14="http://schemas.microsoft.com/office/powerpoint/2010/main" val="3144610280"/>
              </p:ext>
            </p:extLst>
          </p:nvPr>
        </p:nvGraphicFramePr>
        <p:xfrm>
          <a:off x="11947016" y="656976"/>
          <a:ext cx="12436984" cy="1054983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Google Shape;1887;p58"/>
          <p:cNvGraphicFramePr/>
          <p:nvPr>
            <p:extLst/>
          </p:nvPr>
        </p:nvGraphicFramePr>
        <p:xfrm>
          <a:off x="10187134" y="7656517"/>
          <a:ext cx="7210233" cy="6059483"/>
        </p:xfrm>
        <a:graphic>
          <a:graphicData uri="http://schemas.openxmlformats.org/drawingml/2006/chart">
            <c:chart xmlns:c="http://schemas.openxmlformats.org/drawingml/2006/chart" xmlns:r="http://schemas.openxmlformats.org/officeDocument/2006/relationships" r:id="rId7"/>
          </a:graphicData>
        </a:graphic>
      </p:graphicFrame>
      <p:sp>
        <p:nvSpPr>
          <p:cNvPr id="10" name="Google Shape;1888;p58"/>
          <p:cNvSpPr/>
          <p:nvPr/>
        </p:nvSpPr>
        <p:spPr>
          <a:xfrm>
            <a:off x="2023152" y="9602288"/>
            <a:ext cx="7467280" cy="1682141"/>
          </a:xfrm>
          <a:prstGeom prst="rect">
            <a:avLst/>
          </a:prstGeom>
          <a:solidFill>
            <a:schemeClr val="accent1"/>
          </a:solidFill>
          <a:ln>
            <a:noFill/>
          </a:ln>
        </p:spPr>
        <p:txBody>
          <a:bodyPr spcFirstLastPara="1" wrap="square" lIns="91425" tIns="45700" rIns="91425" bIns="45700" anchor="ctr" anchorCtr="0">
            <a:noAutofit/>
          </a:bodyPr>
          <a:lstStyle/>
          <a:p>
            <a:pPr algn="ctr">
              <a:defRPr sz="1862" b="0" i="0" u="none" strike="noStrike" kern="1200" spc="0" baseline="0">
                <a:solidFill>
                  <a:srgbClr val="999999">
                    <a:lumMod val="65000"/>
                    <a:lumOff val="35000"/>
                  </a:srgbClr>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800" b="0" i="0" u="none" strike="noStrike" kern="1200" spc="0" baseline="0">
                <a:solidFill>
                  <a:srgbClr val="999999">
                    <a:lumMod val="65000"/>
                    <a:lumOff val="35000"/>
                  </a:srgbClr>
                </a:solidFill>
                <a:latin typeface="+mn-lt"/>
                <a:ea typeface="+mn-ea"/>
                <a:cs typeface="+mn-cs"/>
              </a:defRPr>
            </a:pPr>
            <a:r>
              <a:rPr lang="tr-TR" sz="3600" b="1" kern="1200" dirty="0" err="1">
                <a:solidFill>
                  <a:schemeClr val="bg1"/>
                </a:solidFill>
                <a:latin typeface="Calibri Light" panose="020F0302020204030204" pitchFamily="34" charset="0"/>
                <a:ea typeface="+mn-ea"/>
                <a:cs typeface="Calibri Light" panose="020F0302020204030204" pitchFamily="34" charset="0"/>
              </a:rPr>
              <a:t>Di</a:t>
            </a:r>
            <a:r>
              <a:rPr lang="en-US" sz="3600" b="1" kern="1200" dirty="0" err="1">
                <a:solidFill>
                  <a:schemeClr val="bg1"/>
                </a:solidFill>
                <a:latin typeface="Calibri Light" panose="020F0302020204030204" pitchFamily="34" charset="0"/>
                <a:ea typeface="+mn-ea"/>
                <a:cs typeface="Calibri Light" panose="020F0302020204030204" pitchFamily="34" charset="0"/>
              </a:rPr>
              <a:t>gital</a:t>
            </a:r>
            <a:r>
              <a:rPr lang="en-US" sz="3600" b="1" kern="1200" dirty="0">
                <a:solidFill>
                  <a:schemeClr val="bg1"/>
                </a:solidFill>
                <a:latin typeface="Calibri Light" panose="020F0302020204030204" pitchFamily="34" charset="0"/>
                <a:ea typeface="+mn-ea"/>
                <a:cs typeface="Calibri Light" panose="020F0302020204030204" pitchFamily="34" charset="0"/>
              </a:rPr>
              <a:t> Processing of TPS-OIC Trade Documents</a:t>
            </a: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1862" b="0" i="0" u="none" strike="noStrike" kern="1200" spc="0" baseline="0">
                <a:solidFill>
                  <a:srgbClr val="999999">
                    <a:lumMod val="65000"/>
                    <a:lumOff val="35000"/>
                  </a:srgbClr>
                </a:solidFill>
                <a:latin typeface="+mn-lt"/>
                <a:ea typeface="+mn-ea"/>
                <a:cs typeface="+mn-cs"/>
              </a:defRPr>
            </a:pPr>
            <a:endParaRPr lang="en-US" sz="3600" b="1" kern="1200" dirty="0">
              <a:solidFill>
                <a:schemeClr val="bg1"/>
              </a:solidFill>
              <a:latin typeface="Calibri Light" panose="020F0302020204030204" pitchFamily="34" charset="0"/>
              <a:ea typeface="+mn-ea"/>
              <a:cs typeface="Calibri Light" panose="020F0302020204030204" pitchFamily="34" charset="0"/>
            </a:endParaRPr>
          </a:p>
        </p:txBody>
      </p:sp>
      <p:sp>
        <p:nvSpPr>
          <p:cNvPr id="11" name="Google Shape;1888;p58"/>
          <p:cNvSpPr/>
          <p:nvPr/>
        </p:nvSpPr>
        <p:spPr>
          <a:xfrm>
            <a:off x="14360429" y="9602288"/>
            <a:ext cx="7467280" cy="1682141"/>
          </a:xfrm>
          <a:prstGeom prst="rect">
            <a:avLst/>
          </a:prstGeom>
          <a:solidFill>
            <a:schemeClr val="accent1"/>
          </a:solidFill>
          <a:ln>
            <a:noFill/>
          </a:ln>
        </p:spPr>
        <p:txBody>
          <a:bodyPr spcFirstLastPara="1" wrap="square" lIns="91425" tIns="45700" rIns="91425" bIns="45700" anchor="ctr" anchorCtr="0">
            <a:noAutofit/>
          </a:bodyPr>
          <a:lstStyle/>
          <a:p>
            <a:pPr algn="ctr">
              <a:defRPr sz="1862" b="0" i="0" u="none" strike="noStrike" kern="1200" spc="0" baseline="0">
                <a:solidFill>
                  <a:srgbClr val="999999">
                    <a:lumMod val="65000"/>
                    <a:lumOff val="35000"/>
                  </a:srgbClr>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400" b="1" i="0" u="none" strike="noStrike" kern="1200" spc="0" baseline="0">
                <a:solidFill>
                  <a:srgbClr val="050A19"/>
                </a:solidFill>
                <a:latin typeface="+mn-lt"/>
                <a:ea typeface="+mn-ea"/>
                <a:cs typeface="+mn-cs"/>
              </a:defRPr>
            </a:pPr>
            <a:r>
              <a:rPr lang="tr-TR" sz="3600" b="1" kern="1200" dirty="0" err="1">
                <a:solidFill>
                  <a:schemeClr val="bg1"/>
                </a:solidFill>
                <a:latin typeface="Calibri Light" panose="020F0302020204030204" pitchFamily="34" charset="0"/>
                <a:ea typeface="+mn-ea"/>
                <a:cs typeface="Calibri Light" panose="020F0302020204030204" pitchFamily="34" charset="0"/>
              </a:rPr>
              <a:t>Use</a:t>
            </a:r>
            <a:r>
              <a:rPr lang="tr-TR" sz="3600" b="1" kern="1200" dirty="0">
                <a:solidFill>
                  <a:schemeClr val="bg1"/>
                </a:solidFill>
                <a:latin typeface="Calibri Light" panose="020F0302020204030204" pitchFamily="34" charset="0"/>
                <a:ea typeface="+mn-ea"/>
                <a:cs typeface="Calibri Light" panose="020F0302020204030204" pitchFamily="34" charset="0"/>
              </a:rPr>
              <a:t> of Post-</a:t>
            </a:r>
            <a:r>
              <a:rPr lang="tr-TR" sz="3600" b="1" kern="1200" dirty="0" err="1">
                <a:solidFill>
                  <a:schemeClr val="bg1"/>
                </a:solidFill>
                <a:latin typeface="Calibri Light" panose="020F0302020204030204" pitchFamily="34" charset="0"/>
                <a:ea typeface="+mn-ea"/>
                <a:cs typeface="Calibri Light" panose="020F0302020204030204" pitchFamily="34" charset="0"/>
              </a:rPr>
              <a:t>Clearance</a:t>
            </a:r>
            <a:r>
              <a:rPr lang="tr-TR" sz="3600" b="1" kern="1200" dirty="0">
                <a:solidFill>
                  <a:schemeClr val="bg1"/>
                </a:solidFill>
                <a:latin typeface="Calibri Light" panose="020F0302020204030204" pitchFamily="34" charset="0"/>
                <a:ea typeface="+mn-ea"/>
                <a:cs typeface="Calibri Light" panose="020F0302020204030204" pitchFamily="34" charset="0"/>
              </a:rPr>
              <a:t> </a:t>
            </a:r>
            <a:r>
              <a:rPr lang="tr-TR" sz="3600" b="1" kern="1200" dirty="0" err="1">
                <a:solidFill>
                  <a:schemeClr val="bg1"/>
                </a:solidFill>
                <a:latin typeface="Calibri Light" panose="020F0302020204030204" pitchFamily="34" charset="0"/>
                <a:ea typeface="+mn-ea"/>
                <a:cs typeface="Calibri Light" panose="020F0302020204030204" pitchFamily="34" charset="0"/>
              </a:rPr>
              <a:t>Audits</a:t>
            </a:r>
            <a:endParaRPr lang="en-US"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1862" b="0" i="0" u="none" strike="noStrike" kern="1200" spc="0" baseline="0">
                <a:solidFill>
                  <a:srgbClr val="999999">
                    <a:lumMod val="65000"/>
                    <a:lumOff val="35000"/>
                  </a:srgbClr>
                </a:solidFill>
                <a:latin typeface="+mn-lt"/>
                <a:ea typeface="+mn-ea"/>
                <a:cs typeface="+mn-cs"/>
              </a:defRPr>
            </a:pPr>
            <a:endParaRPr lang="en-US" sz="3600" b="1" kern="1200" dirty="0">
              <a:solidFill>
                <a:schemeClr val="bg1"/>
              </a:solidFill>
              <a:latin typeface="Calibri Light" panose="020F0302020204030204" pitchFamily="34" charset="0"/>
              <a:ea typeface="+mn-ea"/>
              <a:cs typeface="Calibri Light" panose="020F0302020204030204" pitchFamily="34" charset="0"/>
            </a:endParaRPr>
          </a:p>
        </p:txBody>
      </p:sp>
      <p:graphicFrame>
        <p:nvGraphicFramePr>
          <p:cNvPr id="14" name="Google Shape;1887;p58"/>
          <p:cNvGraphicFramePr/>
          <p:nvPr>
            <p:extLst>
              <p:ext uri="{D42A27DB-BD31-4B8C-83A1-F6EECF244321}">
                <p14:modId xmlns:p14="http://schemas.microsoft.com/office/powerpoint/2010/main" val="1579711869"/>
              </p:ext>
            </p:extLst>
          </p:nvPr>
        </p:nvGraphicFramePr>
        <p:xfrm>
          <a:off x="1358729" y="3463514"/>
          <a:ext cx="8566487" cy="6143681"/>
        </p:xfrm>
        <a:graphic>
          <a:graphicData uri="http://schemas.openxmlformats.org/drawingml/2006/chart">
            <c:chart xmlns:c="http://schemas.openxmlformats.org/drawingml/2006/chart" xmlns:r="http://schemas.openxmlformats.org/officeDocument/2006/relationships" r:id="rId8"/>
          </a:graphicData>
        </a:graphic>
      </p:graphicFrame>
      <p:sp>
        <p:nvSpPr>
          <p:cNvPr id="15" name="Google Shape;1890;p58">
            <a:extLst>
              <a:ext uri="{FF2B5EF4-FFF2-40B4-BE49-F238E27FC236}">
                <a16:creationId xmlns:a16="http://schemas.microsoft.com/office/drawing/2014/main" id="{C0803010-2BEA-4AD4-8409-C79FF8A96BBE}"/>
              </a:ext>
            </a:extLst>
          </p:cNvPr>
          <p:cNvSpPr txBox="1"/>
          <p:nvPr/>
        </p:nvSpPr>
        <p:spPr>
          <a:xfrm>
            <a:off x="2023151" y="11512781"/>
            <a:ext cx="7467281" cy="1895904"/>
          </a:xfrm>
          <a:prstGeom prst="rect">
            <a:avLst/>
          </a:prstGeom>
          <a:noFill/>
          <a:ln>
            <a:noFill/>
          </a:ln>
        </p:spPr>
        <p:txBody>
          <a:bodyPr spcFirstLastPara="1" wrap="square" lIns="0" tIns="0" rIns="0" bIns="0" anchor="t" anchorCtr="0">
            <a:spAutoFit/>
          </a:bodyPr>
          <a:lstStyle/>
          <a:p>
            <a:pPr algn="ctr">
              <a:lnSpc>
                <a:spcPct val="140000"/>
              </a:lnSpc>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s</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rPr>
              <a:t>One respondent did not provide an applicable response.</a:t>
            </a: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ctr" rtl="0">
              <a:lnSpc>
                <a:spcPct val="140000"/>
              </a:lnSpc>
              <a:spcBef>
                <a:spcPts val="0"/>
              </a:spcBef>
              <a:spcAft>
                <a:spcPts val="0"/>
              </a:spcAft>
              <a:buNone/>
            </a:pPr>
            <a:endPar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Tree>
    <p:extLst>
      <p:ext uri="{BB962C8B-B14F-4D97-AF65-F5344CB8AC3E}">
        <p14:creationId xmlns:p14="http://schemas.microsoft.com/office/powerpoint/2010/main" val="1403059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graphicFrame>
        <p:nvGraphicFramePr>
          <p:cNvPr id="1892" name="Google Shape;1892;p58"/>
          <p:cNvGraphicFramePr/>
          <p:nvPr>
            <p:extLst/>
          </p:nvPr>
        </p:nvGraphicFramePr>
        <p:xfrm>
          <a:off x="9925216" y="3256240"/>
          <a:ext cx="4473608" cy="4778586"/>
        </p:xfrm>
        <a:graphic>
          <a:graphicData uri="http://schemas.openxmlformats.org/drawingml/2006/chart">
            <c:chart xmlns:c="http://schemas.openxmlformats.org/drawingml/2006/chart" xmlns:r="http://schemas.openxmlformats.org/officeDocument/2006/relationships" r:id="rId3"/>
          </a:graphicData>
        </a:graphic>
      </p:graphicFrame>
      <p:sp>
        <p:nvSpPr>
          <p:cNvPr id="1899" name="Google Shape;1899;p58"/>
          <p:cNvSpPr txBox="1"/>
          <p:nvPr/>
        </p:nvSpPr>
        <p:spPr>
          <a:xfrm>
            <a:off x="17720985" y="8351258"/>
            <a:ext cx="2831284" cy="55399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360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rPr>
              <a:t>Margin</a:t>
            </a:r>
            <a:endParaRPr sz="3600">
              <a:solidFill>
                <a:schemeClr val="lt1"/>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25" name="Google Shape;181;p2"/>
          <p:cNvSpPr txBox="1">
            <a:spLocks/>
          </p:cNvSpPr>
          <p:nvPr/>
        </p:nvSpPr>
        <p:spPr>
          <a:xfrm>
            <a:off x="3070652" y="1097864"/>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4:</a:t>
            </a:r>
            <a:r>
              <a:rPr lang="tr-TR" sz="6000" dirty="0">
                <a:solidFill>
                  <a:schemeClr val="accent2"/>
                </a:solidFill>
                <a:latin typeface="+mj-lt"/>
                <a:ea typeface="Open Sans Light"/>
                <a:cs typeface="Open Sans Light"/>
                <a:sym typeface="Open Sans Light"/>
              </a:rPr>
              <a:t> </a:t>
            </a:r>
            <a:r>
              <a:rPr lang="en-US" sz="6000" dirty="0">
                <a:solidFill>
                  <a:schemeClr val="accent2"/>
                </a:solidFill>
                <a:latin typeface="+mj-lt"/>
                <a:ea typeface="Open Sans Light"/>
                <a:cs typeface="Open Sans Light"/>
              </a:rPr>
              <a:t>Para-tariffs, Non-Tariff Barriers and Trade Facilitation</a:t>
            </a:r>
            <a:endParaRPr lang="tr-TR" sz="6000" dirty="0">
              <a:solidFill>
                <a:schemeClr val="accent2"/>
              </a:solidFill>
              <a:latin typeface="+mj-lt"/>
              <a:ea typeface="Open Sans Light"/>
              <a:cs typeface="Open Sans Light"/>
              <a:sym typeface="Open Sans Light"/>
            </a:endParaRPr>
          </a:p>
        </p:txBody>
      </p:sp>
      <p:pic>
        <p:nvPicPr>
          <p:cNvPr id="19" name="Grafik 2">
            <a:extLst>
              <a:ext uri="{FF2B5EF4-FFF2-40B4-BE49-F238E27FC236}">
                <a16:creationId xmlns:a16="http://schemas.microsoft.com/office/drawing/2014/main" id="{9E4B9A13-6267-1609-74CC-AAFE0C7D1AD7}"/>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942975" y="575361"/>
            <a:ext cx="1720014" cy="1691048"/>
          </a:xfrm>
          <a:prstGeom prst="rect">
            <a:avLst/>
          </a:prstGeom>
        </p:spPr>
      </p:pic>
      <p:graphicFrame>
        <p:nvGraphicFramePr>
          <p:cNvPr id="8" name="Google Shape;1887;p58"/>
          <p:cNvGraphicFramePr/>
          <p:nvPr>
            <p:extLst>
              <p:ext uri="{D42A27DB-BD31-4B8C-83A1-F6EECF244321}">
                <p14:modId xmlns:p14="http://schemas.microsoft.com/office/powerpoint/2010/main" val="3678506391"/>
              </p:ext>
            </p:extLst>
          </p:nvPr>
        </p:nvGraphicFramePr>
        <p:xfrm>
          <a:off x="1101664" y="2645988"/>
          <a:ext cx="8426868" cy="7063731"/>
        </p:xfrm>
        <a:graphic>
          <a:graphicData uri="http://schemas.openxmlformats.org/drawingml/2006/chart">
            <c:chart xmlns:c="http://schemas.openxmlformats.org/drawingml/2006/chart" xmlns:r="http://schemas.openxmlformats.org/officeDocument/2006/relationships" r:id="rId6"/>
          </a:graphicData>
        </a:graphic>
      </p:graphicFrame>
      <p:sp>
        <p:nvSpPr>
          <p:cNvPr id="11" name="Google Shape;1888;p58"/>
          <p:cNvSpPr/>
          <p:nvPr/>
        </p:nvSpPr>
        <p:spPr>
          <a:xfrm>
            <a:off x="2061252" y="9880708"/>
            <a:ext cx="7467280" cy="1682141"/>
          </a:xfrm>
          <a:prstGeom prst="rect">
            <a:avLst/>
          </a:prstGeom>
          <a:solidFill>
            <a:schemeClr val="accent1"/>
          </a:solidFill>
          <a:ln>
            <a:noFill/>
          </a:ln>
        </p:spPr>
        <p:txBody>
          <a:bodyPr spcFirstLastPara="1" wrap="square" lIns="91425" tIns="45700" rIns="91425" bIns="45700" anchor="ctr" anchorCtr="0">
            <a:noAutofit/>
          </a:bodyPr>
          <a:lstStyle/>
          <a:p>
            <a:pPr algn="ctr">
              <a:defRPr sz="1862" b="0" i="0" u="none" strike="noStrike" kern="1200" spc="0" baseline="0">
                <a:solidFill>
                  <a:srgbClr val="999999">
                    <a:lumMod val="65000"/>
                    <a:lumOff val="35000"/>
                  </a:srgbClr>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lvl="0" algn="ctr">
              <a:buClrTx/>
              <a:defRPr sz="2300" b="1" i="0" u="none" strike="noStrike" kern="1200" spc="0" baseline="0">
                <a:solidFill>
                  <a:srgbClr val="050A19"/>
                </a:solidFill>
                <a:latin typeface="+mn-lt"/>
                <a:ea typeface="+mn-ea"/>
                <a:cs typeface="+mn-cs"/>
              </a:defRPr>
            </a:pPr>
            <a:r>
              <a:rPr lang="en-US" sz="3600" b="1" kern="1200" dirty="0">
                <a:solidFill>
                  <a:schemeClr val="bg1"/>
                </a:solidFill>
                <a:latin typeface="Calibri Light" panose="020F0302020204030204" pitchFamily="34" charset="0"/>
                <a:ea typeface="+mn-ea"/>
                <a:cs typeface="Calibri Light" panose="020F0302020204030204" pitchFamily="34" charset="0"/>
              </a:rPr>
              <a:t>National Inquiry Points for Non-Tariff Barrier Issues</a:t>
            </a: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1862" b="0" i="0" u="none" strike="noStrike" kern="1200" spc="0" baseline="0">
                <a:solidFill>
                  <a:srgbClr val="999999">
                    <a:lumMod val="65000"/>
                    <a:lumOff val="35000"/>
                  </a:srgbClr>
                </a:solidFill>
                <a:latin typeface="+mn-lt"/>
                <a:ea typeface="+mn-ea"/>
                <a:cs typeface="+mn-cs"/>
              </a:defRPr>
            </a:pPr>
            <a:endParaRPr lang="en-US" sz="3600" b="1" kern="1200" dirty="0">
              <a:solidFill>
                <a:schemeClr val="bg1"/>
              </a:solidFill>
              <a:latin typeface="Calibri Light" panose="020F0302020204030204" pitchFamily="34" charset="0"/>
              <a:ea typeface="+mn-ea"/>
              <a:cs typeface="Calibri Light" panose="020F0302020204030204" pitchFamily="34" charset="0"/>
            </a:endParaRPr>
          </a:p>
        </p:txBody>
      </p:sp>
      <p:sp>
        <p:nvSpPr>
          <p:cNvPr id="12" name="Google Shape;1888;p58"/>
          <p:cNvSpPr/>
          <p:nvPr/>
        </p:nvSpPr>
        <p:spPr>
          <a:xfrm>
            <a:off x="14397080" y="9880707"/>
            <a:ext cx="7467280" cy="1682141"/>
          </a:xfrm>
          <a:prstGeom prst="rect">
            <a:avLst/>
          </a:prstGeom>
          <a:solidFill>
            <a:schemeClr val="accent1"/>
          </a:solidFill>
          <a:ln>
            <a:noFill/>
          </a:ln>
        </p:spPr>
        <p:txBody>
          <a:bodyPr spcFirstLastPara="1" wrap="square" lIns="91425" tIns="45700" rIns="91425" bIns="45700" anchor="ctr" anchorCtr="0">
            <a:noAutofit/>
          </a:bodyPr>
          <a:lstStyle/>
          <a:p>
            <a:pPr algn="ctr">
              <a:defRPr sz="1862" b="0" i="0" u="none" strike="noStrike" kern="1200" spc="0" baseline="0">
                <a:solidFill>
                  <a:srgbClr val="999999">
                    <a:lumMod val="65000"/>
                    <a:lumOff val="35000"/>
                  </a:srgbClr>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lvl="0" algn="ctr">
              <a:buClrTx/>
              <a:defRPr sz="2400" b="1" i="0" u="none" strike="noStrike" kern="1200" spc="0" baseline="0">
                <a:solidFill>
                  <a:srgbClr val="050A19"/>
                </a:solidFill>
                <a:latin typeface="+mn-lt"/>
                <a:ea typeface="+mn-ea"/>
                <a:cs typeface="+mn-cs"/>
              </a:defRPr>
            </a:pPr>
            <a:r>
              <a:rPr lang="en-US" sz="3600" b="1" kern="1200" dirty="0">
                <a:solidFill>
                  <a:schemeClr val="bg1"/>
                </a:solidFill>
                <a:latin typeface="Calibri Light" panose="020F0302020204030204" pitchFamily="34" charset="0"/>
                <a:ea typeface="+mn-ea"/>
                <a:cs typeface="Calibri Light" panose="020F0302020204030204" pitchFamily="34" charset="0"/>
              </a:rPr>
              <a:t>Mutual Recognition Agreements (MRAs) among TPS-OIC Members</a:t>
            </a: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1862" b="0" i="0" u="none" strike="noStrike" kern="1200" spc="0" baseline="0">
                <a:solidFill>
                  <a:srgbClr val="999999">
                    <a:lumMod val="65000"/>
                    <a:lumOff val="35000"/>
                  </a:srgbClr>
                </a:solidFill>
                <a:latin typeface="+mn-lt"/>
                <a:ea typeface="+mn-ea"/>
                <a:cs typeface="+mn-cs"/>
              </a:defRPr>
            </a:pPr>
            <a:endParaRPr lang="en-US" sz="3600" b="1" kern="1200" dirty="0">
              <a:solidFill>
                <a:schemeClr val="bg1"/>
              </a:solidFill>
              <a:latin typeface="Calibri Light" panose="020F0302020204030204" pitchFamily="34" charset="0"/>
              <a:ea typeface="+mn-ea"/>
              <a:cs typeface="Calibri Light" panose="020F0302020204030204" pitchFamily="34" charset="0"/>
            </a:endParaRPr>
          </a:p>
        </p:txBody>
      </p:sp>
      <p:graphicFrame>
        <p:nvGraphicFramePr>
          <p:cNvPr id="15" name="Google Shape;1897;p58"/>
          <p:cNvGraphicFramePr/>
          <p:nvPr>
            <p:extLst>
              <p:ext uri="{D42A27DB-BD31-4B8C-83A1-F6EECF244321}">
                <p14:modId xmlns:p14="http://schemas.microsoft.com/office/powerpoint/2010/main" val="307310889"/>
              </p:ext>
            </p:extLst>
          </p:nvPr>
        </p:nvGraphicFramePr>
        <p:xfrm>
          <a:off x="-523884" y="891499"/>
          <a:ext cx="12436984" cy="10549839"/>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6" name="Google Shape;1897;p58"/>
          <p:cNvGraphicFramePr/>
          <p:nvPr>
            <p:extLst>
              <p:ext uri="{D42A27DB-BD31-4B8C-83A1-F6EECF244321}">
                <p14:modId xmlns:p14="http://schemas.microsoft.com/office/powerpoint/2010/main" val="912087934"/>
              </p:ext>
            </p:extLst>
          </p:nvPr>
        </p:nvGraphicFramePr>
        <p:xfrm>
          <a:off x="12048885" y="748280"/>
          <a:ext cx="12436984" cy="10549839"/>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21959209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graphicFrame>
        <p:nvGraphicFramePr>
          <p:cNvPr id="20" name="Google Shape;1887;p58"/>
          <p:cNvGraphicFramePr/>
          <p:nvPr/>
        </p:nvGraphicFramePr>
        <p:xfrm>
          <a:off x="20878800" y="3165502"/>
          <a:ext cx="4473608" cy="4778586"/>
        </p:xfrm>
        <a:graphic>
          <a:graphicData uri="http://schemas.openxmlformats.org/drawingml/2006/chart">
            <c:chart xmlns:c="http://schemas.openxmlformats.org/drawingml/2006/chart" xmlns:r="http://schemas.openxmlformats.org/officeDocument/2006/relationships" r:id="rId3"/>
          </a:graphicData>
        </a:graphic>
      </p:graphicFrame>
      <p:sp>
        <p:nvSpPr>
          <p:cNvPr id="25" name="Google Shape;181;p2"/>
          <p:cNvSpPr txBox="1">
            <a:spLocks/>
          </p:cNvSpPr>
          <p:nvPr/>
        </p:nvSpPr>
        <p:spPr>
          <a:xfrm>
            <a:off x="3070651" y="1097864"/>
            <a:ext cx="21313349"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5400" b="1" dirty="0" err="1">
                <a:solidFill>
                  <a:schemeClr val="accent2"/>
                </a:solidFill>
                <a:latin typeface="+mj-lt"/>
                <a:ea typeface="Open Sans Light"/>
                <a:cs typeface="Open Sans Light"/>
                <a:sym typeface="Open Sans Light"/>
              </a:rPr>
              <a:t>Section</a:t>
            </a:r>
            <a:r>
              <a:rPr lang="tr-TR" sz="5400" b="1" dirty="0">
                <a:solidFill>
                  <a:schemeClr val="accent2"/>
                </a:solidFill>
                <a:latin typeface="+mj-lt"/>
                <a:ea typeface="Open Sans Light"/>
                <a:cs typeface="Open Sans Light"/>
                <a:sym typeface="Open Sans Light"/>
              </a:rPr>
              <a:t> 5:</a:t>
            </a:r>
            <a:r>
              <a:rPr lang="tr-TR" sz="5400" dirty="0">
                <a:solidFill>
                  <a:schemeClr val="accent2"/>
                </a:solidFill>
                <a:latin typeface="+mj-lt"/>
                <a:ea typeface="Open Sans Light"/>
                <a:cs typeface="Open Sans Light"/>
                <a:sym typeface="Open Sans Light"/>
              </a:rPr>
              <a:t> </a:t>
            </a:r>
            <a:r>
              <a:rPr lang="en-US" sz="5400" dirty="0">
                <a:solidFill>
                  <a:schemeClr val="accent2"/>
                </a:solidFill>
                <a:ea typeface="Open Sans Light"/>
                <a:cs typeface="Open Sans Light"/>
              </a:rPr>
              <a:t>Institutional Cooperation and Communication</a:t>
            </a:r>
            <a:endParaRPr lang="tr-TR" sz="5400" dirty="0">
              <a:solidFill>
                <a:schemeClr val="accent2"/>
              </a:solidFill>
              <a:ea typeface="Open Sans Light"/>
              <a:cs typeface="Open Sans Light"/>
              <a:sym typeface="Open Sans Light"/>
            </a:endParaRPr>
          </a:p>
        </p:txBody>
      </p:sp>
      <p:pic>
        <p:nvPicPr>
          <p:cNvPr id="19" name="Grafik 2">
            <a:extLst>
              <a:ext uri="{FF2B5EF4-FFF2-40B4-BE49-F238E27FC236}">
                <a16:creationId xmlns:a16="http://schemas.microsoft.com/office/drawing/2014/main" id="{9E4B9A13-6267-1609-74CC-AAFE0C7D1AD7}"/>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942975" y="575361"/>
            <a:ext cx="1720014" cy="1691048"/>
          </a:xfrm>
          <a:prstGeom prst="rect">
            <a:avLst/>
          </a:prstGeom>
        </p:spPr>
      </p:pic>
      <p:sp>
        <p:nvSpPr>
          <p:cNvPr id="2" name="Dikdörtgen 1"/>
          <p:cNvSpPr/>
          <p:nvPr/>
        </p:nvSpPr>
        <p:spPr>
          <a:xfrm>
            <a:off x="1089284" y="2565755"/>
            <a:ext cx="21051188" cy="769441"/>
          </a:xfrm>
          <a:prstGeom prst="rect">
            <a:avLst/>
          </a:prstGeom>
        </p:spPr>
        <p:txBody>
          <a:bodyPr wrap="square">
            <a:spAutoFit/>
          </a:bodyPr>
          <a:lstStyle/>
          <a:p>
            <a:pPr algn="just"/>
            <a:r>
              <a:rPr lang="en-US" sz="2200" i="1" dirty="0">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All respondents (100%) indicated that updates, including contact points, stamps, certificates and implementation-related information, are provided to the TNC Secretariat on an occasional or as-needed basis.</a:t>
            </a:r>
            <a:endParaRPr lang="tr-TR" sz="2200" i="1" dirty="0">
              <a:solidFill>
                <a:schemeClr val="accent6"/>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3" name="Dikdörtgen 2"/>
          <p:cNvSpPr/>
          <p:nvPr/>
        </p:nvSpPr>
        <p:spPr>
          <a:xfrm>
            <a:off x="1089284" y="3476557"/>
            <a:ext cx="9243236" cy="430887"/>
          </a:xfrm>
          <a:prstGeom prst="rect">
            <a:avLst/>
          </a:prstGeom>
        </p:spPr>
        <p:txBody>
          <a:bodyPr wrap="none">
            <a:spAutoFit/>
          </a:bodyPr>
          <a:lstStyle/>
          <a:p>
            <a:r>
              <a:rPr lang="en-US" sz="2200" i="1" dirty="0">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Experience with the TPS-OIC Electronic Platform</a:t>
            </a:r>
            <a:r>
              <a:rPr lang="tr-TR" sz="2200" i="1" dirty="0">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 </a:t>
            </a:r>
            <a:r>
              <a:rPr lang="en-US" sz="2000" b="1" dirty="0"/>
              <a:t>(</a:t>
            </a:r>
            <a:r>
              <a:rPr lang="en-US" sz="2000" b="1" dirty="0">
                <a:hlinkClick r:id="rId6"/>
              </a:rPr>
              <a:t>https://tpsoic.icdt-cidc.org/</a:t>
            </a:r>
            <a:r>
              <a:rPr lang="en-US" sz="2000" b="1" dirty="0"/>
              <a:t>)</a:t>
            </a:r>
            <a:r>
              <a:rPr lang="en-US" sz="2000" b="1" dirty="0">
                <a:solidFill>
                  <a:schemeClr val="accent2"/>
                </a:solidFill>
              </a:rPr>
              <a:t>?</a:t>
            </a:r>
            <a:endParaRPr lang="tr-TR" sz="2000" b="1" dirty="0">
              <a:solidFill>
                <a:schemeClr val="accent2"/>
              </a:solidFill>
            </a:endParaRPr>
          </a:p>
        </p:txBody>
      </p:sp>
      <p:graphicFrame>
        <p:nvGraphicFramePr>
          <p:cNvPr id="7" name="Google Shape;1887;p58"/>
          <p:cNvGraphicFramePr/>
          <p:nvPr>
            <p:extLst>
              <p:ext uri="{D42A27DB-BD31-4B8C-83A1-F6EECF244321}">
                <p14:modId xmlns:p14="http://schemas.microsoft.com/office/powerpoint/2010/main" val="1159735657"/>
              </p:ext>
            </p:extLst>
          </p:nvPr>
        </p:nvGraphicFramePr>
        <p:xfrm>
          <a:off x="398226" y="3799770"/>
          <a:ext cx="8780286" cy="581714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1" name="Google Shape;1897;p58"/>
          <p:cNvGraphicFramePr/>
          <p:nvPr>
            <p:extLst>
              <p:ext uri="{D42A27DB-BD31-4B8C-83A1-F6EECF244321}">
                <p14:modId xmlns:p14="http://schemas.microsoft.com/office/powerpoint/2010/main" val="2432540004"/>
              </p:ext>
            </p:extLst>
          </p:nvPr>
        </p:nvGraphicFramePr>
        <p:xfrm>
          <a:off x="10544783" y="4239197"/>
          <a:ext cx="12916009" cy="5377714"/>
        </p:xfrm>
        <a:graphic>
          <a:graphicData uri="http://schemas.openxmlformats.org/drawingml/2006/chart">
            <c:chart xmlns:c="http://schemas.openxmlformats.org/drawingml/2006/chart" xmlns:r="http://schemas.openxmlformats.org/officeDocument/2006/relationships" r:id="rId8"/>
          </a:graphicData>
        </a:graphic>
      </p:graphicFrame>
      <p:sp>
        <p:nvSpPr>
          <p:cNvPr id="12" name="Google Shape;1888;p58"/>
          <p:cNvSpPr/>
          <p:nvPr/>
        </p:nvSpPr>
        <p:spPr>
          <a:xfrm>
            <a:off x="1439492" y="9871420"/>
            <a:ext cx="7467280" cy="1682141"/>
          </a:xfrm>
          <a:prstGeom prst="rect">
            <a:avLst/>
          </a:prstGeom>
          <a:solidFill>
            <a:schemeClr val="accent1"/>
          </a:solidFill>
          <a:ln>
            <a:noFill/>
          </a:ln>
        </p:spPr>
        <p:txBody>
          <a:bodyPr spcFirstLastPara="1" wrap="square" lIns="91425" tIns="45700" rIns="91425" bIns="45700" anchor="ctr" anchorCtr="0">
            <a:noAutofit/>
          </a:bodyPr>
          <a:lstStyle/>
          <a:p>
            <a:pPr algn="ctr">
              <a:defRPr sz="1862" b="0" i="0" u="none" strike="noStrike" kern="1200" spc="0" baseline="0">
                <a:solidFill>
                  <a:srgbClr val="999999">
                    <a:lumMod val="65000"/>
                    <a:lumOff val="35000"/>
                  </a:srgbClr>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lvl="0" algn="ctr">
              <a:buClrTx/>
              <a:defRPr sz="2400" b="1" i="0" u="none" strike="noStrike" kern="1200" spc="0" baseline="0">
                <a:solidFill>
                  <a:srgbClr val="050A19"/>
                </a:solidFill>
                <a:latin typeface="+mn-lt"/>
                <a:ea typeface="+mn-ea"/>
                <a:cs typeface="+mn-cs"/>
              </a:defRPr>
            </a:pPr>
            <a:r>
              <a:rPr lang="en-US" sz="3600" b="1" kern="1200" dirty="0">
                <a:solidFill>
                  <a:schemeClr val="bg1"/>
                </a:solidFill>
                <a:latin typeface="Calibri Light" panose="020F0302020204030204" pitchFamily="34" charset="0"/>
                <a:ea typeface="+mn-ea"/>
                <a:cs typeface="Calibri Light" panose="020F0302020204030204" pitchFamily="34" charset="0"/>
              </a:rPr>
              <a:t>Use of the TPS-OIC Electronic Platform</a:t>
            </a: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1862" b="0" i="0" u="none" strike="noStrike" kern="1200" spc="0" baseline="0">
                <a:solidFill>
                  <a:srgbClr val="999999">
                    <a:lumMod val="65000"/>
                    <a:lumOff val="35000"/>
                  </a:srgbClr>
                </a:solidFill>
                <a:latin typeface="+mn-lt"/>
                <a:ea typeface="+mn-ea"/>
                <a:cs typeface="+mn-cs"/>
              </a:defRPr>
            </a:pPr>
            <a:endParaRPr lang="en-US" sz="3600" b="1" kern="1200" dirty="0">
              <a:solidFill>
                <a:schemeClr val="bg1"/>
              </a:solidFill>
              <a:latin typeface="Calibri Light" panose="020F0302020204030204" pitchFamily="34" charset="0"/>
              <a:ea typeface="+mn-ea"/>
              <a:cs typeface="Calibri Light" panose="020F0302020204030204" pitchFamily="34" charset="0"/>
            </a:endParaRPr>
          </a:p>
        </p:txBody>
      </p:sp>
      <p:sp>
        <p:nvSpPr>
          <p:cNvPr id="13" name="Google Shape;1888;p58"/>
          <p:cNvSpPr/>
          <p:nvPr/>
        </p:nvSpPr>
        <p:spPr>
          <a:xfrm>
            <a:off x="14276761" y="9871420"/>
            <a:ext cx="7467280" cy="1682141"/>
          </a:xfrm>
          <a:prstGeom prst="rect">
            <a:avLst/>
          </a:prstGeom>
          <a:solidFill>
            <a:schemeClr val="accent1"/>
          </a:solidFill>
          <a:ln>
            <a:noFill/>
          </a:ln>
        </p:spPr>
        <p:txBody>
          <a:bodyPr spcFirstLastPara="1" wrap="square" lIns="91425" tIns="45700" rIns="91425" bIns="45700" anchor="ctr" anchorCtr="0">
            <a:noAutofit/>
          </a:bodyPr>
          <a:lstStyle/>
          <a:p>
            <a:pPr algn="ctr">
              <a:defRPr sz="1862" b="0" i="0" u="none" strike="noStrike" kern="1200" spc="0" baseline="0">
                <a:solidFill>
                  <a:srgbClr val="999999">
                    <a:lumMod val="65000"/>
                    <a:lumOff val="35000"/>
                  </a:srgbClr>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lvl="0" algn="ctr">
              <a:buClrTx/>
              <a:defRPr sz="2800" b="0" i="0" u="none" strike="noStrike" kern="1200" spc="0" baseline="0">
                <a:solidFill>
                  <a:srgbClr val="999999">
                    <a:lumMod val="65000"/>
                    <a:lumOff val="35000"/>
                  </a:srgbClr>
                </a:solidFill>
                <a:latin typeface="+mn-lt"/>
                <a:ea typeface="+mn-ea"/>
                <a:cs typeface="+mn-cs"/>
              </a:defRPr>
            </a:pPr>
            <a:r>
              <a:rPr lang="en-US" sz="3600" b="1" kern="1200" dirty="0">
                <a:solidFill>
                  <a:schemeClr val="bg1"/>
                </a:solidFill>
                <a:latin typeface="Calibri Light" panose="020F0302020204030204" pitchFamily="34" charset="0"/>
                <a:ea typeface="+mn-ea"/>
                <a:cs typeface="Calibri Light" panose="020F0302020204030204" pitchFamily="34" charset="0"/>
              </a:rPr>
              <a:t>Capacity Building Activities for Effective TPS-OIC Implementation</a:t>
            </a: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1862" b="0" i="0" u="none" strike="noStrike" kern="1200" spc="0" baseline="0">
                <a:solidFill>
                  <a:srgbClr val="999999">
                    <a:lumMod val="65000"/>
                    <a:lumOff val="35000"/>
                  </a:srgbClr>
                </a:solidFill>
                <a:latin typeface="+mn-lt"/>
                <a:ea typeface="+mn-ea"/>
                <a:cs typeface="+mn-cs"/>
              </a:defRPr>
            </a:pPr>
            <a:endParaRPr lang="en-US" sz="3600" b="1" kern="1200" dirty="0">
              <a:solidFill>
                <a:schemeClr val="bg1"/>
              </a:solidFill>
              <a:latin typeface="Calibri Light" panose="020F0302020204030204" pitchFamily="34" charset="0"/>
              <a:ea typeface="+mn-ea"/>
              <a:cs typeface="Calibri Light" panose="020F0302020204030204" pitchFamily="34" charset="0"/>
            </a:endParaRPr>
          </a:p>
        </p:txBody>
      </p:sp>
      <p:graphicFrame>
        <p:nvGraphicFramePr>
          <p:cNvPr id="14" name="Google Shape;1897;p58"/>
          <p:cNvGraphicFramePr/>
          <p:nvPr>
            <p:extLst>
              <p:ext uri="{D42A27DB-BD31-4B8C-83A1-F6EECF244321}">
                <p14:modId xmlns:p14="http://schemas.microsoft.com/office/powerpoint/2010/main" val="3206508325"/>
              </p:ext>
            </p:extLst>
          </p:nvPr>
        </p:nvGraphicFramePr>
        <p:xfrm>
          <a:off x="11400817" y="3799770"/>
          <a:ext cx="11311833" cy="5455249"/>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3074983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graphicFrame>
        <p:nvGraphicFramePr>
          <p:cNvPr id="20" name="Google Shape;1887;p58"/>
          <p:cNvGraphicFramePr/>
          <p:nvPr/>
        </p:nvGraphicFramePr>
        <p:xfrm>
          <a:off x="20878800" y="3165502"/>
          <a:ext cx="4473608" cy="4778586"/>
        </p:xfrm>
        <a:graphic>
          <a:graphicData uri="http://schemas.openxmlformats.org/drawingml/2006/chart">
            <c:chart xmlns:c="http://schemas.openxmlformats.org/drawingml/2006/chart" xmlns:r="http://schemas.openxmlformats.org/officeDocument/2006/relationships" r:id="rId3"/>
          </a:graphicData>
        </a:graphic>
      </p:graphicFrame>
      <p:sp>
        <p:nvSpPr>
          <p:cNvPr id="25" name="Google Shape;181;p2"/>
          <p:cNvSpPr txBox="1">
            <a:spLocks/>
          </p:cNvSpPr>
          <p:nvPr/>
        </p:nvSpPr>
        <p:spPr>
          <a:xfrm>
            <a:off x="3070651" y="1097864"/>
            <a:ext cx="21313349"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5400" b="1" dirty="0" err="1">
                <a:solidFill>
                  <a:schemeClr val="accent2"/>
                </a:solidFill>
                <a:latin typeface="+mj-lt"/>
                <a:ea typeface="Open Sans Light"/>
                <a:cs typeface="Open Sans Light"/>
                <a:sym typeface="Open Sans Light"/>
              </a:rPr>
              <a:t>Section</a:t>
            </a:r>
            <a:r>
              <a:rPr lang="tr-TR" sz="5400" b="1" dirty="0">
                <a:solidFill>
                  <a:schemeClr val="accent2"/>
                </a:solidFill>
                <a:latin typeface="+mj-lt"/>
                <a:ea typeface="Open Sans Light"/>
                <a:cs typeface="Open Sans Light"/>
                <a:sym typeface="Open Sans Light"/>
              </a:rPr>
              <a:t> 5:</a:t>
            </a:r>
            <a:r>
              <a:rPr lang="tr-TR" sz="5400" dirty="0">
                <a:solidFill>
                  <a:schemeClr val="accent2"/>
                </a:solidFill>
                <a:latin typeface="+mj-lt"/>
                <a:ea typeface="Open Sans Light"/>
                <a:cs typeface="Open Sans Light"/>
                <a:sym typeface="Open Sans Light"/>
              </a:rPr>
              <a:t> </a:t>
            </a:r>
            <a:r>
              <a:rPr lang="en-US" sz="5400" dirty="0">
                <a:solidFill>
                  <a:schemeClr val="accent2"/>
                </a:solidFill>
                <a:ea typeface="Open Sans Light"/>
                <a:cs typeface="Open Sans Light"/>
              </a:rPr>
              <a:t>Institutional Cooperation and Communication</a:t>
            </a:r>
            <a:endParaRPr lang="tr-TR" sz="5400" dirty="0">
              <a:solidFill>
                <a:schemeClr val="accent2"/>
              </a:solidFill>
              <a:ea typeface="Open Sans Light"/>
              <a:cs typeface="Open Sans Light"/>
              <a:sym typeface="Open Sans Light"/>
            </a:endParaRPr>
          </a:p>
        </p:txBody>
      </p:sp>
      <p:pic>
        <p:nvPicPr>
          <p:cNvPr id="19" name="Grafik 2">
            <a:extLst>
              <a:ext uri="{FF2B5EF4-FFF2-40B4-BE49-F238E27FC236}">
                <a16:creationId xmlns:a16="http://schemas.microsoft.com/office/drawing/2014/main" id="{9E4B9A13-6267-1609-74CC-AAFE0C7D1AD7}"/>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942975" y="575361"/>
            <a:ext cx="1720014" cy="1691048"/>
          </a:xfrm>
          <a:prstGeom prst="rect">
            <a:avLst/>
          </a:prstGeom>
        </p:spPr>
      </p:pic>
      <p:graphicFrame>
        <p:nvGraphicFramePr>
          <p:cNvPr id="9" name="Google Shape;1897;p58"/>
          <p:cNvGraphicFramePr/>
          <p:nvPr>
            <p:extLst>
              <p:ext uri="{D42A27DB-BD31-4B8C-83A1-F6EECF244321}">
                <p14:modId xmlns:p14="http://schemas.microsoft.com/office/powerpoint/2010/main" val="219745221"/>
              </p:ext>
            </p:extLst>
          </p:nvPr>
        </p:nvGraphicFramePr>
        <p:xfrm>
          <a:off x="223128" y="3165502"/>
          <a:ext cx="9874182" cy="7010567"/>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2" name="Google Shape;1897;p58"/>
          <p:cNvGraphicFramePr/>
          <p:nvPr>
            <p:extLst>
              <p:ext uri="{D42A27DB-BD31-4B8C-83A1-F6EECF244321}">
                <p14:modId xmlns:p14="http://schemas.microsoft.com/office/powerpoint/2010/main" val="498711494"/>
              </p:ext>
            </p:extLst>
          </p:nvPr>
        </p:nvGraphicFramePr>
        <p:xfrm>
          <a:off x="10544783" y="4239197"/>
          <a:ext cx="12916009" cy="5377714"/>
        </p:xfrm>
        <a:graphic>
          <a:graphicData uri="http://schemas.openxmlformats.org/drawingml/2006/chart">
            <c:chart xmlns:c="http://schemas.openxmlformats.org/drawingml/2006/chart" xmlns:r="http://schemas.openxmlformats.org/officeDocument/2006/relationships" r:id="rId7"/>
          </a:graphicData>
        </a:graphic>
      </p:graphicFrame>
      <p:sp>
        <p:nvSpPr>
          <p:cNvPr id="13" name="Google Shape;1888;p58"/>
          <p:cNvSpPr/>
          <p:nvPr/>
        </p:nvSpPr>
        <p:spPr>
          <a:xfrm>
            <a:off x="14276761" y="9871420"/>
            <a:ext cx="7467280" cy="1682141"/>
          </a:xfrm>
          <a:prstGeom prst="rect">
            <a:avLst/>
          </a:prstGeom>
          <a:solidFill>
            <a:schemeClr val="accent1"/>
          </a:solidFill>
          <a:ln>
            <a:noFill/>
          </a:ln>
        </p:spPr>
        <p:txBody>
          <a:bodyPr spcFirstLastPara="1" wrap="square" lIns="91425" tIns="45700" rIns="91425" bIns="45700" anchor="ctr" anchorCtr="0">
            <a:noAutofit/>
          </a:bodyPr>
          <a:lstStyle/>
          <a:p>
            <a:pPr algn="ctr">
              <a:defRPr sz="1862" b="0" i="0" u="none" strike="noStrike" kern="1200" spc="0" baseline="0">
                <a:solidFill>
                  <a:srgbClr val="999999">
                    <a:lumMod val="65000"/>
                    <a:lumOff val="35000"/>
                  </a:srgbClr>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800" b="1" i="0" u="none" strike="noStrike" kern="1200" spc="0" baseline="0">
                <a:solidFill>
                  <a:srgbClr val="050A19"/>
                </a:solidFill>
                <a:latin typeface="+mn-lt"/>
                <a:ea typeface="+mn-ea"/>
                <a:cs typeface="+mn-cs"/>
              </a:defRPr>
            </a:pPr>
            <a:r>
              <a:rPr lang="en-US" sz="3600" b="1" kern="1200" dirty="0">
                <a:solidFill>
                  <a:schemeClr val="bg1"/>
                </a:solidFill>
                <a:latin typeface="Calibri Light" panose="020F0302020204030204" pitchFamily="34" charset="0"/>
                <a:ea typeface="+mn-ea"/>
                <a:cs typeface="Calibri Light" panose="020F0302020204030204" pitchFamily="34" charset="0"/>
              </a:rPr>
              <a:t>Technical Challenges in Using the TPS-OIC Electronic Platform</a:t>
            </a:r>
          </a:p>
          <a:p>
            <a:pPr algn="ctr">
              <a:defRPr sz="1862" b="0" i="0" u="none" strike="noStrike" kern="1200" spc="0" baseline="0">
                <a:solidFill>
                  <a:srgbClr val="999999">
                    <a:lumMod val="65000"/>
                    <a:lumOff val="35000"/>
                  </a:srgbClr>
                </a:solidFill>
                <a:latin typeface="+mn-lt"/>
                <a:ea typeface="+mn-ea"/>
                <a:cs typeface="+mn-cs"/>
              </a:defRPr>
            </a:pPr>
            <a:endParaRPr lang="en-US" sz="3600" b="1" kern="1200" dirty="0">
              <a:solidFill>
                <a:schemeClr val="bg1"/>
              </a:solidFill>
              <a:latin typeface="Calibri Light" panose="020F0302020204030204" pitchFamily="34" charset="0"/>
              <a:ea typeface="+mn-ea"/>
              <a:cs typeface="Calibri Light" panose="020F0302020204030204" pitchFamily="34" charset="0"/>
            </a:endParaRPr>
          </a:p>
        </p:txBody>
      </p:sp>
      <p:sp>
        <p:nvSpPr>
          <p:cNvPr id="17" name="Google Shape;1888;p58"/>
          <p:cNvSpPr/>
          <p:nvPr/>
        </p:nvSpPr>
        <p:spPr>
          <a:xfrm>
            <a:off x="1802982" y="9871420"/>
            <a:ext cx="7467280" cy="1682141"/>
          </a:xfrm>
          <a:prstGeom prst="rect">
            <a:avLst/>
          </a:prstGeom>
          <a:solidFill>
            <a:schemeClr val="accent1"/>
          </a:solidFill>
          <a:ln>
            <a:noFill/>
          </a:ln>
        </p:spPr>
        <p:txBody>
          <a:bodyPr spcFirstLastPara="1" wrap="square" lIns="91425" tIns="45700" rIns="91425" bIns="45700" anchor="ctr" anchorCtr="0">
            <a:noAutofit/>
          </a:bodyPr>
          <a:lstStyle/>
          <a:p>
            <a:pPr algn="ctr">
              <a:defRPr sz="1862" b="0" i="0" u="none" strike="noStrike" kern="1200" spc="0" baseline="0">
                <a:solidFill>
                  <a:srgbClr val="999999">
                    <a:lumMod val="65000"/>
                    <a:lumOff val="35000"/>
                  </a:srgbClr>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800" b="1" i="0" u="none" strike="noStrike" kern="1200" spc="0" baseline="0">
                <a:solidFill>
                  <a:srgbClr val="050A19"/>
                </a:solidFill>
                <a:latin typeface="+mn-lt"/>
                <a:ea typeface="+mn-ea"/>
                <a:cs typeface="+mn-cs"/>
              </a:defRPr>
            </a:pPr>
            <a:r>
              <a:rPr lang="en-US" sz="3600" b="1" kern="1200" dirty="0">
                <a:solidFill>
                  <a:schemeClr val="bg1"/>
                </a:solidFill>
                <a:latin typeface="Calibri Light" panose="020F0302020204030204" pitchFamily="34" charset="0"/>
                <a:ea typeface="+mn-ea"/>
                <a:cs typeface="Calibri Light" panose="020F0302020204030204" pitchFamily="34" charset="0"/>
              </a:rPr>
              <a:t>Effectiveness of the Electronic Verification Process (E-CO)</a:t>
            </a:r>
          </a:p>
          <a:p>
            <a:pPr algn="ctr">
              <a:defRPr sz="1862" b="0" i="0" u="none" strike="noStrike" kern="1200" spc="0" baseline="0">
                <a:solidFill>
                  <a:srgbClr val="999999">
                    <a:lumMod val="65000"/>
                    <a:lumOff val="35000"/>
                  </a:srgbClr>
                </a:solidFill>
                <a:latin typeface="+mn-lt"/>
                <a:ea typeface="+mn-ea"/>
                <a:cs typeface="+mn-cs"/>
              </a:defRPr>
            </a:pPr>
            <a:endParaRPr lang="en-US" sz="3600" b="1" kern="1200" dirty="0">
              <a:solidFill>
                <a:schemeClr val="bg1"/>
              </a:solidFill>
              <a:latin typeface="Calibri Light" panose="020F0302020204030204" pitchFamily="34" charset="0"/>
              <a:ea typeface="+mn-ea"/>
              <a:cs typeface="Calibri Light" panose="020F0302020204030204" pitchFamily="34" charset="0"/>
            </a:endParaRPr>
          </a:p>
        </p:txBody>
      </p:sp>
    </p:spTree>
    <p:extLst>
      <p:ext uri="{BB962C8B-B14F-4D97-AF65-F5344CB8AC3E}">
        <p14:creationId xmlns:p14="http://schemas.microsoft.com/office/powerpoint/2010/main" val="2703083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graphicFrame>
        <p:nvGraphicFramePr>
          <p:cNvPr id="20" name="Google Shape;1887;p58"/>
          <p:cNvGraphicFramePr/>
          <p:nvPr/>
        </p:nvGraphicFramePr>
        <p:xfrm>
          <a:off x="20878800" y="3165502"/>
          <a:ext cx="4473608" cy="4778586"/>
        </p:xfrm>
        <a:graphic>
          <a:graphicData uri="http://schemas.openxmlformats.org/drawingml/2006/chart">
            <c:chart xmlns:c="http://schemas.openxmlformats.org/drawingml/2006/chart" xmlns:r="http://schemas.openxmlformats.org/officeDocument/2006/relationships" r:id="rId3"/>
          </a:graphicData>
        </a:graphic>
      </p:graphicFrame>
      <p:sp>
        <p:nvSpPr>
          <p:cNvPr id="25" name="Google Shape;181;p2"/>
          <p:cNvSpPr txBox="1">
            <a:spLocks/>
          </p:cNvSpPr>
          <p:nvPr/>
        </p:nvSpPr>
        <p:spPr>
          <a:xfrm>
            <a:off x="3070652" y="1097864"/>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6:</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Impact</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and</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Overall</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Assessment</a:t>
            </a:r>
            <a:endParaRPr lang="tr-TR" sz="6000" dirty="0">
              <a:solidFill>
                <a:schemeClr val="accent2"/>
              </a:solidFill>
              <a:latin typeface="+mj-lt"/>
              <a:ea typeface="Open Sans Light"/>
              <a:cs typeface="Open Sans Light"/>
              <a:sym typeface="Open Sans Light"/>
            </a:endParaRPr>
          </a:p>
        </p:txBody>
      </p:sp>
      <p:pic>
        <p:nvPicPr>
          <p:cNvPr id="19" name="Grafik 2">
            <a:extLst>
              <a:ext uri="{FF2B5EF4-FFF2-40B4-BE49-F238E27FC236}">
                <a16:creationId xmlns:a16="http://schemas.microsoft.com/office/drawing/2014/main" id="{9E4B9A13-6267-1609-74CC-AAFE0C7D1AD7}"/>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942975" y="575361"/>
            <a:ext cx="1720014" cy="1691048"/>
          </a:xfrm>
          <a:prstGeom prst="rect">
            <a:avLst/>
          </a:prstGeom>
        </p:spPr>
      </p:pic>
      <p:sp>
        <p:nvSpPr>
          <p:cNvPr id="2" name="Dikdörtgen 1"/>
          <p:cNvSpPr/>
          <p:nvPr/>
        </p:nvSpPr>
        <p:spPr>
          <a:xfrm>
            <a:off x="3070652" y="2139746"/>
            <a:ext cx="13225095" cy="430887"/>
          </a:xfrm>
          <a:prstGeom prst="rect">
            <a:avLst/>
          </a:prstGeom>
        </p:spPr>
        <p:txBody>
          <a:bodyPr wrap="none">
            <a:spAutoFit/>
          </a:bodyPr>
          <a:lstStyle/>
          <a:p>
            <a:r>
              <a:rPr lang="tr-TR" sz="2200" i="1" dirty="0" err="1">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Respondents</a:t>
            </a:r>
            <a:r>
              <a:rPr lang="tr-TR" sz="2200" i="1" dirty="0">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 </a:t>
            </a:r>
            <a:r>
              <a:rPr lang="tr-TR" sz="2200" i="1" dirty="0" err="1">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did</a:t>
            </a:r>
            <a:r>
              <a:rPr lang="tr-TR" sz="2200" i="1" dirty="0">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 not </a:t>
            </a:r>
            <a:r>
              <a:rPr lang="tr-TR" sz="2200" i="1" dirty="0" err="1">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provide</a:t>
            </a:r>
            <a:r>
              <a:rPr lang="tr-TR" sz="2200" i="1" dirty="0">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 </a:t>
            </a:r>
            <a:r>
              <a:rPr lang="tr-TR" sz="2200" i="1" dirty="0" err="1">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sufficient</a:t>
            </a:r>
            <a:r>
              <a:rPr lang="tr-TR" sz="2200" i="1" dirty="0">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 </a:t>
            </a:r>
            <a:r>
              <a:rPr lang="tr-TR" sz="2200" i="1" dirty="0" err="1">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quantitative</a:t>
            </a:r>
            <a:r>
              <a:rPr lang="tr-TR" sz="2200" i="1" dirty="0">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 data on </a:t>
            </a:r>
            <a:r>
              <a:rPr lang="tr-TR" sz="2200" i="1" dirty="0" err="1">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Certificates</a:t>
            </a:r>
            <a:r>
              <a:rPr lang="tr-TR" sz="2200" i="1" dirty="0">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 of </a:t>
            </a:r>
            <a:r>
              <a:rPr lang="tr-TR" sz="2200" i="1" dirty="0" err="1">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Origin</a:t>
            </a:r>
            <a:r>
              <a:rPr lang="tr-TR" sz="2200" i="1" dirty="0">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 </a:t>
            </a:r>
            <a:r>
              <a:rPr lang="tr-TR" sz="2200" i="1" dirty="0" err="1">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issued</a:t>
            </a:r>
            <a:r>
              <a:rPr lang="tr-TR" sz="2200" i="1" dirty="0">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 </a:t>
            </a:r>
            <a:r>
              <a:rPr lang="tr-TR" sz="2200" i="1" dirty="0" err="1">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by</a:t>
            </a:r>
            <a:r>
              <a:rPr lang="tr-TR" sz="2200" i="1" dirty="0">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 </a:t>
            </a:r>
            <a:r>
              <a:rPr lang="tr-TR" sz="2200" i="1" dirty="0" err="1">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their</a:t>
            </a:r>
            <a:r>
              <a:rPr lang="tr-TR" sz="2200" i="1" dirty="0">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 </a:t>
            </a:r>
            <a:r>
              <a:rPr lang="tr-TR" sz="2200" i="1" dirty="0" err="1">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respective</a:t>
            </a:r>
            <a:r>
              <a:rPr lang="tr-TR" sz="2200" i="1" dirty="0">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 </a:t>
            </a:r>
            <a:r>
              <a:rPr lang="tr-TR" sz="2200" i="1" dirty="0" err="1">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countries</a:t>
            </a:r>
            <a:endParaRPr lang="tr-TR" sz="2200" i="1" dirty="0">
              <a:solidFill>
                <a:schemeClr val="accent6"/>
              </a:solidFill>
              <a:latin typeface="Calibri Light" panose="020F0302020204030204" pitchFamily="34" charset="0"/>
              <a:ea typeface="Calibri Light" panose="020F0302020204030204" pitchFamily="34" charset="0"/>
              <a:cs typeface="Calibri Light" panose="020F0302020204030204" pitchFamily="34" charset="0"/>
            </a:endParaRPr>
          </a:p>
        </p:txBody>
      </p:sp>
      <p:graphicFrame>
        <p:nvGraphicFramePr>
          <p:cNvPr id="13" name="Google Shape;1897;p58"/>
          <p:cNvGraphicFramePr/>
          <p:nvPr>
            <p:extLst>
              <p:ext uri="{D42A27DB-BD31-4B8C-83A1-F6EECF244321}">
                <p14:modId xmlns:p14="http://schemas.microsoft.com/office/powerpoint/2010/main" val="1817008353"/>
              </p:ext>
            </p:extLst>
          </p:nvPr>
        </p:nvGraphicFramePr>
        <p:xfrm>
          <a:off x="3502596" y="3165502"/>
          <a:ext cx="18169992" cy="7404057"/>
        </p:xfrm>
        <a:graphic>
          <a:graphicData uri="http://schemas.openxmlformats.org/drawingml/2006/chart">
            <c:chart xmlns:c="http://schemas.openxmlformats.org/drawingml/2006/chart" xmlns:r="http://schemas.openxmlformats.org/officeDocument/2006/relationships" r:id="rId6"/>
          </a:graphicData>
        </a:graphic>
      </p:graphicFrame>
      <p:sp>
        <p:nvSpPr>
          <p:cNvPr id="11" name="Google Shape;1888;p58"/>
          <p:cNvSpPr/>
          <p:nvPr/>
        </p:nvSpPr>
        <p:spPr>
          <a:xfrm>
            <a:off x="5875507" y="10966334"/>
            <a:ext cx="13424170" cy="1682141"/>
          </a:xfrm>
          <a:prstGeom prst="rect">
            <a:avLst/>
          </a:prstGeom>
          <a:solidFill>
            <a:schemeClr val="accent1"/>
          </a:solidFill>
          <a:ln>
            <a:noFill/>
          </a:ln>
        </p:spPr>
        <p:txBody>
          <a:bodyPr spcFirstLastPara="1" wrap="square" lIns="91425" tIns="45700" rIns="91425" bIns="45700" anchor="ctr" anchorCtr="0">
            <a:noAutofit/>
          </a:bodyPr>
          <a:lstStyle/>
          <a:p>
            <a:pPr algn="ctr">
              <a:defRPr sz="1862" b="0" i="0" u="none" strike="noStrike" kern="1200" spc="0" baseline="0">
                <a:solidFill>
                  <a:srgbClr val="999999">
                    <a:lumMod val="65000"/>
                    <a:lumOff val="35000"/>
                  </a:srgbClr>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800" b="1" i="0" u="none" strike="noStrike" kern="1200" spc="0" baseline="0">
                <a:solidFill>
                  <a:srgbClr val="050A19"/>
                </a:solidFill>
                <a:latin typeface="+mn-lt"/>
                <a:ea typeface="+mn-ea"/>
                <a:cs typeface="+mn-cs"/>
              </a:defRPr>
            </a:pPr>
            <a:r>
              <a:rPr lang="tr-TR" sz="3600" b="1" kern="1200" dirty="0">
                <a:solidFill>
                  <a:schemeClr val="bg1"/>
                </a:solidFill>
                <a:latin typeface="Calibri Light" panose="020F0302020204030204" pitchFamily="34" charset="0"/>
                <a:ea typeface="+mn-ea"/>
                <a:cs typeface="Calibri Light" panose="020F0302020204030204" pitchFamily="34" charset="0"/>
              </a:rPr>
              <a:t>Main/</a:t>
            </a:r>
            <a:r>
              <a:rPr lang="tr-TR" sz="3600" b="1" kern="1200" dirty="0" err="1">
                <a:solidFill>
                  <a:schemeClr val="bg1"/>
                </a:solidFill>
                <a:latin typeface="Calibri Light" panose="020F0302020204030204" pitchFamily="34" charset="0"/>
                <a:ea typeface="+mn-ea"/>
                <a:cs typeface="Calibri Light" panose="020F0302020204030204" pitchFamily="34" charset="0"/>
              </a:rPr>
              <a:t>Internal</a:t>
            </a:r>
            <a:r>
              <a:rPr lang="tr-TR" sz="3600" b="1" kern="1200" dirty="0">
                <a:solidFill>
                  <a:schemeClr val="bg1"/>
                </a:solidFill>
                <a:latin typeface="Calibri Light" panose="020F0302020204030204" pitchFamily="34" charset="0"/>
                <a:ea typeface="+mn-ea"/>
                <a:cs typeface="Calibri Light" panose="020F0302020204030204" pitchFamily="34" charset="0"/>
              </a:rPr>
              <a:t> </a:t>
            </a:r>
            <a:r>
              <a:rPr lang="tr-TR" sz="3600" b="1" kern="1200" dirty="0" err="1">
                <a:solidFill>
                  <a:schemeClr val="bg1"/>
                </a:solidFill>
                <a:latin typeface="Calibri Light" panose="020F0302020204030204" pitchFamily="34" charset="0"/>
                <a:ea typeface="+mn-ea"/>
                <a:cs typeface="Calibri Light" panose="020F0302020204030204" pitchFamily="34" charset="0"/>
              </a:rPr>
              <a:t>Challenges</a:t>
            </a:r>
            <a:r>
              <a:rPr lang="tr-TR" sz="3600" b="1" kern="1200" dirty="0">
                <a:solidFill>
                  <a:schemeClr val="bg1"/>
                </a:solidFill>
                <a:latin typeface="Calibri Light" panose="020F0302020204030204" pitchFamily="34" charset="0"/>
                <a:ea typeface="+mn-ea"/>
                <a:cs typeface="Calibri Light" panose="020F0302020204030204" pitchFamily="34" charset="0"/>
              </a:rPr>
              <a:t> </a:t>
            </a:r>
            <a:r>
              <a:rPr lang="tr-TR" sz="3600" b="1" kern="1200" dirty="0" err="1">
                <a:solidFill>
                  <a:schemeClr val="bg1"/>
                </a:solidFill>
                <a:latin typeface="Calibri Light" panose="020F0302020204030204" pitchFamily="34" charset="0"/>
                <a:ea typeface="+mn-ea"/>
                <a:cs typeface="Calibri Light" panose="020F0302020204030204" pitchFamily="34" charset="0"/>
              </a:rPr>
              <a:t>for</a:t>
            </a:r>
            <a:r>
              <a:rPr lang="tr-TR" sz="3600" b="1" kern="1200" dirty="0">
                <a:solidFill>
                  <a:schemeClr val="bg1"/>
                </a:solidFill>
                <a:latin typeface="Calibri Light" panose="020F0302020204030204" pitchFamily="34" charset="0"/>
                <a:ea typeface="+mn-ea"/>
                <a:cs typeface="Calibri Light" panose="020F0302020204030204" pitchFamily="34" charset="0"/>
              </a:rPr>
              <a:t> </a:t>
            </a:r>
            <a:r>
              <a:rPr lang="tr-TR" sz="3600" b="1" kern="1200" dirty="0" err="1">
                <a:solidFill>
                  <a:schemeClr val="bg1"/>
                </a:solidFill>
                <a:latin typeface="Calibri Light" panose="020F0302020204030204" pitchFamily="34" charset="0"/>
                <a:ea typeface="+mn-ea"/>
                <a:cs typeface="Calibri Light" panose="020F0302020204030204" pitchFamily="34" charset="0"/>
              </a:rPr>
              <a:t>the</a:t>
            </a:r>
            <a:r>
              <a:rPr lang="tr-TR" sz="3600" b="1" kern="1200" dirty="0">
                <a:solidFill>
                  <a:schemeClr val="bg1"/>
                </a:solidFill>
                <a:latin typeface="Calibri Light" panose="020F0302020204030204" pitchFamily="34" charset="0"/>
                <a:ea typeface="+mn-ea"/>
                <a:cs typeface="Calibri Light" panose="020F0302020204030204" pitchFamily="34" charset="0"/>
              </a:rPr>
              <a:t> </a:t>
            </a:r>
            <a:r>
              <a:rPr lang="tr-TR" sz="3600" b="1" kern="1200" dirty="0" err="1">
                <a:solidFill>
                  <a:schemeClr val="bg1"/>
                </a:solidFill>
                <a:latin typeface="Calibri Light" panose="020F0302020204030204" pitchFamily="34" charset="0"/>
                <a:ea typeface="+mn-ea"/>
                <a:cs typeface="Calibri Light" panose="020F0302020204030204" pitchFamily="34" charset="0"/>
              </a:rPr>
              <a:t>Effective</a:t>
            </a:r>
            <a:r>
              <a:rPr lang="tr-TR" sz="3600" b="1" kern="1200" dirty="0">
                <a:solidFill>
                  <a:schemeClr val="bg1"/>
                </a:solidFill>
                <a:latin typeface="Calibri Light" panose="020F0302020204030204" pitchFamily="34" charset="0"/>
                <a:ea typeface="+mn-ea"/>
                <a:cs typeface="Calibri Light" panose="020F0302020204030204" pitchFamily="34" charset="0"/>
              </a:rPr>
              <a:t> </a:t>
            </a:r>
            <a:r>
              <a:rPr lang="tr-TR" sz="3600" b="1" kern="1200" dirty="0" err="1">
                <a:solidFill>
                  <a:schemeClr val="bg1"/>
                </a:solidFill>
                <a:latin typeface="Calibri Light" panose="020F0302020204030204" pitchFamily="34" charset="0"/>
                <a:ea typeface="+mn-ea"/>
                <a:cs typeface="Calibri Light" panose="020F0302020204030204" pitchFamily="34" charset="0"/>
              </a:rPr>
              <a:t>Implementaton</a:t>
            </a:r>
            <a:r>
              <a:rPr lang="tr-TR" sz="3600" b="1" kern="1200" dirty="0">
                <a:solidFill>
                  <a:schemeClr val="bg1"/>
                </a:solidFill>
                <a:latin typeface="Calibri Light" panose="020F0302020204030204" pitchFamily="34" charset="0"/>
                <a:ea typeface="+mn-ea"/>
                <a:cs typeface="Calibri Light" panose="020F0302020204030204" pitchFamily="34" charset="0"/>
              </a:rPr>
              <a:t> of TPS-OIC</a:t>
            </a:r>
            <a:endParaRPr lang="en-US"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1862" b="0" i="0" u="none" strike="noStrike" kern="1200" spc="0" baseline="0">
                <a:solidFill>
                  <a:srgbClr val="999999">
                    <a:lumMod val="65000"/>
                    <a:lumOff val="35000"/>
                  </a:srgbClr>
                </a:solidFill>
                <a:latin typeface="+mn-lt"/>
                <a:ea typeface="+mn-ea"/>
                <a:cs typeface="+mn-cs"/>
              </a:defRPr>
            </a:pPr>
            <a:endParaRPr lang="en-US" sz="3600" b="1" kern="1200" dirty="0">
              <a:solidFill>
                <a:schemeClr val="bg1"/>
              </a:solidFill>
              <a:latin typeface="Calibri Light" panose="020F0302020204030204" pitchFamily="34" charset="0"/>
              <a:ea typeface="+mn-ea"/>
              <a:cs typeface="Calibri Light" panose="020F0302020204030204" pitchFamily="34" charset="0"/>
            </a:endParaRPr>
          </a:p>
        </p:txBody>
      </p:sp>
    </p:spTree>
    <p:extLst>
      <p:ext uri="{BB962C8B-B14F-4D97-AF65-F5344CB8AC3E}">
        <p14:creationId xmlns:p14="http://schemas.microsoft.com/office/powerpoint/2010/main" val="3963262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graphicFrame>
        <p:nvGraphicFramePr>
          <p:cNvPr id="20" name="Google Shape;1887;p58"/>
          <p:cNvGraphicFramePr/>
          <p:nvPr/>
        </p:nvGraphicFramePr>
        <p:xfrm>
          <a:off x="20878800" y="3165502"/>
          <a:ext cx="4473608" cy="4778586"/>
        </p:xfrm>
        <a:graphic>
          <a:graphicData uri="http://schemas.openxmlformats.org/drawingml/2006/chart">
            <c:chart xmlns:c="http://schemas.openxmlformats.org/drawingml/2006/chart" xmlns:r="http://schemas.openxmlformats.org/officeDocument/2006/relationships" r:id="rId3"/>
          </a:graphicData>
        </a:graphic>
      </p:graphicFrame>
      <p:sp>
        <p:nvSpPr>
          <p:cNvPr id="25" name="Google Shape;181;p2"/>
          <p:cNvSpPr txBox="1">
            <a:spLocks/>
          </p:cNvSpPr>
          <p:nvPr/>
        </p:nvSpPr>
        <p:spPr>
          <a:xfrm>
            <a:off x="3070652" y="1097864"/>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6:</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Impact</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and</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Overall</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Assessment</a:t>
            </a:r>
            <a:endParaRPr lang="tr-TR" sz="6000" dirty="0">
              <a:solidFill>
                <a:schemeClr val="accent2"/>
              </a:solidFill>
              <a:latin typeface="+mj-lt"/>
              <a:ea typeface="Open Sans Light"/>
              <a:cs typeface="Open Sans Light"/>
              <a:sym typeface="Open Sans Light"/>
            </a:endParaRPr>
          </a:p>
        </p:txBody>
      </p:sp>
      <p:pic>
        <p:nvPicPr>
          <p:cNvPr id="19" name="Grafik 2">
            <a:extLst>
              <a:ext uri="{FF2B5EF4-FFF2-40B4-BE49-F238E27FC236}">
                <a16:creationId xmlns:a16="http://schemas.microsoft.com/office/drawing/2014/main" id="{9E4B9A13-6267-1609-74CC-AAFE0C7D1AD7}"/>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942975" y="575361"/>
            <a:ext cx="1720014" cy="1691048"/>
          </a:xfrm>
          <a:prstGeom prst="rect">
            <a:avLst/>
          </a:prstGeom>
        </p:spPr>
      </p:pic>
      <p:graphicFrame>
        <p:nvGraphicFramePr>
          <p:cNvPr id="5" name="Diyagram 4"/>
          <p:cNvGraphicFramePr/>
          <p:nvPr>
            <p:extLst>
              <p:ext uri="{D42A27DB-BD31-4B8C-83A1-F6EECF244321}">
                <p14:modId xmlns:p14="http://schemas.microsoft.com/office/powerpoint/2010/main" val="1960093283"/>
              </p:ext>
            </p:extLst>
          </p:nvPr>
        </p:nvGraphicFramePr>
        <p:xfrm>
          <a:off x="1264596" y="3398966"/>
          <a:ext cx="21443005" cy="1012248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Dikdörtgen 5"/>
          <p:cNvSpPr/>
          <p:nvPr/>
        </p:nvSpPr>
        <p:spPr>
          <a:xfrm>
            <a:off x="3969750" y="2261502"/>
            <a:ext cx="16653740" cy="584775"/>
          </a:xfrm>
          <a:prstGeom prst="rect">
            <a:avLst/>
          </a:prstGeom>
        </p:spPr>
        <p:txBody>
          <a:bodyPr wrap="square">
            <a:spAutoFit/>
          </a:bodyPr>
          <a:lstStyle/>
          <a:p>
            <a:pPr algn="ctr"/>
            <a:r>
              <a:rPr lang="tr-TR" sz="3200" b="1" dirty="0">
                <a:solidFill>
                  <a:schemeClr val="accent5">
                    <a:lumMod val="75000"/>
                  </a:schemeClr>
                </a:solidFill>
                <a:latin typeface="Calibri Light" panose="020F0302020204030204" pitchFamily="34" charset="0"/>
                <a:cs typeface="Calibri Light" panose="020F0302020204030204" pitchFamily="34" charset="0"/>
              </a:rPr>
              <a:t> </a:t>
            </a:r>
            <a:r>
              <a:rPr lang="tr-TR" sz="3200" b="1" dirty="0">
                <a:solidFill>
                  <a:schemeClr val="accent6"/>
                </a:solidFill>
                <a:latin typeface="+mn-lt"/>
                <a:cs typeface="Calibri Light" panose="020F0302020204030204" pitchFamily="34" charset="0"/>
              </a:rPr>
              <a:t>M</a:t>
            </a:r>
            <a:r>
              <a:rPr lang="en-US" sz="3200" b="1" dirty="0" err="1">
                <a:solidFill>
                  <a:schemeClr val="accent6"/>
                </a:solidFill>
                <a:latin typeface="+mn-lt"/>
                <a:cs typeface="Calibri Light" panose="020F0302020204030204" pitchFamily="34" charset="0"/>
              </a:rPr>
              <a:t>ost</a:t>
            </a:r>
            <a:r>
              <a:rPr lang="en-US" sz="3200" b="1" dirty="0">
                <a:solidFill>
                  <a:schemeClr val="accent6"/>
                </a:solidFill>
                <a:latin typeface="+mn-lt"/>
                <a:cs typeface="Calibri Light" panose="020F0302020204030204" pitchFamily="34" charset="0"/>
              </a:rPr>
              <a:t> critical obstacles to the effective implementation of TPS-OIC in</a:t>
            </a:r>
            <a:r>
              <a:rPr lang="tr-TR" sz="3200" b="1" dirty="0">
                <a:solidFill>
                  <a:schemeClr val="accent6"/>
                </a:solidFill>
                <a:latin typeface="+mn-lt"/>
                <a:cs typeface="Calibri Light" panose="020F0302020204030204" pitchFamily="34" charset="0"/>
              </a:rPr>
              <a:t> TPS-OIC </a:t>
            </a:r>
            <a:r>
              <a:rPr lang="tr-TR" sz="3200" b="1" dirty="0" err="1">
                <a:solidFill>
                  <a:schemeClr val="accent6"/>
                </a:solidFill>
                <a:latin typeface="+mn-lt"/>
                <a:cs typeface="Calibri Light" panose="020F0302020204030204" pitchFamily="34" charset="0"/>
              </a:rPr>
              <a:t>Participating</a:t>
            </a:r>
            <a:r>
              <a:rPr lang="tr-TR" sz="3200" b="1" dirty="0">
                <a:solidFill>
                  <a:schemeClr val="accent6"/>
                </a:solidFill>
                <a:latin typeface="+mn-lt"/>
                <a:cs typeface="Calibri Light" panose="020F0302020204030204" pitchFamily="34" charset="0"/>
              </a:rPr>
              <a:t> </a:t>
            </a:r>
            <a:r>
              <a:rPr lang="tr-TR" sz="3200" b="1" dirty="0" err="1">
                <a:solidFill>
                  <a:schemeClr val="accent6"/>
                </a:solidFill>
                <a:latin typeface="+mn-lt"/>
                <a:cs typeface="Calibri Light" panose="020F0302020204030204" pitchFamily="34" charset="0"/>
              </a:rPr>
              <a:t>States</a:t>
            </a:r>
            <a:endParaRPr lang="tr-TR" sz="3200" b="1" dirty="0">
              <a:solidFill>
                <a:schemeClr val="accent6"/>
              </a:solidFill>
              <a:latin typeface="+mn-lt"/>
              <a:cs typeface="Calibri Light" panose="020F0302020204030204" pitchFamily="34" charset="0"/>
            </a:endParaRPr>
          </a:p>
        </p:txBody>
      </p:sp>
    </p:spTree>
    <p:extLst>
      <p:ext uri="{BB962C8B-B14F-4D97-AF65-F5344CB8AC3E}">
        <p14:creationId xmlns:p14="http://schemas.microsoft.com/office/powerpoint/2010/main" val="2703411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80" name="Google Shape;280;p5"/>
          <p:cNvSpPr/>
          <p:nvPr/>
        </p:nvSpPr>
        <p:spPr>
          <a:xfrm>
            <a:off x="802191" y="3561159"/>
            <a:ext cx="3753501" cy="3494993"/>
          </a:xfrm>
          <a:custGeom>
            <a:avLst/>
            <a:gdLst/>
            <a:ahLst/>
            <a:cxnLst/>
            <a:rect l="l" t="t" r="r" b="b"/>
            <a:pathLst>
              <a:path w="2517" h="2517" extrusionOk="0">
                <a:moveTo>
                  <a:pt x="1258" y="0"/>
                </a:moveTo>
                <a:cubicBezTo>
                  <a:pt x="564" y="0"/>
                  <a:pt x="0" y="564"/>
                  <a:pt x="0" y="1259"/>
                </a:cubicBezTo>
                <a:cubicBezTo>
                  <a:pt x="0" y="1953"/>
                  <a:pt x="564" y="2517"/>
                  <a:pt x="1258" y="2517"/>
                </a:cubicBezTo>
                <a:cubicBezTo>
                  <a:pt x="1953" y="2517"/>
                  <a:pt x="2517" y="1953"/>
                  <a:pt x="2517" y="1259"/>
                </a:cubicBezTo>
                <a:cubicBezTo>
                  <a:pt x="2517" y="564"/>
                  <a:pt x="1953" y="0"/>
                  <a:pt x="1258" y="0"/>
                </a:cubicBezTo>
                <a:close/>
                <a:moveTo>
                  <a:pt x="1258" y="2388"/>
                </a:moveTo>
                <a:cubicBezTo>
                  <a:pt x="635" y="2388"/>
                  <a:pt x="129" y="1883"/>
                  <a:pt x="129" y="1259"/>
                </a:cubicBezTo>
                <a:cubicBezTo>
                  <a:pt x="129" y="635"/>
                  <a:pt x="635" y="129"/>
                  <a:pt x="1258" y="129"/>
                </a:cubicBezTo>
                <a:cubicBezTo>
                  <a:pt x="1882" y="129"/>
                  <a:pt x="2388" y="635"/>
                  <a:pt x="2388" y="1259"/>
                </a:cubicBezTo>
                <a:cubicBezTo>
                  <a:pt x="2388" y="1883"/>
                  <a:pt x="1882" y="2388"/>
                  <a:pt x="1258" y="2388"/>
                </a:cubicBezTo>
                <a:close/>
              </a:path>
            </a:pathLst>
          </a:custGeom>
          <a:gradFill>
            <a:gsLst>
              <a:gs pos="0">
                <a:schemeClr val="accent1"/>
              </a:gs>
              <a:gs pos="100000">
                <a:schemeClr val="accent2"/>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600">
              <a:solidFill>
                <a:schemeClr val="dk1"/>
              </a:solidFill>
              <a:latin typeface="Calibri"/>
              <a:ea typeface="Calibri"/>
              <a:cs typeface="Calibri"/>
              <a:sym typeface="Calibri"/>
            </a:endParaRPr>
          </a:p>
        </p:txBody>
      </p:sp>
      <p:sp>
        <p:nvSpPr>
          <p:cNvPr id="281" name="Google Shape;281;p5"/>
          <p:cNvSpPr/>
          <p:nvPr/>
        </p:nvSpPr>
        <p:spPr>
          <a:xfrm>
            <a:off x="2958584" y="3572557"/>
            <a:ext cx="2387782" cy="204789"/>
          </a:xfrm>
          <a:custGeom>
            <a:avLst/>
            <a:gdLst/>
            <a:ahLst/>
            <a:cxnLst/>
            <a:rect l="l" t="t" r="r" b="b"/>
            <a:pathLst>
              <a:path w="1679" h="144" extrusionOk="0">
                <a:moveTo>
                  <a:pt x="0" y="144"/>
                </a:moveTo>
                <a:lnTo>
                  <a:pt x="1679" y="144"/>
                </a:lnTo>
                <a:lnTo>
                  <a:pt x="1679" y="0"/>
                </a:lnTo>
                <a:lnTo>
                  <a:pt x="0" y="0"/>
                </a:lnTo>
                <a:lnTo>
                  <a:pt x="163" y="72"/>
                </a:lnTo>
                <a:lnTo>
                  <a:pt x="0" y="144"/>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600">
              <a:solidFill>
                <a:schemeClr val="dk1"/>
              </a:solidFill>
              <a:latin typeface="Calibri"/>
              <a:ea typeface="Calibri"/>
              <a:cs typeface="Calibri"/>
              <a:sym typeface="Calibri"/>
            </a:endParaRPr>
          </a:p>
        </p:txBody>
      </p:sp>
      <p:sp>
        <p:nvSpPr>
          <p:cNvPr id="282" name="Google Shape;282;p5"/>
          <p:cNvSpPr/>
          <p:nvPr/>
        </p:nvSpPr>
        <p:spPr>
          <a:xfrm>
            <a:off x="2226876" y="5665250"/>
            <a:ext cx="3735250" cy="3543552"/>
          </a:xfrm>
          <a:custGeom>
            <a:avLst/>
            <a:gdLst/>
            <a:ahLst/>
            <a:cxnLst/>
            <a:rect l="l" t="t" r="r" b="b"/>
            <a:pathLst>
              <a:path w="2517" h="2516" extrusionOk="0">
                <a:moveTo>
                  <a:pt x="1258" y="0"/>
                </a:moveTo>
                <a:cubicBezTo>
                  <a:pt x="563" y="0"/>
                  <a:pt x="0" y="563"/>
                  <a:pt x="0" y="1258"/>
                </a:cubicBezTo>
                <a:cubicBezTo>
                  <a:pt x="0" y="1953"/>
                  <a:pt x="563" y="2516"/>
                  <a:pt x="1258" y="2516"/>
                </a:cubicBezTo>
                <a:cubicBezTo>
                  <a:pt x="1953" y="2516"/>
                  <a:pt x="2517" y="1953"/>
                  <a:pt x="2517" y="1258"/>
                </a:cubicBezTo>
                <a:cubicBezTo>
                  <a:pt x="2517" y="563"/>
                  <a:pt x="1953" y="0"/>
                  <a:pt x="1258" y="0"/>
                </a:cubicBezTo>
                <a:close/>
                <a:moveTo>
                  <a:pt x="1258" y="2388"/>
                </a:moveTo>
                <a:cubicBezTo>
                  <a:pt x="634" y="2388"/>
                  <a:pt x="129" y="1882"/>
                  <a:pt x="129" y="1258"/>
                </a:cubicBezTo>
                <a:cubicBezTo>
                  <a:pt x="129" y="634"/>
                  <a:pt x="634" y="128"/>
                  <a:pt x="1258" y="128"/>
                </a:cubicBezTo>
                <a:cubicBezTo>
                  <a:pt x="1882" y="128"/>
                  <a:pt x="2388" y="634"/>
                  <a:pt x="2388" y="1258"/>
                </a:cubicBezTo>
                <a:cubicBezTo>
                  <a:pt x="2388" y="1882"/>
                  <a:pt x="1882" y="2388"/>
                  <a:pt x="1258" y="2388"/>
                </a:cubicBezTo>
                <a:close/>
              </a:path>
            </a:pathLst>
          </a:custGeom>
          <a:gradFill>
            <a:gsLst>
              <a:gs pos="0">
                <a:schemeClr val="accent2"/>
              </a:gs>
              <a:gs pos="100000">
                <a:schemeClr val="accent3"/>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600">
              <a:solidFill>
                <a:schemeClr val="dk1"/>
              </a:solidFill>
              <a:latin typeface="Calibri"/>
              <a:ea typeface="Calibri"/>
              <a:cs typeface="Calibri"/>
              <a:sym typeface="Calibri"/>
            </a:endParaRPr>
          </a:p>
        </p:txBody>
      </p:sp>
      <p:sp>
        <p:nvSpPr>
          <p:cNvPr id="283" name="Google Shape;283;p5"/>
          <p:cNvSpPr/>
          <p:nvPr/>
        </p:nvSpPr>
        <p:spPr>
          <a:xfrm>
            <a:off x="3732340" y="7385763"/>
            <a:ext cx="3836818" cy="3665415"/>
          </a:xfrm>
          <a:custGeom>
            <a:avLst/>
            <a:gdLst/>
            <a:ahLst/>
            <a:cxnLst/>
            <a:rect l="l" t="t" r="r" b="b"/>
            <a:pathLst>
              <a:path w="2516" h="2516" extrusionOk="0">
                <a:moveTo>
                  <a:pt x="1258" y="0"/>
                </a:moveTo>
                <a:cubicBezTo>
                  <a:pt x="563" y="0"/>
                  <a:pt x="0" y="563"/>
                  <a:pt x="0" y="1258"/>
                </a:cubicBezTo>
                <a:cubicBezTo>
                  <a:pt x="0" y="1953"/>
                  <a:pt x="563" y="2516"/>
                  <a:pt x="1258" y="2516"/>
                </a:cubicBezTo>
                <a:cubicBezTo>
                  <a:pt x="1953" y="2516"/>
                  <a:pt x="2516" y="1953"/>
                  <a:pt x="2516" y="1258"/>
                </a:cubicBezTo>
                <a:cubicBezTo>
                  <a:pt x="2516" y="563"/>
                  <a:pt x="1953" y="0"/>
                  <a:pt x="1258" y="0"/>
                </a:cubicBezTo>
                <a:close/>
                <a:moveTo>
                  <a:pt x="1258" y="2388"/>
                </a:moveTo>
                <a:cubicBezTo>
                  <a:pt x="634" y="2388"/>
                  <a:pt x="128" y="1882"/>
                  <a:pt x="128" y="1258"/>
                </a:cubicBezTo>
                <a:cubicBezTo>
                  <a:pt x="128" y="634"/>
                  <a:pt x="634" y="128"/>
                  <a:pt x="1258" y="128"/>
                </a:cubicBezTo>
                <a:cubicBezTo>
                  <a:pt x="1882" y="128"/>
                  <a:pt x="2388" y="634"/>
                  <a:pt x="2388" y="1258"/>
                </a:cubicBezTo>
                <a:cubicBezTo>
                  <a:pt x="2388" y="1882"/>
                  <a:pt x="1882" y="2388"/>
                  <a:pt x="1258" y="2388"/>
                </a:cubicBezTo>
                <a:close/>
              </a:path>
            </a:pathLst>
          </a:custGeom>
          <a:gradFill>
            <a:gsLst>
              <a:gs pos="0">
                <a:schemeClr val="accent3"/>
              </a:gs>
              <a:gs pos="100000">
                <a:schemeClr val="accent4"/>
              </a:gs>
            </a:gsLst>
            <a:lin ang="54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600">
              <a:solidFill>
                <a:schemeClr val="dk1"/>
              </a:solidFill>
              <a:latin typeface="Calibri"/>
              <a:ea typeface="Calibri"/>
              <a:cs typeface="Calibri"/>
              <a:sym typeface="Calibri"/>
            </a:endParaRPr>
          </a:p>
        </p:txBody>
      </p:sp>
      <p:sp>
        <p:nvSpPr>
          <p:cNvPr id="284" name="Google Shape;284;p5"/>
          <p:cNvSpPr/>
          <p:nvPr/>
        </p:nvSpPr>
        <p:spPr>
          <a:xfrm>
            <a:off x="2804572" y="3433166"/>
            <a:ext cx="4185373" cy="460775"/>
          </a:xfrm>
          <a:custGeom>
            <a:avLst/>
            <a:gdLst/>
            <a:ahLst/>
            <a:cxnLst/>
            <a:rect l="l" t="t" r="r" b="b"/>
            <a:pathLst>
              <a:path w="4185373" h="460775" extrusionOk="0">
                <a:moveTo>
                  <a:pt x="3953564" y="0"/>
                </a:moveTo>
                <a:lnTo>
                  <a:pt x="4185373" y="230388"/>
                </a:lnTo>
                <a:lnTo>
                  <a:pt x="3953564" y="460775"/>
                </a:lnTo>
                <a:lnTo>
                  <a:pt x="3953564" y="332782"/>
                </a:lnTo>
                <a:lnTo>
                  <a:pt x="0" y="332782"/>
                </a:lnTo>
                <a:lnTo>
                  <a:pt x="0" y="127993"/>
                </a:lnTo>
                <a:lnTo>
                  <a:pt x="3953564" y="127993"/>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600">
              <a:solidFill>
                <a:schemeClr val="dk1"/>
              </a:solidFill>
              <a:latin typeface="Calibri"/>
              <a:ea typeface="Calibri"/>
              <a:cs typeface="Calibri"/>
              <a:sym typeface="Calibri"/>
            </a:endParaRPr>
          </a:p>
        </p:txBody>
      </p:sp>
      <p:sp>
        <p:nvSpPr>
          <p:cNvPr id="285" name="Google Shape;285;p5"/>
          <p:cNvSpPr/>
          <p:nvPr/>
        </p:nvSpPr>
        <p:spPr>
          <a:xfrm>
            <a:off x="4643811" y="5674919"/>
            <a:ext cx="4532378" cy="323113"/>
          </a:xfrm>
          <a:custGeom>
            <a:avLst/>
            <a:gdLst/>
            <a:ahLst/>
            <a:cxnLst/>
            <a:rect l="l" t="t" r="r" b="b"/>
            <a:pathLst>
              <a:path w="4532378" h="460775" extrusionOk="0">
                <a:moveTo>
                  <a:pt x="0" y="127993"/>
                </a:moveTo>
                <a:lnTo>
                  <a:pt x="4303412" y="127993"/>
                </a:lnTo>
                <a:lnTo>
                  <a:pt x="4303412" y="332782"/>
                </a:lnTo>
                <a:lnTo>
                  <a:pt x="0" y="332782"/>
                </a:lnTo>
                <a:close/>
                <a:moveTo>
                  <a:pt x="4303413" y="0"/>
                </a:moveTo>
                <a:lnTo>
                  <a:pt x="4532378" y="230388"/>
                </a:lnTo>
                <a:lnTo>
                  <a:pt x="4303413" y="460775"/>
                </a:lnTo>
                <a:lnTo>
                  <a:pt x="4303413" y="230388"/>
                </a:lnTo>
                <a:close/>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600">
              <a:solidFill>
                <a:schemeClr val="dk1"/>
              </a:solidFill>
              <a:latin typeface="Calibri"/>
              <a:ea typeface="Calibri"/>
              <a:cs typeface="Calibri"/>
              <a:sym typeface="Calibri"/>
            </a:endParaRPr>
          </a:p>
        </p:txBody>
      </p:sp>
      <p:sp>
        <p:nvSpPr>
          <p:cNvPr id="286" name="Google Shape;286;p5"/>
          <p:cNvSpPr/>
          <p:nvPr/>
        </p:nvSpPr>
        <p:spPr>
          <a:xfrm>
            <a:off x="6395183" y="7511858"/>
            <a:ext cx="5562012" cy="288603"/>
          </a:xfrm>
          <a:custGeom>
            <a:avLst/>
            <a:gdLst/>
            <a:ahLst/>
            <a:cxnLst/>
            <a:rect l="l" t="t" r="r" b="b"/>
            <a:pathLst>
              <a:path w="5562012" h="462198" extrusionOk="0">
                <a:moveTo>
                  <a:pt x="5331624" y="0"/>
                </a:moveTo>
                <a:lnTo>
                  <a:pt x="5562012" y="231810"/>
                </a:lnTo>
                <a:lnTo>
                  <a:pt x="5331624" y="462198"/>
                </a:lnTo>
                <a:lnTo>
                  <a:pt x="5331624" y="332783"/>
                </a:lnTo>
                <a:lnTo>
                  <a:pt x="0" y="332783"/>
                </a:lnTo>
                <a:lnTo>
                  <a:pt x="0" y="129416"/>
                </a:lnTo>
                <a:lnTo>
                  <a:pt x="5331624" y="129416"/>
                </a:lnTo>
                <a:close/>
              </a:path>
            </a:pathLst>
          </a:custGeom>
          <a:solidFill>
            <a:schemeClr val="accent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3600">
              <a:solidFill>
                <a:schemeClr val="dk1"/>
              </a:solidFill>
              <a:latin typeface="Calibri"/>
              <a:ea typeface="Calibri"/>
              <a:cs typeface="Calibri"/>
              <a:sym typeface="Calibri"/>
            </a:endParaRPr>
          </a:p>
        </p:txBody>
      </p:sp>
      <p:sp>
        <p:nvSpPr>
          <p:cNvPr id="287" name="Google Shape;287;p5"/>
          <p:cNvSpPr txBox="1"/>
          <p:nvPr/>
        </p:nvSpPr>
        <p:spPr>
          <a:xfrm>
            <a:off x="7429750" y="2804848"/>
            <a:ext cx="10265681" cy="1292662"/>
          </a:xfrm>
          <a:prstGeom prst="rect">
            <a:avLst/>
          </a:prstGeom>
          <a:noFill/>
          <a:ln>
            <a:noFill/>
          </a:ln>
        </p:spPr>
        <p:txBody>
          <a:bodyPr spcFirstLastPara="1" wrap="square" lIns="0" tIns="0" rIns="0" bIns="0" anchor="t" anchorCtr="0">
            <a:spAutoFit/>
          </a:bodyPr>
          <a:lstStyle/>
          <a:p>
            <a:pPr lvl="0"/>
            <a:r>
              <a:rPr lang="tr-TR" sz="4000" b="1" dirty="0">
                <a:solidFill>
                  <a:schemeClr val="accent6"/>
                </a:solidFill>
                <a:latin typeface="+mn-lt"/>
                <a:ea typeface="+mn-ea"/>
                <a:cs typeface="+mn-cs"/>
              </a:rPr>
              <a:t>A</a:t>
            </a:r>
            <a:r>
              <a:rPr lang="en-US" sz="4400" b="1" dirty="0" err="1">
                <a:solidFill>
                  <a:schemeClr val="accent6"/>
                </a:solidFill>
                <a:latin typeface="+mn-lt"/>
                <a:ea typeface="+mn-ea"/>
                <a:cs typeface="+mn-cs"/>
              </a:rPr>
              <a:t>ssessing</a:t>
            </a:r>
            <a:r>
              <a:rPr lang="en-US" sz="4000" b="1" dirty="0">
                <a:solidFill>
                  <a:schemeClr val="accent6"/>
                </a:solidFill>
                <a:latin typeface="+mn-lt"/>
                <a:ea typeface="+mn-ea"/>
                <a:cs typeface="+mn-cs"/>
              </a:rPr>
              <a:t> the current state of implementation of the TPS-OIC. </a:t>
            </a:r>
            <a:endParaRPr sz="4000" b="1" dirty="0">
              <a:solidFill>
                <a:schemeClr val="accent6"/>
              </a:solidFill>
              <a:latin typeface="+mn-lt"/>
              <a:ea typeface="+mn-ea"/>
              <a:cs typeface="+mn-cs"/>
              <a:sym typeface="Open Sans Light"/>
            </a:endParaRPr>
          </a:p>
        </p:txBody>
      </p:sp>
      <p:sp>
        <p:nvSpPr>
          <p:cNvPr id="289" name="Google Shape;289;p5"/>
          <p:cNvSpPr txBox="1"/>
          <p:nvPr/>
        </p:nvSpPr>
        <p:spPr>
          <a:xfrm>
            <a:off x="10110810" y="4434092"/>
            <a:ext cx="11476473" cy="3077766"/>
          </a:xfrm>
          <a:prstGeom prst="rect">
            <a:avLst/>
          </a:prstGeom>
          <a:noFill/>
          <a:ln>
            <a:noFill/>
          </a:ln>
        </p:spPr>
        <p:txBody>
          <a:bodyPr spcFirstLastPara="1" wrap="square" lIns="0" tIns="0" rIns="0" bIns="0" anchor="t" anchorCtr="0">
            <a:spAutoFit/>
          </a:bodyPr>
          <a:lstStyle/>
          <a:p>
            <a:pPr algn="just"/>
            <a:r>
              <a:rPr lang="tr-TR" sz="4000" b="1" dirty="0">
                <a:solidFill>
                  <a:schemeClr val="accent6"/>
                </a:solidFill>
                <a:latin typeface="+mn-lt"/>
                <a:ea typeface="+mn-ea"/>
                <a:cs typeface="+mn-cs"/>
              </a:rPr>
              <a:t>G</a:t>
            </a:r>
            <a:r>
              <a:rPr lang="en-US" sz="4000" b="1" dirty="0" err="1">
                <a:solidFill>
                  <a:schemeClr val="accent6"/>
                </a:solidFill>
                <a:latin typeface="+mn-lt"/>
                <a:ea typeface="+mn-ea"/>
                <a:cs typeface="+mn-cs"/>
              </a:rPr>
              <a:t>athering</a:t>
            </a:r>
            <a:r>
              <a:rPr lang="en-US" sz="4000" b="1" dirty="0">
                <a:solidFill>
                  <a:schemeClr val="accent6"/>
                </a:solidFill>
                <a:latin typeface="+mn-lt"/>
                <a:ea typeface="+mn-ea"/>
                <a:cs typeface="+mn-cs"/>
              </a:rPr>
              <a:t> comprehensive and comparable information from Participating States on practical experiences, institutional arrangements, and operational challenges encountered in the implementation process.</a:t>
            </a:r>
            <a:endParaRPr sz="4000" b="1" dirty="0">
              <a:solidFill>
                <a:schemeClr val="accent6"/>
              </a:solidFill>
              <a:latin typeface="+mn-lt"/>
              <a:ea typeface="+mn-ea"/>
              <a:cs typeface="+mn-cs"/>
              <a:sym typeface="Open Sans Light"/>
            </a:endParaRPr>
          </a:p>
        </p:txBody>
      </p:sp>
      <p:sp>
        <p:nvSpPr>
          <p:cNvPr id="291" name="Google Shape;291;p5"/>
          <p:cNvSpPr txBox="1"/>
          <p:nvPr/>
        </p:nvSpPr>
        <p:spPr>
          <a:xfrm>
            <a:off x="12562590" y="7799195"/>
            <a:ext cx="9320852" cy="3077766"/>
          </a:xfrm>
          <a:prstGeom prst="rect">
            <a:avLst/>
          </a:prstGeom>
          <a:noFill/>
          <a:ln>
            <a:noFill/>
          </a:ln>
        </p:spPr>
        <p:txBody>
          <a:bodyPr spcFirstLastPara="1" wrap="square" lIns="0" tIns="0" rIns="0" bIns="0" anchor="t" anchorCtr="0">
            <a:spAutoFit/>
          </a:bodyPr>
          <a:lstStyle/>
          <a:p>
            <a:pPr algn="just"/>
            <a:r>
              <a:rPr lang="tr-TR" sz="4000" b="1" dirty="0">
                <a:solidFill>
                  <a:schemeClr val="accent6"/>
                </a:solidFill>
                <a:latin typeface="+mn-lt"/>
                <a:ea typeface="+mn-ea"/>
                <a:cs typeface="+mn-cs"/>
              </a:rPr>
              <a:t>I</a:t>
            </a:r>
            <a:r>
              <a:rPr lang="en-US" sz="4000" b="1" dirty="0" err="1">
                <a:solidFill>
                  <a:schemeClr val="accent6"/>
                </a:solidFill>
                <a:latin typeface="+mn-lt"/>
                <a:ea typeface="+mn-ea"/>
                <a:cs typeface="+mn-cs"/>
              </a:rPr>
              <a:t>dentify</a:t>
            </a:r>
            <a:r>
              <a:rPr lang="tr-TR" sz="4000" b="1" dirty="0" err="1">
                <a:solidFill>
                  <a:schemeClr val="accent6"/>
                </a:solidFill>
                <a:latin typeface="+mn-lt"/>
                <a:ea typeface="+mn-ea"/>
                <a:cs typeface="+mn-cs"/>
              </a:rPr>
              <a:t>ing</a:t>
            </a:r>
            <a:r>
              <a:rPr lang="en-US" sz="4000" b="1" dirty="0">
                <a:solidFill>
                  <a:schemeClr val="accent6"/>
                </a:solidFill>
                <a:latin typeface="+mn-lt"/>
                <a:ea typeface="+mn-ea"/>
                <a:cs typeface="+mn-cs"/>
              </a:rPr>
              <a:t> existing bottlenecks, capacity constraints, and areas requiring technical support, while also highlighting good practices that may be shared among Member States.</a:t>
            </a:r>
            <a:endParaRPr sz="4000" b="1" dirty="0">
              <a:solidFill>
                <a:schemeClr val="accent6"/>
              </a:solidFill>
              <a:latin typeface="+mn-lt"/>
              <a:ea typeface="+mn-ea"/>
              <a:cs typeface="+mn-cs"/>
              <a:sym typeface="Open Sans Light"/>
            </a:endParaRPr>
          </a:p>
        </p:txBody>
      </p:sp>
      <p:sp>
        <p:nvSpPr>
          <p:cNvPr id="12" name="Google Shape;181;p2"/>
          <p:cNvSpPr txBox="1">
            <a:spLocks/>
          </p:cNvSpPr>
          <p:nvPr/>
        </p:nvSpPr>
        <p:spPr>
          <a:xfrm>
            <a:off x="3598664" y="1072036"/>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dirty="0" err="1">
                <a:solidFill>
                  <a:schemeClr val="accent2"/>
                </a:solidFill>
                <a:latin typeface="+mj-lt"/>
                <a:ea typeface="Open Sans Light"/>
                <a:cs typeface="Open Sans Light"/>
                <a:sym typeface="Open Sans Light"/>
              </a:rPr>
              <a:t>Purpose</a:t>
            </a:r>
            <a:r>
              <a:rPr lang="tr-TR" sz="6000" dirty="0">
                <a:solidFill>
                  <a:schemeClr val="accent2"/>
                </a:solidFill>
                <a:latin typeface="+mj-lt"/>
                <a:ea typeface="Open Sans Light"/>
                <a:cs typeface="Open Sans Light"/>
                <a:sym typeface="Open Sans Light"/>
              </a:rPr>
              <a:t> of </a:t>
            </a:r>
            <a:r>
              <a:rPr lang="tr-TR" sz="6000" dirty="0" err="1">
                <a:solidFill>
                  <a:schemeClr val="accent2"/>
                </a:solidFill>
                <a:latin typeface="+mj-lt"/>
                <a:ea typeface="Open Sans Light"/>
                <a:cs typeface="Open Sans Light"/>
                <a:sym typeface="Open Sans Light"/>
              </a:rPr>
              <a:t>the</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Questionnaire</a:t>
            </a:r>
            <a:endParaRPr lang="tr-TR" sz="6000" dirty="0">
              <a:solidFill>
                <a:schemeClr val="accent2"/>
              </a:solidFill>
              <a:latin typeface="+mj-lt"/>
              <a:ea typeface="Open Sans Light"/>
              <a:cs typeface="Open Sans Light"/>
              <a:sym typeface="Open Sans Light"/>
            </a:endParaRPr>
          </a:p>
        </p:txBody>
      </p:sp>
      <p:pic>
        <p:nvPicPr>
          <p:cNvPr id="13" name="Grafik 2">
            <a:extLst>
              <a:ext uri="{FF2B5EF4-FFF2-40B4-BE49-F238E27FC236}">
                <a16:creationId xmlns:a16="http://schemas.microsoft.com/office/drawing/2014/main" id="{9E4B9A13-6267-1609-74CC-AAFE0C7D1AD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42975" y="575361"/>
            <a:ext cx="1720014" cy="1691048"/>
          </a:xfrm>
          <a:prstGeom prst="rect">
            <a:avLst/>
          </a:prstGeom>
        </p:spPr>
      </p:pic>
    </p:spTree>
    <p:extLst>
      <p:ext uri="{BB962C8B-B14F-4D97-AF65-F5344CB8AC3E}">
        <p14:creationId xmlns:p14="http://schemas.microsoft.com/office/powerpoint/2010/main" val="7306550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sp>
        <p:nvSpPr>
          <p:cNvPr id="25" name="Google Shape;181;p2"/>
          <p:cNvSpPr txBox="1">
            <a:spLocks/>
          </p:cNvSpPr>
          <p:nvPr/>
        </p:nvSpPr>
        <p:spPr>
          <a:xfrm>
            <a:off x="3070652" y="1097864"/>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6:</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Impact</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and</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Overall</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Assessment</a:t>
            </a:r>
            <a:endParaRPr lang="tr-TR" sz="6000" dirty="0">
              <a:solidFill>
                <a:schemeClr val="accent2"/>
              </a:solidFill>
              <a:latin typeface="+mj-lt"/>
              <a:ea typeface="Open Sans Light"/>
              <a:cs typeface="Open Sans Light"/>
              <a:sym typeface="Open Sans Light"/>
            </a:endParaRPr>
          </a:p>
        </p:txBody>
      </p:sp>
      <p:pic>
        <p:nvPicPr>
          <p:cNvPr id="19" name="Grafik 2">
            <a:extLst>
              <a:ext uri="{FF2B5EF4-FFF2-40B4-BE49-F238E27FC236}">
                <a16:creationId xmlns:a16="http://schemas.microsoft.com/office/drawing/2014/main" id="{9E4B9A13-6267-1609-74CC-AAFE0C7D1AD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42975" y="575361"/>
            <a:ext cx="1720014" cy="1691048"/>
          </a:xfrm>
          <a:prstGeom prst="rect">
            <a:avLst/>
          </a:prstGeom>
        </p:spPr>
      </p:pic>
      <p:sp>
        <p:nvSpPr>
          <p:cNvPr id="3" name="Dikdörtgen 2"/>
          <p:cNvSpPr/>
          <p:nvPr/>
        </p:nvSpPr>
        <p:spPr>
          <a:xfrm>
            <a:off x="3886040" y="2261502"/>
            <a:ext cx="16600412" cy="1077218"/>
          </a:xfrm>
          <a:prstGeom prst="rect">
            <a:avLst/>
          </a:prstGeom>
        </p:spPr>
        <p:txBody>
          <a:bodyPr wrap="square">
            <a:spAutoFit/>
          </a:bodyPr>
          <a:lstStyle/>
          <a:p>
            <a:r>
              <a:rPr lang="tr-TR" sz="3200" b="1" dirty="0">
                <a:solidFill>
                  <a:schemeClr val="accent6"/>
                </a:solidFill>
                <a:latin typeface="+mn-lt"/>
                <a:cs typeface="Calibri Light" panose="020F0302020204030204" pitchFamily="34" charset="0"/>
              </a:rPr>
              <a:t>C</a:t>
            </a:r>
            <a:r>
              <a:rPr lang="en-US" sz="3200" b="1" dirty="0" err="1">
                <a:solidFill>
                  <a:schemeClr val="accent6"/>
                </a:solidFill>
                <a:latin typeface="+mn-lt"/>
                <a:cs typeface="Calibri Light" panose="020F0302020204030204" pitchFamily="34" charset="0"/>
              </a:rPr>
              <a:t>oncrete</a:t>
            </a:r>
            <a:r>
              <a:rPr lang="en-US" sz="3200" b="1" dirty="0">
                <a:solidFill>
                  <a:schemeClr val="accent6"/>
                </a:solidFill>
                <a:latin typeface="+mn-lt"/>
                <a:cs typeface="Calibri Light" panose="020F0302020204030204" pitchFamily="34" charset="0"/>
              </a:rPr>
              <a:t> suggestions</a:t>
            </a:r>
            <a:r>
              <a:rPr lang="tr-TR" sz="3200" b="1" dirty="0">
                <a:solidFill>
                  <a:schemeClr val="accent6"/>
                </a:solidFill>
                <a:latin typeface="+mn-lt"/>
                <a:cs typeface="Calibri Light" panose="020F0302020204030204" pitchFamily="34" charset="0"/>
              </a:rPr>
              <a:t> </a:t>
            </a:r>
            <a:r>
              <a:rPr lang="tr-TR" sz="3200" b="1" dirty="0" err="1">
                <a:solidFill>
                  <a:schemeClr val="accent6"/>
                </a:solidFill>
                <a:latin typeface="+mn-lt"/>
                <a:cs typeface="Calibri Light" panose="020F0302020204030204" pitchFamily="34" charset="0"/>
              </a:rPr>
              <a:t>by</a:t>
            </a:r>
            <a:r>
              <a:rPr lang="tr-TR" sz="3200" b="1" dirty="0">
                <a:solidFill>
                  <a:schemeClr val="accent6"/>
                </a:solidFill>
                <a:latin typeface="+mn-lt"/>
                <a:cs typeface="Calibri Light" panose="020F0302020204030204" pitchFamily="34" charset="0"/>
              </a:rPr>
              <a:t> </a:t>
            </a:r>
            <a:r>
              <a:rPr lang="tr-TR" sz="3200" b="1" dirty="0" err="1">
                <a:solidFill>
                  <a:schemeClr val="accent6"/>
                </a:solidFill>
                <a:latin typeface="+mn-lt"/>
                <a:cs typeface="Calibri Light" panose="020F0302020204030204" pitchFamily="34" charset="0"/>
              </a:rPr>
              <a:t>Respondents</a:t>
            </a:r>
            <a:r>
              <a:rPr lang="en-US" sz="3200" b="1" dirty="0">
                <a:solidFill>
                  <a:schemeClr val="accent6"/>
                </a:solidFill>
                <a:latin typeface="+mn-lt"/>
                <a:cs typeface="Calibri Light" panose="020F0302020204030204" pitchFamily="34" charset="0"/>
              </a:rPr>
              <a:t> to improve the effective implementation of TPS-OIC</a:t>
            </a:r>
            <a:endParaRPr lang="tr-TR" sz="3200" b="1" dirty="0">
              <a:solidFill>
                <a:schemeClr val="accent6"/>
              </a:solidFill>
              <a:latin typeface="+mn-lt"/>
              <a:cs typeface="Calibri Light" panose="020F0302020204030204" pitchFamily="34" charset="0"/>
            </a:endParaRPr>
          </a:p>
          <a:p>
            <a:endParaRPr lang="tr-TR" sz="3200" b="1" dirty="0">
              <a:solidFill>
                <a:schemeClr val="accent6"/>
              </a:solidFill>
              <a:latin typeface="+mn-lt"/>
              <a:cs typeface="Calibri Light" panose="020F0302020204030204" pitchFamily="34" charset="0"/>
            </a:endParaRPr>
          </a:p>
        </p:txBody>
      </p:sp>
      <p:graphicFrame>
        <p:nvGraphicFramePr>
          <p:cNvPr id="15" name="Diyagram 14"/>
          <p:cNvGraphicFramePr/>
          <p:nvPr>
            <p:extLst>
              <p:ext uri="{D42A27DB-BD31-4B8C-83A1-F6EECF244321}">
                <p14:modId xmlns:p14="http://schemas.microsoft.com/office/powerpoint/2010/main" val="181642488"/>
              </p:ext>
            </p:extLst>
          </p:nvPr>
        </p:nvGraphicFramePr>
        <p:xfrm>
          <a:off x="1457554" y="3425140"/>
          <a:ext cx="21457383" cy="100800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758180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graphicFrame>
        <p:nvGraphicFramePr>
          <p:cNvPr id="20" name="Google Shape;1887;p58"/>
          <p:cNvGraphicFramePr/>
          <p:nvPr/>
        </p:nvGraphicFramePr>
        <p:xfrm>
          <a:off x="20908781" y="3165501"/>
          <a:ext cx="4473608" cy="4778586"/>
        </p:xfrm>
        <a:graphic>
          <a:graphicData uri="http://schemas.openxmlformats.org/drawingml/2006/chart">
            <c:chart xmlns:c="http://schemas.openxmlformats.org/drawingml/2006/chart" xmlns:r="http://schemas.openxmlformats.org/officeDocument/2006/relationships" r:id="rId3"/>
          </a:graphicData>
        </a:graphic>
      </p:graphicFrame>
      <p:sp>
        <p:nvSpPr>
          <p:cNvPr id="25" name="Google Shape;181;p2"/>
          <p:cNvSpPr txBox="1">
            <a:spLocks/>
          </p:cNvSpPr>
          <p:nvPr/>
        </p:nvSpPr>
        <p:spPr>
          <a:xfrm>
            <a:off x="3070652" y="1097864"/>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6:</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Impact</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and</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Overall</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Assessment</a:t>
            </a:r>
            <a:endParaRPr lang="tr-TR" sz="6000" dirty="0">
              <a:solidFill>
                <a:schemeClr val="accent2"/>
              </a:solidFill>
              <a:latin typeface="+mj-lt"/>
              <a:ea typeface="Open Sans Light"/>
              <a:cs typeface="Open Sans Light"/>
              <a:sym typeface="Open Sans Light"/>
            </a:endParaRPr>
          </a:p>
        </p:txBody>
      </p:sp>
      <p:pic>
        <p:nvPicPr>
          <p:cNvPr id="19" name="Grafik 2">
            <a:extLst>
              <a:ext uri="{FF2B5EF4-FFF2-40B4-BE49-F238E27FC236}">
                <a16:creationId xmlns:a16="http://schemas.microsoft.com/office/drawing/2014/main" id="{9E4B9A13-6267-1609-74CC-AAFE0C7D1AD7}"/>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942975" y="575361"/>
            <a:ext cx="1720014" cy="1691048"/>
          </a:xfrm>
          <a:prstGeom prst="rect">
            <a:avLst/>
          </a:prstGeom>
        </p:spPr>
      </p:pic>
      <p:graphicFrame>
        <p:nvGraphicFramePr>
          <p:cNvPr id="5" name="Diyagram 4"/>
          <p:cNvGraphicFramePr/>
          <p:nvPr>
            <p:extLst>
              <p:ext uri="{D42A27DB-BD31-4B8C-83A1-F6EECF244321}">
                <p14:modId xmlns:p14="http://schemas.microsoft.com/office/powerpoint/2010/main" val="3070716282"/>
              </p:ext>
            </p:extLst>
          </p:nvPr>
        </p:nvGraphicFramePr>
        <p:xfrm>
          <a:off x="1488015" y="3819285"/>
          <a:ext cx="21449805" cy="779777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Dikdörtgen 3"/>
          <p:cNvSpPr/>
          <p:nvPr/>
        </p:nvSpPr>
        <p:spPr>
          <a:xfrm>
            <a:off x="3829409" y="2261502"/>
            <a:ext cx="14489864" cy="584775"/>
          </a:xfrm>
          <a:prstGeom prst="rect">
            <a:avLst/>
          </a:prstGeom>
        </p:spPr>
        <p:txBody>
          <a:bodyPr wrap="none">
            <a:spAutoFit/>
          </a:bodyPr>
          <a:lstStyle/>
          <a:p>
            <a:pPr algn="just"/>
            <a:r>
              <a:rPr lang="en-US" sz="3200" b="1" dirty="0">
                <a:solidFill>
                  <a:schemeClr val="accent6"/>
                </a:solidFill>
                <a:latin typeface="+mn-lt"/>
                <a:cs typeface="Calibri Light" panose="020F0302020204030204" pitchFamily="34" charset="0"/>
              </a:rPr>
              <a:t>Impact of Bilateral and Regional Trade Agreements on the Attractiveness of TPS-OIC</a:t>
            </a:r>
          </a:p>
        </p:txBody>
      </p:sp>
    </p:spTree>
    <p:extLst>
      <p:ext uri="{BB962C8B-B14F-4D97-AF65-F5344CB8AC3E}">
        <p14:creationId xmlns:p14="http://schemas.microsoft.com/office/powerpoint/2010/main" val="26445263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pic>
        <p:nvPicPr>
          <p:cNvPr id="19" name="Grafik 2">
            <a:extLst>
              <a:ext uri="{FF2B5EF4-FFF2-40B4-BE49-F238E27FC236}">
                <a16:creationId xmlns:a16="http://schemas.microsoft.com/office/drawing/2014/main" id="{9E4B9A13-6267-1609-74CC-AAFE0C7D1AD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42975" y="575361"/>
            <a:ext cx="1720014" cy="1691048"/>
          </a:xfrm>
          <a:prstGeom prst="rect">
            <a:avLst/>
          </a:prstGeom>
        </p:spPr>
      </p:pic>
      <p:sp>
        <p:nvSpPr>
          <p:cNvPr id="28" name="Google Shape;181;p2"/>
          <p:cNvSpPr txBox="1">
            <a:spLocks/>
          </p:cNvSpPr>
          <p:nvPr/>
        </p:nvSpPr>
        <p:spPr>
          <a:xfrm>
            <a:off x="3598664" y="1072036"/>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dirty="0" err="1">
                <a:solidFill>
                  <a:schemeClr val="accent2"/>
                </a:solidFill>
                <a:latin typeface="+mj-lt"/>
                <a:ea typeface="Open Sans Light"/>
                <a:cs typeface="Open Sans Light"/>
                <a:sym typeface="Open Sans Light"/>
              </a:rPr>
              <a:t>Responses</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to</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the</a:t>
            </a:r>
            <a:r>
              <a:rPr lang="tr-TR" sz="6000" dirty="0">
                <a:solidFill>
                  <a:schemeClr val="accent2"/>
                </a:solidFill>
                <a:latin typeface="+mj-lt"/>
                <a:ea typeface="Open Sans Light"/>
                <a:cs typeface="Open Sans Light"/>
                <a:sym typeface="Open Sans Light"/>
              </a:rPr>
              <a:t> TPS-OIC </a:t>
            </a:r>
            <a:r>
              <a:rPr lang="tr-TR" sz="6000" dirty="0" err="1">
                <a:solidFill>
                  <a:schemeClr val="accent2"/>
                </a:solidFill>
                <a:latin typeface="+mj-lt"/>
                <a:ea typeface="Open Sans Light"/>
                <a:cs typeface="Open Sans Light"/>
                <a:sym typeface="Open Sans Light"/>
              </a:rPr>
              <a:t>Implementation</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Questionnaire</a:t>
            </a:r>
            <a:endParaRPr lang="tr-TR" sz="6000" dirty="0">
              <a:solidFill>
                <a:schemeClr val="accent2"/>
              </a:solidFill>
              <a:latin typeface="+mj-lt"/>
              <a:ea typeface="Open Sans Light"/>
              <a:cs typeface="Open Sans Light"/>
              <a:sym typeface="Open Sans Light"/>
            </a:endParaRPr>
          </a:p>
        </p:txBody>
      </p:sp>
      <p:sp>
        <p:nvSpPr>
          <p:cNvPr id="9" name="Rounded Rectangle 3"/>
          <p:cNvSpPr/>
          <p:nvPr/>
        </p:nvSpPr>
        <p:spPr>
          <a:xfrm>
            <a:off x="1292619" y="3814608"/>
            <a:ext cx="9701446" cy="7030602"/>
          </a:xfrm>
          <a:prstGeom prst="roundRect">
            <a:avLst/>
          </a:prstGeom>
          <a:solidFill>
            <a:schemeClr val="accent1"/>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r>
              <a:rPr lang="tr-TR" sz="3600" b="1" dirty="0">
                <a:solidFill>
                  <a:schemeClr val="bg1"/>
                </a:solidFill>
                <a:latin typeface="+mn-lt"/>
                <a:ea typeface="+mn-ea"/>
                <a:cs typeface="+mn-cs"/>
              </a:rPr>
              <a:t>OTHER </a:t>
            </a:r>
            <a:r>
              <a:rPr sz="3600" b="1" dirty="0">
                <a:solidFill>
                  <a:schemeClr val="bg1"/>
                </a:solidFill>
                <a:latin typeface="+mn-lt"/>
                <a:ea typeface="+mn-ea"/>
                <a:cs typeface="+mn-cs"/>
              </a:rPr>
              <a:t>RESPONDING</a:t>
            </a:r>
            <a:r>
              <a:rPr lang="tr-TR" sz="3600" b="1" dirty="0">
                <a:solidFill>
                  <a:schemeClr val="bg1"/>
                </a:solidFill>
                <a:latin typeface="+mn-lt"/>
                <a:ea typeface="+mn-ea"/>
                <a:cs typeface="+mn-cs"/>
              </a:rPr>
              <a:t> MEMBER COUNTRIES (4)</a:t>
            </a:r>
            <a:endParaRPr sz="3600" b="1" dirty="0">
              <a:solidFill>
                <a:schemeClr val="bg1"/>
              </a:solidFill>
              <a:latin typeface="+mn-lt"/>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tr-TR" sz="3600" b="0" i="0" u="none" strike="noStrike" kern="1200" cap="none" spc="0" normalizeH="0" baseline="0" noProof="0" dirty="0">
              <a:ln>
                <a:noFill/>
              </a:ln>
              <a:solidFill>
                <a:prstClr val="white"/>
              </a:solidFill>
              <a:effectLst/>
              <a:uLnTx/>
              <a:uFillTx/>
              <a:latin typeface="Calibri"/>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r>
              <a:rPr lang="tr-TR" sz="3600" b="1" kern="1200" noProof="0" dirty="0" err="1">
                <a:solidFill>
                  <a:prstClr val="white"/>
                </a:solidFill>
                <a:latin typeface="Calibri"/>
                <a:ea typeface="+mn-ea"/>
                <a:cs typeface="+mn-cs"/>
              </a:rPr>
              <a:t>Iraq</a:t>
            </a:r>
            <a:endParaRPr lang="tr-TR" sz="3600" b="1" kern="1200" noProof="0" dirty="0">
              <a:solidFill>
                <a:prstClr val="white"/>
              </a:solidFill>
              <a:latin typeface="Calibri"/>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r>
              <a:rPr lang="tr-TR" sz="3600" b="1" kern="1200" noProof="0" dirty="0" err="1">
                <a:solidFill>
                  <a:prstClr val="white"/>
                </a:solidFill>
                <a:latin typeface="Calibri"/>
                <a:ea typeface="+mn-ea"/>
                <a:cs typeface="+mn-cs"/>
              </a:rPr>
              <a:t>Tunisia</a:t>
            </a:r>
            <a:endParaRPr lang="tr-TR" sz="3600" b="1" kern="1200" noProof="0" dirty="0">
              <a:solidFill>
                <a:prstClr val="white"/>
              </a:solidFill>
              <a:latin typeface="Calibri"/>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r>
              <a:rPr lang="tr-TR" sz="3600" b="1" kern="1200" noProof="0" dirty="0" err="1">
                <a:solidFill>
                  <a:prstClr val="white"/>
                </a:solidFill>
                <a:latin typeface="Calibri"/>
                <a:ea typeface="+mn-ea"/>
                <a:cs typeface="+mn-cs"/>
              </a:rPr>
              <a:t>Turkmenistan</a:t>
            </a:r>
            <a:endParaRPr lang="tr-TR" sz="3600" b="1" kern="1200" noProof="0" dirty="0">
              <a:solidFill>
                <a:prstClr val="white"/>
              </a:solidFill>
              <a:latin typeface="Calibri"/>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r>
              <a:rPr kumimoji="0" lang="tr-TR" sz="3600" b="1" i="0" u="none" strike="noStrike" kern="1200" cap="none" spc="0" normalizeH="0" baseline="0" dirty="0" err="1">
                <a:ln>
                  <a:noFill/>
                </a:ln>
                <a:solidFill>
                  <a:prstClr val="white"/>
                </a:solidFill>
                <a:effectLst/>
                <a:uLnTx/>
                <a:uFillTx/>
                <a:latin typeface="Calibri"/>
                <a:ea typeface="+mn-ea"/>
                <a:cs typeface="+mn-cs"/>
              </a:rPr>
              <a:t>Maldives</a:t>
            </a:r>
            <a:endParaRPr kumimoji="0" sz="3600" b="1" i="0" u="none" strike="noStrike" kern="1200" cap="none" spc="0" normalizeH="0" baseline="0" noProof="0" dirty="0">
              <a:ln>
                <a:noFill/>
              </a:ln>
              <a:solidFill>
                <a:prstClr val="white"/>
              </a:solidFill>
              <a:effectLst/>
              <a:uLnTx/>
              <a:uFillTx/>
              <a:latin typeface="Calibri"/>
              <a:ea typeface="+mn-ea"/>
              <a:cs typeface="+mn-cs"/>
            </a:endParaRPr>
          </a:p>
        </p:txBody>
      </p:sp>
      <p:sp>
        <p:nvSpPr>
          <p:cNvPr id="5" name="Dikdörtgen 4"/>
          <p:cNvSpPr/>
          <p:nvPr/>
        </p:nvSpPr>
        <p:spPr>
          <a:xfrm>
            <a:off x="12574772" y="5560194"/>
            <a:ext cx="12192000" cy="3539430"/>
          </a:xfrm>
          <a:prstGeom prst="rect">
            <a:avLst/>
          </a:prstGeom>
        </p:spPr>
        <p:txBody>
          <a:bodyPr>
            <a:spAutoFit/>
          </a:bodyPr>
          <a:lstStyle/>
          <a:p>
            <a:pPr lvl="0" eaLnBrk="0" fontAlgn="base" hangingPunct="0">
              <a:spcBef>
                <a:spcPct val="0"/>
              </a:spcBef>
              <a:spcAft>
                <a:spcPct val="0"/>
              </a:spcAft>
              <a:buClrTx/>
              <a:buFontTx/>
              <a:buChar char="•"/>
            </a:pPr>
            <a:r>
              <a:rPr lang="tr-TR" altLang="tr-TR" sz="3200" b="1" dirty="0" err="1">
                <a:solidFill>
                  <a:schemeClr val="accent6"/>
                </a:solidFill>
                <a:latin typeface="+mn-lt"/>
                <a:cs typeface="Calibri Light" panose="020F0302020204030204" pitchFamily="34" charset="0"/>
              </a:rPr>
              <a:t>Complexity</a:t>
            </a:r>
            <a:r>
              <a:rPr lang="tr-TR" altLang="tr-TR" sz="3200" b="1" dirty="0">
                <a:solidFill>
                  <a:schemeClr val="accent6"/>
                </a:solidFill>
                <a:latin typeface="+mn-lt"/>
                <a:cs typeface="Calibri Light" panose="020F0302020204030204" pitchFamily="34" charset="0"/>
              </a:rPr>
              <a:t> of Rules of </a:t>
            </a:r>
            <a:r>
              <a:rPr lang="tr-TR" altLang="tr-TR" sz="3200" b="1" dirty="0" err="1">
                <a:solidFill>
                  <a:schemeClr val="accent6"/>
                </a:solidFill>
                <a:latin typeface="+mn-lt"/>
                <a:cs typeface="Calibri Light" panose="020F0302020204030204" pitchFamily="34" charset="0"/>
              </a:rPr>
              <a:t>Origin</a:t>
            </a:r>
            <a:endParaRPr lang="tr-TR" altLang="tr-TR" sz="3200" b="1" dirty="0">
              <a:solidFill>
                <a:schemeClr val="accent6"/>
              </a:solidFill>
              <a:latin typeface="+mn-lt"/>
              <a:cs typeface="Calibri Light" panose="020F0302020204030204" pitchFamily="34" charset="0"/>
            </a:endParaRPr>
          </a:p>
          <a:p>
            <a:pPr lvl="0" eaLnBrk="0" fontAlgn="base" hangingPunct="0">
              <a:spcBef>
                <a:spcPct val="0"/>
              </a:spcBef>
              <a:spcAft>
                <a:spcPct val="0"/>
              </a:spcAft>
              <a:buClrTx/>
            </a:pPr>
            <a:r>
              <a:rPr lang="tr-TR" altLang="tr-TR" sz="3200" b="1" dirty="0">
                <a:solidFill>
                  <a:schemeClr val="accent6"/>
                </a:solidFill>
                <a:latin typeface="+mn-lt"/>
                <a:cs typeface="Calibri Light" panose="020F0302020204030204" pitchFamily="34" charset="0"/>
              </a:rPr>
              <a:t> </a:t>
            </a:r>
          </a:p>
          <a:p>
            <a:pPr lvl="0" eaLnBrk="0" fontAlgn="base" hangingPunct="0">
              <a:spcBef>
                <a:spcPct val="0"/>
              </a:spcBef>
              <a:spcAft>
                <a:spcPct val="0"/>
              </a:spcAft>
              <a:buClrTx/>
              <a:buFontTx/>
              <a:buChar char="•"/>
            </a:pPr>
            <a:r>
              <a:rPr lang="tr-TR" altLang="tr-TR" sz="3200" b="1" dirty="0" err="1">
                <a:solidFill>
                  <a:schemeClr val="accent6"/>
                </a:solidFill>
                <a:latin typeface="+mn-lt"/>
                <a:cs typeface="Calibri Light" panose="020F0302020204030204" pitchFamily="34" charset="0"/>
              </a:rPr>
              <a:t>Institutional</a:t>
            </a:r>
            <a:r>
              <a:rPr lang="tr-TR" altLang="tr-TR" sz="3200" b="1" dirty="0">
                <a:solidFill>
                  <a:schemeClr val="accent6"/>
                </a:solidFill>
                <a:latin typeface="+mn-lt"/>
                <a:cs typeface="Calibri Light" panose="020F0302020204030204" pitchFamily="34" charset="0"/>
              </a:rPr>
              <a:t> </a:t>
            </a:r>
            <a:r>
              <a:rPr lang="tr-TR" altLang="tr-TR" sz="3200" b="1" dirty="0" err="1">
                <a:solidFill>
                  <a:schemeClr val="accent6"/>
                </a:solidFill>
                <a:latin typeface="+mn-lt"/>
                <a:cs typeface="Calibri Light" panose="020F0302020204030204" pitchFamily="34" charset="0"/>
              </a:rPr>
              <a:t>and</a:t>
            </a:r>
            <a:r>
              <a:rPr lang="tr-TR" altLang="tr-TR" sz="3200" b="1" dirty="0">
                <a:solidFill>
                  <a:schemeClr val="accent6"/>
                </a:solidFill>
                <a:latin typeface="+mn-lt"/>
                <a:cs typeface="Calibri Light" panose="020F0302020204030204" pitchFamily="34" charset="0"/>
              </a:rPr>
              <a:t> </a:t>
            </a:r>
            <a:r>
              <a:rPr lang="tr-TR" altLang="tr-TR" sz="3200" b="1" dirty="0" err="1">
                <a:solidFill>
                  <a:schemeClr val="accent6"/>
                </a:solidFill>
                <a:latin typeface="+mn-lt"/>
                <a:cs typeface="Calibri Light" panose="020F0302020204030204" pitchFamily="34" charset="0"/>
              </a:rPr>
              <a:t>technical</a:t>
            </a:r>
            <a:r>
              <a:rPr lang="tr-TR" altLang="tr-TR" sz="3200" b="1" dirty="0">
                <a:solidFill>
                  <a:schemeClr val="accent6"/>
                </a:solidFill>
                <a:latin typeface="+mn-lt"/>
                <a:cs typeface="Calibri Light" panose="020F0302020204030204" pitchFamily="34" charset="0"/>
              </a:rPr>
              <a:t> </a:t>
            </a:r>
            <a:r>
              <a:rPr lang="tr-TR" altLang="tr-TR" sz="3200" b="1" dirty="0" err="1">
                <a:solidFill>
                  <a:schemeClr val="accent6"/>
                </a:solidFill>
                <a:latin typeface="+mn-lt"/>
                <a:cs typeface="Calibri Light" panose="020F0302020204030204" pitchFamily="34" charset="0"/>
              </a:rPr>
              <a:t>capacity</a:t>
            </a:r>
            <a:r>
              <a:rPr lang="tr-TR" altLang="tr-TR" sz="3200" b="1" dirty="0">
                <a:solidFill>
                  <a:schemeClr val="accent6"/>
                </a:solidFill>
                <a:latin typeface="+mn-lt"/>
                <a:cs typeface="Calibri Light" panose="020F0302020204030204" pitchFamily="34" charset="0"/>
              </a:rPr>
              <a:t> </a:t>
            </a:r>
            <a:r>
              <a:rPr lang="tr-TR" altLang="tr-TR" sz="3200" b="1" dirty="0" err="1">
                <a:solidFill>
                  <a:schemeClr val="accent6"/>
                </a:solidFill>
                <a:latin typeface="+mn-lt"/>
                <a:cs typeface="Calibri Light" panose="020F0302020204030204" pitchFamily="34" charset="0"/>
              </a:rPr>
              <a:t>needs</a:t>
            </a:r>
            <a:r>
              <a:rPr lang="tr-TR" altLang="tr-TR" sz="3200" b="1" dirty="0">
                <a:solidFill>
                  <a:schemeClr val="accent6"/>
                </a:solidFill>
                <a:latin typeface="+mn-lt"/>
                <a:cs typeface="Calibri Light" panose="020F0302020204030204" pitchFamily="34" charset="0"/>
              </a:rPr>
              <a:t> </a:t>
            </a:r>
          </a:p>
          <a:p>
            <a:pPr lvl="0" eaLnBrk="0" fontAlgn="base" hangingPunct="0">
              <a:spcBef>
                <a:spcPct val="0"/>
              </a:spcBef>
              <a:spcAft>
                <a:spcPct val="0"/>
              </a:spcAft>
              <a:buClrTx/>
            </a:pPr>
            <a:endParaRPr lang="tr-TR" altLang="tr-TR" sz="3200" b="1" dirty="0">
              <a:solidFill>
                <a:schemeClr val="accent6"/>
              </a:solidFill>
              <a:latin typeface="+mn-lt"/>
              <a:cs typeface="Calibri Light" panose="020F0302020204030204" pitchFamily="34" charset="0"/>
            </a:endParaRPr>
          </a:p>
          <a:p>
            <a:pPr lvl="0" eaLnBrk="0" fontAlgn="base" hangingPunct="0">
              <a:spcBef>
                <a:spcPct val="0"/>
              </a:spcBef>
              <a:spcAft>
                <a:spcPct val="0"/>
              </a:spcAft>
              <a:buClrTx/>
              <a:buFontTx/>
              <a:buChar char="•"/>
            </a:pPr>
            <a:r>
              <a:rPr lang="tr-TR" altLang="tr-TR" sz="3200" b="1" dirty="0" err="1">
                <a:solidFill>
                  <a:schemeClr val="accent6"/>
                </a:solidFill>
                <a:latin typeface="+mn-lt"/>
                <a:cs typeface="Calibri Light" panose="020F0302020204030204" pitchFamily="34" charset="0"/>
              </a:rPr>
              <a:t>Private</a:t>
            </a:r>
            <a:r>
              <a:rPr lang="tr-TR" altLang="tr-TR" sz="3200" b="1" dirty="0">
                <a:solidFill>
                  <a:schemeClr val="accent6"/>
                </a:solidFill>
                <a:latin typeface="+mn-lt"/>
                <a:cs typeface="Calibri Light" panose="020F0302020204030204" pitchFamily="34" charset="0"/>
              </a:rPr>
              <a:t> </a:t>
            </a:r>
            <a:r>
              <a:rPr lang="tr-TR" altLang="tr-TR" sz="3200" b="1" dirty="0" err="1">
                <a:solidFill>
                  <a:schemeClr val="accent6"/>
                </a:solidFill>
                <a:latin typeface="+mn-lt"/>
                <a:cs typeface="Calibri Light" panose="020F0302020204030204" pitchFamily="34" charset="0"/>
              </a:rPr>
              <a:t>sector</a:t>
            </a:r>
            <a:r>
              <a:rPr lang="tr-TR" altLang="tr-TR" sz="3200" b="1" dirty="0">
                <a:solidFill>
                  <a:schemeClr val="accent6"/>
                </a:solidFill>
                <a:latin typeface="+mn-lt"/>
                <a:cs typeface="Calibri Light" panose="020F0302020204030204" pitchFamily="34" charset="0"/>
              </a:rPr>
              <a:t> </a:t>
            </a:r>
            <a:r>
              <a:rPr lang="tr-TR" altLang="tr-TR" sz="3200" b="1" dirty="0" err="1">
                <a:solidFill>
                  <a:schemeClr val="accent6"/>
                </a:solidFill>
                <a:latin typeface="+mn-lt"/>
                <a:cs typeface="Calibri Light" panose="020F0302020204030204" pitchFamily="34" charset="0"/>
              </a:rPr>
              <a:t>awareness</a:t>
            </a:r>
            <a:endParaRPr lang="tr-TR" altLang="tr-TR" sz="3200" b="1" dirty="0">
              <a:solidFill>
                <a:schemeClr val="accent6"/>
              </a:solidFill>
              <a:latin typeface="+mn-lt"/>
              <a:cs typeface="Calibri Light" panose="020F0302020204030204" pitchFamily="34" charset="0"/>
            </a:endParaRPr>
          </a:p>
          <a:p>
            <a:pPr lvl="0" eaLnBrk="0" fontAlgn="base" hangingPunct="0">
              <a:spcBef>
                <a:spcPct val="0"/>
              </a:spcBef>
              <a:spcAft>
                <a:spcPct val="0"/>
              </a:spcAft>
              <a:buClrTx/>
            </a:pPr>
            <a:endParaRPr lang="tr-TR" altLang="tr-TR" sz="3200" b="1" dirty="0">
              <a:solidFill>
                <a:schemeClr val="accent6"/>
              </a:solidFill>
              <a:latin typeface="+mn-lt"/>
              <a:cs typeface="Calibri Light" panose="020F0302020204030204" pitchFamily="34" charset="0"/>
            </a:endParaRPr>
          </a:p>
          <a:p>
            <a:pPr lvl="0" eaLnBrk="0" fontAlgn="base" hangingPunct="0">
              <a:spcBef>
                <a:spcPct val="0"/>
              </a:spcBef>
              <a:spcAft>
                <a:spcPct val="0"/>
              </a:spcAft>
              <a:buClrTx/>
              <a:buFontTx/>
              <a:buChar char="•"/>
            </a:pPr>
            <a:r>
              <a:rPr lang="tr-TR" altLang="tr-TR" sz="3200" b="1" dirty="0" err="1">
                <a:solidFill>
                  <a:schemeClr val="accent6"/>
                </a:solidFill>
                <a:latin typeface="+mn-lt"/>
                <a:cs typeface="Calibri Light" panose="020F0302020204030204" pitchFamily="34" charset="0"/>
              </a:rPr>
              <a:t>Digitalization</a:t>
            </a:r>
            <a:r>
              <a:rPr lang="tr-TR" altLang="tr-TR" sz="3200" b="1" dirty="0">
                <a:solidFill>
                  <a:schemeClr val="accent6"/>
                </a:solidFill>
                <a:latin typeface="+mn-lt"/>
                <a:cs typeface="Calibri Light" panose="020F0302020204030204" pitchFamily="34" charset="0"/>
              </a:rPr>
              <a:t> </a:t>
            </a:r>
            <a:r>
              <a:rPr lang="tr-TR" altLang="tr-TR" sz="3200" b="1" dirty="0" err="1">
                <a:solidFill>
                  <a:schemeClr val="accent6"/>
                </a:solidFill>
                <a:latin typeface="+mn-lt"/>
                <a:cs typeface="Calibri Light" panose="020F0302020204030204" pitchFamily="34" charset="0"/>
              </a:rPr>
              <a:t>and</a:t>
            </a:r>
            <a:r>
              <a:rPr lang="tr-TR" altLang="tr-TR" sz="3200" b="1" dirty="0">
                <a:solidFill>
                  <a:schemeClr val="accent6"/>
                </a:solidFill>
                <a:latin typeface="+mn-lt"/>
                <a:cs typeface="Calibri Light" panose="020F0302020204030204" pitchFamily="34" charset="0"/>
              </a:rPr>
              <a:t> </a:t>
            </a:r>
            <a:r>
              <a:rPr lang="tr-TR" altLang="tr-TR" sz="3200" b="1" dirty="0" err="1">
                <a:solidFill>
                  <a:schemeClr val="accent6"/>
                </a:solidFill>
                <a:latin typeface="+mn-lt"/>
                <a:cs typeface="Calibri Light" panose="020F0302020204030204" pitchFamily="34" charset="0"/>
              </a:rPr>
              <a:t>electronic</a:t>
            </a:r>
            <a:r>
              <a:rPr lang="tr-TR" altLang="tr-TR" sz="3200" b="1" dirty="0">
                <a:solidFill>
                  <a:schemeClr val="accent6"/>
                </a:solidFill>
                <a:latin typeface="+mn-lt"/>
                <a:cs typeface="Calibri Light" panose="020F0302020204030204" pitchFamily="34" charset="0"/>
              </a:rPr>
              <a:t> </a:t>
            </a:r>
            <a:r>
              <a:rPr lang="tr-TR" altLang="tr-TR" sz="3200" b="1" dirty="0" err="1">
                <a:solidFill>
                  <a:schemeClr val="accent6"/>
                </a:solidFill>
                <a:latin typeface="+mn-lt"/>
                <a:cs typeface="Calibri Light" panose="020F0302020204030204" pitchFamily="34" charset="0"/>
              </a:rPr>
              <a:t>trade</a:t>
            </a:r>
            <a:r>
              <a:rPr lang="tr-TR" altLang="tr-TR" sz="3200" b="1" dirty="0">
                <a:solidFill>
                  <a:schemeClr val="accent6"/>
                </a:solidFill>
                <a:latin typeface="+mn-lt"/>
                <a:cs typeface="Calibri Light" panose="020F0302020204030204" pitchFamily="34" charset="0"/>
              </a:rPr>
              <a:t> </a:t>
            </a:r>
            <a:r>
              <a:rPr lang="tr-TR" altLang="tr-TR" sz="3200" b="1" dirty="0" err="1">
                <a:solidFill>
                  <a:schemeClr val="accent6"/>
                </a:solidFill>
                <a:latin typeface="+mn-lt"/>
                <a:cs typeface="Calibri Light" panose="020F0302020204030204" pitchFamily="34" charset="0"/>
              </a:rPr>
              <a:t>documents</a:t>
            </a:r>
            <a:r>
              <a:rPr lang="tr-TR" altLang="tr-TR" sz="3200" b="1" dirty="0">
                <a:solidFill>
                  <a:schemeClr val="accent6"/>
                </a:solidFill>
                <a:latin typeface="+mn-lt"/>
                <a:cs typeface="Calibri Light" panose="020F0302020204030204" pitchFamily="34" charset="0"/>
              </a:rPr>
              <a:t> </a:t>
            </a:r>
          </a:p>
        </p:txBody>
      </p:sp>
    </p:spTree>
    <p:extLst>
      <p:ext uri="{BB962C8B-B14F-4D97-AF65-F5344CB8AC3E}">
        <p14:creationId xmlns:p14="http://schemas.microsoft.com/office/powerpoint/2010/main" val="25790894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56"/>
        <p:cNvGrpSpPr/>
        <p:nvPr/>
      </p:nvGrpSpPr>
      <p:grpSpPr>
        <a:xfrm>
          <a:off x="0" y="0"/>
          <a:ext cx="0" cy="0"/>
          <a:chOff x="0" y="0"/>
          <a:chExt cx="0" cy="0"/>
        </a:xfrm>
      </p:grpSpPr>
      <p:grpSp>
        <p:nvGrpSpPr>
          <p:cNvPr id="2" name="Grup 1">
            <a:extLst>
              <a:ext uri="{FF2B5EF4-FFF2-40B4-BE49-F238E27FC236}">
                <a16:creationId xmlns:a16="http://schemas.microsoft.com/office/drawing/2014/main" id="{E1EDA942-36FA-878F-7435-481B4507EC96}"/>
              </a:ext>
            </a:extLst>
          </p:cNvPr>
          <p:cNvGrpSpPr/>
          <p:nvPr/>
        </p:nvGrpSpPr>
        <p:grpSpPr>
          <a:xfrm>
            <a:off x="-101015" y="0"/>
            <a:ext cx="24485015" cy="13716000"/>
            <a:chOff x="-101015" y="0"/>
            <a:chExt cx="24485015" cy="13716000"/>
          </a:xfrm>
        </p:grpSpPr>
        <p:sp>
          <p:nvSpPr>
            <p:cNvPr id="3" name="Google Shape;166;p1">
              <a:extLst>
                <a:ext uri="{FF2B5EF4-FFF2-40B4-BE49-F238E27FC236}">
                  <a16:creationId xmlns:a16="http://schemas.microsoft.com/office/drawing/2014/main" id="{0910EA43-DC36-7F9D-8AEF-8075CE5F4BC4}"/>
                </a:ext>
              </a:extLst>
            </p:cNvPr>
            <p:cNvSpPr/>
            <p:nvPr/>
          </p:nvSpPr>
          <p:spPr>
            <a:xfrm>
              <a:off x="0" y="0"/>
              <a:ext cx="24384000" cy="13716000"/>
            </a:xfrm>
            <a:prstGeom prst="rect">
              <a:avLst/>
            </a:prstGeom>
            <a:gradFill>
              <a:gsLst>
                <a:gs pos="0">
                  <a:srgbClr val="00CCD7">
                    <a:alpha val="89803"/>
                  </a:srgbClr>
                </a:gs>
                <a:gs pos="33000">
                  <a:srgbClr val="00AFD2">
                    <a:alpha val="89803"/>
                  </a:srgbClr>
                </a:gs>
                <a:gs pos="66000">
                  <a:srgbClr val="006DA4">
                    <a:alpha val="89803"/>
                  </a:srgbClr>
                </a:gs>
                <a:gs pos="100000">
                  <a:srgbClr val="00486C">
                    <a:alpha val="89803"/>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a:solidFill>
                  <a:schemeClr val="lt1"/>
                </a:solidFill>
                <a:latin typeface="Calibri"/>
                <a:ea typeface="Calibri"/>
                <a:cs typeface="Calibri"/>
                <a:sym typeface="Calibri"/>
              </a:endParaRPr>
            </a:p>
          </p:txBody>
        </p:sp>
        <p:pic>
          <p:nvPicPr>
            <p:cNvPr id="4" name="Resim Yer Tutucusu 4" descr="tasarım, kalıp, desen, düzen, sanat içeren bir resim&#10;&#10;Yapay zeka tarafından oluşturulmuş içerik yanlış olabilir.">
              <a:extLst>
                <a:ext uri="{FF2B5EF4-FFF2-40B4-BE49-F238E27FC236}">
                  <a16:creationId xmlns:a16="http://schemas.microsoft.com/office/drawing/2014/main" id="{AACC9CB4-9E34-6F2A-955A-E33C5CF47918}"/>
                </a:ext>
              </a:extLst>
            </p:cNvPr>
            <p:cNvPicPr>
              <a:picLocks noChangeAspect="1"/>
            </p:cNvPicPr>
            <p:nvPr/>
          </p:nvPicPr>
          <p:blipFill>
            <a:blip r:embed="rId3">
              <a:alphaModFix amt="20000"/>
              <a:duotone>
                <a:prstClr val="black"/>
                <a:schemeClr val="accent4">
                  <a:tint val="45000"/>
                  <a:satMod val="400000"/>
                </a:schemeClr>
              </a:duotone>
              <a:extLst>
                <a:ext uri="{28A0092B-C50C-407E-A947-70E740481C1C}">
                  <a14:useLocalDpi xmlns:a14="http://schemas.microsoft.com/office/drawing/2010/main" val="0"/>
                </a:ext>
              </a:extLst>
            </a:blip>
            <a:srcRect l="5556" r="5556"/>
            <a:stretch>
              <a:fillRect/>
            </a:stretch>
          </p:blipFill>
          <p:spPr>
            <a:xfrm>
              <a:off x="-101015" y="0"/>
              <a:ext cx="24384000" cy="13716000"/>
            </a:xfrm>
            <a:prstGeom prst="rect">
              <a:avLst/>
            </a:prstGeom>
          </p:spPr>
        </p:pic>
      </p:grpSp>
      <p:sp>
        <p:nvSpPr>
          <p:cNvPr id="2158" name="Google Shape;2158;p70"/>
          <p:cNvSpPr txBox="1"/>
          <p:nvPr/>
        </p:nvSpPr>
        <p:spPr>
          <a:xfrm>
            <a:off x="6493878" y="4005455"/>
            <a:ext cx="11396245" cy="1698927"/>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9200" b="1" dirty="0">
                <a:solidFill>
                  <a:schemeClr val="lt1"/>
                </a:solidFill>
                <a:latin typeface="Open Sans Light"/>
                <a:ea typeface="Open Sans Light"/>
                <a:cs typeface="Open Sans Light"/>
                <a:sym typeface="Open Sans Light"/>
              </a:rPr>
              <a:t>Thank You</a:t>
            </a:r>
            <a:endParaRPr b="1" dirty="0"/>
          </a:p>
        </p:txBody>
      </p:sp>
      <p:sp>
        <p:nvSpPr>
          <p:cNvPr id="2159" name="Google Shape;2159;p70"/>
          <p:cNvSpPr txBox="1"/>
          <p:nvPr/>
        </p:nvSpPr>
        <p:spPr>
          <a:xfrm>
            <a:off x="6493878" y="8235348"/>
            <a:ext cx="11396245" cy="4358116"/>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tr-TR" sz="3800" dirty="0">
                <a:solidFill>
                  <a:schemeClr val="lt1"/>
                </a:solidFill>
                <a:latin typeface="Calibri Light" panose="020F0302020204030204" pitchFamily="34" charset="0"/>
                <a:ea typeface="Open Sans Light"/>
                <a:cs typeface="Calibri Light" panose="020F0302020204030204" pitchFamily="34" charset="0"/>
                <a:sym typeface="Open Sans Light"/>
              </a:rPr>
              <a:t>For any further </a:t>
            </a:r>
            <a:r>
              <a:rPr lang="tr-TR" sz="3800" dirty="0" err="1">
                <a:solidFill>
                  <a:schemeClr val="lt1"/>
                </a:solidFill>
                <a:latin typeface="Calibri Light" panose="020F0302020204030204" pitchFamily="34" charset="0"/>
                <a:ea typeface="Open Sans Light"/>
                <a:cs typeface="Calibri Light" panose="020F0302020204030204" pitchFamily="34" charset="0"/>
                <a:sym typeface="Open Sans Light"/>
              </a:rPr>
              <a:t>queries</a:t>
            </a:r>
            <a:r>
              <a:rPr lang="tr-TR" sz="3800" dirty="0">
                <a:solidFill>
                  <a:schemeClr val="lt1"/>
                </a:solidFill>
                <a:latin typeface="Calibri Light" panose="020F0302020204030204" pitchFamily="34" charset="0"/>
                <a:ea typeface="Open Sans Light"/>
                <a:cs typeface="Calibri Light" panose="020F0302020204030204" pitchFamily="34" charset="0"/>
                <a:sym typeface="Open Sans Light"/>
              </a:rPr>
              <a:t>;</a:t>
            </a:r>
          </a:p>
          <a:p>
            <a:pPr lvl="0" algn="ctr">
              <a:lnSpc>
                <a:spcPct val="120000"/>
              </a:lnSpc>
            </a:pPr>
            <a:r>
              <a:rPr lang="en-US" sz="3800" dirty="0" err="1">
                <a:solidFill>
                  <a:schemeClr val="lt1"/>
                </a:solidFill>
                <a:latin typeface="Calibri Light" panose="020F0302020204030204" pitchFamily="34" charset="0"/>
                <a:ea typeface="Open Sans Light"/>
                <a:cs typeface="Calibri Light" panose="020F0302020204030204" pitchFamily="34" charset="0"/>
              </a:rPr>
              <a:t>Necatibey</a:t>
            </a:r>
            <a:r>
              <a:rPr lang="en-US" sz="3800" dirty="0">
                <a:solidFill>
                  <a:schemeClr val="lt1"/>
                </a:solidFill>
                <a:latin typeface="Calibri Light" panose="020F0302020204030204" pitchFamily="34" charset="0"/>
                <a:ea typeface="Open Sans Light"/>
                <a:cs typeface="Calibri Light" panose="020F0302020204030204" pitchFamily="34" charset="0"/>
              </a:rPr>
              <a:t> Cad. No:110/A</a:t>
            </a:r>
            <a:br>
              <a:rPr lang="en-US" sz="3800" dirty="0">
                <a:solidFill>
                  <a:schemeClr val="lt1"/>
                </a:solidFill>
                <a:latin typeface="Calibri Light" panose="020F0302020204030204" pitchFamily="34" charset="0"/>
                <a:ea typeface="Open Sans Light"/>
                <a:cs typeface="Calibri Light" panose="020F0302020204030204" pitchFamily="34" charset="0"/>
              </a:rPr>
            </a:br>
            <a:r>
              <a:rPr lang="en-US" sz="3800" dirty="0">
                <a:solidFill>
                  <a:schemeClr val="lt1"/>
                </a:solidFill>
                <a:latin typeface="Calibri Light" panose="020F0302020204030204" pitchFamily="34" charset="0"/>
                <a:ea typeface="Open Sans Light"/>
                <a:cs typeface="Calibri Light" panose="020F0302020204030204" pitchFamily="34" charset="0"/>
              </a:rPr>
              <a:t>06580 Ankara-T</a:t>
            </a:r>
            <a:r>
              <a:rPr lang="tr-TR" sz="3800" dirty="0">
                <a:solidFill>
                  <a:schemeClr val="lt1"/>
                </a:solidFill>
                <a:latin typeface="Calibri Light" panose="020F0302020204030204" pitchFamily="34" charset="0"/>
                <a:ea typeface="Open Sans Light"/>
                <a:cs typeface="Calibri Light" panose="020F0302020204030204" pitchFamily="34" charset="0"/>
              </a:rPr>
              <a:t>ÜRKİYE</a:t>
            </a:r>
            <a:r>
              <a:rPr lang="en-US" sz="3800" dirty="0">
                <a:solidFill>
                  <a:schemeClr val="lt1"/>
                </a:solidFill>
                <a:latin typeface="Calibri Light" panose="020F0302020204030204" pitchFamily="34" charset="0"/>
                <a:ea typeface="Open Sans Light"/>
                <a:cs typeface="Calibri Light" panose="020F0302020204030204" pitchFamily="34" charset="0"/>
              </a:rPr>
              <a:t/>
            </a:r>
            <a:br>
              <a:rPr lang="en-US" sz="3800" dirty="0">
                <a:solidFill>
                  <a:schemeClr val="lt1"/>
                </a:solidFill>
                <a:latin typeface="Calibri Light" panose="020F0302020204030204" pitchFamily="34" charset="0"/>
                <a:ea typeface="Open Sans Light"/>
                <a:cs typeface="Calibri Light" panose="020F0302020204030204" pitchFamily="34" charset="0"/>
              </a:rPr>
            </a:br>
            <a:r>
              <a:rPr lang="en-US" sz="3800" dirty="0">
                <a:solidFill>
                  <a:schemeClr val="lt1"/>
                </a:solidFill>
                <a:latin typeface="Calibri Light" panose="020F0302020204030204" pitchFamily="34" charset="0"/>
                <a:ea typeface="Open Sans Light"/>
                <a:cs typeface="Calibri Light" panose="020F0302020204030204" pitchFamily="34" charset="0"/>
              </a:rPr>
              <a:t>Phone : (90) (312) 294 57 10 – 294 57 30</a:t>
            </a:r>
            <a:br>
              <a:rPr lang="en-US" sz="3800" dirty="0">
                <a:solidFill>
                  <a:schemeClr val="lt1"/>
                </a:solidFill>
                <a:latin typeface="Calibri Light" panose="020F0302020204030204" pitchFamily="34" charset="0"/>
                <a:ea typeface="Open Sans Light"/>
                <a:cs typeface="Calibri Light" panose="020F0302020204030204" pitchFamily="34" charset="0"/>
              </a:rPr>
            </a:br>
            <a:r>
              <a:rPr lang="en-US" sz="3800" dirty="0">
                <a:solidFill>
                  <a:schemeClr val="lt1"/>
                </a:solidFill>
                <a:latin typeface="Calibri Light" panose="020F0302020204030204" pitchFamily="34" charset="0"/>
                <a:ea typeface="Open Sans Light"/>
                <a:cs typeface="Calibri Light" panose="020F0302020204030204" pitchFamily="34" charset="0"/>
              </a:rPr>
              <a:t>Fax : (90)(312) 294 57 77 - (90)(312) 294 57 79</a:t>
            </a:r>
            <a:endParaRPr lang="tr-TR" sz="3800" dirty="0">
              <a:solidFill>
                <a:schemeClr val="lt1"/>
              </a:solidFill>
              <a:latin typeface="Calibri Light" panose="020F0302020204030204" pitchFamily="34" charset="0"/>
              <a:ea typeface="Open Sans Light"/>
              <a:cs typeface="Calibri Light" panose="020F0302020204030204" pitchFamily="34" charset="0"/>
              <a:sym typeface="Open Sans Light"/>
            </a:endParaRPr>
          </a:p>
          <a:p>
            <a:pPr marL="0" marR="0" lvl="0" indent="0" algn="ctr" rtl="0">
              <a:lnSpc>
                <a:spcPct val="120000"/>
              </a:lnSpc>
              <a:spcBef>
                <a:spcPts val="0"/>
              </a:spcBef>
              <a:spcAft>
                <a:spcPts val="0"/>
              </a:spcAft>
              <a:buNone/>
            </a:pPr>
            <a:r>
              <a:rPr lang="tr-TR" sz="3800" dirty="0">
                <a:solidFill>
                  <a:schemeClr val="lt1"/>
                </a:solidFill>
                <a:latin typeface="Calibri Light" panose="020F0302020204030204" pitchFamily="34" charset="0"/>
                <a:ea typeface="Open Sans Light"/>
                <a:cs typeface="Calibri Light" panose="020F0302020204030204" pitchFamily="34" charset="0"/>
                <a:sym typeface="Open Sans Light"/>
              </a:rPr>
              <a:t>comcec@comcec.org</a:t>
            </a:r>
            <a:endParaRPr dirty="0">
              <a:latin typeface="Calibri Light" panose="020F0302020204030204" pitchFamily="34" charset="0"/>
              <a:cs typeface="Calibri Light" panose="020F0302020204030204" pitchFamily="34" charset="0"/>
            </a:endParaRPr>
          </a:p>
        </p:txBody>
      </p:sp>
      <p:grpSp>
        <p:nvGrpSpPr>
          <p:cNvPr id="2168" name="Google Shape;2168;p70"/>
          <p:cNvGrpSpPr/>
          <p:nvPr/>
        </p:nvGrpSpPr>
        <p:grpSpPr>
          <a:xfrm>
            <a:off x="6705111" y="3056793"/>
            <a:ext cx="10973779" cy="3965376"/>
            <a:chOff x="6893895" y="4227741"/>
            <a:chExt cx="10973779" cy="3965376"/>
          </a:xfrm>
        </p:grpSpPr>
        <p:grpSp>
          <p:nvGrpSpPr>
            <p:cNvPr id="2169" name="Google Shape;2169;p70"/>
            <p:cNvGrpSpPr/>
            <p:nvPr/>
          </p:nvGrpSpPr>
          <p:grpSpPr>
            <a:xfrm>
              <a:off x="6893895" y="4227741"/>
              <a:ext cx="1473200" cy="1463040"/>
              <a:chOff x="6602493" y="3769678"/>
              <a:chExt cx="1473200" cy="1463040"/>
            </a:xfrm>
          </p:grpSpPr>
          <p:cxnSp>
            <p:nvCxnSpPr>
              <p:cNvPr id="2170" name="Google Shape;2170;p70"/>
              <p:cNvCxnSpPr/>
              <p:nvPr/>
            </p:nvCxnSpPr>
            <p:spPr>
              <a:xfrm rot="10800000">
                <a:off x="6612653" y="3784600"/>
                <a:ext cx="1463040" cy="0"/>
              </a:xfrm>
              <a:prstGeom prst="straightConnector1">
                <a:avLst/>
              </a:prstGeom>
              <a:noFill/>
              <a:ln w="28575" cap="flat" cmpd="sng">
                <a:solidFill>
                  <a:schemeClr val="lt1"/>
                </a:solidFill>
                <a:prstDash val="solid"/>
                <a:miter lim="800000"/>
                <a:headEnd type="none" w="sm" len="sm"/>
                <a:tailEnd type="none" w="sm" len="sm"/>
              </a:ln>
            </p:spPr>
          </p:cxnSp>
          <p:cxnSp>
            <p:nvCxnSpPr>
              <p:cNvPr id="2171" name="Google Shape;2171;p70"/>
              <p:cNvCxnSpPr/>
              <p:nvPr/>
            </p:nvCxnSpPr>
            <p:spPr>
              <a:xfrm>
                <a:off x="6602493" y="3769678"/>
                <a:ext cx="0" cy="1463040"/>
              </a:xfrm>
              <a:prstGeom prst="straightConnector1">
                <a:avLst/>
              </a:prstGeom>
              <a:noFill/>
              <a:ln w="28575" cap="flat" cmpd="sng">
                <a:solidFill>
                  <a:schemeClr val="lt1"/>
                </a:solidFill>
                <a:prstDash val="solid"/>
                <a:miter lim="800000"/>
                <a:headEnd type="none" w="sm" len="sm"/>
                <a:tailEnd type="none" w="sm" len="sm"/>
              </a:ln>
            </p:spPr>
          </p:cxnSp>
        </p:grpSp>
        <p:grpSp>
          <p:nvGrpSpPr>
            <p:cNvPr id="2172" name="Google Shape;2172;p70"/>
            <p:cNvGrpSpPr/>
            <p:nvPr/>
          </p:nvGrpSpPr>
          <p:grpSpPr>
            <a:xfrm rot="10800000">
              <a:off x="16394474" y="6730077"/>
              <a:ext cx="1473200" cy="1463040"/>
              <a:chOff x="6009640" y="2851103"/>
              <a:chExt cx="1473200" cy="1463040"/>
            </a:xfrm>
          </p:grpSpPr>
          <p:cxnSp>
            <p:nvCxnSpPr>
              <p:cNvPr id="2173" name="Google Shape;2173;p70"/>
              <p:cNvCxnSpPr/>
              <p:nvPr/>
            </p:nvCxnSpPr>
            <p:spPr>
              <a:xfrm rot="10800000">
                <a:off x="6019800" y="2866025"/>
                <a:ext cx="1463040" cy="0"/>
              </a:xfrm>
              <a:prstGeom prst="straightConnector1">
                <a:avLst/>
              </a:prstGeom>
              <a:noFill/>
              <a:ln w="28575" cap="flat" cmpd="sng">
                <a:solidFill>
                  <a:schemeClr val="lt1"/>
                </a:solidFill>
                <a:prstDash val="solid"/>
                <a:miter lim="800000"/>
                <a:headEnd type="none" w="sm" len="sm"/>
                <a:tailEnd type="none" w="sm" len="sm"/>
              </a:ln>
            </p:spPr>
          </p:cxnSp>
          <p:cxnSp>
            <p:nvCxnSpPr>
              <p:cNvPr id="2174" name="Google Shape;2174;p70"/>
              <p:cNvCxnSpPr/>
              <p:nvPr/>
            </p:nvCxnSpPr>
            <p:spPr>
              <a:xfrm>
                <a:off x="6009640" y="2851103"/>
                <a:ext cx="0" cy="1463040"/>
              </a:xfrm>
              <a:prstGeom prst="straightConnector1">
                <a:avLst/>
              </a:prstGeom>
              <a:noFill/>
              <a:ln w="28575" cap="flat" cmpd="sng">
                <a:solidFill>
                  <a:schemeClr val="lt1"/>
                </a:solidFill>
                <a:prstDash val="solid"/>
                <a:miter lim="800000"/>
                <a:headEnd type="none" w="sm" len="sm"/>
                <a:tailEnd type="none" w="sm" len="sm"/>
              </a:ln>
            </p:spPr>
          </p:cxnSp>
        </p:grpSp>
      </p:grpSp>
      <p:pic>
        <p:nvPicPr>
          <p:cNvPr id="14" name="Grafik 2">
            <a:extLst>
              <a:ext uri="{FF2B5EF4-FFF2-40B4-BE49-F238E27FC236}">
                <a16:creationId xmlns:a16="http://schemas.microsoft.com/office/drawing/2014/main" id="{17A53947-5E4B-48CF-92B1-B201A3A59DA9}"/>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308866" y="618112"/>
            <a:ext cx="2187369" cy="2537348"/>
          </a:xfrm>
          <a:prstGeom prst="rect">
            <a:avLst/>
          </a:prstGeom>
        </p:spPr>
      </p:pic>
    </p:spTree>
    <p:extLst>
      <p:ext uri="{BB962C8B-B14F-4D97-AF65-F5344CB8AC3E}">
        <p14:creationId xmlns:p14="http://schemas.microsoft.com/office/powerpoint/2010/main" val="1315724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pic>
        <p:nvPicPr>
          <p:cNvPr id="19" name="Grafik 2">
            <a:extLst>
              <a:ext uri="{FF2B5EF4-FFF2-40B4-BE49-F238E27FC236}">
                <a16:creationId xmlns:a16="http://schemas.microsoft.com/office/drawing/2014/main" id="{9E4B9A13-6267-1609-74CC-AAFE0C7D1AD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42975" y="575361"/>
            <a:ext cx="1720014" cy="1691048"/>
          </a:xfrm>
          <a:prstGeom prst="rect">
            <a:avLst/>
          </a:prstGeom>
        </p:spPr>
      </p:pic>
      <p:graphicFrame>
        <p:nvGraphicFramePr>
          <p:cNvPr id="24" name="Grafik 23"/>
          <p:cNvGraphicFramePr>
            <a:graphicFrameLocks/>
          </p:cNvGraphicFramePr>
          <p:nvPr>
            <p:extLst>
              <p:ext uri="{D42A27DB-BD31-4B8C-83A1-F6EECF244321}">
                <p14:modId xmlns:p14="http://schemas.microsoft.com/office/powerpoint/2010/main" val="3984204414"/>
              </p:ext>
            </p:extLst>
          </p:nvPr>
        </p:nvGraphicFramePr>
        <p:xfrm>
          <a:off x="553381" y="2718850"/>
          <a:ext cx="11994219" cy="8466386"/>
        </p:xfrm>
        <a:graphic>
          <a:graphicData uri="http://schemas.openxmlformats.org/drawingml/2006/chart">
            <c:chart xmlns:c="http://schemas.openxmlformats.org/drawingml/2006/chart" xmlns:r="http://schemas.openxmlformats.org/officeDocument/2006/relationships" r:id="rId5"/>
          </a:graphicData>
        </a:graphic>
      </p:graphicFrame>
      <p:sp>
        <p:nvSpPr>
          <p:cNvPr id="28" name="Google Shape;181;p2"/>
          <p:cNvSpPr txBox="1">
            <a:spLocks/>
          </p:cNvSpPr>
          <p:nvPr/>
        </p:nvSpPr>
        <p:spPr>
          <a:xfrm>
            <a:off x="3598664" y="1072036"/>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dirty="0" err="1">
                <a:solidFill>
                  <a:schemeClr val="accent2"/>
                </a:solidFill>
                <a:latin typeface="+mj-lt"/>
                <a:ea typeface="Open Sans Light"/>
                <a:cs typeface="Open Sans Light"/>
                <a:sym typeface="Open Sans Light"/>
              </a:rPr>
              <a:t>Responses</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to</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the</a:t>
            </a:r>
            <a:r>
              <a:rPr lang="tr-TR" sz="6000" dirty="0">
                <a:solidFill>
                  <a:schemeClr val="accent2"/>
                </a:solidFill>
                <a:latin typeface="+mj-lt"/>
                <a:ea typeface="Open Sans Light"/>
                <a:cs typeface="Open Sans Light"/>
                <a:sym typeface="Open Sans Light"/>
              </a:rPr>
              <a:t> TPS-OIC </a:t>
            </a:r>
            <a:r>
              <a:rPr lang="tr-TR" sz="6000" dirty="0" err="1">
                <a:solidFill>
                  <a:schemeClr val="accent2"/>
                </a:solidFill>
                <a:latin typeface="+mj-lt"/>
                <a:ea typeface="Open Sans Light"/>
                <a:cs typeface="Open Sans Light"/>
                <a:sym typeface="Open Sans Light"/>
              </a:rPr>
              <a:t>Implementation</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Questionnaire</a:t>
            </a:r>
            <a:endParaRPr lang="tr-TR" sz="6000" dirty="0">
              <a:solidFill>
                <a:schemeClr val="accent2"/>
              </a:solidFill>
              <a:latin typeface="+mj-lt"/>
              <a:ea typeface="Open Sans Light"/>
              <a:cs typeface="Open Sans Light"/>
              <a:sym typeface="Open Sans Light"/>
            </a:endParaRPr>
          </a:p>
        </p:txBody>
      </p:sp>
      <p:sp>
        <p:nvSpPr>
          <p:cNvPr id="8" name="Rounded Rectangle 2"/>
          <p:cNvSpPr/>
          <p:nvPr/>
        </p:nvSpPr>
        <p:spPr>
          <a:xfrm>
            <a:off x="11334307" y="4328764"/>
            <a:ext cx="5401597" cy="5246557"/>
          </a:xfrm>
          <a:prstGeom prst="roundRect">
            <a:avLst/>
          </a:prstGeom>
          <a:solidFill>
            <a:schemeClr val="accent1"/>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r>
              <a:rPr sz="3600" b="1" dirty="0">
                <a:solidFill>
                  <a:schemeClr val="bg1"/>
                </a:solidFill>
                <a:latin typeface="+mn-lt"/>
                <a:ea typeface="+mn-ea"/>
                <a:cs typeface="+mn-cs"/>
              </a:rPr>
              <a:t>RESPONDING STATES (</a:t>
            </a:r>
            <a:r>
              <a:rPr lang="tr-TR" sz="3600" b="1" dirty="0">
                <a:solidFill>
                  <a:schemeClr val="bg1"/>
                </a:solidFill>
                <a:latin typeface="+mn-lt"/>
                <a:ea typeface="+mn-ea"/>
                <a:cs typeface="+mn-cs"/>
              </a:rPr>
              <a:t>6</a:t>
            </a:r>
            <a:r>
              <a:rPr sz="3600" b="1" dirty="0">
                <a:solidFill>
                  <a:schemeClr val="bg1"/>
                </a:solidFill>
                <a:latin typeface="+mn-lt"/>
                <a:ea typeface="+mn-ea"/>
                <a:cs typeface="+mn-cs"/>
              </a:rPr>
              <a:t>)</a:t>
            </a:r>
          </a:p>
          <a:p>
            <a:pPr marL="0" marR="0" lvl="0" indent="0" defTabSz="45720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dirty="0">
              <a:ln>
                <a:noFill/>
              </a:ln>
              <a:solidFill>
                <a:prstClr val="white"/>
              </a:solidFill>
              <a:effectLst/>
              <a:uLnTx/>
              <a:uFillTx/>
              <a:latin typeface="Calibri"/>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r>
              <a:rPr sz="3600" b="1" dirty="0">
                <a:solidFill>
                  <a:schemeClr val="bg1"/>
                </a:solidFill>
                <a:latin typeface="+mn-lt"/>
                <a:ea typeface="+mn-ea"/>
                <a:cs typeface="+mn-cs"/>
              </a:rPr>
              <a:t>Bangladesh</a:t>
            </a:r>
          </a:p>
          <a:p>
            <a:pPr marL="0" marR="0" lvl="0" indent="0" defTabSz="457200" eaLnBrk="1" fontAlgn="auto" latinLnBrk="0" hangingPunct="1">
              <a:lnSpc>
                <a:spcPct val="100000"/>
              </a:lnSpc>
              <a:spcBef>
                <a:spcPts val="0"/>
              </a:spcBef>
              <a:spcAft>
                <a:spcPts val="0"/>
              </a:spcAft>
              <a:buClrTx/>
              <a:buSzTx/>
              <a:buFontTx/>
              <a:buNone/>
              <a:tabLst/>
              <a:defRPr/>
            </a:pPr>
            <a:r>
              <a:rPr sz="3600" b="1" dirty="0">
                <a:solidFill>
                  <a:schemeClr val="bg1"/>
                </a:solidFill>
                <a:latin typeface="+mn-lt"/>
                <a:ea typeface="+mn-ea"/>
                <a:cs typeface="+mn-cs"/>
              </a:rPr>
              <a:t>Malaysia</a:t>
            </a:r>
          </a:p>
          <a:p>
            <a:pPr marL="0" marR="0" lvl="0" indent="0" defTabSz="457200" eaLnBrk="1" fontAlgn="auto" latinLnBrk="0" hangingPunct="1">
              <a:lnSpc>
                <a:spcPct val="100000"/>
              </a:lnSpc>
              <a:spcBef>
                <a:spcPts val="0"/>
              </a:spcBef>
              <a:spcAft>
                <a:spcPts val="0"/>
              </a:spcAft>
              <a:buClrTx/>
              <a:buSzTx/>
              <a:buFontTx/>
              <a:buNone/>
              <a:tabLst/>
              <a:defRPr/>
            </a:pPr>
            <a:r>
              <a:rPr sz="3600" b="1" dirty="0">
                <a:solidFill>
                  <a:schemeClr val="bg1"/>
                </a:solidFill>
                <a:latin typeface="+mn-lt"/>
                <a:ea typeface="+mn-ea"/>
                <a:cs typeface="+mn-cs"/>
              </a:rPr>
              <a:t>Oman</a:t>
            </a:r>
          </a:p>
          <a:p>
            <a:pPr marL="0" marR="0" lvl="0" indent="0" defTabSz="457200" eaLnBrk="1" fontAlgn="auto" latinLnBrk="0" hangingPunct="1">
              <a:lnSpc>
                <a:spcPct val="100000"/>
              </a:lnSpc>
              <a:spcBef>
                <a:spcPts val="0"/>
              </a:spcBef>
              <a:spcAft>
                <a:spcPts val="0"/>
              </a:spcAft>
              <a:buClrTx/>
              <a:buSzTx/>
              <a:buFontTx/>
              <a:buNone/>
              <a:tabLst/>
              <a:defRPr/>
            </a:pPr>
            <a:r>
              <a:rPr sz="3600" b="1" dirty="0">
                <a:solidFill>
                  <a:schemeClr val="bg1"/>
                </a:solidFill>
                <a:latin typeface="+mn-lt"/>
                <a:ea typeface="+mn-ea"/>
                <a:cs typeface="+mn-cs"/>
              </a:rPr>
              <a:t>Pakistan</a:t>
            </a:r>
            <a:endParaRPr lang="tr-TR" sz="3600" b="1" dirty="0">
              <a:solidFill>
                <a:schemeClr val="bg1"/>
              </a:solidFill>
              <a:latin typeface="+mn-lt"/>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r>
              <a:rPr lang="tr-TR" sz="3600" b="1" dirty="0">
                <a:solidFill>
                  <a:schemeClr val="bg1"/>
                </a:solidFill>
                <a:latin typeface="+mn-lt"/>
                <a:ea typeface="+mn-ea"/>
                <a:cs typeface="+mn-cs"/>
              </a:rPr>
              <a:t>Jordan</a:t>
            </a:r>
            <a:endParaRPr sz="3600" b="1" dirty="0">
              <a:solidFill>
                <a:schemeClr val="bg1"/>
              </a:solidFill>
              <a:latin typeface="+mn-lt"/>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r>
              <a:rPr sz="3600" b="1" dirty="0" err="1">
                <a:solidFill>
                  <a:schemeClr val="bg1"/>
                </a:solidFill>
                <a:latin typeface="+mn-lt"/>
                <a:ea typeface="+mn-ea"/>
                <a:cs typeface="+mn-cs"/>
              </a:rPr>
              <a:t>Türkiye</a:t>
            </a:r>
            <a:endParaRPr sz="3600" b="1" dirty="0">
              <a:solidFill>
                <a:schemeClr val="bg1"/>
              </a:solidFill>
              <a:latin typeface="+mn-lt"/>
              <a:ea typeface="+mn-ea"/>
              <a:cs typeface="+mn-cs"/>
            </a:endParaRPr>
          </a:p>
        </p:txBody>
      </p:sp>
      <p:sp>
        <p:nvSpPr>
          <p:cNvPr id="9" name="Rounded Rectangle 3"/>
          <p:cNvSpPr/>
          <p:nvPr/>
        </p:nvSpPr>
        <p:spPr>
          <a:xfrm>
            <a:off x="16517224" y="4154849"/>
            <a:ext cx="6893978" cy="7030387"/>
          </a:xfrm>
          <a:prstGeom prst="roundRect">
            <a:avLst/>
          </a:prstGeom>
          <a:solidFill>
            <a:schemeClr val="accent1"/>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defTabSz="457200" eaLnBrk="1" fontAlgn="auto" latinLnBrk="0" hangingPunct="1">
              <a:lnSpc>
                <a:spcPct val="100000"/>
              </a:lnSpc>
              <a:spcBef>
                <a:spcPts val="0"/>
              </a:spcBef>
              <a:spcAft>
                <a:spcPts val="0"/>
              </a:spcAft>
              <a:buClrTx/>
              <a:buSzTx/>
              <a:buFontTx/>
              <a:buNone/>
              <a:tabLst/>
              <a:defRPr/>
            </a:pPr>
            <a:r>
              <a:rPr sz="3600" b="1" dirty="0">
                <a:solidFill>
                  <a:schemeClr val="bg1"/>
                </a:solidFill>
                <a:latin typeface="+mn-lt"/>
                <a:ea typeface="+mn-ea"/>
                <a:cs typeface="+mn-cs"/>
              </a:rPr>
              <a:t>NON-RESPONDING STATES (</a:t>
            </a:r>
            <a:r>
              <a:rPr lang="tr-TR" sz="3600" b="1" dirty="0">
                <a:solidFill>
                  <a:schemeClr val="bg1"/>
                </a:solidFill>
                <a:latin typeface="+mn-lt"/>
                <a:ea typeface="+mn-ea"/>
                <a:cs typeface="+mn-cs"/>
              </a:rPr>
              <a:t>8</a:t>
            </a:r>
            <a:r>
              <a:rPr sz="3600" b="1" dirty="0">
                <a:solidFill>
                  <a:schemeClr val="bg1"/>
                </a:solidFill>
                <a:latin typeface="+mn-lt"/>
                <a:ea typeface="+mn-ea"/>
                <a:cs typeface="+mn-cs"/>
              </a:rPr>
              <a:t>)</a:t>
            </a:r>
          </a:p>
          <a:p>
            <a:pPr marL="0" marR="0" lvl="0" indent="0" defTabSz="45720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dirty="0">
              <a:ln>
                <a:noFill/>
              </a:ln>
              <a:solidFill>
                <a:prstClr val="white"/>
              </a:solidFill>
              <a:effectLst/>
              <a:uLnTx/>
              <a:uFillTx/>
              <a:latin typeface="Calibri"/>
              <a:ea typeface="+mn-ea"/>
              <a:cs typeface="+mn-cs"/>
            </a:endParaRPr>
          </a:p>
          <a:p>
            <a:pPr defTabSz="457200">
              <a:buClrTx/>
              <a:defRPr/>
            </a:pPr>
            <a:r>
              <a:rPr sz="3600" b="1" dirty="0">
                <a:solidFill>
                  <a:schemeClr val="bg1"/>
                </a:solidFill>
                <a:latin typeface="+mn-lt"/>
                <a:ea typeface="+mn-ea"/>
                <a:cs typeface="+mn-cs"/>
              </a:rPr>
              <a:t>Bahrain</a:t>
            </a:r>
          </a:p>
          <a:p>
            <a:pPr defTabSz="457200">
              <a:buClrTx/>
              <a:defRPr/>
            </a:pPr>
            <a:r>
              <a:rPr sz="3600" b="1" dirty="0">
                <a:solidFill>
                  <a:schemeClr val="bg1"/>
                </a:solidFill>
                <a:latin typeface="+mn-lt"/>
                <a:ea typeface="+mn-ea"/>
                <a:cs typeface="+mn-cs"/>
              </a:rPr>
              <a:t>Iran</a:t>
            </a:r>
          </a:p>
          <a:p>
            <a:pPr defTabSz="457200">
              <a:buClrTx/>
              <a:defRPr/>
            </a:pPr>
            <a:r>
              <a:rPr sz="3600" b="1" dirty="0">
                <a:solidFill>
                  <a:schemeClr val="bg1"/>
                </a:solidFill>
                <a:latin typeface="+mn-lt"/>
                <a:ea typeface="+mn-ea"/>
                <a:cs typeface="+mn-cs"/>
              </a:rPr>
              <a:t>Kuwait</a:t>
            </a:r>
          </a:p>
          <a:p>
            <a:pPr defTabSz="457200">
              <a:buClrTx/>
              <a:defRPr/>
            </a:pPr>
            <a:r>
              <a:rPr sz="3600" b="1" dirty="0">
                <a:solidFill>
                  <a:schemeClr val="bg1"/>
                </a:solidFill>
                <a:latin typeface="+mn-lt"/>
                <a:ea typeface="+mn-ea"/>
                <a:cs typeface="+mn-cs"/>
              </a:rPr>
              <a:t>Morocco</a:t>
            </a:r>
          </a:p>
          <a:p>
            <a:pPr defTabSz="457200">
              <a:buClrTx/>
              <a:defRPr/>
            </a:pPr>
            <a:r>
              <a:rPr sz="3600" b="1" dirty="0">
                <a:solidFill>
                  <a:schemeClr val="bg1"/>
                </a:solidFill>
                <a:latin typeface="+mn-lt"/>
                <a:ea typeface="+mn-ea"/>
                <a:cs typeface="+mn-cs"/>
              </a:rPr>
              <a:t>Qatar</a:t>
            </a:r>
          </a:p>
          <a:p>
            <a:pPr defTabSz="457200">
              <a:buClrTx/>
              <a:defRPr/>
            </a:pPr>
            <a:r>
              <a:rPr sz="3600" b="1" dirty="0">
                <a:solidFill>
                  <a:schemeClr val="bg1"/>
                </a:solidFill>
                <a:latin typeface="+mn-lt"/>
                <a:ea typeface="+mn-ea"/>
                <a:cs typeface="+mn-cs"/>
              </a:rPr>
              <a:t>Saudi Arabia</a:t>
            </a:r>
          </a:p>
          <a:p>
            <a:pPr defTabSz="457200">
              <a:buClrTx/>
              <a:defRPr/>
            </a:pPr>
            <a:r>
              <a:rPr sz="3600" b="1" dirty="0">
                <a:solidFill>
                  <a:schemeClr val="bg1"/>
                </a:solidFill>
                <a:latin typeface="+mn-lt"/>
                <a:ea typeface="+mn-ea"/>
                <a:cs typeface="+mn-cs"/>
              </a:rPr>
              <a:t>Syria</a:t>
            </a:r>
            <a:endParaRPr lang="tr-TR" sz="3600" b="1" dirty="0">
              <a:solidFill>
                <a:schemeClr val="bg1"/>
              </a:solidFill>
              <a:latin typeface="+mn-lt"/>
              <a:ea typeface="+mn-ea"/>
              <a:cs typeface="+mn-cs"/>
            </a:endParaRPr>
          </a:p>
          <a:p>
            <a:pPr defTabSz="457200">
              <a:buClrTx/>
              <a:defRPr/>
            </a:pPr>
            <a:r>
              <a:rPr lang="tr-TR" sz="3600" b="1" dirty="0">
                <a:solidFill>
                  <a:schemeClr val="bg1"/>
                </a:solidFill>
                <a:latin typeface="+mn-lt"/>
                <a:ea typeface="+mn-ea"/>
                <a:cs typeface="+mn-cs"/>
              </a:rPr>
              <a:t>United </a:t>
            </a:r>
            <a:r>
              <a:rPr lang="tr-TR" sz="3600" b="1" dirty="0" err="1">
                <a:solidFill>
                  <a:schemeClr val="bg1"/>
                </a:solidFill>
                <a:latin typeface="+mn-lt"/>
                <a:ea typeface="+mn-ea"/>
                <a:cs typeface="+mn-cs"/>
              </a:rPr>
              <a:t>Arab</a:t>
            </a:r>
            <a:r>
              <a:rPr lang="tr-TR" sz="3600" b="1" dirty="0">
                <a:solidFill>
                  <a:schemeClr val="bg1"/>
                </a:solidFill>
                <a:latin typeface="+mn-lt"/>
                <a:ea typeface="+mn-ea"/>
                <a:cs typeface="+mn-cs"/>
              </a:rPr>
              <a:t> </a:t>
            </a:r>
            <a:r>
              <a:rPr lang="tr-TR" sz="3600" b="1" dirty="0" err="1">
                <a:solidFill>
                  <a:schemeClr val="bg1"/>
                </a:solidFill>
                <a:latin typeface="+mn-lt"/>
                <a:ea typeface="+mn-ea"/>
                <a:cs typeface="+mn-cs"/>
              </a:rPr>
              <a:t>Emirates</a:t>
            </a:r>
            <a:endParaRPr sz="3600" b="1" dirty="0">
              <a:solidFill>
                <a:schemeClr val="bg1"/>
              </a:solidFill>
              <a:latin typeface="+mn-lt"/>
              <a:ea typeface="+mn-ea"/>
              <a:cs typeface="+mn-cs"/>
            </a:endParaRPr>
          </a:p>
        </p:txBody>
      </p:sp>
      <p:sp>
        <p:nvSpPr>
          <p:cNvPr id="10" name="Dikdörtgen 9"/>
          <p:cNvSpPr/>
          <p:nvPr/>
        </p:nvSpPr>
        <p:spPr>
          <a:xfrm>
            <a:off x="553381" y="3508518"/>
            <a:ext cx="10920554" cy="646331"/>
          </a:xfrm>
          <a:prstGeom prst="rect">
            <a:avLst/>
          </a:prstGeom>
        </p:spPr>
        <p:txBody>
          <a:bodyPr wrap="none">
            <a:spAutoFit/>
          </a:bodyPr>
          <a:lstStyle/>
          <a:p>
            <a:pPr algn="ctr">
              <a:defRPr sz="3600" b="0" i="0" u="none" strike="noStrike" kern="1200" spc="0" baseline="0">
                <a:solidFill>
                  <a:srgbClr val="999999">
                    <a:lumMod val="65000"/>
                    <a:lumOff val="35000"/>
                  </a:srgbClr>
                </a:solidFill>
                <a:latin typeface="+mn-lt"/>
                <a:ea typeface="+mn-ea"/>
                <a:cs typeface="+mn-cs"/>
              </a:defRPr>
            </a:pPr>
            <a:r>
              <a:rPr lang="tr-TR" b="1" kern="1200" dirty="0" err="1">
                <a:solidFill>
                  <a:schemeClr val="accent6"/>
                </a:solidFill>
              </a:rPr>
              <a:t>Response</a:t>
            </a:r>
            <a:r>
              <a:rPr lang="tr-TR" b="1" kern="1200" dirty="0">
                <a:solidFill>
                  <a:schemeClr val="accent6"/>
                </a:solidFill>
              </a:rPr>
              <a:t> </a:t>
            </a:r>
            <a:r>
              <a:rPr lang="tr-TR" b="1" kern="1200" dirty="0" err="1">
                <a:solidFill>
                  <a:schemeClr val="accent6"/>
                </a:solidFill>
              </a:rPr>
              <a:t>to</a:t>
            </a:r>
            <a:r>
              <a:rPr lang="tr-TR" b="1" kern="1200" dirty="0">
                <a:solidFill>
                  <a:schemeClr val="accent6"/>
                </a:solidFill>
              </a:rPr>
              <a:t> </a:t>
            </a:r>
            <a:r>
              <a:rPr lang="tr-TR" b="1" kern="1200" dirty="0" err="1">
                <a:solidFill>
                  <a:schemeClr val="accent6"/>
                </a:solidFill>
              </a:rPr>
              <a:t>the</a:t>
            </a:r>
            <a:r>
              <a:rPr lang="tr-TR" b="1" kern="1200" dirty="0">
                <a:solidFill>
                  <a:schemeClr val="accent6"/>
                </a:solidFill>
              </a:rPr>
              <a:t> TPS-OIC </a:t>
            </a:r>
            <a:r>
              <a:rPr lang="tr-TR" b="1" kern="1200" dirty="0" err="1">
                <a:solidFill>
                  <a:schemeClr val="accent6"/>
                </a:solidFill>
              </a:rPr>
              <a:t>Implementation</a:t>
            </a:r>
            <a:r>
              <a:rPr lang="tr-TR" b="1" kern="1200" dirty="0">
                <a:solidFill>
                  <a:schemeClr val="accent6"/>
                </a:solidFill>
              </a:rPr>
              <a:t> </a:t>
            </a:r>
            <a:r>
              <a:rPr lang="tr-TR" b="1" kern="1200" dirty="0" err="1">
                <a:solidFill>
                  <a:schemeClr val="accent6"/>
                </a:solidFill>
              </a:rPr>
              <a:t>Questionnaire</a:t>
            </a:r>
            <a:endParaRPr lang="tr-TR" b="1" kern="1200" dirty="0">
              <a:solidFill>
                <a:schemeClr val="accent6"/>
              </a:solidFill>
            </a:endParaRPr>
          </a:p>
        </p:txBody>
      </p:sp>
      <p:graphicFrame>
        <p:nvGraphicFramePr>
          <p:cNvPr id="11" name="Google Shape;1887;p58"/>
          <p:cNvGraphicFramePr/>
          <p:nvPr>
            <p:extLst>
              <p:ext uri="{D42A27DB-BD31-4B8C-83A1-F6EECF244321}">
                <p14:modId xmlns:p14="http://schemas.microsoft.com/office/powerpoint/2010/main" val="489934034"/>
              </p:ext>
            </p:extLst>
          </p:nvPr>
        </p:nvGraphicFramePr>
        <p:xfrm>
          <a:off x="1959880" y="4638025"/>
          <a:ext cx="5952844" cy="629378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404583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sp>
        <p:nvSpPr>
          <p:cNvPr id="25" name="Google Shape;181;p2"/>
          <p:cNvSpPr txBox="1">
            <a:spLocks/>
          </p:cNvSpPr>
          <p:nvPr/>
        </p:nvSpPr>
        <p:spPr>
          <a:xfrm>
            <a:off x="3070652" y="1097864"/>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1:</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Institutional</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and</a:t>
            </a:r>
            <a:r>
              <a:rPr lang="tr-TR" sz="6000" dirty="0">
                <a:solidFill>
                  <a:schemeClr val="accent2"/>
                </a:solidFill>
                <a:latin typeface="+mj-lt"/>
                <a:ea typeface="Open Sans Light"/>
                <a:cs typeface="Open Sans Light"/>
                <a:sym typeface="Open Sans Light"/>
              </a:rPr>
              <a:t> Legal Framework</a:t>
            </a:r>
          </a:p>
        </p:txBody>
      </p:sp>
      <p:pic>
        <p:nvPicPr>
          <p:cNvPr id="19" name="Grafik 2">
            <a:extLst>
              <a:ext uri="{FF2B5EF4-FFF2-40B4-BE49-F238E27FC236}">
                <a16:creationId xmlns:a16="http://schemas.microsoft.com/office/drawing/2014/main" id="{9E4B9A13-6267-1609-74CC-AAFE0C7D1AD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42975" y="575361"/>
            <a:ext cx="1720014" cy="1691048"/>
          </a:xfrm>
          <a:prstGeom prst="rect">
            <a:avLst/>
          </a:prstGeom>
        </p:spPr>
      </p:pic>
      <p:graphicFrame>
        <p:nvGraphicFramePr>
          <p:cNvPr id="22" name="Google Shape;1887;p58"/>
          <p:cNvGraphicFramePr/>
          <p:nvPr>
            <p:extLst>
              <p:ext uri="{D42A27DB-BD31-4B8C-83A1-F6EECF244321}">
                <p14:modId xmlns:p14="http://schemas.microsoft.com/office/powerpoint/2010/main" val="1040186922"/>
              </p:ext>
            </p:extLst>
          </p:nvPr>
        </p:nvGraphicFramePr>
        <p:xfrm>
          <a:off x="3258588" y="3104570"/>
          <a:ext cx="5690349" cy="593967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4" name="Google Shape;1887;p58"/>
          <p:cNvGraphicFramePr/>
          <p:nvPr>
            <p:extLst>
              <p:ext uri="{D42A27DB-BD31-4B8C-83A1-F6EECF244321}">
                <p14:modId xmlns:p14="http://schemas.microsoft.com/office/powerpoint/2010/main" val="4247170300"/>
              </p:ext>
            </p:extLst>
          </p:nvPr>
        </p:nvGraphicFramePr>
        <p:xfrm>
          <a:off x="13932140" y="2780218"/>
          <a:ext cx="5952844" cy="6293785"/>
        </p:xfrm>
        <a:graphic>
          <a:graphicData uri="http://schemas.openxmlformats.org/drawingml/2006/chart">
            <c:chart xmlns:c="http://schemas.openxmlformats.org/drawingml/2006/chart" xmlns:r="http://schemas.openxmlformats.org/officeDocument/2006/relationships" r:id="rId6"/>
          </a:graphicData>
        </a:graphic>
      </p:graphicFrame>
      <p:sp>
        <p:nvSpPr>
          <p:cNvPr id="12" name="Google Shape;1888;p58"/>
          <p:cNvSpPr/>
          <p:nvPr/>
        </p:nvSpPr>
        <p:spPr>
          <a:xfrm>
            <a:off x="2352581" y="9592721"/>
            <a:ext cx="7467280" cy="1682141"/>
          </a:xfrm>
          <a:prstGeom prst="rect">
            <a:avLst/>
          </a:prstGeom>
          <a:solidFill>
            <a:schemeClr val="accent1"/>
          </a:solidFill>
          <a:ln>
            <a:noFill/>
          </a:ln>
        </p:spPr>
        <p:txBody>
          <a:bodyPr spcFirstLastPara="1" wrap="square" lIns="91425" tIns="45700" rIns="91425" bIns="45700" anchor="ctr" anchorCtr="0">
            <a:noAutofit/>
          </a:bodyPr>
          <a:lstStyle/>
          <a:p>
            <a:pPr algn="ctr">
              <a:defRPr sz="2400" b="0" i="0" u="none" strike="noStrike" kern="1200" spc="0" baseline="0">
                <a:solidFill>
                  <a:srgbClr val="999999">
                    <a:lumMod val="65000"/>
                    <a:lumOff val="35000"/>
                  </a:srgbClr>
                </a:solidFill>
                <a:latin typeface="+mn-lt"/>
                <a:ea typeface="+mn-ea"/>
                <a:cs typeface="+mn-cs"/>
              </a:defRPr>
            </a:pPr>
            <a:r>
              <a:rPr lang="en-US" sz="3600" kern="1200" dirty="0">
                <a:solidFill>
                  <a:schemeClr val="bg1"/>
                </a:solidFill>
                <a:latin typeface="Calibri Light" panose="020F0302020204030204" pitchFamily="34" charset="0"/>
                <a:ea typeface="+mn-ea"/>
                <a:cs typeface="Calibri Light" panose="020F0302020204030204" pitchFamily="34" charset="0"/>
              </a:rPr>
              <a:t>Clarity of Institutional Roles and Responsibilities</a:t>
            </a:r>
          </a:p>
        </p:txBody>
      </p:sp>
      <p:sp>
        <p:nvSpPr>
          <p:cNvPr id="13" name="Google Shape;1888;p58"/>
          <p:cNvSpPr/>
          <p:nvPr/>
        </p:nvSpPr>
        <p:spPr>
          <a:xfrm>
            <a:off x="13454254" y="9592719"/>
            <a:ext cx="7467280" cy="1682141"/>
          </a:xfrm>
          <a:prstGeom prst="rect">
            <a:avLst/>
          </a:prstGeom>
          <a:solidFill>
            <a:schemeClr val="accent1"/>
          </a:solidFill>
          <a:ln>
            <a:noFill/>
          </a:ln>
        </p:spPr>
        <p:txBody>
          <a:bodyPr spcFirstLastPara="1" wrap="square" lIns="91425" tIns="45700" rIns="91425" bIns="45700" anchor="ctr" anchorCtr="0">
            <a:noAutofit/>
          </a:bodyPr>
          <a:lstStyle/>
          <a:p>
            <a:pPr algn="ctr"/>
            <a:r>
              <a:rPr lang="en-US" sz="3600" dirty="0">
                <a:solidFill>
                  <a:schemeClr val="bg1"/>
                </a:solidFill>
                <a:latin typeface="Calibri Light" panose="020F0302020204030204" pitchFamily="34" charset="0"/>
                <a:cs typeface="Calibri Light" panose="020F0302020204030204" pitchFamily="34" charset="0"/>
              </a:rPr>
              <a:t>Should special and differential </a:t>
            </a:r>
            <a:endParaRPr lang="tr-TR" sz="3600" dirty="0">
              <a:solidFill>
                <a:schemeClr val="bg1"/>
              </a:solidFill>
              <a:latin typeface="Calibri Light" panose="020F0302020204030204" pitchFamily="34" charset="0"/>
              <a:cs typeface="Calibri Light" panose="020F0302020204030204" pitchFamily="34" charset="0"/>
            </a:endParaRPr>
          </a:p>
          <a:p>
            <a:pPr algn="ctr"/>
            <a:endParaRPr lang="tr-TR" sz="3600" dirty="0">
              <a:solidFill>
                <a:schemeClr val="bg1"/>
              </a:solidFill>
              <a:latin typeface="Calibri Light" panose="020F0302020204030204" pitchFamily="34" charset="0"/>
              <a:cs typeface="Calibri Light" panose="020F0302020204030204" pitchFamily="34" charset="0"/>
            </a:endParaRPr>
          </a:p>
          <a:p>
            <a:pPr algn="ctr"/>
            <a:r>
              <a:rPr lang="en-US" sz="3600" dirty="0">
                <a:solidFill>
                  <a:schemeClr val="bg1"/>
                </a:solidFill>
                <a:latin typeface="Calibri Light" panose="020F0302020204030204" pitchFamily="34" charset="0"/>
                <a:cs typeface="Calibri Light" panose="020F0302020204030204" pitchFamily="34" charset="0"/>
              </a:rPr>
              <a:t>Adequacy of National Legal Framework for TPS-OIC Implementation</a:t>
            </a:r>
            <a:endParaRPr lang="tr-TR" sz="3600" dirty="0">
              <a:solidFill>
                <a:schemeClr val="bg1"/>
              </a:solidFill>
              <a:latin typeface="Calibri Light" panose="020F0302020204030204" pitchFamily="34" charset="0"/>
              <a:cs typeface="Calibri Light" panose="020F0302020204030204" pitchFamily="34" charset="0"/>
            </a:endParaRPr>
          </a:p>
          <a:p>
            <a:endParaRPr lang="en-US" sz="3600" dirty="0">
              <a:solidFill>
                <a:schemeClr val="bg1"/>
              </a:solidFill>
              <a:latin typeface="Calibri Light" panose="020F0302020204030204" pitchFamily="34" charset="0"/>
              <a:cs typeface="Calibri Light" panose="020F0302020204030204" pitchFamily="34" charset="0"/>
            </a:endParaRPr>
          </a:p>
          <a:p>
            <a:pPr lvl="0"/>
            <a:endParaRPr lang="tr-TR" sz="3600" dirty="0">
              <a:solidFill>
                <a:schemeClr val="bg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339629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sp>
        <p:nvSpPr>
          <p:cNvPr id="25" name="Google Shape;181;p2"/>
          <p:cNvSpPr txBox="1">
            <a:spLocks/>
          </p:cNvSpPr>
          <p:nvPr/>
        </p:nvSpPr>
        <p:spPr>
          <a:xfrm>
            <a:off x="3070652" y="1097864"/>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1:</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Institutional</a:t>
            </a:r>
            <a:r>
              <a:rPr lang="tr-TR" sz="6000" dirty="0">
                <a:solidFill>
                  <a:schemeClr val="accent2"/>
                </a:solidFill>
                <a:latin typeface="+mj-lt"/>
                <a:ea typeface="Open Sans Light"/>
                <a:cs typeface="Open Sans Light"/>
                <a:sym typeface="Open Sans Light"/>
              </a:rPr>
              <a:t> </a:t>
            </a:r>
            <a:r>
              <a:rPr lang="tr-TR" sz="6000" dirty="0" err="1">
                <a:solidFill>
                  <a:schemeClr val="accent2"/>
                </a:solidFill>
                <a:latin typeface="+mj-lt"/>
                <a:ea typeface="Open Sans Light"/>
                <a:cs typeface="Open Sans Light"/>
                <a:sym typeface="Open Sans Light"/>
              </a:rPr>
              <a:t>and</a:t>
            </a:r>
            <a:r>
              <a:rPr lang="tr-TR" sz="6000" dirty="0">
                <a:solidFill>
                  <a:schemeClr val="accent2"/>
                </a:solidFill>
                <a:latin typeface="+mj-lt"/>
                <a:ea typeface="Open Sans Light"/>
                <a:cs typeface="Open Sans Light"/>
                <a:sym typeface="Open Sans Light"/>
              </a:rPr>
              <a:t> Legal Framework</a:t>
            </a:r>
          </a:p>
        </p:txBody>
      </p:sp>
      <p:pic>
        <p:nvPicPr>
          <p:cNvPr id="19" name="Grafik 2">
            <a:extLst>
              <a:ext uri="{FF2B5EF4-FFF2-40B4-BE49-F238E27FC236}">
                <a16:creationId xmlns:a16="http://schemas.microsoft.com/office/drawing/2014/main" id="{9E4B9A13-6267-1609-74CC-AAFE0C7D1AD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42975" y="575361"/>
            <a:ext cx="1720014" cy="1691048"/>
          </a:xfrm>
          <a:prstGeom prst="rect">
            <a:avLst/>
          </a:prstGeom>
        </p:spPr>
      </p:pic>
      <p:graphicFrame>
        <p:nvGraphicFramePr>
          <p:cNvPr id="22" name="Google Shape;1887;p58"/>
          <p:cNvGraphicFramePr/>
          <p:nvPr>
            <p:extLst/>
          </p:nvPr>
        </p:nvGraphicFramePr>
        <p:xfrm>
          <a:off x="744583" y="3004817"/>
          <a:ext cx="5878286" cy="608693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7" name="Google Shape;1887;p58"/>
          <p:cNvGraphicFramePr/>
          <p:nvPr>
            <p:extLst>
              <p:ext uri="{D42A27DB-BD31-4B8C-83A1-F6EECF244321}">
                <p14:modId xmlns:p14="http://schemas.microsoft.com/office/powerpoint/2010/main" val="2702481779"/>
              </p:ext>
            </p:extLst>
          </p:nvPr>
        </p:nvGraphicFramePr>
        <p:xfrm>
          <a:off x="232133" y="3889969"/>
          <a:ext cx="11708175" cy="5332584"/>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9" name="Table 2"/>
          <p:cNvGraphicFramePr>
            <a:graphicFrameLocks noGrp="1"/>
          </p:cNvGraphicFramePr>
          <p:nvPr>
            <p:extLst>
              <p:ext uri="{D42A27DB-BD31-4B8C-83A1-F6EECF244321}">
                <p14:modId xmlns:p14="http://schemas.microsoft.com/office/powerpoint/2010/main" val="1263924092"/>
              </p:ext>
            </p:extLst>
          </p:nvPr>
        </p:nvGraphicFramePr>
        <p:xfrm>
          <a:off x="13417100" y="4469508"/>
          <a:ext cx="10382190" cy="3914490"/>
        </p:xfrm>
        <a:graphic>
          <a:graphicData uri="http://schemas.openxmlformats.org/drawingml/2006/table">
            <a:tbl>
              <a:tblPr firstRow="1" bandRow="1">
                <a:tableStyleId>{5C22544A-7EE6-4342-B048-85BDC9FD1C3A}</a:tableStyleId>
              </a:tblPr>
              <a:tblGrid>
                <a:gridCol w="5105652">
                  <a:extLst>
                    <a:ext uri="{9D8B030D-6E8A-4147-A177-3AD203B41FA5}">
                      <a16:colId xmlns:a16="http://schemas.microsoft.com/office/drawing/2014/main" val="20000"/>
                    </a:ext>
                  </a:extLst>
                </a:gridCol>
                <a:gridCol w="5276538">
                  <a:extLst>
                    <a:ext uri="{9D8B030D-6E8A-4147-A177-3AD203B41FA5}">
                      <a16:colId xmlns:a16="http://schemas.microsoft.com/office/drawing/2014/main" val="20001"/>
                    </a:ext>
                  </a:extLst>
                </a:gridCol>
              </a:tblGrid>
              <a:tr h="980920">
                <a:tc>
                  <a:txBody>
                    <a:bodyPr/>
                    <a:lstStyle/>
                    <a:p>
                      <a:r>
                        <a:rPr sz="3200" dirty="0">
                          <a:solidFill>
                            <a:schemeClr val="bg1"/>
                          </a:solidFill>
                        </a:rPr>
                        <a:t>Accessibility of TPS-OIC Legislation</a:t>
                      </a:r>
                    </a:p>
                  </a:txBody>
                  <a:tcPr>
                    <a:solidFill>
                      <a:srgbClr val="19C2CC"/>
                    </a:solidFill>
                  </a:tcPr>
                </a:tc>
                <a:tc>
                  <a:txBody>
                    <a:bodyPr/>
                    <a:lstStyle/>
                    <a:p>
                      <a:pPr algn="ctr"/>
                      <a:r>
                        <a:rPr sz="3600" dirty="0">
                          <a:solidFill>
                            <a:schemeClr val="bg2"/>
                          </a:solidFill>
                        </a:rPr>
                        <a:t>%</a:t>
                      </a:r>
                    </a:p>
                  </a:txBody>
                  <a:tcPr>
                    <a:solidFill>
                      <a:srgbClr val="19C2CC"/>
                    </a:solidFill>
                  </a:tcPr>
                </a:tc>
                <a:extLst>
                  <a:ext uri="{0D108BD9-81ED-4DB2-BD59-A6C34878D82A}">
                    <a16:rowId xmlns:a16="http://schemas.microsoft.com/office/drawing/2014/main" val="10000"/>
                  </a:ext>
                </a:extLst>
              </a:tr>
              <a:tr h="949230">
                <a:tc>
                  <a:txBody>
                    <a:bodyPr/>
                    <a:lstStyle/>
                    <a:p>
                      <a:r>
                        <a:rPr sz="3200" b="1" dirty="0">
                          <a:solidFill>
                            <a:schemeClr val="accent6"/>
                          </a:solidFill>
                        </a:rPr>
                        <a:t>Fully Accessible Online</a:t>
                      </a:r>
                    </a:p>
                  </a:txBody>
                  <a:tcPr/>
                </a:tc>
                <a:tc>
                  <a:txBody>
                    <a:bodyPr/>
                    <a:lstStyle/>
                    <a:p>
                      <a:pPr algn="ctr"/>
                      <a:r>
                        <a:rPr sz="3600" b="1" dirty="0">
                          <a:solidFill>
                            <a:schemeClr val="tx1">
                              <a:lumMod val="75000"/>
                            </a:schemeClr>
                          </a:solidFill>
                        </a:rPr>
                        <a:t>6</a:t>
                      </a:r>
                      <a:r>
                        <a:rPr lang="tr-TR" sz="3600" b="1" dirty="0">
                          <a:solidFill>
                            <a:schemeClr val="tx1">
                              <a:lumMod val="75000"/>
                            </a:schemeClr>
                          </a:solidFill>
                        </a:rPr>
                        <a:t>7</a:t>
                      </a:r>
                      <a:r>
                        <a:rPr sz="3600" b="1" dirty="0">
                          <a:solidFill>
                            <a:schemeClr val="tx1">
                              <a:lumMod val="75000"/>
                            </a:schemeClr>
                          </a:solidFill>
                        </a:rPr>
                        <a:t>%</a:t>
                      </a:r>
                    </a:p>
                  </a:txBody>
                  <a:tcPr/>
                </a:tc>
                <a:extLst>
                  <a:ext uri="{0D108BD9-81ED-4DB2-BD59-A6C34878D82A}">
                    <a16:rowId xmlns:a16="http://schemas.microsoft.com/office/drawing/2014/main" val="10001"/>
                  </a:ext>
                </a:extLst>
              </a:tr>
              <a:tr h="949230">
                <a:tc>
                  <a:txBody>
                    <a:bodyPr/>
                    <a:lstStyle/>
                    <a:p>
                      <a:r>
                        <a:rPr sz="3200" b="1" dirty="0">
                          <a:solidFill>
                            <a:schemeClr val="accent6"/>
                          </a:solidFill>
                        </a:rPr>
                        <a:t>Accessible Upon Request</a:t>
                      </a:r>
                    </a:p>
                  </a:txBody>
                  <a:tcPr/>
                </a:tc>
                <a:tc>
                  <a:txBody>
                    <a:bodyPr/>
                    <a:lstStyle/>
                    <a:p>
                      <a:pPr algn="ctr"/>
                      <a:r>
                        <a:rPr lang="tr-TR" sz="3600" b="1" dirty="0">
                          <a:solidFill>
                            <a:schemeClr val="tx1">
                              <a:lumMod val="75000"/>
                            </a:schemeClr>
                          </a:solidFill>
                        </a:rPr>
                        <a:t>16</a:t>
                      </a:r>
                      <a:r>
                        <a:rPr sz="3600" b="1" dirty="0">
                          <a:solidFill>
                            <a:schemeClr val="tx1">
                              <a:lumMod val="75000"/>
                            </a:schemeClr>
                          </a:solidFill>
                        </a:rPr>
                        <a:t>%</a:t>
                      </a:r>
                    </a:p>
                  </a:txBody>
                  <a:tcPr/>
                </a:tc>
                <a:extLst>
                  <a:ext uri="{0D108BD9-81ED-4DB2-BD59-A6C34878D82A}">
                    <a16:rowId xmlns:a16="http://schemas.microsoft.com/office/drawing/2014/main" val="10002"/>
                  </a:ext>
                </a:extLst>
              </a:tr>
              <a:tr h="949230">
                <a:tc>
                  <a:txBody>
                    <a:bodyPr/>
                    <a:lstStyle/>
                    <a:p>
                      <a:r>
                        <a:rPr sz="3200" b="1" dirty="0">
                          <a:solidFill>
                            <a:schemeClr val="accent6"/>
                          </a:solidFill>
                        </a:rPr>
                        <a:t>Other / Not Specified</a:t>
                      </a:r>
                    </a:p>
                  </a:txBody>
                  <a:tcPr/>
                </a:tc>
                <a:tc>
                  <a:txBody>
                    <a:bodyPr/>
                    <a:lstStyle/>
                    <a:p>
                      <a:pPr algn="ctr"/>
                      <a:r>
                        <a:rPr lang="tr-TR" sz="3600" b="1" dirty="0">
                          <a:solidFill>
                            <a:schemeClr val="tx1">
                              <a:lumMod val="75000"/>
                            </a:schemeClr>
                          </a:solidFill>
                        </a:rPr>
                        <a:t>16</a:t>
                      </a:r>
                      <a:r>
                        <a:rPr sz="3600" b="1" dirty="0">
                          <a:solidFill>
                            <a:schemeClr val="tx1">
                              <a:lumMod val="75000"/>
                            </a:schemeClr>
                          </a:solidFill>
                        </a:rPr>
                        <a:t>%</a:t>
                      </a:r>
                    </a:p>
                  </a:txBody>
                  <a:tcPr/>
                </a:tc>
                <a:extLst>
                  <a:ext uri="{0D108BD9-81ED-4DB2-BD59-A6C34878D82A}">
                    <a16:rowId xmlns:a16="http://schemas.microsoft.com/office/drawing/2014/main" val="10003"/>
                  </a:ext>
                </a:extLst>
              </a:tr>
            </a:tbl>
          </a:graphicData>
        </a:graphic>
      </p:graphicFrame>
      <p:sp>
        <p:nvSpPr>
          <p:cNvPr id="12" name="Google Shape;1888;p58"/>
          <p:cNvSpPr/>
          <p:nvPr/>
        </p:nvSpPr>
        <p:spPr>
          <a:xfrm>
            <a:off x="2352581" y="9592721"/>
            <a:ext cx="7467280" cy="1682141"/>
          </a:xfrm>
          <a:prstGeom prst="rect">
            <a:avLst/>
          </a:prstGeom>
          <a:solidFill>
            <a:schemeClr val="accent1"/>
          </a:solidFill>
          <a:ln>
            <a:noFill/>
          </a:ln>
        </p:spPr>
        <p:txBody>
          <a:bodyPr spcFirstLastPara="1" wrap="square" lIns="91425" tIns="45700" rIns="91425" bIns="45700" anchor="ctr" anchorCtr="0">
            <a:noAutofit/>
          </a:bodyPr>
          <a:lstStyle/>
          <a:p>
            <a:pPr lvl="0" algn="ctr">
              <a:buClrTx/>
              <a:defRPr sz="2400" b="0" i="0" u="none" strike="noStrike" kern="1200" spc="0" baseline="0">
                <a:solidFill>
                  <a:srgbClr val="050A19"/>
                </a:solidFill>
                <a:latin typeface="+mn-lt"/>
                <a:ea typeface="+mn-ea"/>
                <a:cs typeface="+mn-cs"/>
              </a:defRPr>
            </a:pPr>
            <a:r>
              <a:rPr lang="en-US" sz="3600" kern="1200" dirty="0">
                <a:solidFill>
                  <a:schemeClr val="bg1"/>
                </a:solidFill>
                <a:latin typeface="Calibri Light" panose="020F0302020204030204" pitchFamily="34" charset="0"/>
                <a:ea typeface="+mn-ea"/>
                <a:cs typeface="Calibri Light" panose="020F0302020204030204" pitchFamily="34" charset="0"/>
              </a:rPr>
              <a:t>Management of Overlaps Between TPS-OIC and Other Trade Agreements</a:t>
            </a:r>
            <a:endParaRPr lang="tr-TR" sz="3600" kern="1200" dirty="0">
              <a:solidFill>
                <a:schemeClr val="bg1"/>
              </a:solidFill>
              <a:latin typeface="Calibri Light" panose="020F0302020204030204" pitchFamily="34" charset="0"/>
              <a:ea typeface="+mn-ea"/>
              <a:cs typeface="Calibri Light" panose="020F0302020204030204" pitchFamily="34" charset="0"/>
            </a:endParaRPr>
          </a:p>
        </p:txBody>
      </p:sp>
      <p:sp>
        <p:nvSpPr>
          <p:cNvPr id="13" name="Google Shape;1888;p58"/>
          <p:cNvSpPr/>
          <p:nvPr/>
        </p:nvSpPr>
        <p:spPr>
          <a:xfrm>
            <a:off x="14874555" y="9592720"/>
            <a:ext cx="7467280" cy="1682141"/>
          </a:xfrm>
          <a:prstGeom prst="rect">
            <a:avLst/>
          </a:prstGeom>
          <a:solidFill>
            <a:schemeClr val="accent1"/>
          </a:solidFill>
          <a:ln>
            <a:noFill/>
          </a:ln>
        </p:spPr>
        <p:txBody>
          <a:bodyPr spcFirstLastPara="1" wrap="square" lIns="91425" tIns="45700" rIns="91425" bIns="45700" anchor="ctr" anchorCtr="0">
            <a:noAutofit/>
          </a:bodyPr>
          <a:lstStyle/>
          <a:p>
            <a:pPr algn="ctr">
              <a:defRPr sz="2400" b="0" i="0" u="none" strike="noStrike" kern="1200" spc="0" baseline="0">
                <a:solidFill>
                  <a:srgbClr val="999999">
                    <a:lumMod val="65000"/>
                    <a:lumOff val="35000"/>
                  </a:srgbClr>
                </a:solidFill>
                <a:latin typeface="+mn-lt"/>
                <a:ea typeface="+mn-ea"/>
                <a:cs typeface="+mn-cs"/>
              </a:defRPr>
            </a:pPr>
            <a:r>
              <a:rPr lang="tr-TR" sz="3600" kern="1200" dirty="0">
                <a:solidFill>
                  <a:schemeClr val="bg1"/>
                </a:solidFill>
                <a:latin typeface="Calibri Light" panose="020F0302020204030204" pitchFamily="34" charset="0"/>
                <a:ea typeface="+mn-ea"/>
                <a:cs typeface="Calibri Light" panose="020F0302020204030204" pitchFamily="34" charset="0"/>
              </a:rPr>
              <a:t>Accessibility of TPS-OIC </a:t>
            </a:r>
            <a:r>
              <a:rPr lang="tr-TR" sz="3600" kern="1200" dirty="0" err="1">
                <a:solidFill>
                  <a:schemeClr val="bg1"/>
                </a:solidFill>
                <a:latin typeface="Calibri Light" panose="020F0302020204030204" pitchFamily="34" charset="0"/>
                <a:ea typeface="+mn-ea"/>
                <a:cs typeface="Calibri Light" panose="020F0302020204030204" pitchFamily="34" charset="0"/>
              </a:rPr>
              <a:t>Legislation</a:t>
            </a:r>
            <a:endParaRPr lang="tr-TR" sz="3600" kern="1200" dirty="0">
              <a:solidFill>
                <a:schemeClr val="bg1"/>
              </a:solidFill>
              <a:latin typeface="Calibri Light" panose="020F0302020204030204" pitchFamily="34" charset="0"/>
              <a:ea typeface="+mn-ea"/>
              <a:cs typeface="Calibri Light" panose="020F0302020204030204" pitchFamily="34" charset="0"/>
            </a:endParaRPr>
          </a:p>
          <a:p>
            <a:pPr algn="ctr">
              <a:defRPr sz="2400" b="0" i="0" u="none" strike="noStrike" kern="1200" spc="0" baseline="0">
                <a:solidFill>
                  <a:srgbClr val="999999">
                    <a:lumMod val="65000"/>
                    <a:lumOff val="35000"/>
                  </a:srgbClr>
                </a:solidFill>
                <a:latin typeface="+mn-lt"/>
                <a:ea typeface="+mn-ea"/>
                <a:cs typeface="+mn-cs"/>
              </a:defRPr>
            </a:pPr>
            <a:endParaRPr lang="en-US" sz="3600" kern="1200" dirty="0">
              <a:solidFill>
                <a:schemeClr val="bg1"/>
              </a:solidFill>
              <a:latin typeface="Calibri Light" panose="020F0302020204030204" pitchFamily="34" charset="0"/>
              <a:ea typeface="+mn-ea"/>
              <a:cs typeface="Calibri Light" panose="020F0302020204030204" pitchFamily="34" charset="0"/>
            </a:endParaRPr>
          </a:p>
        </p:txBody>
      </p:sp>
    </p:spTree>
    <p:extLst>
      <p:ext uri="{BB962C8B-B14F-4D97-AF65-F5344CB8AC3E}">
        <p14:creationId xmlns:p14="http://schemas.microsoft.com/office/powerpoint/2010/main" val="1335818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sp>
        <p:nvSpPr>
          <p:cNvPr id="25" name="Google Shape;181;p2"/>
          <p:cNvSpPr txBox="1">
            <a:spLocks/>
          </p:cNvSpPr>
          <p:nvPr/>
        </p:nvSpPr>
        <p:spPr>
          <a:xfrm>
            <a:off x="2995702" y="1196294"/>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2:</a:t>
            </a:r>
            <a:r>
              <a:rPr lang="tr-TR" sz="5400" dirty="0">
                <a:solidFill>
                  <a:schemeClr val="accent2"/>
                </a:solidFill>
                <a:ea typeface="Open Sans Light"/>
                <a:cs typeface="Open Sans Light"/>
                <a:sym typeface="Open Sans Light"/>
              </a:rPr>
              <a:t> </a:t>
            </a:r>
            <a:r>
              <a:rPr lang="tr-TR" sz="5400" dirty="0" err="1">
                <a:solidFill>
                  <a:schemeClr val="accent2"/>
                </a:solidFill>
                <a:ea typeface="Open Sans Light"/>
                <a:cs typeface="Open Sans Light"/>
              </a:rPr>
              <a:t>Tariff</a:t>
            </a:r>
            <a:r>
              <a:rPr lang="tr-TR" sz="5400" dirty="0">
                <a:solidFill>
                  <a:schemeClr val="accent2"/>
                </a:solidFill>
                <a:ea typeface="Open Sans Light"/>
                <a:cs typeface="Open Sans Light"/>
              </a:rPr>
              <a:t> </a:t>
            </a:r>
            <a:r>
              <a:rPr lang="tr-TR" sz="5400" dirty="0" err="1">
                <a:solidFill>
                  <a:schemeClr val="accent2"/>
                </a:solidFill>
                <a:ea typeface="Open Sans Light"/>
                <a:cs typeface="Open Sans Light"/>
              </a:rPr>
              <a:t>Preferences</a:t>
            </a:r>
            <a:r>
              <a:rPr lang="tr-TR" sz="5400" dirty="0">
                <a:solidFill>
                  <a:schemeClr val="accent2"/>
                </a:solidFill>
                <a:ea typeface="Open Sans Light"/>
                <a:cs typeface="Open Sans Light"/>
              </a:rPr>
              <a:t> </a:t>
            </a:r>
            <a:r>
              <a:rPr lang="tr-TR" sz="5400" dirty="0" err="1">
                <a:solidFill>
                  <a:schemeClr val="accent2"/>
                </a:solidFill>
                <a:ea typeface="Open Sans Light"/>
                <a:cs typeface="Open Sans Light"/>
              </a:rPr>
              <a:t>and</a:t>
            </a:r>
            <a:r>
              <a:rPr lang="tr-TR" sz="5400" dirty="0">
                <a:solidFill>
                  <a:schemeClr val="accent2"/>
                </a:solidFill>
                <a:ea typeface="Open Sans Light"/>
                <a:cs typeface="Open Sans Light"/>
              </a:rPr>
              <a:t> </a:t>
            </a:r>
            <a:r>
              <a:rPr lang="tr-TR" sz="5400" dirty="0" err="1">
                <a:solidFill>
                  <a:schemeClr val="accent2"/>
                </a:solidFill>
                <a:ea typeface="Open Sans Light"/>
                <a:cs typeface="Open Sans Light"/>
              </a:rPr>
              <a:t>Concession</a:t>
            </a:r>
            <a:r>
              <a:rPr lang="tr-TR" sz="5400" dirty="0">
                <a:solidFill>
                  <a:schemeClr val="accent2"/>
                </a:solidFill>
                <a:ea typeface="Open Sans Light"/>
                <a:cs typeface="Open Sans Light"/>
              </a:rPr>
              <a:t> </a:t>
            </a:r>
            <a:r>
              <a:rPr lang="tr-TR" sz="5400" dirty="0" err="1">
                <a:solidFill>
                  <a:schemeClr val="accent2"/>
                </a:solidFill>
                <a:ea typeface="Open Sans Light"/>
                <a:cs typeface="Open Sans Light"/>
              </a:rPr>
              <a:t>Lists</a:t>
            </a:r>
            <a:r>
              <a:rPr lang="tr-TR" sz="5400" dirty="0">
                <a:solidFill>
                  <a:schemeClr val="accent2"/>
                </a:solidFill>
                <a:ea typeface="Open Sans Light"/>
                <a:cs typeface="Open Sans Light"/>
              </a:rPr>
              <a:t> (PRETAS)</a:t>
            </a:r>
            <a:endParaRPr lang="tr-TR" sz="5400" dirty="0">
              <a:solidFill>
                <a:schemeClr val="accent2"/>
              </a:solidFill>
              <a:latin typeface="+mj-lt"/>
              <a:ea typeface="Open Sans Light"/>
              <a:cs typeface="Open Sans Light"/>
              <a:sym typeface="Open Sans Light"/>
            </a:endParaRPr>
          </a:p>
        </p:txBody>
      </p:sp>
      <p:pic>
        <p:nvPicPr>
          <p:cNvPr id="19" name="Grafik 2">
            <a:extLst>
              <a:ext uri="{FF2B5EF4-FFF2-40B4-BE49-F238E27FC236}">
                <a16:creationId xmlns:a16="http://schemas.microsoft.com/office/drawing/2014/main" id="{9E4B9A13-6267-1609-74CC-AAFE0C7D1AD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42975" y="575361"/>
            <a:ext cx="1720014" cy="1691048"/>
          </a:xfrm>
          <a:prstGeom prst="rect">
            <a:avLst/>
          </a:prstGeom>
        </p:spPr>
      </p:pic>
      <p:graphicFrame>
        <p:nvGraphicFramePr>
          <p:cNvPr id="6" name="Google Shape;1887;p58"/>
          <p:cNvGraphicFramePr/>
          <p:nvPr>
            <p:extLst>
              <p:ext uri="{D42A27DB-BD31-4B8C-83A1-F6EECF244321}">
                <p14:modId xmlns:p14="http://schemas.microsoft.com/office/powerpoint/2010/main" val="1163204287"/>
              </p:ext>
            </p:extLst>
          </p:nvPr>
        </p:nvGraphicFramePr>
        <p:xfrm>
          <a:off x="2128913" y="1196294"/>
          <a:ext cx="8783126" cy="8444379"/>
        </p:xfrm>
        <a:graphic>
          <a:graphicData uri="http://schemas.openxmlformats.org/drawingml/2006/chart">
            <c:chart xmlns:c="http://schemas.openxmlformats.org/drawingml/2006/chart" xmlns:r="http://schemas.openxmlformats.org/officeDocument/2006/relationships" r:id="rId5"/>
          </a:graphicData>
        </a:graphic>
      </p:graphicFrame>
      <p:sp>
        <p:nvSpPr>
          <p:cNvPr id="2" name="Dikdörtgen 1"/>
          <p:cNvSpPr/>
          <p:nvPr/>
        </p:nvSpPr>
        <p:spPr>
          <a:xfrm>
            <a:off x="856428" y="11965708"/>
            <a:ext cx="11745827" cy="1107996"/>
          </a:xfrm>
          <a:prstGeom prst="rect">
            <a:avLst/>
          </a:prstGeom>
        </p:spPr>
        <p:txBody>
          <a:bodyPr wrap="square">
            <a:spAutoFit/>
          </a:bodyPr>
          <a:lstStyle/>
          <a:p>
            <a:pPr algn="just"/>
            <a:r>
              <a:rPr lang="tr-TR" sz="2200" i="1" dirty="0">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a:t>
            </a:r>
            <a:r>
              <a:rPr lang="en-US" sz="2200" i="1" dirty="0">
                <a:solidFill>
                  <a:schemeClr val="accent6"/>
                </a:solidFill>
                <a:latin typeface="Calibri Light" panose="020F0302020204030204" pitchFamily="34" charset="0"/>
                <a:ea typeface="Calibri Light" panose="020F0302020204030204" pitchFamily="34" charset="0"/>
                <a:cs typeface="Calibri Light" panose="020F0302020204030204" pitchFamily="34" charset="0"/>
              </a:rPr>
              <a:t>Limited information was provided regarding the reasons for delays or partial implementation. One respondent indicated that implementation is still in progress, while other respondents either reported no delays or did not provide additional information</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rPr>
              <a:t>.</a:t>
            </a: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endParaRPr>
          </a:p>
        </p:txBody>
      </p:sp>
      <p:graphicFrame>
        <p:nvGraphicFramePr>
          <p:cNvPr id="7" name="Google Shape;1887;p58"/>
          <p:cNvGraphicFramePr/>
          <p:nvPr>
            <p:extLst>
              <p:ext uri="{D42A27DB-BD31-4B8C-83A1-F6EECF244321}">
                <p14:modId xmlns:p14="http://schemas.microsoft.com/office/powerpoint/2010/main" val="1173412977"/>
              </p:ext>
            </p:extLst>
          </p:nvPr>
        </p:nvGraphicFramePr>
        <p:xfrm>
          <a:off x="12472367" y="3116036"/>
          <a:ext cx="8271961" cy="652463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8" name="Google Shape;1887;p58"/>
          <p:cNvGraphicFramePr/>
          <p:nvPr>
            <p:extLst/>
          </p:nvPr>
        </p:nvGraphicFramePr>
        <p:xfrm>
          <a:off x="11813442" y="3246894"/>
          <a:ext cx="5530034" cy="5468094"/>
        </p:xfrm>
        <a:graphic>
          <a:graphicData uri="http://schemas.openxmlformats.org/drawingml/2006/chart">
            <c:chart xmlns:c="http://schemas.openxmlformats.org/drawingml/2006/chart" xmlns:r="http://schemas.openxmlformats.org/officeDocument/2006/relationships" r:id="rId7"/>
          </a:graphicData>
        </a:graphic>
      </p:graphicFrame>
      <p:sp>
        <p:nvSpPr>
          <p:cNvPr id="16" name="Google Shape;1888;p58"/>
          <p:cNvSpPr/>
          <p:nvPr/>
        </p:nvSpPr>
        <p:spPr>
          <a:xfrm>
            <a:off x="2995702" y="9640670"/>
            <a:ext cx="7467280" cy="1682141"/>
          </a:xfrm>
          <a:prstGeom prst="rect">
            <a:avLst/>
          </a:prstGeom>
          <a:solidFill>
            <a:schemeClr val="accent1"/>
          </a:solidFill>
          <a:ln>
            <a:noFill/>
          </a:ln>
        </p:spPr>
        <p:txBody>
          <a:bodyPr spcFirstLastPara="1" wrap="square" lIns="91425" tIns="45700" rIns="91425" bIns="45700" anchor="ctr" anchorCtr="0">
            <a:noAutofit/>
          </a:bodyPr>
          <a:lstStyle/>
          <a:p>
            <a:pPr algn="ctr">
              <a:defRPr sz="2400" b="1" i="0" u="none" strike="noStrike" kern="1200" spc="0" baseline="0">
                <a:solidFill>
                  <a:srgbClr val="FFFFFF"/>
                </a:solidFill>
                <a:latin typeface="+mn-lt"/>
                <a:ea typeface="+mn-ea"/>
                <a:cs typeface="+mn-cs"/>
              </a:defRPr>
            </a:pPr>
            <a:r>
              <a:rPr lang="tr-TR" sz="3600" kern="1200" dirty="0" err="1">
                <a:solidFill>
                  <a:schemeClr val="bg1"/>
                </a:solidFill>
                <a:latin typeface="Calibri Light" panose="020F0302020204030204" pitchFamily="34" charset="0"/>
                <a:ea typeface="+mn-ea"/>
                <a:cs typeface="Calibri Light" panose="020F0302020204030204" pitchFamily="34" charset="0"/>
              </a:rPr>
              <a:t>Implementation</a:t>
            </a:r>
            <a:r>
              <a:rPr lang="tr-TR" sz="3600" kern="1200" dirty="0">
                <a:solidFill>
                  <a:schemeClr val="bg1"/>
                </a:solidFill>
                <a:latin typeface="Calibri Light" panose="020F0302020204030204" pitchFamily="34" charset="0"/>
                <a:ea typeface="+mn-ea"/>
                <a:cs typeface="Calibri Light" panose="020F0302020204030204" pitchFamily="34" charset="0"/>
              </a:rPr>
              <a:t> </a:t>
            </a:r>
            <a:r>
              <a:rPr lang="tr-TR" sz="3600" kern="1200" dirty="0" err="1">
                <a:solidFill>
                  <a:schemeClr val="bg1"/>
                </a:solidFill>
                <a:latin typeface="Calibri Light" panose="020F0302020204030204" pitchFamily="34" charset="0"/>
                <a:ea typeface="+mn-ea"/>
                <a:cs typeface="Calibri Light" panose="020F0302020204030204" pitchFamily="34" charset="0"/>
              </a:rPr>
              <a:t>Status</a:t>
            </a:r>
            <a:r>
              <a:rPr lang="tr-TR" sz="3600" kern="1200" dirty="0">
                <a:solidFill>
                  <a:schemeClr val="bg1"/>
                </a:solidFill>
                <a:latin typeface="Calibri Light" panose="020F0302020204030204" pitchFamily="34" charset="0"/>
                <a:ea typeface="+mn-ea"/>
                <a:cs typeface="Calibri Light" panose="020F0302020204030204" pitchFamily="34" charset="0"/>
              </a:rPr>
              <a:t> of PRETAS </a:t>
            </a:r>
            <a:endParaRPr lang="en-US" sz="3600" kern="1200" dirty="0">
              <a:solidFill>
                <a:schemeClr val="bg1"/>
              </a:solidFill>
              <a:latin typeface="Calibri Light" panose="020F0302020204030204" pitchFamily="34" charset="0"/>
              <a:ea typeface="+mn-ea"/>
              <a:cs typeface="Calibri Light" panose="020F0302020204030204" pitchFamily="34" charset="0"/>
            </a:endParaRPr>
          </a:p>
        </p:txBody>
      </p:sp>
      <p:sp>
        <p:nvSpPr>
          <p:cNvPr id="17" name="Google Shape;1888;p58"/>
          <p:cNvSpPr/>
          <p:nvPr/>
        </p:nvSpPr>
        <p:spPr>
          <a:xfrm>
            <a:off x="13206502" y="9601950"/>
            <a:ext cx="7467280" cy="1682141"/>
          </a:xfrm>
          <a:prstGeom prst="rect">
            <a:avLst/>
          </a:prstGeom>
          <a:solidFill>
            <a:schemeClr val="accent1"/>
          </a:solidFill>
          <a:ln>
            <a:noFill/>
          </a:ln>
        </p:spPr>
        <p:txBody>
          <a:bodyPr spcFirstLastPara="1" wrap="square" lIns="91425" tIns="45700" rIns="91425" bIns="45700" anchor="ctr" anchorCtr="0">
            <a:noAutofit/>
          </a:bodyPr>
          <a:lstStyle/>
          <a:p>
            <a:pPr algn="ctr">
              <a:defRPr sz="1862" b="0" i="0" u="none" strike="noStrike" kern="1200" spc="0" baseline="0">
                <a:solidFill>
                  <a:srgbClr val="999999">
                    <a:lumMod val="65000"/>
                    <a:lumOff val="35000"/>
                  </a:srgbClr>
                </a:solidFill>
                <a:latin typeface="+mn-lt"/>
                <a:ea typeface="+mn-ea"/>
                <a:cs typeface="+mn-cs"/>
              </a:defRPr>
            </a:pPr>
            <a:r>
              <a:rPr lang="en-US" sz="3600" b="1" kern="1200" dirty="0">
                <a:solidFill>
                  <a:schemeClr val="bg1"/>
                </a:solidFill>
                <a:latin typeface="Calibri Light" panose="020F0302020204030204" pitchFamily="34" charset="0"/>
                <a:ea typeface="+mn-ea"/>
                <a:cs typeface="Calibri Light" panose="020F0302020204030204" pitchFamily="34" charset="0"/>
              </a:rPr>
              <a:t>Frequency of Updating Concession Lists</a:t>
            </a:r>
          </a:p>
        </p:txBody>
      </p:sp>
    </p:spTree>
    <p:extLst>
      <p:ext uri="{BB962C8B-B14F-4D97-AF65-F5344CB8AC3E}">
        <p14:creationId xmlns:p14="http://schemas.microsoft.com/office/powerpoint/2010/main" val="1854934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sp>
        <p:nvSpPr>
          <p:cNvPr id="25" name="Google Shape;181;p2"/>
          <p:cNvSpPr txBox="1">
            <a:spLocks/>
          </p:cNvSpPr>
          <p:nvPr/>
        </p:nvSpPr>
        <p:spPr>
          <a:xfrm>
            <a:off x="2995702" y="1196294"/>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2:</a:t>
            </a:r>
            <a:r>
              <a:rPr lang="tr-TR" sz="5400" dirty="0">
                <a:solidFill>
                  <a:schemeClr val="accent2"/>
                </a:solidFill>
                <a:ea typeface="Open Sans Light"/>
                <a:cs typeface="Open Sans Light"/>
                <a:sym typeface="Open Sans Light"/>
              </a:rPr>
              <a:t> </a:t>
            </a:r>
            <a:r>
              <a:rPr lang="tr-TR" sz="5400" dirty="0" err="1">
                <a:solidFill>
                  <a:schemeClr val="accent2"/>
                </a:solidFill>
                <a:ea typeface="Open Sans Light"/>
                <a:cs typeface="Open Sans Light"/>
              </a:rPr>
              <a:t>Tariff</a:t>
            </a:r>
            <a:r>
              <a:rPr lang="tr-TR" sz="5400" dirty="0">
                <a:solidFill>
                  <a:schemeClr val="accent2"/>
                </a:solidFill>
                <a:ea typeface="Open Sans Light"/>
                <a:cs typeface="Open Sans Light"/>
              </a:rPr>
              <a:t> </a:t>
            </a:r>
            <a:r>
              <a:rPr lang="tr-TR" sz="5400" dirty="0" err="1">
                <a:solidFill>
                  <a:schemeClr val="accent2"/>
                </a:solidFill>
                <a:ea typeface="Open Sans Light"/>
                <a:cs typeface="Open Sans Light"/>
              </a:rPr>
              <a:t>Preferences</a:t>
            </a:r>
            <a:r>
              <a:rPr lang="tr-TR" sz="5400" dirty="0">
                <a:solidFill>
                  <a:schemeClr val="accent2"/>
                </a:solidFill>
                <a:ea typeface="Open Sans Light"/>
                <a:cs typeface="Open Sans Light"/>
              </a:rPr>
              <a:t> </a:t>
            </a:r>
            <a:r>
              <a:rPr lang="tr-TR" sz="5400" dirty="0" err="1">
                <a:solidFill>
                  <a:schemeClr val="accent2"/>
                </a:solidFill>
                <a:ea typeface="Open Sans Light"/>
                <a:cs typeface="Open Sans Light"/>
              </a:rPr>
              <a:t>and</a:t>
            </a:r>
            <a:r>
              <a:rPr lang="tr-TR" sz="5400" dirty="0">
                <a:solidFill>
                  <a:schemeClr val="accent2"/>
                </a:solidFill>
                <a:ea typeface="Open Sans Light"/>
                <a:cs typeface="Open Sans Light"/>
              </a:rPr>
              <a:t> </a:t>
            </a:r>
            <a:r>
              <a:rPr lang="tr-TR" sz="5400" dirty="0" err="1">
                <a:solidFill>
                  <a:schemeClr val="accent2"/>
                </a:solidFill>
                <a:ea typeface="Open Sans Light"/>
                <a:cs typeface="Open Sans Light"/>
              </a:rPr>
              <a:t>Concession</a:t>
            </a:r>
            <a:r>
              <a:rPr lang="tr-TR" sz="5400" dirty="0">
                <a:solidFill>
                  <a:schemeClr val="accent2"/>
                </a:solidFill>
                <a:ea typeface="Open Sans Light"/>
                <a:cs typeface="Open Sans Light"/>
              </a:rPr>
              <a:t> </a:t>
            </a:r>
            <a:r>
              <a:rPr lang="tr-TR" sz="5400" dirty="0" err="1">
                <a:solidFill>
                  <a:schemeClr val="accent2"/>
                </a:solidFill>
                <a:ea typeface="Open Sans Light"/>
                <a:cs typeface="Open Sans Light"/>
              </a:rPr>
              <a:t>Lists</a:t>
            </a:r>
            <a:r>
              <a:rPr lang="tr-TR" sz="5400" dirty="0">
                <a:solidFill>
                  <a:schemeClr val="accent2"/>
                </a:solidFill>
                <a:ea typeface="Open Sans Light"/>
                <a:cs typeface="Open Sans Light"/>
              </a:rPr>
              <a:t> (PRETAS)</a:t>
            </a:r>
            <a:endParaRPr lang="tr-TR" sz="5400" dirty="0">
              <a:solidFill>
                <a:schemeClr val="accent2"/>
              </a:solidFill>
              <a:latin typeface="+mj-lt"/>
              <a:ea typeface="Open Sans Light"/>
              <a:cs typeface="Open Sans Light"/>
              <a:sym typeface="Open Sans Light"/>
            </a:endParaRPr>
          </a:p>
        </p:txBody>
      </p:sp>
      <p:pic>
        <p:nvPicPr>
          <p:cNvPr id="19" name="Grafik 2">
            <a:extLst>
              <a:ext uri="{FF2B5EF4-FFF2-40B4-BE49-F238E27FC236}">
                <a16:creationId xmlns:a16="http://schemas.microsoft.com/office/drawing/2014/main" id="{9E4B9A13-6267-1609-74CC-AAFE0C7D1AD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42975" y="575361"/>
            <a:ext cx="1720014" cy="1691048"/>
          </a:xfrm>
          <a:prstGeom prst="rect">
            <a:avLst/>
          </a:prstGeom>
        </p:spPr>
      </p:pic>
      <p:graphicFrame>
        <p:nvGraphicFramePr>
          <p:cNvPr id="6" name="Google Shape;1887;p58"/>
          <p:cNvGraphicFramePr/>
          <p:nvPr>
            <p:extLst/>
          </p:nvPr>
        </p:nvGraphicFramePr>
        <p:xfrm>
          <a:off x="942975" y="3151249"/>
          <a:ext cx="5189052" cy="565938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Google Shape;1887;p58"/>
          <p:cNvGraphicFramePr/>
          <p:nvPr>
            <p:extLst>
              <p:ext uri="{D42A27DB-BD31-4B8C-83A1-F6EECF244321}">
                <p14:modId xmlns:p14="http://schemas.microsoft.com/office/powerpoint/2010/main" val="4073684276"/>
              </p:ext>
            </p:extLst>
          </p:nvPr>
        </p:nvGraphicFramePr>
        <p:xfrm>
          <a:off x="2995702" y="2848455"/>
          <a:ext cx="7620000" cy="734329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9" name="Google Shape;1887;p58"/>
          <p:cNvGraphicFramePr/>
          <p:nvPr>
            <p:extLst>
              <p:ext uri="{D42A27DB-BD31-4B8C-83A1-F6EECF244321}">
                <p14:modId xmlns:p14="http://schemas.microsoft.com/office/powerpoint/2010/main" val="1510799165"/>
              </p:ext>
            </p:extLst>
          </p:nvPr>
        </p:nvGraphicFramePr>
        <p:xfrm>
          <a:off x="12668429" y="2848455"/>
          <a:ext cx="8896171" cy="720994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0" name="Google Shape;1887;p58"/>
          <p:cNvGraphicFramePr/>
          <p:nvPr>
            <p:extLst/>
          </p:nvPr>
        </p:nvGraphicFramePr>
        <p:xfrm>
          <a:off x="4497050" y="8938558"/>
          <a:ext cx="7423912" cy="461697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5" name="Google Shape;1887;p58"/>
          <p:cNvGraphicFramePr/>
          <p:nvPr>
            <p:extLst/>
          </p:nvPr>
        </p:nvGraphicFramePr>
        <p:xfrm>
          <a:off x="17643423" y="8728873"/>
          <a:ext cx="5773879" cy="4778586"/>
        </p:xfrm>
        <a:graphic>
          <a:graphicData uri="http://schemas.openxmlformats.org/drawingml/2006/chart">
            <c:chart xmlns:c="http://schemas.openxmlformats.org/drawingml/2006/chart" xmlns:r="http://schemas.openxmlformats.org/officeDocument/2006/relationships" r:id="rId9"/>
          </a:graphicData>
        </a:graphic>
      </p:graphicFrame>
      <p:sp>
        <p:nvSpPr>
          <p:cNvPr id="16" name="Google Shape;1888;p58"/>
          <p:cNvSpPr/>
          <p:nvPr/>
        </p:nvSpPr>
        <p:spPr>
          <a:xfrm>
            <a:off x="3148422" y="10141997"/>
            <a:ext cx="7467280" cy="1682141"/>
          </a:xfrm>
          <a:prstGeom prst="rect">
            <a:avLst/>
          </a:prstGeom>
          <a:solidFill>
            <a:schemeClr val="accent1"/>
          </a:solidFill>
          <a:ln>
            <a:noFill/>
          </a:ln>
        </p:spPr>
        <p:txBody>
          <a:bodyPr spcFirstLastPara="1" wrap="square" lIns="91425" tIns="45700" rIns="91425" bIns="45700" anchor="ctr" anchorCtr="0">
            <a:noAutofit/>
          </a:bodyPr>
          <a:lstStyle/>
          <a:p>
            <a:pPr algn="ctr">
              <a:defRPr sz="2400" b="1" i="0" u="none" strike="noStrike" kern="1200" spc="0" baseline="0">
                <a:solidFill>
                  <a:srgbClr val="FFFFFF"/>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400" b="1" i="0" u="none" strike="noStrike" kern="1200" spc="0" baseline="0">
                <a:solidFill>
                  <a:srgbClr val="FFFFFF"/>
                </a:solidFill>
                <a:latin typeface="+mn-lt"/>
                <a:ea typeface="+mn-ea"/>
                <a:cs typeface="+mn-cs"/>
              </a:defRPr>
            </a:pPr>
            <a:r>
              <a:rPr lang="en-US" sz="3600" b="1" kern="1200" dirty="0">
                <a:solidFill>
                  <a:schemeClr val="bg1"/>
                </a:solidFill>
                <a:latin typeface="Calibri Light" panose="020F0302020204030204" pitchFamily="34" charset="0"/>
                <a:ea typeface="+mn-ea"/>
                <a:cs typeface="Calibri Light" panose="020F0302020204030204" pitchFamily="34" charset="0"/>
              </a:rPr>
              <a:t>Application of TPS-OIC Preferences at Customs Clearance</a:t>
            </a: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400" b="1" i="0" u="none" strike="noStrike" kern="1200" spc="0" baseline="0">
                <a:solidFill>
                  <a:srgbClr val="FFFFFF"/>
                </a:solidFill>
                <a:latin typeface="+mn-lt"/>
                <a:ea typeface="+mn-ea"/>
                <a:cs typeface="+mn-cs"/>
              </a:defRPr>
            </a:pPr>
            <a:r>
              <a:rPr lang="tr-TR" sz="3600" b="1" kern="1200" dirty="0">
                <a:solidFill>
                  <a:schemeClr val="bg2"/>
                </a:solidFill>
                <a:latin typeface="+mn-lt"/>
                <a:ea typeface="+mn-ea"/>
                <a:cs typeface="+mn-cs"/>
              </a:rPr>
              <a:t> </a:t>
            </a:r>
            <a:endParaRPr lang="en-US" sz="3600" b="1" kern="1200" dirty="0">
              <a:solidFill>
                <a:schemeClr val="bg2"/>
              </a:solidFill>
              <a:latin typeface="+mn-lt"/>
              <a:ea typeface="+mn-ea"/>
              <a:cs typeface="+mn-cs"/>
            </a:endParaRPr>
          </a:p>
        </p:txBody>
      </p:sp>
      <p:sp>
        <p:nvSpPr>
          <p:cNvPr id="17" name="Google Shape;1888;p58"/>
          <p:cNvSpPr/>
          <p:nvPr/>
        </p:nvSpPr>
        <p:spPr>
          <a:xfrm>
            <a:off x="13663702" y="10058400"/>
            <a:ext cx="7467280" cy="1682141"/>
          </a:xfrm>
          <a:prstGeom prst="rect">
            <a:avLst/>
          </a:prstGeom>
          <a:solidFill>
            <a:schemeClr val="accent1"/>
          </a:solidFill>
          <a:ln>
            <a:noFill/>
          </a:ln>
        </p:spPr>
        <p:txBody>
          <a:bodyPr spcFirstLastPara="1" wrap="square" lIns="91425" tIns="45700" rIns="91425" bIns="45700" anchor="ctr" anchorCtr="0">
            <a:noAutofit/>
          </a:bodyPr>
          <a:lstStyle/>
          <a:p>
            <a:pPr algn="ctr">
              <a:defRPr sz="2400" b="1" i="0" u="none" strike="noStrike" kern="1200" spc="0" baseline="0">
                <a:solidFill>
                  <a:srgbClr val="FFFFFF"/>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400" b="1" i="0" u="none" strike="noStrike" kern="1200" spc="0" baseline="0">
                <a:solidFill>
                  <a:srgbClr val="FFFFFF"/>
                </a:solidFill>
                <a:latin typeface="+mn-lt"/>
                <a:ea typeface="+mn-ea"/>
                <a:cs typeface="+mn-cs"/>
              </a:defRPr>
            </a:pPr>
            <a:r>
              <a:rPr lang="en-US" sz="3600" b="1" kern="1200" dirty="0">
                <a:solidFill>
                  <a:schemeClr val="bg1"/>
                </a:solidFill>
                <a:latin typeface="Calibri Light" panose="020F0302020204030204" pitchFamily="34" charset="0"/>
                <a:ea typeface="+mn-ea"/>
                <a:cs typeface="Calibri Light" panose="020F0302020204030204" pitchFamily="34" charset="0"/>
              </a:rPr>
              <a:t>Application of TPS-OIC Preferences at Customs Clearance</a:t>
            </a: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400" b="1" i="0" u="none" strike="noStrike" kern="1200" spc="0" baseline="0">
                <a:solidFill>
                  <a:srgbClr val="FFFFFF"/>
                </a:solidFill>
                <a:latin typeface="+mn-lt"/>
                <a:ea typeface="+mn-ea"/>
                <a:cs typeface="+mn-cs"/>
              </a:defRPr>
            </a:pPr>
            <a:r>
              <a:rPr lang="tr-TR" sz="3600" b="1" kern="1200" dirty="0">
                <a:solidFill>
                  <a:schemeClr val="bg1"/>
                </a:solidFill>
                <a:latin typeface="Calibri Light" panose="020F0302020204030204" pitchFamily="34" charset="0"/>
                <a:ea typeface="+mn-ea"/>
                <a:cs typeface="Calibri Light" panose="020F0302020204030204" pitchFamily="34" charset="0"/>
              </a:rPr>
              <a:t> </a:t>
            </a:r>
            <a:endParaRPr lang="en-US" sz="3600" b="1" kern="1200" dirty="0">
              <a:solidFill>
                <a:schemeClr val="bg1"/>
              </a:solidFill>
              <a:latin typeface="Calibri Light" panose="020F0302020204030204" pitchFamily="34" charset="0"/>
              <a:ea typeface="+mn-ea"/>
              <a:cs typeface="Calibri Light" panose="020F0302020204030204" pitchFamily="34" charset="0"/>
            </a:endParaRPr>
          </a:p>
        </p:txBody>
      </p:sp>
    </p:spTree>
    <p:extLst>
      <p:ext uri="{BB962C8B-B14F-4D97-AF65-F5344CB8AC3E}">
        <p14:creationId xmlns:p14="http://schemas.microsoft.com/office/powerpoint/2010/main" val="2677486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sp>
        <p:nvSpPr>
          <p:cNvPr id="25" name="Google Shape;181;p2"/>
          <p:cNvSpPr txBox="1">
            <a:spLocks/>
          </p:cNvSpPr>
          <p:nvPr/>
        </p:nvSpPr>
        <p:spPr>
          <a:xfrm>
            <a:off x="2995702" y="1196294"/>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2:</a:t>
            </a:r>
            <a:r>
              <a:rPr lang="tr-TR" sz="5400" dirty="0">
                <a:solidFill>
                  <a:schemeClr val="accent2"/>
                </a:solidFill>
                <a:ea typeface="Open Sans Light"/>
                <a:cs typeface="Open Sans Light"/>
                <a:sym typeface="Open Sans Light"/>
              </a:rPr>
              <a:t> </a:t>
            </a:r>
            <a:r>
              <a:rPr lang="tr-TR" sz="5400" dirty="0" err="1">
                <a:solidFill>
                  <a:schemeClr val="accent2"/>
                </a:solidFill>
                <a:ea typeface="Open Sans Light"/>
                <a:cs typeface="Open Sans Light"/>
              </a:rPr>
              <a:t>Tariff</a:t>
            </a:r>
            <a:r>
              <a:rPr lang="tr-TR" sz="5400" dirty="0">
                <a:solidFill>
                  <a:schemeClr val="accent2"/>
                </a:solidFill>
                <a:ea typeface="Open Sans Light"/>
                <a:cs typeface="Open Sans Light"/>
              </a:rPr>
              <a:t> </a:t>
            </a:r>
            <a:r>
              <a:rPr lang="tr-TR" sz="5400" dirty="0" err="1">
                <a:solidFill>
                  <a:schemeClr val="accent2"/>
                </a:solidFill>
                <a:ea typeface="Open Sans Light"/>
                <a:cs typeface="Open Sans Light"/>
              </a:rPr>
              <a:t>Preferences</a:t>
            </a:r>
            <a:r>
              <a:rPr lang="tr-TR" sz="5400" dirty="0">
                <a:solidFill>
                  <a:schemeClr val="accent2"/>
                </a:solidFill>
                <a:ea typeface="Open Sans Light"/>
                <a:cs typeface="Open Sans Light"/>
              </a:rPr>
              <a:t> </a:t>
            </a:r>
            <a:r>
              <a:rPr lang="tr-TR" sz="5400" dirty="0" err="1">
                <a:solidFill>
                  <a:schemeClr val="accent2"/>
                </a:solidFill>
                <a:ea typeface="Open Sans Light"/>
                <a:cs typeface="Open Sans Light"/>
              </a:rPr>
              <a:t>and</a:t>
            </a:r>
            <a:r>
              <a:rPr lang="tr-TR" sz="5400" dirty="0">
                <a:solidFill>
                  <a:schemeClr val="accent2"/>
                </a:solidFill>
                <a:ea typeface="Open Sans Light"/>
                <a:cs typeface="Open Sans Light"/>
              </a:rPr>
              <a:t> </a:t>
            </a:r>
            <a:r>
              <a:rPr lang="tr-TR" sz="5400" dirty="0" err="1">
                <a:solidFill>
                  <a:schemeClr val="accent2"/>
                </a:solidFill>
                <a:ea typeface="Open Sans Light"/>
                <a:cs typeface="Open Sans Light"/>
              </a:rPr>
              <a:t>Concession</a:t>
            </a:r>
            <a:r>
              <a:rPr lang="tr-TR" sz="5400" dirty="0">
                <a:solidFill>
                  <a:schemeClr val="accent2"/>
                </a:solidFill>
                <a:ea typeface="Open Sans Light"/>
                <a:cs typeface="Open Sans Light"/>
              </a:rPr>
              <a:t> </a:t>
            </a:r>
            <a:r>
              <a:rPr lang="tr-TR" sz="5400" dirty="0" err="1">
                <a:solidFill>
                  <a:schemeClr val="accent2"/>
                </a:solidFill>
                <a:ea typeface="Open Sans Light"/>
                <a:cs typeface="Open Sans Light"/>
              </a:rPr>
              <a:t>Lists</a:t>
            </a:r>
            <a:r>
              <a:rPr lang="tr-TR" sz="5400" dirty="0">
                <a:solidFill>
                  <a:schemeClr val="accent2"/>
                </a:solidFill>
                <a:ea typeface="Open Sans Light"/>
                <a:cs typeface="Open Sans Light"/>
              </a:rPr>
              <a:t> (PRETAS)</a:t>
            </a:r>
            <a:endParaRPr lang="tr-TR" sz="5400" dirty="0">
              <a:solidFill>
                <a:schemeClr val="accent2"/>
              </a:solidFill>
              <a:latin typeface="+mj-lt"/>
              <a:ea typeface="Open Sans Light"/>
              <a:cs typeface="Open Sans Light"/>
              <a:sym typeface="Open Sans Light"/>
            </a:endParaRPr>
          </a:p>
        </p:txBody>
      </p:sp>
      <p:pic>
        <p:nvPicPr>
          <p:cNvPr id="19" name="Grafik 2">
            <a:extLst>
              <a:ext uri="{FF2B5EF4-FFF2-40B4-BE49-F238E27FC236}">
                <a16:creationId xmlns:a16="http://schemas.microsoft.com/office/drawing/2014/main" id="{9E4B9A13-6267-1609-74CC-AAFE0C7D1AD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42975" y="575361"/>
            <a:ext cx="1720014" cy="1691048"/>
          </a:xfrm>
          <a:prstGeom prst="rect">
            <a:avLst/>
          </a:prstGeom>
        </p:spPr>
      </p:pic>
      <p:graphicFrame>
        <p:nvGraphicFramePr>
          <p:cNvPr id="7" name="Google Shape;1887;p58"/>
          <p:cNvGraphicFramePr/>
          <p:nvPr>
            <p:extLst>
              <p:ext uri="{D42A27DB-BD31-4B8C-83A1-F6EECF244321}">
                <p14:modId xmlns:p14="http://schemas.microsoft.com/office/powerpoint/2010/main" val="3729794703"/>
              </p:ext>
            </p:extLst>
          </p:nvPr>
        </p:nvGraphicFramePr>
        <p:xfrm>
          <a:off x="5918660" y="3246894"/>
          <a:ext cx="5594836" cy="546809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Google Shape;1887;p58"/>
          <p:cNvGraphicFramePr/>
          <p:nvPr>
            <p:extLst>
              <p:ext uri="{D42A27DB-BD31-4B8C-83A1-F6EECF244321}">
                <p14:modId xmlns:p14="http://schemas.microsoft.com/office/powerpoint/2010/main" val="3218509813"/>
              </p:ext>
            </p:extLst>
          </p:nvPr>
        </p:nvGraphicFramePr>
        <p:xfrm>
          <a:off x="-322600" y="3467100"/>
          <a:ext cx="8647450" cy="562587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3" name="Table 2"/>
          <p:cNvGraphicFramePr>
            <a:graphicFrameLocks noGrp="1"/>
          </p:cNvGraphicFramePr>
          <p:nvPr>
            <p:extLst>
              <p:ext uri="{D42A27DB-BD31-4B8C-83A1-F6EECF244321}">
                <p14:modId xmlns:p14="http://schemas.microsoft.com/office/powerpoint/2010/main" val="1620395775"/>
              </p:ext>
            </p:extLst>
          </p:nvPr>
        </p:nvGraphicFramePr>
        <p:xfrm>
          <a:off x="8324850" y="3680681"/>
          <a:ext cx="8172449" cy="5487917"/>
        </p:xfrm>
        <a:graphic>
          <a:graphicData uri="http://schemas.openxmlformats.org/drawingml/2006/table">
            <a:tbl>
              <a:tblPr firstRow="1" bandRow="1">
                <a:tableStyleId>{F5AB1C69-6EDB-4FF4-983F-18BD219EF322}</a:tableStyleId>
              </a:tblPr>
              <a:tblGrid>
                <a:gridCol w="3435110">
                  <a:extLst>
                    <a:ext uri="{9D8B030D-6E8A-4147-A177-3AD203B41FA5}">
                      <a16:colId xmlns:a16="http://schemas.microsoft.com/office/drawing/2014/main" val="20000"/>
                    </a:ext>
                  </a:extLst>
                </a:gridCol>
                <a:gridCol w="4737339">
                  <a:extLst>
                    <a:ext uri="{9D8B030D-6E8A-4147-A177-3AD203B41FA5}">
                      <a16:colId xmlns:a16="http://schemas.microsoft.com/office/drawing/2014/main" val="20001"/>
                    </a:ext>
                  </a:extLst>
                </a:gridCol>
              </a:tblGrid>
              <a:tr h="1478852">
                <a:tc>
                  <a:txBody>
                    <a:bodyPr/>
                    <a:lstStyle/>
                    <a:p>
                      <a:pPr algn="ctr"/>
                      <a:r>
                        <a:rPr sz="3200" b="1" i="0" u="none" strike="noStrike" cap="none" dirty="0">
                          <a:solidFill>
                            <a:schemeClr val="accent6"/>
                          </a:solidFill>
                          <a:latin typeface="+mn-lt"/>
                          <a:ea typeface="+mn-ea"/>
                          <a:cs typeface="+mn-cs"/>
                          <a:sym typeface="Arial"/>
                        </a:rPr>
                        <a:t>Frequency of HS Classification Disputes</a:t>
                      </a:r>
                    </a:p>
                  </a:txBody>
                  <a:tcPr>
                    <a:solidFill>
                      <a:schemeClr val="accent1"/>
                    </a:solidFill>
                  </a:tcPr>
                </a:tc>
                <a:tc>
                  <a:txBody>
                    <a:bodyPr/>
                    <a:lstStyle/>
                    <a:p>
                      <a:pPr algn="ctr"/>
                      <a:r>
                        <a:rPr sz="3200" b="1" i="0" u="none" strike="noStrike" cap="none" dirty="0">
                          <a:solidFill>
                            <a:schemeClr val="accent6"/>
                          </a:solidFill>
                          <a:latin typeface="+mn-lt"/>
                          <a:ea typeface="+mn-ea"/>
                          <a:cs typeface="+mn-cs"/>
                          <a:sym typeface="Arial"/>
                        </a:rPr>
                        <a:t>Percentage</a:t>
                      </a:r>
                    </a:p>
                  </a:txBody>
                  <a:tcPr>
                    <a:solidFill>
                      <a:schemeClr val="accent1"/>
                    </a:solidFill>
                  </a:tcPr>
                </a:tc>
                <a:extLst>
                  <a:ext uri="{0D108BD9-81ED-4DB2-BD59-A6C34878D82A}">
                    <a16:rowId xmlns:a16="http://schemas.microsoft.com/office/drawing/2014/main" val="10000"/>
                  </a:ext>
                </a:extLst>
              </a:tr>
              <a:tr h="1478852">
                <a:tc>
                  <a:txBody>
                    <a:bodyPr/>
                    <a:lstStyle/>
                    <a:p>
                      <a:pPr algn="ctr"/>
                      <a:r>
                        <a:rPr sz="3200" b="1" i="0" u="none" strike="noStrike" cap="none" dirty="0">
                          <a:solidFill>
                            <a:schemeClr val="accent6"/>
                          </a:solidFill>
                          <a:latin typeface="+mn-lt"/>
                          <a:ea typeface="+mn-ea"/>
                          <a:cs typeface="+mn-cs"/>
                          <a:sym typeface="Arial"/>
                        </a:rPr>
                        <a:t>Rarely / Never</a:t>
                      </a:r>
                    </a:p>
                  </a:txBody>
                  <a:tcPr>
                    <a:solidFill>
                      <a:schemeClr val="accent1"/>
                    </a:solidFill>
                  </a:tcPr>
                </a:tc>
                <a:tc>
                  <a:txBody>
                    <a:bodyPr/>
                    <a:lstStyle/>
                    <a:p>
                      <a:pPr algn="ctr"/>
                      <a:r>
                        <a:rPr lang="tr-TR" sz="3200" b="1" i="0" u="none" strike="noStrike" cap="none" dirty="0">
                          <a:solidFill>
                            <a:schemeClr val="accent6"/>
                          </a:solidFill>
                          <a:latin typeface="+mn-lt"/>
                          <a:ea typeface="+mn-ea"/>
                          <a:cs typeface="+mn-cs"/>
                          <a:sym typeface="Arial"/>
                        </a:rPr>
                        <a:t>67</a:t>
                      </a:r>
                      <a:r>
                        <a:rPr sz="3200" b="1" i="0" u="none" strike="noStrike" cap="none" dirty="0">
                          <a:solidFill>
                            <a:schemeClr val="accent6"/>
                          </a:solidFill>
                          <a:latin typeface="+mn-lt"/>
                          <a:ea typeface="+mn-ea"/>
                          <a:cs typeface="+mn-cs"/>
                          <a:sym typeface="Arial"/>
                        </a:rPr>
                        <a:t>%</a:t>
                      </a:r>
                    </a:p>
                  </a:txBody>
                  <a:tcPr>
                    <a:solidFill>
                      <a:schemeClr val="accent1"/>
                    </a:solidFill>
                  </a:tcPr>
                </a:tc>
                <a:extLst>
                  <a:ext uri="{0D108BD9-81ED-4DB2-BD59-A6C34878D82A}">
                    <a16:rowId xmlns:a16="http://schemas.microsoft.com/office/drawing/2014/main" val="348492043"/>
                  </a:ext>
                </a:extLst>
              </a:tr>
              <a:tr h="1523974">
                <a:tc>
                  <a:txBody>
                    <a:bodyPr/>
                    <a:lstStyle/>
                    <a:p>
                      <a:pPr algn="ctr"/>
                      <a:r>
                        <a:rPr lang="tr-TR" sz="3200" b="1" i="0" u="none" strike="noStrike" cap="none" dirty="0" err="1">
                          <a:solidFill>
                            <a:schemeClr val="accent6"/>
                          </a:solidFill>
                          <a:latin typeface="+mn-lt"/>
                          <a:ea typeface="+mn-ea"/>
                          <a:cs typeface="+mn-cs"/>
                          <a:sym typeface="Arial"/>
                        </a:rPr>
                        <a:t>Occasionaly</a:t>
                      </a:r>
                      <a:endParaRPr sz="3200" b="1" i="0" u="none" strike="noStrike" cap="none" dirty="0">
                        <a:solidFill>
                          <a:schemeClr val="accent6"/>
                        </a:solidFill>
                        <a:latin typeface="+mn-lt"/>
                        <a:ea typeface="+mn-ea"/>
                        <a:cs typeface="+mn-cs"/>
                        <a:sym typeface="Arial"/>
                      </a:endParaRPr>
                    </a:p>
                  </a:txBody>
                  <a:tcPr>
                    <a:solidFill>
                      <a:schemeClr val="accent1">
                        <a:lumMod val="20000"/>
                        <a:lumOff val="80000"/>
                      </a:schemeClr>
                    </a:solidFill>
                  </a:tcPr>
                </a:tc>
                <a:tc>
                  <a:txBody>
                    <a:bodyPr/>
                    <a:lstStyle/>
                    <a:p>
                      <a:pPr algn="ctr"/>
                      <a:r>
                        <a:rPr lang="tr-TR" sz="3200" b="1" i="0" u="none" strike="noStrike" cap="none" dirty="0">
                          <a:solidFill>
                            <a:schemeClr val="accent6"/>
                          </a:solidFill>
                          <a:latin typeface="+mn-lt"/>
                          <a:ea typeface="+mn-ea"/>
                          <a:cs typeface="+mn-cs"/>
                          <a:sym typeface="Arial"/>
                        </a:rPr>
                        <a:t>16</a:t>
                      </a:r>
                      <a:r>
                        <a:rPr sz="3200" b="1" i="0" u="none" strike="noStrike" cap="none" dirty="0">
                          <a:solidFill>
                            <a:schemeClr val="accent6"/>
                          </a:solidFill>
                          <a:latin typeface="+mn-lt"/>
                          <a:ea typeface="+mn-ea"/>
                          <a:cs typeface="+mn-cs"/>
                          <a:sym typeface="Arial"/>
                        </a:rPr>
                        <a:t>%</a:t>
                      </a:r>
                    </a:p>
                  </a:txBody>
                  <a:tcPr>
                    <a:solidFill>
                      <a:schemeClr val="accent1">
                        <a:lumMod val="20000"/>
                        <a:lumOff val="80000"/>
                      </a:schemeClr>
                    </a:solidFill>
                  </a:tcPr>
                </a:tc>
                <a:extLst>
                  <a:ext uri="{0D108BD9-81ED-4DB2-BD59-A6C34878D82A}">
                    <a16:rowId xmlns:a16="http://schemas.microsoft.com/office/drawing/2014/main" val="10001"/>
                  </a:ext>
                </a:extLst>
              </a:tr>
              <a:tr h="930611">
                <a:tc>
                  <a:txBody>
                    <a:bodyPr/>
                    <a:lstStyle/>
                    <a:p>
                      <a:pPr algn="ctr"/>
                      <a:r>
                        <a:rPr sz="3200" b="1" dirty="0">
                          <a:solidFill>
                            <a:schemeClr val="accent6"/>
                          </a:solidFill>
                        </a:rPr>
                        <a:t>Not Yet Applicable</a:t>
                      </a:r>
                    </a:p>
                  </a:txBody>
                  <a:tcPr>
                    <a:solidFill>
                      <a:schemeClr val="accent1"/>
                    </a:solidFill>
                  </a:tcPr>
                </a:tc>
                <a:tc>
                  <a:txBody>
                    <a:bodyPr/>
                    <a:lstStyle/>
                    <a:p>
                      <a:pPr algn="ctr"/>
                      <a:r>
                        <a:rPr lang="tr-TR" sz="3200" b="1" dirty="0">
                          <a:solidFill>
                            <a:schemeClr val="accent6"/>
                          </a:solidFill>
                        </a:rPr>
                        <a:t>16</a:t>
                      </a:r>
                      <a:r>
                        <a:rPr sz="3200" b="1" dirty="0">
                          <a:solidFill>
                            <a:schemeClr val="accent6"/>
                          </a:solidFill>
                        </a:rPr>
                        <a:t>%</a:t>
                      </a:r>
                    </a:p>
                  </a:txBody>
                  <a:tcPr>
                    <a:solidFill>
                      <a:schemeClr val="accent1"/>
                    </a:solidFill>
                  </a:tcPr>
                </a:tc>
                <a:extLst>
                  <a:ext uri="{0D108BD9-81ED-4DB2-BD59-A6C34878D82A}">
                    <a16:rowId xmlns:a16="http://schemas.microsoft.com/office/drawing/2014/main" val="10002"/>
                  </a:ext>
                </a:extLst>
              </a:tr>
            </a:tbl>
          </a:graphicData>
        </a:graphic>
      </p:graphicFrame>
      <p:graphicFrame>
        <p:nvGraphicFramePr>
          <p:cNvPr id="15" name="Google Shape;1887;p58"/>
          <p:cNvGraphicFramePr/>
          <p:nvPr>
            <p:extLst>
              <p:ext uri="{D42A27DB-BD31-4B8C-83A1-F6EECF244321}">
                <p14:modId xmlns:p14="http://schemas.microsoft.com/office/powerpoint/2010/main" val="970207421"/>
              </p:ext>
            </p:extLst>
          </p:nvPr>
        </p:nvGraphicFramePr>
        <p:xfrm>
          <a:off x="17188648" y="3467099"/>
          <a:ext cx="6650876" cy="5625871"/>
        </p:xfrm>
        <a:graphic>
          <a:graphicData uri="http://schemas.openxmlformats.org/drawingml/2006/chart">
            <c:chart xmlns:c="http://schemas.openxmlformats.org/drawingml/2006/chart" xmlns:r="http://schemas.openxmlformats.org/officeDocument/2006/relationships" r:id="rId7"/>
          </a:graphicData>
        </a:graphic>
      </p:graphicFrame>
      <p:sp>
        <p:nvSpPr>
          <p:cNvPr id="20" name="Google Shape;1888;p58"/>
          <p:cNvSpPr/>
          <p:nvPr/>
        </p:nvSpPr>
        <p:spPr>
          <a:xfrm>
            <a:off x="17491022" y="9620250"/>
            <a:ext cx="6478729" cy="1512278"/>
          </a:xfrm>
          <a:prstGeom prst="rect">
            <a:avLst/>
          </a:prstGeom>
          <a:solidFill>
            <a:schemeClr val="accent1"/>
          </a:solidFill>
          <a:ln>
            <a:noFill/>
          </a:ln>
        </p:spPr>
        <p:txBody>
          <a:bodyPr spcFirstLastPara="1" wrap="square" lIns="91425" tIns="45700" rIns="91425" bIns="45700" anchor="ctr" anchorCtr="0">
            <a:noAutofit/>
          </a:bodyPr>
          <a:lstStyle/>
          <a:p>
            <a:pPr algn="ctr">
              <a:defRPr sz="2400" b="1" i="0" u="none" strike="noStrike" kern="1200" spc="0" baseline="0">
                <a:solidFill>
                  <a:srgbClr val="FFFFFF"/>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400" b="1" i="0" u="none" strike="noStrike" kern="1200" spc="0" baseline="0">
                <a:solidFill>
                  <a:srgbClr val="FFFFFF"/>
                </a:solidFill>
                <a:latin typeface="+mn-lt"/>
                <a:ea typeface="+mn-ea"/>
                <a:cs typeface="+mn-cs"/>
              </a:defRPr>
            </a:pPr>
            <a:r>
              <a:rPr lang="en-US" sz="3600" b="1" kern="1200" dirty="0">
                <a:solidFill>
                  <a:schemeClr val="bg1"/>
                </a:solidFill>
                <a:latin typeface="Calibri Light" panose="020F0302020204030204" pitchFamily="34" charset="0"/>
                <a:ea typeface="+mn-ea"/>
                <a:cs typeface="Calibri Light" panose="020F0302020204030204" pitchFamily="34" charset="0"/>
              </a:rPr>
              <a:t>Coverage of Existing Concession Lists</a:t>
            </a: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400" b="1" i="0" u="none" strike="noStrike" kern="1200" spc="0" baseline="0">
                <a:solidFill>
                  <a:srgbClr val="FFFFFF"/>
                </a:solidFill>
                <a:latin typeface="+mn-lt"/>
                <a:ea typeface="+mn-ea"/>
                <a:cs typeface="+mn-cs"/>
              </a:defRPr>
            </a:pPr>
            <a:r>
              <a:rPr lang="tr-TR" sz="3600" b="1" kern="1200" dirty="0">
                <a:solidFill>
                  <a:schemeClr val="bg2"/>
                </a:solidFill>
                <a:latin typeface="+mn-lt"/>
                <a:ea typeface="+mn-ea"/>
                <a:cs typeface="+mn-cs"/>
              </a:rPr>
              <a:t> </a:t>
            </a:r>
            <a:endParaRPr lang="en-US" sz="3600" b="1" kern="1200" dirty="0">
              <a:solidFill>
                <a:schemeClr val="bg2"/>
              </a:solidFill>
              <a:latin typeface="+mn-lt"/>
              <a:ea typeface="+mn-ea"/>
              <a:cs typeface="+mn-cs"/>
            </a:endParaRPr>
          </a:p>
        </p:txBody>
      </p:sp>
      <p:sp>
        <p:nvSpPr>
          <p:cNvPr id="21" name="Google Shape;1888;p58"/>
          <p:cNvSpPr/>
          <p:nvPr/>
        </p:nvSpPr>
        <p:spPr>
          <a:xfrm>
            <a:off x="551235" y="9653788"/>
            <a:ext cx="6478729" cy="1512278"/>
          </a:xfrm>
          <a:prstGeom prst="rect">
            <a:avLst/>
          </a:prstGeom>
          <a:solidFill>
            <a:schemeClr val="accent1"/>
          </a:solidFill>
          <a:ln>
            <a:noFill/>
          </a:ln>
        </p:spPr>
        <p:txBody>
          <a:bodyPr spcFirstLastPara="1" wrap="square" lIns="91425" tIns="45700" rIns="91425" bIns="45700" anchor="ctr" anchorCtr="0">
            <a:noAutofit/>
          </a:bodyPr>
          <a:lstStyle/>
          <a:p>
            <a:pPr algn="ctr">
              <a:defRPr sz="2400" b="1" i="0" u="none" strike="noStrike" kern="1200" spc="0" baseline="0">
                <a:solidFill>
                  <a:srgbClr val="FFFFFF"/>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000" b="1" i="0" u="none" strike="noStrike" kern="1200" spc="0" baseline="0">
                <a:solidFill>
                  <a:srgbClr val="050A19"/>
                </a:solidFill>
                <a:latin typeface="+mn-lt"/>
                <a:ea typeface="+mn-ea"/>
                <a:cs typeface="+mn-cs"/>
              </a:defRPr>
            </a:pPr>
            <a:r>
              <a:rPr lang="en-US" sz="3600" b="1" kern="1200" dirty="0">
                <a:solidFill>
                  <a:schemeClr val="bg1"/>
                </a:solidFill>
                <a:latin typeface="Calibri Light" panose="020F0302020204030204" pitchFamily="34" charset="0"/>
                <a:ea typeface="+mn-ea"/>
                <a:cs typeface="Calibri Light" panose="020F0302020204030204" pitchFamily="34" charset="0"/>
              </a:rPr>
              <a:t>Accessibility of Concession Lists to the Private Sector</a:t>
            </a: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400" b="1" i="0" u="none" strike="noStrike" kern="1200" spc="0" baseline="0">
                <a:solidFill>
                  <a:srgbClr val="FFFFFF"/>
                </a:solidFill>
                <a:latin typeface="+mn-lt"/>
                <a:ea typeface="+mn-ea"/>
                <a:cs typeface="+mn-cs"/>
              </a:defRPr>
            </a:pPr>
            <a:r>
              <a:rPr lang="tr-TR" sz="3600" b="1" kern="1200" dirty="0">
                <a:solidFill>
                  <a:schemeClr val="bg1"/>
                </a:solidFill>
                <a:latin typeface="Calibri Light" panose="020F0302020204030204" pitchFamily="34" charset="0"/>
                <a:ea typeface="+mn-ea"/>
                <a:cs typeface="Calibri Light" panose="020F0302020204030204" pitchFamily="34" charset="0"/>
              </a:rPr>
              <a:t> </a:t>
            </a:r>
            <a:endParaRPr lang="en-US" sz="3600" b="1" kern="1200" dirty="0">
              <a:solidFill>
                <a:schemeClr val="bg1"/>
              </a:solidFill>
              <a:latin typeface="Calibri Light" panose="020F0302020204030204" pitchFamily="34" charset="0"/>
              <a:ea typeface="+mn-ea"/>
              <a:cs typeface="Calibri Light" panose="020F0302020204030204" pitchFamily="34" charset="0"/>
            </a:endParaRPr>
          </a:p>
        </p:txBody>
      </p:sp>
      <p:sp>
        <p:nvSpPr>
          <p:cNvPr id="22" name="Google Shape;1888;p58"/>
          <p:cNvSpPr/>
          <p:nvPr/>
        </p:nvSpPr>
        <p:spPr>
          <a:xfrm>
            <a:off x="9246399" y="9646460"/>
            <a:ext cx="6478729" cy="1512278"/>
          </a:xfrm>
          <a:prstGeom prst="rect">
            <a:avLst/>
          </a:prstGeom>
          <a:solidFill>
            <a:schemeClr val="accent1"/>
          </a:solidFill>
          <a:ln>
            <a:noFill/>
          </a:ln>
        </p:spPr>
        <p:txBody>
          <a:bodyPr spcFirstLastPara="1" wrap="square" lIns="91425" tIns="45700" rIns="91425" bIns="45700" anchor="ctr" anchorCtr="0">
            <a:noAutofit/>
          </a:bodyPr>
          <a:lstStyle/>
          <a:p>
            <a:pPr algn="ctr">
              <a:defRPr sz="2400" b="1" i="0" u="none" strike="noStrike" kern="1200" spc="0" baseline="0">
                <a:solidFill>
                  <a:srgbClr val="FFFFFF"/>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400" b="1" i="0" u="none" strike="noStrike" kern="1200" spc="0" baseline="0">
                <a:solidFill>
                  <a:srgbClr val="FFFFFF"/>
                </a:solidFill>
                <a:latin typeface="+mn-lt"/>
                <a:ea typeface="+mn-ea"/>
                <a:cs typeface="+mn-cs"/>
              </a:defRPr>
            </a:pPr>
            <a:r>
              <a:rPr lang="tr-TR" sz="3600" b="1" kern="1200" dirty="0">
                <a:solidFill>
                  <a:schemeClr val="bg1"/>
                </a:solidFill>
                <a:latin typeface="Calibri Light" panose="020F0302020204030204" pitchFamily="34" charset="0"/>
                <a:ea typeface="+mn-ea"/>
                <a:cs typeface="Calibri Light" panose="020F0302020204030204" pitchFamily="34" charset="0"/>
              </a:rPr>
              <a:t>HS </a:t>
            </a:r>
            <a:r>
              <a:rPr lang="tr-TR" sz="3600" b="1" kern="1200" dirty="0" err="1">
                <a:solidFill>
                  <a:schemeClr val="bg1"/>
                </a:solidFill>
                <a:latin typeface="Calibri Light" panose="020F0302020204030204" pitchFamily="34" charset="0"/>
                <a:ea typeface="+mn-ea"/>
                <a:cs typeface="Calibri Light" panose="020F0302020204030204" pitchFamily="34" charset="0"/>
              </a:rPr>
              <a:t>Code</a:t>
            </a:r>
            <a:r>
              <a:rPr lang="tr-TR" sz="3600" b="1" kern="1200" dirty="0">
                <a:solidFill>
                  <a:schemeClr val="bg1"/>
                </a:solidFill>
                <a:latin typeface="Calibri Light" panose="020F0302020204030204" pitchFamily="34" charset="0"/>
                <a:ea typeface="+mn-ea"/>
                <a:cs typeface="Calibri Light" panose="020F0302020204030204" pitchFamily="34" charset="0"/>
              </a:rPr>
              <a:t> </a:t>
            </a:r>
            <a:r>
              <a:rPr lang="tr-TR" sz="3600" b="1" kern="1200" dirty="0" err="1">
                <a:solidFill>
                  <a:schemeClr val="bg1"/>
                </a:solidFill>
                <a:latin typeface="Calibri Light" panose="020F0302020204030204" pitchFamily="34" charset="0"/>
                <a:ea typeface="+mn-ea"/>
                <a:cs typeface="Calibri Light" panose="020F0302020204030204" pitchFamily="34" charset="0"/>
              </a:rPr>
              <a:t>Classification</a:t>
            </a:r>
            <a:r>
              <a:rPr lang="tr-TR" sz="3600" b="1" kern="1200" dirty="0">
                <a:solidFill>
                  <a:schemeClr val="bg1"/>
                </a:solidFill>
                <a:latin typeface="Calibri Light" panose="020F0302020204030204" pitchFamily="34" charset="0"/>
                <a:ea typeface="+mn-ea"/>
                <a:cs typeface="Calibri Light" panose="020F0302020204030204" pitchFamily="34" charset="0"/>
              </a:rPr>
              <a:t> </a:t>
            </a:r>
            <a:r>
              <a:rPr lang="tr-TR" sz="3600" b="1" kern="1200" dirty="0" err="1">
                <a:solidFill>
                  <a:schemeClr val="bg1"/>
                </a:solidFill>
                <a:latin typeface="Calibri Light" panose="020F0302020204030204" pitchFamily="34" charset="0"/>
                <a:ea typeface="+mn-ea"/>
                <a:cs typeface="Calibri Light" panose="020F0302020204030204" pitchFamily="34" charset="0"/>
              </a:rPr>
              <a:t>Disputes</a:t>
            </a: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400" b="1" i="0" u="none" strike="noStrike" kern="1200" spc="0" baseline="0">
                <a:solidFill>
                  <a:srgbClr val="FFFFFF"/>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2400" b="1" i="0" u="none" strike="noStrike" kern="1200" spc="0" baseline="0">
                <a:solidFill>
                  <a:srgbClr val="FFFFFF"/>
                </a:solidFill>
                <a:latin typeface="+mn-lt"/>
                <a:ea typeface="+mn-ea"/>
                <a:cs typeface="+mn-cs"/>
              </a:defRPr>
            </a:pPr>
            <a:r>
              <a:rPr lang="tr-TR" sz="3600" b="1" kern="1200" dirty="0">
                <a:solidFill>
                  <a:schemeClr val="bg2"/>
                </a:solidFill>
                <a:latin typeface="+mn-lt"/>
                <a:ea typeface="+mn-ea"/>
                <a:cs typeface="+mn-cs"/>
              </a:rPr>
              <a:t> </a:t>
            </a:r>
            <a:endParaRPr lang="en-US" sz="3600" b="1" kern="1200" dirty="0">
              <a:solidFill>
                <a:schemeClr val="bg2"/>
              </a:solidFill>
              <a:latin typeface="+mn-lt"/>
              <a:ea typeface="+mn-ea"/>
              <a:cs typeface="+mn-cs"/>
            </a:endParaRPr>
          </a:p>
        </p:txBody>
      </p:sp>
      <p:sp>
        <p:nvSpPr>
          <p:cNvPr id="23" name="Google Shape;1890;p58"/>
          <p:cNvSpPr txBox="1"/>
          <p:nvPr/>
        </p:nvSpPr>
        <p:spPr>
          <a:xfrm>
            <a:off x="1253529" y="11392536"/>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24" name="Google Shape;1890;p58"/>
          <p:cNvSpPr txBox="1"/>
          <p:nvPr/>
        </p:nvSpPr>
        <p:spPr>
          <a:xfrm>
            <a:off x="10299524" y="11379246"/>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26" name="Google Shape;1890;p58"/>
          <p:cNvSpPr txBox="1"/>
          <p:nvPr/>
        </p:nvSpPr>
        <p:spPr>
          <a:xfrm>
            <a:off x="18759613" y="11392536"/>
            <a:ext cx="3941546" cy="1421928"/>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Tree>
    <p:extLst>
      <p:ext uri="{BB962C8B-B14F-4D97-AF65-F5344CB8AC3E}">
        <p14:creationId xmlns:p14="http://schemas.microsoft.com/office/powerpoint/2010/main" val="2978861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84"/>
        <p:cNvGrpSpPr/>
        <p:nvPr/>
      </p:nvGrpSpPr>
      <p:grpSpPr>
        <a:xfrm>
          <a:off x="0" y="0"/>
          <a:ext cx="0" cy="0"/>
          <a:chOff x="0" y="0"/>
          <a:chExt cx="0" cy="0"/>
        </a:xfrm>
      </p:grpSpPr>
      <p:sp>
        <p:nvSpPr>
          <p:cNvPr id="25" name="Google Shape;181;p2"/>
          <p:cNvSpPr txBox="1">
            <a:spLocks/>
          </p:cNvSpPr>
          <p:nvPr/>
        </p:nvSpPr>
        <p:spPr>
          <a:xfrm>
            <a:off x="3070652" y="1097864"/>
            <a:ext cx="20421600" cy="1163638"/>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tr-TR" sz="6000" b="1" dirty="0" err="1">
                <a:solidFill>
                  <a:schemeClr val="accent2"/>
                </a:solidFill>
                <a:latin typeface="+mj-lt"/>
                <a:ea typeface="Open Sans Light"/>
                <a:cs typeface="Open Sans Light"/>
                <a:sym typeface="Open Sans Light"/>
              </a:rPr>
              <a:t>Section</a:t>
            </a:r>
            <a:r>
              <a:rPr lang="tr-TR" sz="6000" b="1" dirty="0">
                <a:solidFill>
                  <a:schemeClr val="accent2"/>
                </a:solidFill>
                <a:latin typeface="+mj-lt"/>
                <a:ea typeface="Open Sans Light"/>
                <a:cs typeface="Open Sans Light"/>
                <a:sym typeface="Open Sans Light"/>
              </a:rPr>
              <a:t> 3:</a:t>
            </a:r>
            <a:r>
              <a:rPr lang="tr-TR" sz="6000" dirty="0">
                <a:solidFill>
                  <a:schemeClr val="accent2"/>
                </a:solidFill>
                <a:latin typeface="+mj-lt"/>
                <a:ea typeface="Open Sans Light"/>
                <a:cs typeface="Open Sans Light"/>
                <a:sym typeface="Open Sans Light"/>
              </a:rPr>
              <a:t> </a:t>
            </a:r>
            <a:r>
              <a:rPr lang="tr-TR" sz="6000" dirty="0">
                <a:solidFill>
                  <a:schemeClr val="accent2"/>
                </a:solidFill>
                <a:latin typeface="+mj-lt"/>
                <a:ea typeface="Open Sans Light"/>
                <a:cs typeface="Open Sans Light"/>
              </a:rPr>
              <a:t>Rules of </a:t>
            </a:r>
            <a:r>
              <a:rPr lang="tr-TR" sz="6000" dirty="0" err="1">
                <a:solidFill>
                  <a:schemeClr val="accent2"/>
                </a:solidFill>
                <a:latin typeface="+mj-lt"/>
                <a:ea typeface="Open Sans Light"/>
                <a:cs typeface="Open Sans Light"/>
              </a:rPr>
              <a:t>Origin</a:t>
            </a:r>
            <a:r>
              <a:rPr lang="tr-TR" sz="6000" dirty="0">
                <a:solidFill>
                  <a:schemeClr val="accent2"/>
                </a:solidFill>
                <a:latin typeface="+mj-lt"/>
                <a:ea typeface="Open Sans Light"/>
                <a:cs typeface="Open Sans Light"/>
              </a:rPr>
              <a:t> </a:t>
            </a:r>
            <a:r>
              <a:rPr lang="tr-TR" sz="6000" dirty="0" err="1">
                <a:solidFill>
                  <a:schemeClr val="accent2"/>
                </a:solidFill>
                <a:latin typeface="+mj-lt"/>
                <a:ea typeface="Open Sans Light"/>
                <a:cs typeface="Open Sans Light"/>
              </a:rPr>
              <a:t>and</a:t>
            </a:r>
            <a:r>
              <a:rPr lang="tr-TR" sz="6000" dirty="0">
                <a:solidFill>
                  <a:schemeClr val="accent2"/>
                </a:solidFill>
                <a:latin typeface="+mj-lt"/>
                <a:ea typeface="Open Sans Light"/>
                <a:cs typeface="Open Sans Light"/>
              </a:rPr>
              <a:t> </a:t>
            </a:r>
            <a:r>
              <a:rPr lang="tr-TR" sz="6000" dirty="0" err="1">
                <a:solidFill>
                  <a:schemeClr val="accent2"/>
                </a:solidFill>
                <a:latin typeface="+mj-lt"/>
                <a:ea typeface="Open Sans Light"/>
                <a:cs typeface="Open Sans Light"/>
              </a:rPr>
              <a:t>Origin</a:t>
            </a:r>
            <a:r>
              <a:rPr lang="tr-TR" sz="6000" dirty="0">
                <a:solidFill>
                  <a:schemeClr val="accent2"/>
                </a:solidFill>
                <a:latin typeface="+mj-lt"/>
                <a:ea typeface="Open Sans Light"/>
                <a:cs typeface="Open Sans Light"/>
              </a:rPr>
              <a:t> </a:t>
            </a:r>
            <a:r>
              <a:rPr lang="tr-TR" sz="6000" dirty="0" err="1">
                <a:solidFill>
                  <a:schemeClr val="accent2"/>
                </a:solidFill>
                <a:latin typeface="+mj-lt"/>
                <a:ea typeface="Open Sans Light"/>
                <a:cs typeface="Open Sans Light"/>
              </a:rPr>
              <a:t>Certificates</a:t>
            </a:r>
            <a:r>
              <a:rPr lang="tr-TR" sz="6000" dirty="0">
                <a:solidFill>
                  <a:schemeClr val="accent2"/>
                </a:solidFill>
                <a:latin typeface="+mj-lt"/>
                <a:ea typeface="Open Sans Light"/>
                <a:cs typeface="Open Sans Light"/>
                <a:sym typeface="Open Sans Light"/>
              </a:rPr>
              <a:t> </a:t>
            </a:r>
          </a:p>
        </p:txBody>
      </p:sp>
      <p:pic>
        <p:nvPicPr>
          <p:cNvPr id="19" name="Grafik 2">
            <a:extLst>
              <a:ext uri="{FF2B5EF4-FFF2-40B4-BE49-F238E27FC236}">
                <a16:creationId xmlns:a16="http://schemas.microsoft.com/office/drawing/2014/main" id="{9E4B9A13-6267-1609-74CC-AAFE0C7D1AD7}"/>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42975" y="575361"/>
            <a:ext cx="1720014" cy="1691048"/>
          </a:xfrm>
          <a:prstGeom prst="rect">
            <a:avLst/>
          </a:prstGeom>
        </p:spPr>
      </p:pic>
      <p:graphicFrame>
        <p:nvGraphicFramePr>
          <p:cNvPr id="18" name="Google Shape;1887;p58"/>
          <p:cNvGraphicFramePr/>
          <p:nvPr>
            <p:extLst>
              <p:ext uri="{D42A27DB-BD31-4B8C-83A1-F6EECF244321}">
                <p14:modId xmlns:p14="http://schemas.microsoft.com/office/powerpoint/2010/main" val="1361760602"/>
              </p:ext>
            </p:extLst>
          </p:nvPr>
        </p:nvGraphicFramePr>
        <p:xfrm>
          <a:off x="1582175" y="2926293"/>
          <a:ext cx="6761725" cy="596130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2" name="Google Shape;1887;p58"/>
          <p:cNvGraphicFramePr/>
          <p:nvPr>
            <p:extLst>
              <p:ext uri="{D42A27DB-BD31-4B8C-83A1-F6EECF244321}">
                <p14:modId xmlns:p14="http://schemas.microsoft.com/office/powerpoint/2010/main" val="3771434277"/>
              </p:ext>
            </p:extLst>
          </p:nvPr>
        </p:nvGraphicFramePr>
        <p:xfrm>
          <a:off x="11419690" y="3154894"/>
          <a:ext cx="11535560" cy="6186897"/>
        </p:xfrm>
        <a:graphic>
          <a:graphicData uri="http://schemas.openxmlformats.org/drawingml/2006/chart">
            <c:chart xmlns:c="http://schemas.openxmlformats.org/drawingml/2006/chart" xmlns:r="http://schemas.openxmlformats.org/officeDocument/2006/relationships" r:id="rId6"/>
          </a:graphicData>
        </a:graphic>
      </p:graphicFrame>
      <p:sp>
        <p:nvSpPr>
          <p:cNvPr id="14" name="Google Shape;1888;p58"/>
          <p:cNvSpPr/>
          <p:nvPr/>
        </p:nvSpPr>
        <p:spPr>
          <a:xfrm>
            <a:off x="13206502" y="9601950"/>
            <a:ext cx="7467280" cy="1682141"/>
          </a:xfrm>
          <a:prstGeom prst="rect">
            <a:avLst/>
          </a:prstGeom>
          <a:solidFill>
            <a:schemeClr val="accent1"/>
          </a:solidFill>
          <a:ln>
            <a:noFill/>
          </a:ln>
        </p:spPr>
        <p:txBody>
          <a:bodyPr spcFirstLastPara="1" wrap="square" lIns="91425" tIns="45700" rIns="91425" bIns="45700" anchor="ctr" anchorCtr="0">
            <a:noAutofit/>
          </a:bodyPr>
          <a:lstStyle/>
          <a:p>
            <a:pPr algn="ctr">
              <a:defRPr sz="1862" b="0" i="0" u="none" strike="noStrike" kern="1200" spc="0" baseline="0">
                <a:solidFill>
                  <a:srgbClr val="999999">
                    <a:lumMod val="65000"/>
                    <a:lumOff val="35000"/>
                  </a:srgbClr>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1862" b="0" i="0" u="none" strike="noStrike" kern="1200" spc="0" baseline="0">
                <a:solidFill>
                  <a:srgbClr val="999999">
                    <a:lumMod val="65000"/>
                    <a:lumOff val="35000"/>
                  </a:srgbClr>
                </a:solidFill>
                <a:latin typeface="+mn-lt"/>
                <a:ea typeface="+mn-ea"/>
                <a:cs typeface="+mn-cs"/>
              </a:defRPr>
            </a:pPr>
            <a:r>
              <a:rPr lang="en-US" sz="3600" b="1" kern="1200" dirty="0">
                <a:solidFill>
                  <a:schemeClr val="bg1"/>
                </a:solidFill>
                <a:latin typeface="Calibri Light" panose="020F0302020204030204" pitchFamily="34" charset="0"/>
                <a:ea typeface="+mn-ea"/>
                <a:cs typeface="Calibri Light" panose="020F0302020204030204" pitchFamily="34" charset="0"/>
              </a:rPr>
              <a:t>Main Challenges Related to Rules of Origin</a:t>
            </a: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1862" b="0" i="0" u="none" strike="noStrike" kern="1200" spc="0" baseline="0">
                <a:solidFill>
                  <a:srgbClr val="999999">
                    <a:lumMod val="65000"/>
                    <a:lumOff val="35000"/>
                  </a:srgbClr>
                </a:solidFill>
                <a:latin typeface="+mn-lt"/>
                <a:ea typeface="+mn-ea"/>
                <a:cs typeface="+mn-cs"/>
              </a:defRPr>
            </a:pPr>
            <a:endParaRPr lang="en-US" sz="3600" b="1" kern="1200" dirty="0">
              <a:solidFill>
                <a:schemeClr val="bg1"/>
              </a:solidFill>
              <a:latin typeface="Calibri Light" panose="020F0302020204030204" pitchFamily="34" charset="0"/>
              <a:ea typeface="+mn-ea"/>
              <a:cs typeface="Calibri Light" panose="020F0302020204030204" pitchFamily="34" charset="0"/>
            </a:endParaRPr>
          </a:p>
        </p:txBody>
      </p:sp>
      <p:sp>
        <p:nvSpPr>
          <p:cNvPr id="16" name="Google Shape;1890;p58"/>
          <p:cNvSpPr txBox="1"/>
          <p:nvPr/>
        </p:nvSpPr>
        <p:spPr>
          <a:xfrm>
            <a:off x="12782550" y="11626110"/>
            <a:ext cx="8822449" cy="1895904"/>
          </a:xfrm>
          <a:prstGeom prst="rect">
            <a:avLst/>
          </a:prstGeom>
          <a:noFill/>
          <a:ln>
            <a:noFill/>
          </a:ln>
        </p:spPr>
        <p:txBody>
          <a:bodyPr spcFirstLastPara="1" wrap="square" lIns="0" tIns="0" rIns="0" bIns="0" anchor="t" anchorCtr="0">
            <a:spAutoFit/>
          </a:bodyPr>
          <a:lstStyle/>
          <a:p>
            <a:pPr algn="ctr">
              <a:lnSpc>
                <a:spcPct val="140000"/>
              </a:lnSpc>
            </a:pP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a:t>
            </a:r>
            <a:r>
              <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6</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rPr>
              <a:t> Member Countries answered the question. </a:t>
            </a:r>
            <a:r>
              <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rPr>
              <a:t>One respondent indicated that the question was not yet applicable.</a:t>
            </a: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endParaRPr>
          </a:p>
          <a:p>
            <a:pPr marL="0" marR="0" lvl="0" indent="0" algn="ctr" rtl="0">
              <a:lnSpc>
                <a:spcPct val="140000"/>
              </a:lnSpc>
              <a:spcBef>
                <a:spcPts val="0"/>
              </a:spcBef>
              <a:spcAft>
                <a:spcPts val="0"/>
              </a:spcAft>
              <a:buNone/>
            </a:pPr>
            <a:endParaRPr lang="en-US"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a:p>
            <a:pPr marL="0" marR="0" lvl="0" indent="0" algn="ctr" rtl="0">
              <a:lnSpc>
                <a:spcPct val="140000"/>
              </a:lnSpc>
              <a:spcBef>
                <a:spcPts val="0"/>
              </a:spcBef>
              <a:spcAft>
                <a:spcPts val="0"/>
              </a:spcAft>
              <a:buNone/>
            </a:pPr>
            <a:endParaRPr lang="tr-TR" sz="2200" dirty="0">
              <a:solidFill>
                <a:schemeClr val="dk2"/>
              </a:solidFill>
              <a:latin typeface="Calibri Light" panose="020F0302020204030204" pitchFamily="34" charset="0"/>
              <a:ea typeface="Calibri Light" panose="020F0302020204030204" pitchFamily="34" charset="0"/>
              <a:cs typeface="Calibri Light" panose="020F0302020204030204" pitchFamily="34" charset="0"/>
              <a:sym typeface="Open Sans Light"/>
            </a:endParaRPr>
          </a:p>
        </p:txBody>
      </p:sp>
      <p:sp>
        <p:nvSpPr>
          <p:cNvPr id="17" name="Google Shape;1888;p58"/>
          <p:cNvSpPr/>
          <p:nvPr/>
        </p:nvSpPr>
        <p:spPr>
          <a:xfrm>
            <a:off x="1277582" y="9659050"/>
            <a:ext cx="7467280" cy="1682141"/>
          </a:xfrm>
          <a:prstGeom prst="rect">
            <a:avLst/>
          </a:prstGeom>
          <a:solidFill>
            <a:schemeClr val="accent1"/>
          </a:solidFill>
          <a:ln>
            <a:noFill/>
          </a:ln>
        </p:spPr>
        <p:txBody>
          <a:bodyPr spcFirstLastPara="1" wrap="square" lIns="91425" tIns="45700" rIns="91425" bIns="45700" anchor="ctr" anchorCtr="0">
            <a:noAutofit/>
          </a:bodyPr>
          <a:lstStyle/>
          <a:p>
            <a:pPr algn="ctr">
              <a:defRPr sz="1862" b="0" i="0" u="none" strike="noStrike" kern="1200" spc="0" baseline="0">
                <a:solidFill>
                  <a:srgbClr val="999999">
                    <a:lumMod val="65000"/>
                    <a:lumOff val="35000"/>
                  </a:srgbClr>
                </a:solidFill>
                <a:latin typeface="+mn-lt"/>
                <a:ea typeface="+mn-ea"/>
                <a:cs typeface="+mn-cs"/>
              </a:defRPr>
            </a:pP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lvl="0" algn="ctr"/>
            <a:r>
              <a:rPr lang="en-US" sz="3600" b="1" kern="1200" dirty="0">
                <a:solidFill>
                  <a:schemeClr val="bg1"/>
                </a:solidFill>
                <a:latin typeface="Calibri Light" panose="020F0302020204030204" pitchFamily="34" charset="0"/>
                <a:ea typeface="+mn-ea"/>
                <a:cs typeface="Calibri Light" panose="020F0302020204030204" pitchFamily="34" charset="0"/>
              </a:rPr>
              <a:t>Clarity of TPS-OIC Rules of Origin</a:t>
            </a:r>
            <a:endParaRPr lang="tr-TR" sz="3600" b="1" kern="1200" dirty="0">
              <a:solidFill>
                <a:schemeClr val="bg1"/>
              </a:solidFill>
              <a:latin typeface="Calibri Light" panose="020F0302020204030204" pitchFamily="34" charset="0"/>
              <a:ea typeface="+mn-ea"/>
              <a:cs typeface="Calibri Light" panose="020F0302020204030204" pitchFamily="34" charset="0"/>
            </a:endParaRPr>
          </a:p>
          <a:p>
            <a:pPr algn="ctr">
              <a:defRPr sz="1862" b="0" i="0" u="none" strike="noStrike" kern="1200" spc="0" baseline="0">
                <a:solidFill>
                  <a:srgbClr val="999999">
                    <a:lumMod val="65000"/>
                    <a:lumOff val="35000"/>
                  </a:srgbClr>
                </a:solidFill>
                <a:latin typeface="+mn-lt"/>
                <a:ea typeface="+mn-ea"/>
                <a:cs typeface="+mn-cs"/>
              </a:defRPr>
            </a:pPr>
            <a:endParaRPr lang="en-US" sz="3600" b="1" kern="1200" dirty="0">
              <a:solidFill>
                <a:schemeClr val="bg1"/>
              </a:solidFill>
              <a:latin typeface="Calibri Light" panose="020F0302020204030204" pitchFamily="34" charset="0"/>
              <a:ea typeface="+mn-ea"/>
              <a:cs typeface="Calibri Light" panose="020F0302020204030204" pitchFamily="34" charset="0"/>
            </a:endParaRPr>
          </a:p>
        </p:txBody>
      </p:sp>
    </p:spTree>
    <p:extLst>
      <p:ext uri="{BB962C8B-B14F-4D97-AF65-F5344CB8AC3E}">
        <p14:creationId xmlns:p14="http://schemas.microsoft.com/office/powerpoint/2010/main" val="2055247461"/>
      </p:ext>
    </p:extLst>
  </p:cSld>
  <p:clrMapOvr>
    <a:masterClrMapping/>
  </p:clrMapOvr>
</p:sld>
</file>

<file path=ppt/theme/theme1.xml><?xml version="1.0" encoding="utf-8"?>
<a:theme xmlns:a="http://schemas.openxmlformats.org/drawingml/2006/main" name="Office Theme">
  <a:themeElements>
    <a:clrScheme name="Business Report">
      <a:dk1>
        <a:srgbClr val="999999"/>
      </a:dk1>
      <a:lt1>
        <a:srgbClr val="FFFFFF"/>
      </a:lt1>
      <a:dk2>
        <a:srgbClr val="050A19"/>
      </a:dk2>
      <a:lt2>
        <a:srgbClr val="FFFFFF"/>
      </a:lt2>
      <a:accent1>
        <a:srgbClr val="00CCD7"/>
      </a:accent1>
      <a:accent2>
        <a:srgbClr val="00AFD2"/>
      </a:accent2>
      <a:accent3>
        <a:srgbClr val="0092C3"/>
      </a:accent3>
      <a:accent4>
        <a:srgbClr val="006DA4"/>
      </a:accent4>
      <a:accent5>
        <a:srgbClr val="005986"/>
      </a:accent5>
      <a:accent6>
        <a:srgbClr val="00486C"/>
      </a:accent6>
      <a:hlink>
        <a:srgbClr val="0563C1"/>
      </a:hlink>
      <a:folHlink>
        <a:srgbClr val="954F72"/>
      </a:folHlink>
    </a:clrScheme>
    <a:fontScheme name="Özel 2">
      <a:majorFont>
        <a:latin typeface="Calibri"/>
        <a:ea typeface=""/>
        <a:cs typeface=""/>
      </a:majorFont>
      <a:minorFont>
        <a:latin typeface="Calibri"/>
        <a:ea typeface=""/>
        <a:cs typeface="Calibri"/>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2013</TotalTime>
  <Words>1464</Words>
  <Application>Microsoft Office PowerPoint</Application>
  <PresentationFormat>Özel</PresentationFormat>
  <Paragraphs>229</Paragraphs>
  <Slides>23</Slides>
  <Notes>23</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23</vt:i4>
      </vt:variant>
    </vt:vector>
  </HeadingPairs>
  <TitlesOfParts>
    <vt:vector size="31" baseType="lpstr">
      <vt:lpstr>Arial</vt:lpstr>
      <vt:lpstr>Wingdings</vt:lpstr>
      <vt:lpstr>Open Sans</vt:lpstr>
      <vt:lpstr>Calibri</vt:lpstr>
      <vt:lpstr>Roboto</vt:lpstr>
      <vt:lpstr>Open Sans Light</vt:lpstr>
      <vt:lpstr>Calibri Light</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JafarDesigns</dc:creator>
  <cp:lastModifiedBy>Tilbe GOCUKLU</cp:lastModifiedBy>
  <cp:revision>169</cp:revision>
  <dcterms:created xsi:type="dcterms:W3CDTF">2016-06-20T18:47:00Z</dcterms:created>
  <dcterms:modified xsi:type="dcterms:W3CDTF">2026-06-30T14:52:43Z</dcterms:modified>
</cp:coreProperties>
</file>