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2.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3.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4.xml" ContentType="application/vnd.openxmlformats-officedocument.drawingml.chartshapes+xml"/>
  <Override PartName="/ppt/notesSlides/notesSlide5.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6.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5.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6.xml" ContentType="application/vnd.openxmlformats-officedocument.drawingml.chartshapes+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drawings/drawing7.xml" ContentType="application/vnd.openxmlformats-officedocument.drawingml.chartshapes+xml"/>
  <Override PartName="/ppt/notesSlides/notesSlide7.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drawings/drawing8.xml" ContentType="application/vnd.openxmlformats-officedocument.drawingml.chartshapes+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drawings/drawing9.xml" ContentType="application/vnd.openxmlformats-officedocument.drawingml.chartshapes+xml"/>
  <Override PartName="/ppt/notesSlides/notesSlide8.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drawings/drawing10.xml" ContentType="application/vnd.openxmlformats-officedocument.drawingml.chartshapes+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drawings/drawing11.xml" ContentType="application/vnd.openxmlformats-officedocument.drawingml.chartshapes+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drawings/drawing12.xml" ContentType="application/vnd.openxmlformats-officedocument.drawingml.chartshapes+xml"/>
  <Override PartName="/ppt/notesSlides/notesSlide9.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10.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drawings/drawing13.xml" ContentType="application/vnd.openxmlformats-officedocument.drawingml.chartshapes+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drawings/drawing14.xml" ContentType="application/vnd.openxmlformats-officedocument.drawingml.chartshapes+xml"/>
  <Override PartName="/ppt/notesSlides/notesSlide11.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drawings/drawing15.xml" ContentType="application/vnd.openxmlformats-officedocument.drawingml.chartshapes+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drawings/drawing16.xml" ContentType="application/vnd.openxmlformats-officedocument.drawingml.chartshapes+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notesSlides/notesSlide12.xml" ContentType="application/vnd.openxmlformats-officedocument.presentationml.notesSl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drawings/drawing17.xml" ContentType="application/vnd.openxmlformats-officedocument.drawingml.chartshapes+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drawings/drawing18.xml" ContentType="application/vnd.openxmlformats-officedocument.drawingml.chartshapes+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drawings/drawing19.xml" ContentType="application/vnd.openxmlformats-officedocument.drawingml.chartshapes+xml"/>
  <Override PartName="/ppt/notesSlides/notesSlide13.xml" ContentType="application/vnd.openxmlformats-officedocument.presentationml.notesSlid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drawings/drawing20.xml" ContentType="application/vnd.openxmlformats-officedocument.drawingml.chartshapes+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drawings/drawing21.xml" ContentType="application/vnd.openxmlformats-officedocument.drawingml.chartshapes+xml"/>
  <Override PartName="/ppt/notesSlides/notesSlide14.xml" ContentType="application/vnd.openxmlformats-officedocument.presentationml.notesSlid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drawings/drawing22.xml" ContentType="application/vnd.openxmlformats-officedocument.drawingml.chartshapes+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notesSlides/notesSlide15.xml" ContentType="application/vnd.openxmlformats-officedocument.presentationml.notesSlid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drawings/drawing23.xml" ContentType="application/vnd.openxmlformats-officedocument.drawingml.chartshapes+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drawings/drawing24.xml" ContentType="application/vnd.openxmlformats-officedocument.drawingml.chartshapes+xml"/>
  <Override PartName="/ppt/notesSlides/notesSlide16.xml" ContentType="application/vnd.openxmlformats-officedocument.presentationml.notesSlid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2.xml" ContentType="application/vnd.openxmlformats-officedocument.drawingml.chart+xml"/>
  <Override PartName="/ppt/charts/style62.xml" ContentType="application/vnd.ms-office.chartstyle+xml"/>
  <Override PartName="/ppt/charts/colors62.xml" ContentType="application/vnd.ms-office.chartcolorstyle+xml"/>
  <Override PartName="/ppt/charts/chart63.xml" ContentType="application/vnd.openxmlformats-officedocument.drawingml.chart+xml"/>
  <Override PartName="/ppt/charts/style63.xml" ContentType="application/vnd.ms-office.chartstyle+xml"/>
  <Override PartName="/ppt/charts/colors63.xml" ContentType="application/vnd.ms-office.chartcolorstyle+xml"/>
  <Override PartName="/ppt/drawings/drawing25.xml" ContentType="application/vnd.openxmlformats-officedocument.drawingml.chartshapes+xml"/>
  <Override PartName="/ppt/charts/chart64.xml" ContentType="application/vnd.openxmlformats-officedocument.drawingml.chart+xml"/>
  <Override PartName="/ppt/charts/style64.xml" ContentType="application/vnd.ms-office.chartstyle+xml"/>
  <Override PartName="/ppt/charts/colors64.xml" ContentType="application/vnd.ms-office.chartcolorstyle+xml"/>
  <Override PartName="/ppt/drawings/drawing26.xml" ContentType="application/vnd.openxmlformats-officedocument.drawingml.chartshapes+xml"/>
  <Override PartName="/ppt/charts/chart65.xml" ContentType="application/vnd.openxmlformats-officedocument.drawingml.chart+xml"/>
  <Override PartName="/ppt/charts/style65.xml" ContentType="application/vnd.ms-office.chartstyle+xml"/>
  <Override PartName="/ppt/charts/colors65.xml" ContentType="application/vnd.ms-office.chartcolorstyle+xml"/>
  <Override PartName="/ppt/drawings/drawing27.xml" ContentType="application/vnd.openxmlformats-officedocument.drawingml.chartshapes+xml"/>
  <Override PartName="/ppt/notesSlides/notesSlide17.xml" ContentType="application/vnd.openxmlformats-officedocument.presentationml.notesSlide+xml"/>
  <Override PartName="/ppt/charts/chart66.xml" ContentType="application/vnd.openxmlformats-officedocument.drawingml.chart+xml"/>
  <Override PartName="/ppt/charts/style66.xml" ContentType="application/vnd.ms-office.chartstyle+xml"/>
  <Override PartName="/ppt/charts/colors66.xml" ContentType="application/vnd.ms-office.chartcolorstyle+xml"/>
  <Override PartName="/ppt/charts/chart67.xml" ContentType="application/vnd.openxmlformats-officedocument.drawingml.chart+xml"/>
  <Override PartName="/ppt/charts/style67.xml" ContentType="application/vnd.ms-office.chartstyle+xml"/>
  <Override PartName="/ppt/charts/colors67.xml" ContentType="application/vnd.ms-office.chartcolorstyle+xml"/>
  <Override PartName="/ppt/charts/chart68.xml" ContentType="application/vnd.openxmlformats-officedocument.drawingml.chart+xml"/>
  <Override PartName="/ppt/charts/style68.xml" ContentType="application/vnd.ms-office.chartstyle+xml"/>
  <Override PartName="/ppt/charts/colors68.xml" ContentType="application/vnd.ms-office.chartcolorstyle+xml"/>
  <Override PartName="/ppt/drawings/drawing28.xml" ContentType="application/vnd.openxmlformats-officedocument.drawingml.chartshapes+xml"/>
  <Override PartName="/ppt/charts/chart69.xml" ContentType="application/vnd.openxmlformats-officedocument.drawingml.chart+xml"/>
  <Override PartName="/ppt/charts/style69.xml" ContentType="application/vnd.ms-office.chartstyle+xml"/>
  <Override PartName="/ppt/charts/colors69.xml" ContentType="application/vnd.ms-office.chartcolorstyle+xml"/>
  <Override PartName="/ppt/drawings/drawing29.xml" ContentType="application/vnd.openxmlformats-officedocument.drawingml.chartshapes+xml"/>
  <Override PartName="/ppt/charts/chart70.xml" ContentType="application/vnd.openxmlformats-officedocument.drawingml.chart+xml"/>
  <Override PartName="/ppt/charts/style70.xml" ContentType="application/vnd.ms-office.chartstyle+xml"/>
  <Override PartName="/ppt/charts/colors70.xml" ContentType="application/vnd.ms-office.chartcolorstyle+xml"/>
  <Override PartName="/ppt/drawings/drawing30.xml" ContentType="application/vnd.openxmlformats-officedocument.drawingml.chartshapes+xml"/>
  <Override PartName="/ppt/charts/chart71.xml" ContentType="application/vnd.openxmlformats-officedocument.drawingml.chart+xml"/>
  <Override PartName="/ppt/charts/style71.xml" ContentType="application/vnd.ms-office.chartstyle+xml"/>
  <Override PartName="/ppt/charts/colors71.xml" ContentType="application/vnd.ms-office.chartcolorstyle+xml"/>
  <Override PartName="/ppt/drawings/drawing31.xml" ContentType="application/vnd.openxmlformats-officedocument.drawingml.chartshapes+xml"/>
  <Override PartName="/ppt/charts/chart72.xml" ContentType="application/vnd.openxmlformats-officedocument.drawingml.chart+xml"/>
  <Override PartName="/ppt/charts/style72.xml" ContentType="application/vnd.ms-office.chartstyle+xml"/>
  <Override PartName="/ppt/charts/colors72.xml" ContentType="application/vnd.ms-office.chartcolorstyle+xml"/>
  <Override PartName="/ppt/drawings/drawing32.xml" ContentType="application/vnd.openxmlformats-officedocument.drawingml.chartshapes+xml"/>
  <Override PartName="/ppt/charts/chart73.xml" ContentType="application/vnd.openxmlformats-officedocument.drawingml.chart+xml"/>
  <Override PartName="/ppt/charts/style73.xml" ContentType="application/vnd.ms-office.chartstyle+xml"/>
  <Override PartName="/ppt/charts/colors73.xml" ContentType="application/vnd.ms-office.chartcolorstyle+xml"/>
  <Override PartName="/ppt/drawings/drawing33.xml" ContentType="application/vnd.openxmlformats-officedocument.drawingml.chartshapes+xml"/>
  <Override PartName="/ppt/notesSlides/notesSlide18.xml" ContentType="application/vnd.openxmlformats-officedocument.presentationml.notesSlide+xml"/>
  <Override PartName="/ppt/charts/chart74.xml" ContentType="application/vnd.openxmlformats-officedocument.drawingml.chart+xml"/>
  <Override PartName="/ppt/charts/style74.xml" ContentType="application/vnd.ms-office.chartstyle+xml"/>
  <Override PartName="/ppt/charts/colors74.xml" ContentType="application/vnd.ms-office.chartcolorstyle+xml"/>
  <Override PartName="/ppt/charts/chart75.xml" ContentType="application/vnd.openxmlformats-officedocument.drawingml.chart+xml"/>
  <Override PartName="/ppt/charts/style75.xml" ContentType="application/vnd.ms-office.chartstyle+xml"/>
  <Override PartName="/ppt/charts/colors75.xml" ContentType="application/vnd.ms-office.chartcolorstyle+xml"/>
  <Override PartName="/ppt/notesSlides/notesSlide19.xml" ContentType="application/vnd.openxmlformats-officedocument.presentationml.notesSlide+xml"/>
  <Override PartName="/ppt/charts/chart76.xml" ContentType="application/vnd.openxmlformats-officedocument.drawingml.chart+xml"/>
  <Override PartName="/ppt/charts/style76.xml" ContentType="application/vnd.ms-office.chartstyle+xml"/>
  <Override PartName="/ppt/charts/colors76.xml" ContentType="application/vnd.ms-office.chartcolorstyle+xml"/>
  <Override PartName="/ppt/charts/chart77.xml" ContentType="application/vnd.openxmlformats-officedocument.drawingml.chart+xml"/>
  <Override PartName="/ppt/charts/style77.xml" ContentType="application/vnd.ms-office.chartstyle+xml"/>
  <Override PartName="/ppt/charts/colors77.xml" ContentType="application/vnd.ms-office.chartcolorstyle+xml"/>
  <Override PartName="/ppt/charts/chart78.xml" ContentType="application/vnd.openxmlformats-officedocument.drawingml.chart+xml"/>
  <Override PartName="/ppt/charts/style78.xml" ContentType="application/vnd.ms-office.chartstyle+xml"/>
  <Override PartName="/ppt/charts/colors78.xml" ContentType="application/vnd.ms-office.chartcolorstyle+xml"/>
  <Override PartName="/ppt/drawings/drawing34.xml" ContentType="application/vnd.openxmlformats-officedocument.drawingml.chartshapes+xml"/>
  <Override PartName="/ppt/charts/chart79.xml" ContentType="application/vnd.openxmlformats-officedocument.drawingml.chart+xml"/>
  <Override PartName="/ppt/charts/style79.xml" ContentType="application/vnd.ms-office.chartstyle+xml"/>
  <Override PartName="/ppt/charts/colors79.xml" ContentType="application/vnd.ms-office.chartcolorstyle+xml"/>
  <Override PartName="/ppt/drawings/drawing35.xml" ContentType="application/vnd.openxmlformats-officedocument.drawingml.chartshapes+xml"/>
  <Override PartName="/ppt/charts/chart80.xml" ContentType="application/vnd.openxmlformats-officedocument.drawingml.chart+xml"/>
  <Override PartName="/ppt/charts/style80.xml" ContentType="application/vnd.ms-office.chartstyle+xml"/>
  <Override PartName="/ppt/charts/colors80.xml" ContentType="application/vnd.ms-office.chartcolorstyle+xml"/>
  <Override PartName="/ppt/drawings/drawing36.xml" ContentType="application/vnd.openxmlformats-officedocument.drawingml.chartshapes+xml"/>
  <Override PartName="/ppt/notesSlides/notesSlide20.xml" ContentType="application/vnd.openxmlformats-officedocument.presentationml.notesSlide+xml"/>
  <Override PartName="/ppt/charts/chart81.xml" ContentType="application/vnd.openxmlformats-officedocument.drawingml.chart+xml"/>
  <Override PartName="/ppt/charts/style81.xml" ContentType="application/vnd.ms-office.chartstyle+xml"/>
  <Override PartName="/ppt/charts/colors81.xml" ContentType="application/vnd.ms-office.chartcolorstyle+xml"/>
  <Override PartName="/ppt/charts/chart82.xml" ContentType="application/vnd.openxmlformats-officedocument.drawingml.chart+xml"/>
  <Override PartName="/ppt/charts/style82.xml" ContentType="application/vnd.ms-office.chartstyle+xml"/>
  <Override PartName="/ppt/charts/colors82.xml" ContentType="application/vnd.ms-office.chartcolorstyle+xml"/>
  <Override PartName="/ppt/charts/chart83.xml" ContentType="application/vnd.openxmlformats-officedocument.drawingml.chart+xml"/>
  <Override PartName="/ppt/charts/style83.xml" ContentType="application/vnd.ms-office.chartstyle+xml"/>
  <Override PartName="/ppt/charts/colors83.xml" ContentType="application/vnd.ms-office.chartcolorstyle+xml"/>
  <Override PartName="/ppt/drawings/drawing37.xml" ContentType="application/vnd.openxmlformats-officedocument.drawingml.chartshapes+xml"/>
  <Override PartName="/ppt/charts/chart84.xml" ContentType="application/vnd.openxmlformats-officedocument.drawingml.chart+xml"/>
  <Override PartName="/ppt/charts/style84.xml" ContentType="application/vnd.ms-office.chartstyle+xml"/>
  <Override PartName="/ppt/charts/colors84.xml" ContentType="application/vnd.ms-office.chartcolorstyle+xml"/>
  <Override PartName="/ppt/drawings/drawing38.xml" ContentType="application/vnd.openxmlformats-officedocument.drawingml.chartshapes+xml"/>
  <Override PartName="/ppt/charts/chart85.xml" ContentType="application/vnd.openxmlformats-officedocument.drawingml.chart+xml"/>
  <Override PartName="/ppt/charts/style85.xml" ContentType="application/vnd.ms-office.chartstyle+xml"/>
  <Override PartName="/ppt/charts/colors85.xml" ContentType="application/vnd.ms-office.chartcolorstyle+xml"/>
  <Override PartName="/ppt/notesSlides/notesSlide21.xml" ContentType="application/vnd.openxmlformats-officedocument.presentationml.notesSlide+xml"/>
  <Override PartName="/ppt/charts/chart86.xml" ContentType="application/vnd.openxmlformats-officedocument.drawingml.chart+xml"/>
  <Override PartName="/ppt/charts/style86.xml" ContentType="application/vnd.ms-office.chartstyle+xml"/>
  <Override PartName="/ppt/charts/colors86.xml" ContentType="application/vnd.ms-office.chartcolorstyle+xml"/>
  <Override PartName="/ppt/charts/chart87.xml" ContentType="application/vnd.openxmlformats-officedocument.drawingml.chart+xml"/>
  <Override PartName="/ppt/charts/style87.xml" ContentType="application/vnd.ms-office.chartstyle+xml"/>
  <Override PartName="/ppt/charts/colors87.xml" ContentType="application/vnd.ms-office.chartcolorstyle+xml"/>
  <Override PartName="/ppt/charts/chart88.xml" ContentType="application/vnd.openxmlformats-officedocument.drawingml.chart+xml"/>
  <Override PartName="/ppt/charts/style88.xml" ContentType="application/vnd.ms-office.chartstyle+xml"/>
  <Override PartName="/ppt/charts/colors88.xml" ContentType="application/vnd.ms-office.chartcolorstyle+xml"/>
  <Override PartName="/ppt/drawings/drawing39.xml" ContentType="application/vnd.openxmlformats-officedocument.drawingml.chartshapes+xml"/>
  <Override PartName="/ppt/charts/chart89.xml" ContentType="application/vnd.openxmlformats-officedocument.drawingml.chart+xml"/>
  <Override PartName="/ppt/charts/style89.xml" ContentType="application/vnd.ms-office.chartstyle+xml"/>
  <Override PartName="/ppt/charts/colors89.xml" ContentType="application/vnd.ms-office.chartcolorstyle+xml"/>
  <Override PartName="/ppt/drawings/drawing40.xml" ContentType="application/vnd.openxmlformats-officedocument.drawingml.chartshapes+xml"/>
  <Override PartName="/ppt/charts/chart90.xml" ContentType="application/vnd.openxmlformats-officedocument.drawingml.chart+xml"/>
  <Override PartName="/ppt/charts/style90.xml" ContentType="application/vnd.ms-office.chartstyle+xml"/>
  <Override PartName="/ppt/charts/colors90.xml" ContentType="application/vnd.ms-office.chartcolorstyl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4"/>
  </p:notesMasterIdLst>
  <p:sldIdLst>
    <p:sldId id="378" r:id="rId2"/>
    <p:sldId id="379" r:id="rId3"/>
    <p:sldId id="335" r:id="rId4"/>
    <p:sldId id="337" r:id="rId5"/>
    <p:sldId id="338" r:id="rId6"/>
    <p:sldId id="339" r:id="rId7"/>
    <p:sldId id="340" r:id="rId8"/>
    <p:sldId id="341" r:id="rId9"/>
    <p:sldId id="342" r:id="rId10"/>
    <p:sldId id="343" r:id="rId11"/>
    <p:sldId id="344" r:id="rId12"/>
    <p:sldId id="345" r:id="rId13"/>
    <p:sldId id="346" r:id="rId14"/>
    <p:sldId id="347" r:id="rId15"/>
    <p:sldId id="348" r:id="rId16"/>
    <p:sldId id="349" r:id="rId17"/>
    <p:sldId id="350" r:id="rId18"/>
    <p:sldId id="351" r:id="rId19"/>
    <p:sldId id="352" r:id="rId20"/>
    <p:sldId id="353" r:id="rId21"/>
    <p:sldId id="355" r:id="rId22"/>
    <p:sldId id="322" r:id="rId23"/>
  </p:sldIdLst>
  <p:sldSz cx="24384000" cy="13716000"/>
  <p:notesSz cx="6858000" cy="9144000"/>
  <p:embeddedFontLst>
    <p:embeddedFont>
      <p:font typeface="Calibri" panose="020F0502020204030204" pitchFamily="34" charset="0"/>
      <p:regular r:id="rId25"/>
      <p:bold r:id="rId26"/>
      <p:italic r:id="rId27"/>
      <p:boldItalic r:id="rId28"/>
    </p:embeddedFont>
    <p:embeddedFont>
      <p:font typeface="Calibri Light" panose="020F0302020204030204" pitchFamily="34" charset="0"/>
      <p:regular r:id="rId29"/>
      <p:italic r:id="rId30"/>
    </p:embeddedFont>
    <p:embeddedFont>
      <p:font typeface="Open Sans" panose="020B0604020202020204" charset="0"/>
      <p:regular r:id="rId31"/>
      <p:bold r:id="rId32"/>
      <p:italic r:id="rId33"/>
      <p:boldItalic r:id="rId34"/>
    </p:embeddedFont>
    <p:embeddedFont>
      <p:font typeface="Open Sans Light" panose="020B0604020202020204" charset="0"/>
      <p:regular r:id="rId35"/>
      <p:bold r:id="rId36"/>
      <p:italic r:id="rId37"/>
      <p:boldItalic r:id="rId38"/>
    </p:embeddedFont>
    <p:embeddedFont>
      <p:font typeface="Roboto" panose="020B060402020202020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0" roundtripDataSignature="AMtx7mgzr48JCD/rAjndQHIHNak57rWRJ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7761C"/>
    <a:srgbClr val="5B9345"/>
    <a:srgbClr val="96A103"/>
    <a:srgbClr val="2A7A32"/>
    <a:srgbClr val="108233"/>
    <a:srgbClr val="AAD4A0"/>
    <a:srgbClr val="C0CE04"/>
    <a:srgbClr val="62A0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48CA2EE-B9C1-4231-A3C3-7A49C8E7B533}">
  <a:tblStyle styleId="{448CA2EE-B9C1-4231-A3C3-7A49C8E7B53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F6F8"/>
          </a:solidFill>
        </a:fill>
      </a:tcStyle>
    </a:wholeTbl>
    <a:band1H>
      <a:tcTxStyle/>
      <a:tcStyle>
        <a:tcBdr/>
        <a:fill>
          <a:solidFill>
            <a:srgbClr val="CAECF0"/>
          </a:solidFill>
        </a:fill>
      </a:tcStyle>
    </a:band1H>
    <a:band2H>
      <a:tcTxStyle/>
      <a:tcStyle>
        <a:tcBdr/>
      </a:tcStyle>
    </a:band2H>
    <a:band1V>
      <a:tcTxStyle/>
      <a:tcStyle>
        <a:tcBdr/>
        <a:fill>
          <a:solidFill>
            <a:srgbClr val="CAECF0"/>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87050" autoAdjust="0"/>
  </p:normalViewPr>
  <p:slideViewPr>
    <p:cSldViewPr snapToGrid="0">
      <p:cViewPr>
        <p:scale>
          <a:sx n="50" d="100"/>
          <a:sy n="50" d="100"/>
        </p:scale>
        <p:origin x="36" y="33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font" Target="fonts/font18.fntdata"/><Relationship Id="rId7" Type="http://schemas.openxmlformats.org/officeDocument/2006/relationships/slide" Target="slides/slide6.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90"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7.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17.fntdata"/><Relationship Id="rId9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ykayis\Downloads\Anket%20Analizleri%20(4).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4.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6.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chartUserShapes" Target="../drawings/drawing7.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chartUserShapes" Target="../drawings/drawing8.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chartUserShapes" Target="../drawings/drawing9.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chartUserShapes" Target="../drawings/drawing10.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chartUserShapes" Target="../drawings/drawing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chartUserShapes" Target="../drawings/drawing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chartUserShapes" Target="../drawings/drawing13.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chartUserShapes" Target="../drawings/drawing14.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9.xml"/><Relationship Id="rId1" Type="http://schemas.microsoft.com/office/2011/relationships/chartStyle" Target="style39.xml"/><Relationship Id="rId4" Type="http://schemas.openxmlformats.org/officeDocument/2006/relationships/chartUserShapes" Target="../drawings/drawing15.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40.xml"/><Relationship Id="rId1" Type="http://schemas.microsoft.com/office/2011/relationships/chartStyle" Target="style40.xml"/><Relationship Id="rId4" Type="http://schemas.openxmlformats.org/officeDocument/2006/relationships/chartUserShapes" Target="../drawings/drawing16.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4.xml"/><Relationship Id="rId1" Type="http://schemas.microsoft.com/office/2011/relationships/chartStyle" Target="style44.xml"/><Relationship Id="rId4" Type="http://schemas.openxmlformats.org/officeDocument/2006/relationships/chartUserShapes" Target="../drawings/drawing17.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5.xml"/><Relationship Id="rId1" Type="http://schemas.microsoft.com/office/2011/relationships/chartStyle" Target="style45.xml"/><Relationship Id="rId4" Type="http://schemas.openxmlformats.org/officeDocument/2006/relationships/chartUserShapes" Target="../drawings/drawing18.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7.xml"/><Relationship Id="rId1" Type="http://schemas.microsoft.com/office/2011/relationships/chartStyle" Target="style47.xml"/><Relationship Id="rId4" Type="http://schemas.openxmlformats.org/officeDocument/2006/relationships/chartUserShapes" Target="../drawings/drawing19.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50.xml"/><Relationship Id="rId1" Type="http://schemas.microsoft.com/office/2011/relationships/chartStyle" Target="style50.xml"/><Relationship Id="rId4" Type="http://schemas.openxmlformats.org/officeDocument/2006/relationships/chartUserShapes" Target="../drawings/drawing2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52.xml"/><Relationship Id="rId1" Type="http://schemas.microsoft.com/office/2011/relationships/chartStyle" Target="style52.xml"/><Relationship Id="rId4" Type="http://schemas.openxmlformats.org/officeDocument/2006/relationships/chartUserShapes" Target="../drawings/drawing21.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5.xml"/><Relationship Id="rId1" Type="http://schemas.microsoft.com/office/2011/relationships/chartStyle" Target="style55.xml"/><Relationship Id="rId4" Type="http://schemas.openxmlformats.org/officeDocument/2006/relationships/chartUserShapes" Target="../drawings/drawing22.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9.xml"/><Relationship Id="rId1" Type="http://schemas.microsoft.com/office/2011/relationships/chartStyle" Target="style59.xml"/><Relationship Id="rId4" Type="http://schemas.openxmlformats.org/officeDocument/2006/relationships/chartUserShapes" Target="../drawings/drawing23.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2.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60.xml"/><Relationship Id="rId1" Type="http://schemas.microsoft.com/office/2011/relationships/chartStyle" Target="style60.xml"/><Relationship Id="rId4" Type="http://schemas.openxmlformats.org/officeDocument/2006/relationships/chartUserShapes" Target="../drawings/drawing2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61.xml"/><Relationship Id="rId1" Type="http://schemas.microsoft.com/office/2011/relationships/chartStyle" Target="style61.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62.xml"/><Relationship Id="rId1" Type="http://schemas.microsoft.com/office/2011/relationships/chartStyle" Target="style62.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63.xml"/><Relationship Id="rId1" Type="http://schemas.microsoft.com/office/2011/relationships/chartStyle" Target="style63.xml"/><Relationship Id="rId4" Type="http://schemas.openxmlformats.org/officeDocument/2006/relationships/chartUserShapes" Target="../drawings/drawing25.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64.xml"/><Relationship Id="rId1" Type="http://schemas.microsoft.com/office/2011/relationships/chartStyle" Target="style64.xml"/><Relationship Id="rId4" Type="http://schemas.openxmlformats.org/officeDocument/2006/relationships/chartUserShapes" Target="../drawings/drawing26.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65.xml"/><Relationship Id="rId1" Type="http://schemas.microsoft.com/office/2011/relationships/chartStyle" Target="style65.xml"/><Relationship Id="rId4" Type="http://schemas.openxmlformats.org/officeDocument/2006/relationships/chartUserShapes" Target="../drawings/drawing27.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66.xml"/><Relationship Id="rId1" Type="http://schemas.microsoft.com/office/2011/relationships/chartStyle" Target="style66.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67.xml"/><Relationship Id="rId1" Type="http://schemas.microsoft.com/office/2011/relationships/chartStyle" Target="style67.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68.xml"/><Relationship Id="rId1" Type="http://schemas.microsoft.com/office/2011/relationships/chartStyle" Target="style68.xml"/><Relationship Id="rId4" Type="http://schemas.openxmlformats.org/officeDocument/2006/relationships/chartUserShapes" Target="../drawings/drawing28.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69.xml"/><Relationship Id="rId1" Type="http://schemas.microsoft.com/office/2011/relationships/chartStyle" Target="style69.xml"/><Relationship Id="rId4" Type="http://schemas.openxmlformats.org/officeDocument/2006/relationships/chartUserShapes" Target="../drawings/drawing29.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70.xml"/><Relationship Id="rId1" Type="http://schemas.microsoft.com/office/2011/relationships/chartStyle" Target="style70.xml"/><Relationship Id="rId4" Type="http://schemas.openxmlformats.org/officeDocument/2006/relationships/chartUserShapes" Target="../drawings/drawing30.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71.xml"/><Relationship Id="rId1" Type="http://schemas.microsoft.com/office/2011/relationships/chartStyle" Target="style71.xml"/><Relationship Id="rId4" Type="http://schemas.openxmlformats.org/officeDocument/2006/relationships/chartUserShapes" Target="../drawings/drawing31.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72.xml"/><Relationship Id="rId1" Type="http://schemas.microsoft.com/office/2011/relationships/chartStyle" Target="style72.xml"/><Relationship Id="rId4" Type="http://schemas.openxmlformats.org/officeDocument/2006/relationships/chartUserShapes" Target="../drawings/drawing32.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73.xml"/><Relationship Id="rId1" Type="http://schemas.microsoft.com/office/2011/relationships/chartStyle" Target="style73.xml"/><Relationship Id="rId4" Type="http://schemas.openxmlformats.org/officeDocument/2006/relationships/chartUserShapes" Target="../drawings/drawing33.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74.xml"/><Relationship Id="rId1" Type="http://schemas.microsoft.com/office/2011/relationships/chartStyle" Target="style74.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75.xml"/><Relationship Id="rId1" Type="http://schemas.microsoft.com/office/2011/relationships/chartStyle" Target="style75.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76.xml"/><Relationship Id="rId1" Type="http://schemas.microsoft.com/office/2011/relationships/chartStyle" Target="style76.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77.xml"/><Relationship Id="rId1" Type="http://schemas.microsoft.com/office/2011/relationships/chartStyle" Target="style77.xml"/></Relationships>
</file>

<file path=ppt/charts/_rels/chart78.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78.xml"/><Relationship Id="rId1" Type="http://schemas.microsoft.com/office/2011/relationships/chartStyle" Target="style78.xml"/><Relationship Id="rId4" Type="http://schemas.openxmlformats.org/officeDocument/2006/relationships/chartUserShapes" Target="../drawings/drawing34.xml"/></Relationships>
</file>

<file path=ppt/charts/_rels/chart79.xml.rels><?xml version="1.0" encoding="UTF-8" standalone="yes"?>
<Relationships xmlns="http://schemas.openxmlformats.org/package/2006/relationships"><Relationship Id="rId3" Type="http://schemas.openxmlformats.org/officeDocument/2006/relationships/package" Target="../embeddings/Microsoft_Excel_Worksheet77.xlsx"/><Relationship Id="rId2" Type="http://schemas.microsoft.com/office/2011/relationships/chartColorStyle" Target="colors79.xml"/><Relationship Id="rId1" Type="http://schemas.microsoft.com/office/2011/relationships/chartStyle" Target="style79.xml"/><Relationship Id="rId4" Type="http://schemas.openxmlformats.org/officeDocument/2006/relationships/chartUserShapes" Target="../drawings/drawing35.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3.xml"/></Relationships>
</file>

<file path=ppt/charts/_rels/chart80.xml.rels><?xml version="1.0" encoding="UTF-8" standalone="yes"?>
<Relationships xmlns="http://schemas.openxmlformats.org/package/2006/relationships"><Relationship Id="rId3" Type="http://schemas.openxmlformats.org/officeDocument/2006/relationships/package" Target="../embeddings/Microsoft_Excel_Worksheet78.xlsx"/><Relationship Id="rId2" Type="http://schemas.microsoft.com/office/2011/relationships/chartColorStyle" Target="colors80.xml"/><Relationship Id="rId1" Type="http://schemas.microsoft.com/office/2011/relationships/chartStyle" Target="style80.xml"/><Relationship Id="rId4" Type="http://schemas.openxmlformats.org/officeDocument/2006/relationships/chartUserShapes" Target="../drawings/drawing36.xml"/></Relationships>
</file>

<file path=ppt/charts/_rels/chart81.xml.rels><?xml version="1.0" encoding="UTF-8" standalone="yes"?>
<Relationships xmlns="http://schemas.openxmlformats.org/package/2006/relationships"><Relationship Id="rId3" Type="http://schemas.openxmlformats.org/officeDocument/2006/relationships/package" Target="../embeddings/Microsoft_Excel_Worksheet79.xlsx"/><Relationship Id="rId2" Type="http://schemas.microsoft.com/office/2011/relationships/chartColorStyle" Target="colors81.xml"/><Relationship Id="rId1" Type="http://schemas.microsoft.com/office/2011/relationships/chartStyle" Target="style81.xml"/></Relationships>
</file>

<file path=ppt/charts/_rels/chart82.xml.rels><?xml version="1.0" encoding="UTF-8" standalone="yes"?>
<Relationships xmlns="http://schemas.openxmlformats.org/package/2006/relationships"><Relationship Id="rId3" Type="http://schemas.openxmlformats.org/officeDocument/2006/relationships/package" Target="../embeddings/Microsoft_Excel_Worksheet80.xlsx"/><Relationship Id="rId2" Type="http://schemas.microsoft.com/office/2011/relationships/chartColorStyle" Target="colors82.xml"/><Relationship Id="rId1" Type="http://schemas.microsoft.com/office/2011/relationships/chartStyle" Target="style82.xml"/></Relationships>
</file>

<file path=ppt/charts/_rels/chart83.xml.rels><?xml version="1.0" encoding="UTF-8" standalone="yes"?>
<Relationships xmlns="http://schemas.openxmlformats.org/package/2006/relationships"><Relationship Id="rId3" Type="http://schemas.openxmlformats.org/officeDocument/2006/relationships/package" Target="../embeddings/Microsoft_Excel_Worksheet81.xlsx"/><Relationship Id="rId2" Type="http://schemas.microsoft.com/office/2011/relationships/chartColorStyle" Target="colors83.xml"/><Relationship Id="rId1" Type="http://schemas.microsoft.com/office/2011/relationships/chartStyle" Target="style83.xml"/><Relationship Id="rId4" Type="http://schemas.openxmlformats.org/officeDocument/2006/relationships/chartUserShapes" Target="../drawings/drawing37.xml"/></Relationships>
</file>

<file path=ppt/charts/_rels/chart84.xml.rels><?xml version="1.0" encoding="UTF-8" standalone="yes"?>
<Relationships xmlns="http://schemas.openxmlformats.org/package/2006/relationships"><Relationship Id="rId3" Type="http://schemas.openxmlformats.org/officeDocument/2006/relationships/package" Target="../embeddings/Microsoft_Excel_Worksheet82.xlsx"/><Relationship Id="rId2" Type="http://schemas.microsoft.com/office/2011/relationships/chartColorStyle" Target="colors84.xml"/><Relationship Id="rId1" Type="http://schemas.microsoft.com/office/2011/relationships/chartStyle" Target="style84.xml"/><Relationship Id="rId4" Type="http://schemas.openxmlformats.org/officeDocument/2006/relationships/chartUserShapes" Target="../drawings/drawing38.xml"/></Relationships>
</file>

<file path=ppt/charts/_rels/chart85.xml.rels><?xml version="1.0" encoding="UTF-8" standalone="yes"?>
<Relationships xmlns="http://schemas.openxmlformats.org/package/2006/relationships"><Relationship Id="rId3" Type="http://schemas.openxmlformats.org/officeDocument/2006/relationships/package" Target="../embeddings/Microsoft_Excel_Worksheet83.xlsx"/><Relationship Id="rId2" Type="http://schemas.microsoft.com/office/2011/relationships/chartColorStyle" Target="colors85.xml"/><Relationship Id="rId1" Type="http://schemas.microsoft.com/office/2011/relationships/chartStyle" Target="style85.xml"/></Relationships>
</file>

<file path=ppt/charts/_rels/chart86.xml.rels><?xml version="1.0" encoding="UTF-8" standalone="yes"?>
<Relationships xmlns="http://schemas.openxmlformats.org/package/2006/relationships"><Relationship Id="rId3" Type="http://schemas.openxmlformats.org/officeDocument/2006/relationships/package" Target="../embeddings/Microsoft_Excel_Worksheet84.xlsx"/><Relationship Id="rId2" Type="http://schemas.microsoft.com/office/2011/relationships/chartColorStyle" Target="colors86.xml"/><Relationship Id="rId1" Type="http://schemas.microsoft.com/office/2011/relationships/chartStyle" Target="style86.xml"/></Relationships>
</file>

<file path=ppt/charts/_rels/chart87.xml.rels><?xml version="1.0" encoding="UTF-8" standalone="yes"?>
<Relationships xmlns="http://schemas.openxmlformats.org/package/2006/relationships"><Relationship Id="rId3" Type="http://schemas.openxmlformats.org/officeDocument/2006/relationships/package" Target="../embeddings/Microsoft_Excel_Worksheet85.xlsx"/><Relationship Id="rId2" Type="http://schemas.microsoft.com/office/2011/relationships/chartColorStyle" Target="colors87.xml"/><Relationship Id="rId1" Type="http://schemas.microsoft.com/office/2011/relationships/chartStyle" Target="style87.xml"/></Relationships>
</file>

<file path=ppt/charts/_rels/chart88.xml.rels><?xml version="1.0" encoding="UTF-8" standalone="yes"?>
<Relationships xmlns="http://schemas.openxmlformats.org/package/2006/relationships"><Relationship Id="rId3" Type="http://schemas.openxmlformats.org/officeDocument/2006/relationships/package" Target="../embeddings/Microsoft_Excel_Worksheet86.xlsx"/><Relationship Id="rId2" Type="http://schemas.microsoft.com/office/2011/relationships/chartColorStyle" Target="colors88.xml"/><Relationship Id="rId1" Type="http://schemas.microsoft.com/office/2011/relationships/chartStyle" Target="style88.xml"/><Relationship Id="rId4" Type="http://schemas.openxmlformats.org/officeDocument/2006/relationships/chartUserShapes" Target="../drawings/drawing39.xml"/></Relationships>
</file>

<file path=ppt/charts/_rels/chart89.xml.rels><?xml version="1.0" encoding="UTF-8" standalone="yes"?>
<Relationships xmlns="http://schemas.openxmlformats.org/package/2006/relationships"><Relationship Id="rId3" Type="http://schemas.openxmlformats.org/officeDocument/2006/relationships/package" Target="../embeddings/Microsoft_Excel_Worksheet87.xlsx"/><Relationship Id="rId2" Type="http://schemas.microsoft.com/office/2011/relationships/chartColorStyle" Target="colors89.xml"/><Relationship Id="rId1" Type="http://schemas.microsoft.com/office/2011/relationships/chartStyle" Target="style89.xml"/><Relationship Id="rId4" Type="http://schemas.openxmlformats.org/officeDocument/2006/relationships/chartUserShapes" Target="../drawings/drawing40.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9.xml"/><Relationship Id="rId1" Type="http://schemas.microsoft.com/office/2011/relationships/chartStyle" Target="style9.xml"/></Relationships>
</file>

<file path=ppt/charts/_rels/chart90.xml.rels><?xml version="1.0" encoding="UTF-8" standalone="yes"?>
<Relationships xmlns="http://schemas.openxmlformats.org/package/2006/relationships"><Relationship Id="rId3" Type="http://schemas.openxmlformats.org/officeDocument/2006/relationships/package" Target="../embeddings/Microsoft_Excel_Worksheet88.xlsx"/><Relationship Id="rId2" Type="http://schemas.microsoft.com/office/2011/relationships/chartColorStyle" Target="colors90.xml"/><Relationship Id="rId1" Type="http://schemas.microsoft.com/office/2011/relationships/chartStyle" Target="style90.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3600" b="0" i="0" u="none" strike="noStrike" kern="1200" spc="0" baseline="0">
                <a:solidFill>
                  <a:schemeClr val="tx1">
                    <a:lumMod val="65000"/>
                    <a:lumOff val="35000"/>
                  </a:schemeClr>
                </a:solidFill>
                <a:latin typeface="+mn-lt"/>
                <a:ea typeface="+mn-ea"/>
                <a:cs typeface="+mn-cs"/>
              </a:defRPr>
            </a:pPr>
            <a:r>
              <a:rPr lang="tr-TR" sz="3600" b="1" i="0" baseline="0" dirty="0" err="1">
                <a:solidFill>
                  <a:schemeClr val="accent6"/>
                </a:solidFill>
                <a:effectLst/>
              </a:rPr>
              <a:t>Response</a:t>
            </a:r>
            <a:r>
              <a:rPr lang="tr-TR" sz="3600" b="1" i="0" baseline="0" dirty="0">
                <a:solidFill>
                  <a:schemeClr val="accent6"/>
                </a:solidFill>
                <a:effectLst/>
              </a:rPr>
              <a:t> </a:t>
            </a:r>
            <a:r>
              <a:rPr lang="tr-TR" sz="3600" b="1" i="0" baseline="0" dirty="0" err="1">
                <a:solidFill>
                  <a:schemeClr val="accent6"/>
                </a:solidFill>
                <a:effectLst/>
              </a:rPr>
              <a:t>to</a:t>
            </a:r>
            <a:r>
              <a:rPr lang="tr-TR" sz="3600" b="1" i="0" baseline="0" dirty="0">
                <a:solidFill>
                  <a:schemeClr val="accent6"/>
                </a:solidFill>
                <a:effectLst/>
              </a:rPr>
              <a:t> </a:t>
            </a:r>
            <a:r>
              <a:rPr lang="tr-TR" sz="3600" b="1" i="0" baseline="0" dirty="0" err="1">
                <a:solidFill>
                  <a:schemeClr val="accent6"/>
                </a:solidFill>
                <a:effectLst/>
              </a:rPr>
              <a:t>the</a:t>
            </a:r>
            <a:r>
              <a:rPr lang="tr-TR" sz="3600" b="1" i="0" baseline="0" dirty="0">
                <a:solidFill>
                  <a:schemeClr val="accent6"/>
                </a:solidFill>
                <a:effectLst/>
              </a:rPr>
              <a:t> TPS-OIC </a:t>
            </a:r>
            <a:r>
              <a:rPr lang="tr-TR" sz="3600" b="1" i="0" baseline="0" dirty="0" err="1">
                <a:solidFill>
                  <a:schemeClr val="accent6"/>
                </a:solidFill>
                <a:effectLst/>
              </a:rPr>
              <a:t>Implementation</a:t>
            </a:r>
            <a:r>
              <a:rPr lang="tr-TR" sz="3600" b="1" i="0" baseline="0" dirty="0">
                <a:solidFill>
                  <a:schemeClr val="accent6"/>
                </a:solidFill>
                <a:effectLst/>
              </a:rPr>
              <a:t> </a:t>
            </a:r>
            <a:r>
              <a:rPr lang="tr-TR" sz="3600" b="1" i="0" baseline="0" dirty="0" err="1">
                <a:solidFill>
                  <a:schemeClr val="accent6"/>
                </a:solidFill>
                <a:effectLst/>
              </a:rPr>
              <a:t>Questionnaire</a:t>
            </a:r>
            <a:endParaRPr lang="tr-TR" sz="3600" b="1" i="0" dirty="0">
              <a:solidFill>
                <a:schemeClr val="accent6"/>
              </a:solidFill>
              <a:effectLst/>
            </a:endParaRPr>
          </a:p>
        </c:rich>
      </c:tx>
      <c:layout>
        <c:manualLayout>
          <c:xMode val="edge"/>
          <c:yMode val="edge"/>
          <c:x val="0.17495061579249141"/>
          <c:y val="4.9501640959908985E-2"/>
        </c:manualLayout>
      </c:layout>
      <c:overlay val="0"/>
      <c:spPr>
        <a:noFill/>
        <a:ln>
          <a:noFill/>
        </a:ln>
        <a:effectLst/>
      </c:spPr>
      <c:txPr>
        <a:bodyPr rot="0" spcFirstLastPara="1" vertOverflow="ellipsis" vert="horz" wrap="square" anchor="ctr" anchorCtr="1"/>
        <a:lstStyle/>
        <a:p>
          <a:pPr>
            <a:defRPr sz="36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4000" b="0" i="0" u="none" strike="noStrike" kern="1200" baseline="0">
              <a:solidFill>
                <a:schemeClr val="accent5">
                  <a:lumMod val="50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Sayfa1!$B$1</c:f>
              <c:strCache>
                <c:ptCount val="1"/>
                <c:pt idx="0">
                  <c:v>Sütun1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Sayfa1!$A$2:$A$6</c:f>
              <c:strCache>
                <c:ptCount val="5"/>
                <c:pt idx="0">
                  <c:v>Technical Assistance &amp; Capacity Building</c:v>
                </c:pt>
                <c:pt idx="1">
                  <c:v>Institutional Coordination Mechanisms</c:v>
                </c:pt>
                <c:pt idx="2">
                  <c:v>Transparency &amp; Data Sharing</c:v>
                </c:pt>
                <c:pt idx="3">
                  <c:v>Simplification &amp; Flexibility (Rules of Origin</c:v>
                </c:pt>
                <c:pt idx="4">
                  <c:v>No answer</c:v>
                </c:pt>
              </c:strCache>
            </c:strRef>
          </c:cat>
          <c:val>
            <c:numRef>
              <c:f>Sayfa1!$B$2:$B$6</c:f>
              <c:numCache>
                <c:formatCode>0%</c:formatCode>
                <c:ptCount val="5"/>
                <c:pt idx="0">
                  <c:v>0.7</c:v>
                </c:pt>
                <c:pt idx="1">
                  <c:v>0.5</c:v>
                </c:pt>
                <c:pt idx="2">
                  <c:v>0.5</c:v>
                </c:pt>
                <c:pt idx="3">
                  <c:v>0.3</c:v>
                </c:pt>
                <c:pt idx="4">
                  <c:v>0.3</c:v>
                </c:pt>
              </c:numCache>
            </c:numRef>
          </c:val>
          <c:extLst>
            <c:ext xmlns:c16="http://schemas.microsoft.com/office/drawing/2014/chart" uri="{C3380CC4-5D6E-409C-BE32-E72D297353CC}">
              <c16:uniqueId val="{00000000-D178-4E98-A3E6-05EE9297C680}"/>
            </c:ext>
          </c:extLst>
        </c:ser>
        <c:dLbls>
          <c:showLegendKey val="0"/>
          <c:showVal val="0"/>
          <c:showCatName val="0"/>
          <c:showSerName val="0"/>
          <c:showPercent val="0"/>
          <c:showBubbleSize val="0"/>
        </c:dLbls>
        <c:gapWidth val="219"/>
        <c:overlap val="-27"/>
        <c:axId val="607074479"/>
        <c:axId val="13067951"/>
      </c:barChart>
      <c:catAx>
        <c:axId val="607074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crossAx val="13067951"/>
        <c:crosses val="autoZero"/>
        <c:auto val="1"/>
        <c:lblAlgn val="ctr"/>
        <c:lblOffset val="100"/>
        <c:noMultiLvlLbl val="0"/>
      </c:catAx>
      <c:valAx>
        <c:axId val="130679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6070744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106-4D69-BE00-757808D485F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106-4D69-BE00-757808D485F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106-4D69-BE00-757808D485F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106-4D69-BE00-757808D485F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106-4D69-BE00-757808D485F2}"/>
              </c:ext>
            </c:extLst>
          </c:dPt>
          <c:dLbls>
            <c:dLbl>
              <c:idx val="0"/>
              <c:layout>
                <c:manualLayout>
                  <c:x val="-0.20394189626551618"/>
                  <c:y val="0.13096551563813655"/>
                </c:manualLayout>
              </c:layout>
              <c:tx>
                <c:rich>
                  <a:bodyPr/>
                  <a:lstStyle/>
                  <a:p>
                    <a:fld id="{DBCE12FD-7D37-4F8F-A420-B7B681984CC1}" type="CATEGORYNAME">
                      <a:rPr lang="en-US"/>
                      <a:pPr/>
                      <a:t>[KATEGORİ ADI]</a:t>
                    </a:fld>
                    <a:r>
                      <a:rPr lang="en-US" baseline="0"/>
                      <a:t>; </a:t>
                    </a:r>
                    <a:fld id="{CBBB8BD6-008C-4795-AEAE-80020B419A58}"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layout>
                    <c:manualLayout>
                      <c:w val="0.28251367684565681"/>
                      <c:h val="0.29676643986606371"/>
                    </c:manualLayout>
                  </c15:layout>
                  <c15:dlblFieldTable/>
                  <c15:showDataLabelsRange val="0"/>
                </c:ext>
                <c:ext xmlns:c16="http://schemas.microsoft.com/office/drawing/2014/chart" uri="{C3380CC4-5D6E-409C-BE32-E72D297353CC}">
                  <c16:uniqueId val="{00000001-E106-4D69-BE00-757808D485F2}"/>
                </c:ext>
              </c:extLst>
            </c:dLbl>
            <c:dLbl>
              <c:idx val="1"/>
              <c:layout>
                <c:manualLayout>
                  <c:x val="-0.14139991082321479"/>
                  <c:y val="-0.13544182132206639"/>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28181641948278768"/>
                      <c:h val="0.29676643986606371"/>
                    </c:manualLayout>
                  </c15:layout>
                  <c15:dlblFieldTable/>
                  <c15:showDataLabelsRange val="0"/>
                </c:ext>
                <c:ext xmlns:c16="http://schemas.microsoft.com/office/drawing/2014/chart" uri="{C3380CC4-5D6E-409C-BE32-E72D297353CC}">
                  <c16:uniqueId val="{00000003-E106-4D69-BE00-757808D485F2}"/>
                </c:ext>
              </c:extLst>
            </c:dLbl>
            <c:dLbl>
              <c:idx val="2"/>
              <c:layout>
                <c:manualLayout>
                  <c:x val="-0.13866800575636018"/>
                  <c:y val="-0.11559873368966499"/>
                </c:manualLayout>
              </c:layout>
              <c:tx>
                <c:rich>
                  <a:bodyPr/>
                  <a:lstStyle/>
                  <a:p>
                    <a:fld id="{4ECF8365-BDD4-487D-9882-A723E313C75C}" type="CATEGORYNAME">
                      <a:rPr lang="en-US"/>
                      <a:pPr/>
                      <a:t>[KATEGORİ ADI]</a:t>
                    </a:fld>
                    <a:r>
                      <a:rPr lang="en-US" baseline="0" dirty="0"/>
                      <a:t>; </a:t>
                    </a:r>
                    <a:fld id="{520772D4-42FE-4308-AF33-4944F950FF6C}" type="VALUE">
                      <a:rPr lang="en-US" baseline="0" smtClean="0"/>
                      <a:pPr/>
                      <a:t>[DEĞER]</a:t>
                    </a:fld>
                    <a:endParaRPr lang="en-US" baseline="0" dirty="0"/>
                  </a:p>
                </c:rich>
              </c:tx>
              <c:dLblPos val="bestFit"/>
              <c:showLegendKey val="0"/>
              <c:showVal val="1"/>
              <c:showCatName val="1"/>
              <c:showSerName val="0"/>
              <c:showPercent val="1"/>
              <c:showBubbleSize val="0"/>
              <c:extLst>
                <c:ext xmlns:c15="http://schemas.microsoft.com/office/drawing/2012/chart" uri="{CE6537A1-D6FC-4f65-9D91-7224C49458BB}">
                  <c15:layout>
                    <c:manualLayout>
                      <c:w val="0.34019623337232685"/>
                      <c:h val="0.21648611759881364"/>
                    </c:manualLayout>
                  </c15:layout>
                  <c15:dlblFieldTable/>
                  <c15:showDataLabelsRange val="0"/>
                </c:ext>
                <c:ext xmlns:c16="http://schemas.microsoft.com/office/drawing/2014/chart" uri="{C3380CC4-5D6E-409C-BE32-E72D297353CC}">
                  <c16:uniqueId val="{00000005-E106-4D69-BE00-757808D485F2}"/>
                </c:ext>
              </c:extLst>
            </c:dLbl>
            <c:dLbl>
              <c:idx val="3"/>
              <c:layout>
                <c:manualLayout>
                  <c:x val="0.20293718683713002"/>
                  <c:y val="-0.14655657279386206"/>
                </c:manualLayout>
              </c:layout>
              <c:tx>
                <c:rich>
                  <a:bodyPr/>
                  <a:lstStyle/>
                  <a:p>
                    <a:fld id="{F4D307DC-60BE-4B7A-8047-A76388E1D812}" type="CATEGORYNAME">
                      <a:rPr lang="en-US"/>
                      <a:pPr/>
                      <a:t>[KATEGORİ ADI]</a:t>
                    </a:fld>
                    <a:r>
                      <a:rPr lang="en-US" baseline="0"/>
                      <a:t>; </a:t>
                    </a:r>
                    <a:fld id="{E947DE70-C47A-4B25-89E3-F4C0718C1770}"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layout>
                    <c:manualLayout>
                      <c:w val="0.27616371979352083"/>
                      <c:h val="0.22416783612556804"/>
                    </c:manualLayout>
                  </c15:layout>
                  <c15:dlblFieldTable/>
                  <c15:showDataLabelsRange val="0"/>
                </c:ext>
                <c:ext xmlns:c16="http://schemas.microsoft.com/office/drawing/2014/chart" uri="{C3380CC4-5D6E-409C-BE32-E72D297353CC}">
                  <c16:uniqueId val="{00000007-E106-4D69-BE00-757808D485F2}"/>
                </c:ext>
              </c:extLst>
            </c:dLbl>
            <c:dLbl>
              <c:idx val="4"/>
              <c:layout>
                <c:manualLayout>
                  <c:x val="0.20083796374183277"/>
                  <c:y val="0.20428260281663571"/>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E106-4D69-BE00-757808D485F2}"/>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Yes, to some extent</c:v>
                </c:pt>
                <c:pt idx="1">
                  <c:v>Yes, to a limited extent</c:v>
                </c:pt>
                <c:pt idx="2">
                  <c:v>Yes, remarkably</c:v>
                </c:pt>
                <c:pt idx="3">
                  <c:v>Yes, significantly</c:v>
                </c:pt>
                <c:pt idx="4">
                  <c:v>No Answer</c:v>
                </c:pt>
              </c:strCache>
            </c:strRef>
          </c:cat>
          <c:val>
            <c:numRef>
              <c:f>Sheet1!$B$2:$B$6</c:f>
              <c:numCache>
                <c:formatCode>0%</c:formatCode>
                <c:ptCount val="5"/>
                <c:pt idx="0">
                  <c:v>0.2</c:v>
                </c:pt>
                <c:pt idx="1">
                  <c:v>0.2</c:v>
                </c:pt>
                <c:pt idx="2">
                  <c:v>0.1</c:v>
                </c:pt>
                <c:pt idx="3">
                  <c:v>0.2</c:v>
                </c:pt>
                <c:pt idx="4">
                  <c:v>0.3</c:v>
                </c:pt>
              </c:numCache>
            </c:numRef>
          </c:val>
          <c:extLst>
            <c:ext xmlns:c16="http://schemas.microsoft.com/office/drawing/2014/chart" uri="{C3380CC4-5D6E-409C-BE32-E72D297353CC}">
              <c16:uniqueId val="{0000000A-E106-4D69-BE00-757808D485F2}"/>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A31-4C60-BAA1-E2D38C166DF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A31-4C60-BAA1-E2D38C166DF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1-39F9-45E8-81C7-587CC276818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0-39F9-45E8-81C7-587CC276818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0-C3A2-4BAA-9FA3-BE62327EA9C2}"/>
              </c:ext>
            </c:extLst>
          </c:dPt>
          <c:dLbls>
            <c:dLbl>
              <c:idx val="0"/>
              <c:layout>
                <c:manualLayout>
                  <c:x val="-0.17903803097344212"/>
                  <c:y val="8.8029380824510284E-2"/>
                </c:manualLayout>
              </c:layout>
              <c:tx>
                <c:rich>
                  <a:bodyPr/>
                  <a:lstStyle/>
                  <a:p>
                    <a:fld id="{DBCE12FD-7D37-4F8F-A420-B7B681984CC1}" type="CATEGORYNAME">
                      <a:rPr lang="en-US"/>
                      <a:pPr/>
                      <a:t>[KATEGORİ ADI]</a:t>
                    </a:fld>
                    <a:r>
                      <a:rPr lang="en-US" baseline="0"/>
                      <a:t>; </a:t>
                    </a:r>
                    <a:fld id="{CBBB8BD6-008C-4795-AEAE-80020B419A58}"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layout>
                    <c:manualLayout>
                      <c:w val="0.31239513915892553"/>
                      <c:h val="0.21082714023621432"/>
                    </c:manualLayout>
                  </c15:layout>
                  <c15:dlblFieldTable/>
                  <c15:showDataLabelsRange val="0"/>
                </c:ext>
                <c:ext xmlns:c16="http://schemas.microsoft.com/office/drawing/2014/chart" uri="{C3380CC4-5D6E-409C-BE32-E72D297353CC}">
                  <c16:uniqueId val="{00000001-EA31-4C60-BAA1-E2D38C166DF3}"/>
                </c:ext>
              </c:extLst>
            </c:dLbl>
            <c:dLbl>
              <c:idx val="1"/>
              <c:layout>
                <c:manualLayout>
                  <c:x val="-0.19464188222044282"/>
                  <c:y val="-0.18706131354897818"/>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39549075885170248"/>
                      <c:h val="0.2791052495149125"/>
                    </c:manualLayout>
                  </c15:layout>
                  <c15:dlblFieldTable/>
                  <c15:showDataLabelsRange val="0"/>
                </c:ext>
                <c:ext xmlns:c16="http://schemas.microsoft.com/office/drawing/2014/chart" uri="{C3380CC4-5D6E-409C-BE32-E72D297353CC}">
                  <c16:uniqueId val="{00000003-EA31-4C60-BAA1-E2D38C166DF3}"/>
                </c:ext>
              </c:extLst>
            </c:dLbl>
            <c:dLbl>
              <c:idx val="2"/>
              <c:layout>
                <c:manualLayout>
                  <c:x val="7.8852003917269653E-2"/>
                  <c:y val="0.10298309932528164"/>
                </c:manualLayout>
              </c:layout>
              <c:tx>
                <c:rich>
                  <a:bodyPr rot="0" spcFirstLastPara="1" vertOverflow="ellipsis" vert="horz" wrap="square" lIns="38100" tIns="19050" rIns="38100" bIns="19050" anchor="ctr" anchorCtr="1">
                    <a:spAutoFit/>
                  </a:bodyPr>
                  <a:lstStyle/>
                  <a:p>
                    <a:pPr>
                      <a:defRPr sz="2800" b="1" i="0" u="none" strike="noStrike" kern="1200" baseline="0">
                        <a:solidFill>
                          <a:schemeClr val="accent6"/>
                        </a:solidFill>
                        <a:latin typeface="+mj-lt"/>
                        <a:ea typeface="+mn-ea"/>
                        <a:cs typeface="+mn-cs"/>
                      </a:defRPr>
                    </a:pPr>
                    <a:fld id="{4ECF8365-BDD4-487D-9882-A723E313C75C}" type="CATEGORYNAME">
                      <a:rPr lang="en-US" sz="2800">
                        <a:solidFill>
                          <a:schemeClr val="bg1"/>
                        </a:solidFill>
                      </a:rPr>
                      <a:pPr>
                        <a:defRPr sz="2800" b="1">
                          <a:solidFill>
                            <a:schemeClr val="accent6"/>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accent6"/>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accent6"/>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40435623937090404"/>
                      <c:h val="0.21648602243356629"/>
                    </c:manualLayout>
                  </c15:layout>
                  <c15:dlblFieldTable/>
                  <c15:showDataLabelsRange val="0"/>
                </c:ext>
                <c:ext xmlns:c16="http://schemas.microsoft.com/office/drawing/2014/chart" uri="{C3380CC4-5D6E-409C-BE32-E72D297353CC}">
                  <c16:uniqueId val="{00000001-39F9-45E8-81C7-587CC276818E}"/>
                </c:ext>
              </c:extLst>
            </c:dLbl>
            <c:dLbl>
              <c:idx val="3"/>
              <c:layout>
                <c:manualLayout>
                  <c:x val="0.15558854827878582"/>
                  <c:y val="0.16470890975485147"/>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pPr>
                        <a:defRPr sz="2800" b="1">
                          <a:solidFill>
                            <a:schemeClr val="bg1"/>
                          </a:solidFill>
                          <a:latin typeface="+mj-lt"/>
                        </a:defRPr>
                      </a:pPr>
                      <a:t>[KATEGORİ ADI]</a:t>
                    </a:fld>
                    <a:r>
                      <a:rPr lang="en-US" sz="2800" baseline="0" dirty="0"/>
                      <a:t>; </a:t>
                    </a:r>
                    <a:fld id="{E947DE70-C47A-4B25-89E3-F4C0718C1770}" type="VALUE">
                      <a:rPr lang="en-US" sz="2800" baseline="0" smtClean="0"/>
                      <a:pPr>
                        <a:defRPr sz="2800" b="1">
                          <a:solidFill>
                            <a:schemeClr val="bg1"/>
                          </a:solidFill>
                          <a:latin typeface="+mj-lt"/>
                        </a:defRPr>
                      </a:pPr>
                      <a:t>[DEĞER]</a:t>
                    </a:fld>
                    <a:endParaRPr lang="en-US" sz="2800" baseline="0" dirty="0"/>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4448044623053486"/>
                      <c:h val="0.10705223467412943"/>
                    </c:manualLayout>
                  </c15:layout>
                  <c15:dlblFieldTable/>
                  <c15:showDataLabelsRange val="0"/>
                </c:ext>
                <c:ext xmlns:c16="http://schemas.microsoft.com/office/drawing/2014/chart" uri="{C3380CC4-5D6E-409C-BE32-E72D297353CC}">
                  <c16:uniqueId val="{00000000-39F9-45E8-81C7-587CC276818E}"/>
                </c:ext>
              </c:extLst>
            </c:dLbl>
            <c:dLbl>
              <c:idx val="4"/>
              <c:layout>
                <c:manualLayout>
                  <c:x val="0.13111221025555314"/>
                  <c:y val="0.11932226477820133"/>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3A2-4BAA-9FA3-BE62327EA9C2}"/>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4"/>
                <c:pt idx="0">
                  <c:v>No answer</c:v>
                </c:pt>
                <c:pt idx="1">
                  <c:v>Supports with reservations</c:v>
                </c:pt>
                <c:pt idx="2">
                  <c:v>Has no position at the moment</c:v>
                </c:pt>
                <c:pt idx="3">
                  <c:v>Supports</c:v>
                </c:pt>
              </c:strCache>
            </c:strRef>
          </c:cat>
          <c:val>
            <c:numRef>
              <c:f>Sheet1!$B$2:$B$6</c:f>
              <c:numCache>
                <c:formatCode>0%</c:formatCode>
                <c:ptCount val="5"/>
                <c:pt idx="0">
                  <c:v>0.13</c:v>
                </c:pt>
                <c:pt idx="1">
                  <c:v>0.62</c:v>
                </c:pt>
                <c:pt idx="2">
                  <c:v>0.06</c:v>
                </c:pt>
                <c:pt idx="3">
                  <c:v>0.19</c:v>
                </c:pt>
              </c:numCache>
            </c:numRef>
          </c:val>
          <c:extLst>
            <c:ext xmlns:c16="http://schemas.microsoft.com/office/drawing/2014/chart" uri="{C3380CC4-5D6E-409C-BE32-E72D297353CC}">
              <c16:uniqueId val="{00000004-EA31-4C60-BAA1-E2D38C166DF3}"/>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106-4D69-BE00-757808D485F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106-4D69-BE00-757808D485F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106-4D69-BE00-757808D485F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106-4D69-BE00-757808D485F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106-4D69-BE00-757808D485F2}"/>
              </c:ext>
            </c:extLst>
          </c:dPt>
          <c:dLbls>
            <c:dLbl>
              <c:idx val="0"/>
              <c:layout>
                <c:manualLayout>
                  <c:x val="-9.8718036377262272E-2"/>
                  <c:y val="-0.26043425711776236"/>
                </c:manualLayout>
              </c:layout>
              <c:tx>
                <c:rich>
                  <a:bodyPr/>
                  <a:lstStyle/>
                  <a:p>
                    <a:fld id="{DBCE12FD-7D37-4F8F-A420-B7B681984CC1}" type="CATEGORYNAME">
                      <a:rPr lang="en-US"/>
                      <a:pPr/>
                      <a:t>[KATEGORİ ADI]</a:t>
                    </a:fld>
                    <a:r>
                      <a:rPr lang="en-US" baseline="0"/>
                      <a:t>; </a:t>
                    </a:r>
                    <a:fld id="{CBBB8BD6-008C-4795-AEAE-80020B419A58}"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layout>
                    <c:manualLayout>
                      <c:w val="0.37366535589073901"/>
                      <c:h val="0.34738335879361071"/>
                    </c:manualLayout>
                  </c15:layout>
                  <c15:dlblFieldTable/>
                  <c15:showDataLabelsRange val="0"/>
                </c:ext>
                <c:ext xmlns:c16="http://schemas.microsoft.com/office/drawing/2014/chart" uri="{C3380CC4-5D6E-409C-BE32-E72D297353CC}">
                  <c16:uniqueId val="{00000001-E106-4D69-BE00-757808D485F2}"/>
                </c:ext>
              </c:extLst>
            </c:dLbl>
            <c:dLbl>
              <c:idx val="1"/>
              <c:layout>
                <c:manualLayout>
                  <c:x val="8.7039900421228528E-2"/>
                  <c:y val="-4.9729961671167305E-2"/>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41583370302095807"/>
                      <c:h val="0.21648602243356629"/>
                    </c:manualLayout>
                  </c15:layout>
                  <c15:dlblFieldTable/>
                  <c15:showDataLabelsRange val="0"/>
                </c:ext>
                <c:ext xmlns:c16="http://schemas.microsoft.com/office/drawing/2014/chart" uri="{C3380CC4-5D6E-409C-BE32-E72D297353CC}">
                  <c16:uniqueId val="{00000003-E106-4D69-BE00-757808D485F2}"/>
                </c:ext>
              </c:extLst>
            </c:dLbl>
            <c:dLbl>
              <c:idx val="2"/>
              <c:layout>
                <c:manualLayout>
                  <c:x val="0.16187277379855111"/>
                  <c:y val="0.13458700556938324"/>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pPr>
                        <a:defRPr sz="2800" b="1">
                          <a:solidFill>
                            <a:schemeClr val="bg1"/>
                          </a:solidFill>
                          <a:latin typeface="+mj-lt"/>
                        </a:defRPr>
                      </a:pPr>
                      <a:t>[KATEGORİ ADI]</a:t>
                    </a:fld>
                    <a:r>
                      <a:rPr lang="en-US" sz="2800" baseline="0" dirty="0"/>
                      <a:t>; </a:t>
                    </a:r>
                    <a:fld id="{520772D4-42FE-4308-AF33-4944F950FF6C}" type="VALUE">
                      <a:rPr lang="en-US" sz="2800" baseline="0" smtClean="0"/>
                      <a:pPr>
                        <a:defRPr sz="2800" b="1">
                          <a:solidFill>
                            <a:schemeClr val="bg1"/>
                          </a:solidFill>
                          <a:latin typeface="+mj-lt"/>
                        </a:defRPr>
                      </a:pPr>
                      <a:t>[DEĞER]</a:t>
                    </a:fld>
                    <a:endParaRPr lang="en-US" sz="2800" baseline="0" dirty="0"/>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6051195896271107"/>
                      <c:h val="0.18552544132450607"/>
                    </c:manualLayout>
                  </c15:layout>
                  <c15:dlblFieldTable/>
                  <c15:showDataLabelsRange val="0"/>
                </c:ext>
                <c:ext xmlns:c16="http://schemas.microsoft.com/office/drawing/2014/chart" uri="{C3380CC4-5D6E-409C-BE32-E72D297353CC}">
                  <c16:uniqueId val="{00000005-E106-4D69-BE00-757808D485F2}"/>
                </c:ext>
              </c:extLst>
            </c:dLbl>
            <c:dLbl>
              <c:idx val="3"/>
              <c:layout>
                <c:manualLayout>
                  <c:x val="0.2826563832490589"/>
                  <c:y val="2.7491279750145332E-2"/>
                </c:manualLayout>
              </c:layout>
              <c:tx>
                <c:rich>
                  <a:bodyPr/>
                  <a:lstStyle/>
                  <a:p>
                    <a:fld id="{F4D307DC-60BE-4B7A-8047-A76388E1D812}" type="CATEGORYNAME">
                      <a:rPr lang="en-US">
                        <a:solidFill>
                          <a:schemeClr val="bg1"/>
                        </a:solidFill>
                      </a:rPr>
                      <a:pPr/>
                      <a:t>[KATEGORİ ADI]</a:t>
                    </a:fld>
                    <a:r>
                      <a:rPr lang="en-US" baseline="0" dirty="0">
                        <a:solidFill>
                          <a:schemeClr val="bg1"/>
                        </a:solidFill>
                      </a:rPr>
                      <a:t>; </a:t>
                    </a:r>
                    <a:fld id="{E947DE70-C47A-4B25-89E3-F4C0718C1770}" type="VALUE">
                      <a:rPr lang="en-US" baseline="0" smtClean="0">
                        <a:solidFill>
                          <a:schemeClr val="bg1"/>
                        </a:solidFill>
                      </a:rPr>
                      <a:pPr/>
                      <a:t>[DEĞER]</a:t>
                    </a:fld>
                    <a:endParaRPr lang="en-US" baseline="0" dirty="0">
                      <a:solidFill>
                        <a:schemeClr val="bg1"/>
                      </a:solidFill>
                    </a:endParaRPr>
                  </a:p>
                </c:rich>
              </c:tx>
              <c:dLblPos val="bestFit"/>
              <c:showLegendKey val="0"/>
              <c:showVal val="1"/>
              <c:showCatName val="1"/>
              <c:showSerName val="0"/>
              <c:showPercent val="1"/>
              <c:showBubbleSize val="0"/>
              <c:extLst>
                <c:ext xmlns:c15="http://schemas.microsoft.com/office/drawing/2012/chart" uri="{CE6537A1-D6FC-4f65-9D91-7224C49458BB}">
                  <c15:layout>
                    <c:manualLayout>
                      <c:w val="0.4674391792073323"/>
                      <c:h val="0.21648602243356629"/>
                    </c:manualLayout>
                  </c15:layout>
                  <c15:dlblFieldTable/>
                  <c15:showDataLabelsRange val="0"/>
                </c:ext>
                <c:ext xmlns:c16="http://schemas.microsoft.com/office/drawing/2014/chart" uri="{C3380CC4-5D6E-409C-BE32-E72D297353CC}">
                  <c16:uniqueId val="{00000007-E106-4D69-BE00-757808D485F2}"/>
                </c:ext>
              </c:extLst>
            </c:dLbl>
            <c:dLbl>
              <c:idx val="4"/>
              <c:layout>
                <c:manualLayout>
                  <c:x val="0.13111221025555314"/>
                  <c:y val="0.11932226477820133"/>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E106-4D69-BE00-757808D485F2}"/>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4"/>
                <c:pt idx="0">
                  <c:v>A combination of options</c:v>
                </c:pt>
                <c:pt idx="1">
                  <c:v>Separate stand-alone agreements </c:v>
                </c:pt>
                <c:pt idx="2">
                  <c:v>No Answer</c:v>
                </c:pt>
                <c:pt idx="3">
                  <c:v>A single comprehensive protocol</c:v>
                </c:pt>
              </c:strCache>
            </c:strRef>
          </c:cat>
          <c:val>
            <c:numRef>
              <c:f>Sheet1!$B$2:$B$6</c:f>
              <c:numCache>
                <c:formatCode>0%</c:formatCode>
                <c:ptCount val="5"/>
                <c:pt idx="0">
                  <c:v>0.69</c:v>
                </c:pt>
                <c:pt idx="1">
                  <c:v>0.19</c:v>
                </c:pt>
                <c:pt idx="2">
                  <c:v>0.06</c:v>
                </c:pt>
                <c:pt idx="3">
                  <c:v>0.14000000000000001</c:v>
                </c:pt>
              </c:numCache>
            </c:numRef>
          </c:val>
          <c:extLst>
            <c:ext xmlns:c16="http://schemas.microsoft.com/office/drawing/2014/chart" uri="{C3380CC4-5D6E-409C-BE32-E72D297353CC}">
              <c16:uniqueId val="{0000000A-E106-4D69-BE00-757808D485F2}"/>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E2D-4B85-98BB-044219B4C30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E2D-4B85-98BB-044219B4C30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E2D-4B85-98BB-044219B4C30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E2D-4B85-98BB-044219B4C30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E2D-4B85-98BB-044219B4C309}"/>
              </c:ext>
            </c:extLst>
          </c:dPt>
          <c:dLbls>
            <c:dLbl>
              <c:idx val="0"/>
              <c:layout>
                <c:manualLayout>
                  <c:x val="-0.15374215493356561"/>
                  <c:y val="0.10001500562474991"/>
                </c:manualLayout>
              </c:layout>
              <c:tx>
                <c:rich>
                  <a:bodyPr/>
                  <a:lstStyle/>
                  <a:p>
                    <a:fld id="{DBCE12FD-7D37-4F8F-A420-B7B681984CC1}" type="CATEGORYNAME">
                      <a:rPr lang="en-US"/>
                      <a:pPr/>
                      <a:t>[KATEGORİ ADI]</a:t>
                    </a:fld>
                    <a:r>
                      <a:rPr lang="en-US" baseline="0"/>
                      <a:t>; </a:t>
                    </a:r>
                    <a:fld id="{CBBB8BD6-008C-4795-AEAE-80020B419A58}"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E2D-4B85-98BB-044219B4C309}"/>
                </c:ext>
              </c:extLst>
            </c:dLbl>
            <c:dLbl>
              <c:idx val="1"/>
              <c:layout>
                <c:manualLayout>
                  <c:x val="0.24861665179195475"/>
                  <c:y val="-0.21279706103671564"/>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41244113735989985"/>
                      <c:h val="0.21648602243356629"/>
                    </c:manualLayout>
                  </c15:layout>
                  <c15:dlblFieldTable/>
                  <c15:showDataLabelsRange val="0"/>
                </c:ext>
                <c:ext xmlns:c16="http://schemas.microsoft.com/office/drawing/2014/chart" uri="{C3380CC4-5D6E-409C-BE32-E72D297353CC}">
                  <c16:uniqueId val="{00000003-BE2D-4B85-98BB-044219B4C309}"/>
                </c:ext>
              </c:extLst>
            </c:dLbl>
            <c:dLbl>
              <c:idx val="2"/>
              <c:layout>
                <c:manualLayout>
                  <c:x val="3.3685093388100967E-2"/>
                  <c:y val="9.8286920757717985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a:solidFill>
                          <a:schemeClr val="bg1"/>
                        </a:solidFill>
                      </a:rPr>
                      <a:pPr>
                        <a:defRPr sz="2800" b="1">
                          <a:solidFill>
                            <a:schemeClr val="bg1"/>
                          </a:solidFill>
                          <a:latin typeface="+mj-lt"/>
                        </a:defRPr>
                      </a:pPr>
                      <a:t>[KATEGORİ ADI]</a:t>
                    </a:fld>
                    <a:r>
                      <a:rPr lang="en-US" baseline="0" dirty="0">
                        <a:solidFill>
                          <a:schemeClr val="bg1"/>
                        </a:solidFill>
                      </a:rPr>
                      <a:t>; </a:t>
                    </a:r>
                    <a:fld id="{520772D4-42FE-4308-AF33-4944F950FF6C}" type="VALUE">
                      <a:rPr lang="en-US" baseline="0" smtClean="0">
                        <a:solidFill>
                          <a:schemeClr val="bg1"/>
                        </a:solidFill>
                      </a:rPr>
                      <a:pPr>
                        <a:defRPr sz="2800" b="1">
                          <a:solidFill>
                            <a:schemeClr val="bg1"/>
                          </a:solidFill>
                          <a:latin typeface="+mj-lt"/>
                        </a:defRPr>
                      </a:pPr>
                      <a:t>[DEĞER]</a:t>
                    </a:fld>
                    <a:endParaRPr lang="en-US"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9316078667512555"/>
                      <c:h val="0.29838779190187009"/>
                    </c:manualLayout>
                  </c15:layout>
                  <c15:dlblFieldTable/>
                  <c15:showDataLabelsRange val="0"/>
                </c:ext>
                <c:ext xmlns:c16="http://schemas.microsoft.com/office/drawing/2014/chart" uri="{C3380CC4-5D6E-409C-BE32-E72D297353CC}">
                  <c16:uniqueId val="{00000005-BE2D-4B85-98BB-044219B4C309}"/>
                </c:ext>
              </c:extLst>
            </c:dLbl>
            <c:dLbl>
              <c:idx val="3"/>
              <c:layout>
                <c:manualLayout>
                  <c:x val="9.5342215807228056E-2"/>
                  <c:y val="6.8823951015117624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0981206792630266"/>
                      <c:h val="0.10705222833808148"/>
                    </c:manualLayout>
                  </c15:layout>
                  <c15:dlblFieldTable/>
                  <c15:showDataLabelsRange val="0"/>
                </c:ext>
                <c:ext xmlns:c16="http://schemas.microsoft.com/office/drawing/2014/chart" uri="{C3380CC4-5D6E-409C-BE32-E72D297353CC}">
                  <c16:uniqueId val="{00000007-BE2D-4B85-98BB-044219B4C309}"/>
                </c:ext>
              </c:extLst>
            </c:dLbl>
            <c:dLbl>
              <c:idx val="4"/>
              <c:layout>
                <c:manualLayout>
                  <c:x val="0.13111221025555314"/>
                  <c:y val="0.11932226477820133"/>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BE2D-4B85-98BB-044219B4C309}"/>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3"/>
                <c:pt idx="0">
                  <c:v>No answer</c:v>
                </c:pt>
                <c:pt idx="1">
                  <c:v>Gradual / step-by-step expansion</c:v>
                </c:pt>
                <c:pt idx="2">
                  <c:v>Moderate expansion in selected areas</c:v>
                </c:pt>
              </c:strCache>
            </c:strRef>
          </c:cat>
          <c:val>
            <c:numRef>
              <c:f>Sheet1!$B$2:$B$6</c:f>
              <c:numCache>
                <c:formatCode>0%</c:formatCode>
                <c:ptCount val="5"/>
                <c:pt idx="0">
                  <c:v>0.13</c:v>
                </c:pt>
                <c:pt idx="1">
                  <c:v>0.81</c:v>
                </c:pt>
                <c:pt idx="2">
                  <c:v>0.06</c:v>
                </c:pt>
              </c:numCache>
            </c:numRef>
          </c:val>
          <c:extLst>
            <c:ext xmlns:c16="http://schemas.microsoft.com/office/drawing/2014/chart" uri="{C3380CC4-5D6E-409C-BE32-E72D297353CC}">
              <c16:uniqueId val="{0000000A-BE2D-4B85-98BB-044219B4C309}"/>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7A5-437E-9EFD-B61E4BE44F2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7A5-437E-9EFD-B61E4BE44F2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7A5-437E-9EFD-B61E4BE44F2F}"/>
              </c:ext>
            </c:extLst>
          </c:dPt>
          <c:dLbls>
            <c:dLbl>
              <c:idx val="0"/>
              <c:layout>
                <c:manualLayout>
                  <c:x val="-9.9557203246045084E-2"/>
                  <c:y val="0.23752145966219057"/>
                </c:manualLayout>
              </c:layout>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manualLayout>
                      <c:w val="0.32811140355769441"/>
                      <c:h val="0.24253720138199827"/>
                    </c:manualLayout>
                  </c15:layout>
                </c:ext>
                <c:ext xmlns:c16="http://schemas.microsoft.com/office/drawing/2014/chart" uri="{C3380CC4-5D6E-409C-BE32-E72D297353CC}">
                  <c16:uniqueId val="{00000001-07A5-437E-9EFD-B61E4BE44F2F}"/>
                </c:ext>
              </c:extLst>
            </c:dLbl>
            <c:dLbl>
              <c:idx val="1"/>
              <c:layout>
                <c:manualLayout>
                  <c:x val="0.1182223152496521"/>
                  <c:y val="-0.26427578952887648"/>
                </c:manualLayout>
              </c:layout>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manualLayout>
                      <c:w val="0.39638129270647776"/>
                      <c:h val="0.32136496559701355"/>
                    </c:manualLayout>
                  </c15:layout>
                </c:ext>
                <c:ext xmlns:c16="http://schemas.microsoft.com/office/drawing/2014/chart" uri="{C3380CC4-5D6E-409C-BE32-E72D297353CC}">
                  <c16:uniqueId val="{00000003-07A5-437E-9EFD-B61E4BE44F2F}"/>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tx1">
                        <a:lumMod val="75000"/>
                        <a:lumOff val="25000"/>
                      </a:schemeClr>
                    </a:solidFill>
                    <a:latin typeface="+mn-lt"/>
                    <a:ea typeface="+mn-ea"/>
                    <a:cs typeface="+mn-cs"/>
                  </a:defRPr>
                </a:pPr>
                <a:endParaRPr lang="tr-TR"/>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2"/>
                <c:pt idx="0">
                  <c:v>Respond</c:v>
                </c:pt>
                <c:pt idx="1">
                  <c:v>Not Respond</c:v>
                </c:pt>
              </c:strCache>
            </c:strRef>
          </c:cat>
          <c:val>
            <c:numRef>
              <c:f>Sheet1!$B$2:$B$4</c:f>
              <c:numCache>
                <c:formatCode>0%</c:formatCode>
                <c:ptCount val="3"/>
                <c:pt idx="0">
                  <c:v>0.28000000000000003</c:v>
                </c:pt>
                <c:pt idx="1">
                  <c:v>0.72</c:v>
                </c:pt>
              </c:numCache>
            </c:numRef>
          </c:val>
          <c:extLst>
            <c:ext xmlns:c16="http://schemas.microsoft.com/office/drawing/2014/chart" uri="{C3380CC4-5D6E-409C-BE32-E72D297353CC}">
              <c16:uniqueId val="{00000006-07A5-437E-9EFD-B61E4BE44F2F}"/>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A31-4C60-BAA1-E2D38C166DF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A31-4C60-BAA1-E2D38C166DF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1-39F9-45E8-81C7-587CC276818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0-39F9-45E8-81C7-587CC276818E}"/>
              </c:ext>
            </c:extLst>
          </c:dPt>
          <c:dPt>
            <c:idx val="4"/>
            <c:bubble3D val="0"/>
            <c:spPr>
              <a:solidFill>
                <a:schemeClr val="accent2">
                  <a:lumMod val="20000"/>
                  <a:lumOff val="80000"/>
                </a:schemeClr>
              </a:solidFill>
              <a:ln w="19050">
                <a:solidFill>
                  <a:schemeClr val="lt1"/>
                </a:solidFill>
              </a:ln>
              <a:effectLst/>
            </c:spPr>
            <c:extLst>
              <c:ext xmlns:c16="http://schemas.microsoft.com/office/drawing/2014/chart" uri="{C3380CC4-5D6E-409C-BE32-E72D297353CC}">
                <c16:uniqueId val="{00000000-C3A2-4BAA-9FA3-BE62327EA9C2}"/>
              </c:ext>
            </c:extLst>
          </c:dPt>
          <c:dLbls>
            <c:dLbl>
              <c:idx val="0"/>
              <c:layout>
                <c:manualLayout>
                  <c:x val="-0.11168318268842631"/>
                  <c:y val="2.9865456529590308E-2"/>
                </c:manualLayout>
              </c:layout>
              <c:tx>
                <c:rich>
                  <a:bodyPr/>
                  <a:lstStyle/>
                  <a:p>
                    <a:fld id="{DBCE12FD-7D37-4F8F-A420-B7B681984CC1}" type="CATEGORYNAME">
                      <a:rPr lang="en-US">
                        <a:solidFill>
                          <a:schemeClr val="accent6"/>
                        </a:solidFill>
                      </a:rPr>
                      <a:pPr/>
                      <a:t>[KATEGORİ ADI]</a:t>
                    </a:fld>
                    <a:r>
                      <a:rPr lang="en-US" baseline="0" dirty="0">
                        <a:solidFill>
                          <a:schemeClr val="accent6"/>
                        </a:solidFill>
                      </a:rPr>
                      <a:t>; </a:t>
                    </a:r>
                    <a:fld id="{CBBB8BD6-008C-4795-AEAE-80020B419A58}" type="VALUE">
                      <a:rPr lang="en-US" baseline="0" smtClean="0">
                        <a:solidFill>
                          <a:schemeClr val="accent6"/>
                        </a:solidFill>
                      </a:rPr>
                      <a:pPr/>
                      <a:t>[DEĞER]</a:t>
                    </a:fld>
                    <a:endParaRPr lang="en-US" baseline="0" dirty="0">
                      <a:solidFill>
                        <a:schemeClr val="accent6"/>
                      </a:solidFill>
                    </a:endParaRPr>
                  </a:p>
                </c:rich>
              </c:tx>
              <c:dLblPos val="bestFit"/>
              <c:showLegendKey val="0"/>
              <c:showVal val="1"/>
              <c:showCatName val="1"/>
              <c:showSerName val="0"/>
              <c:showPercent val="1"/>
              <c:showBubbleSize val="0"/>
              <c:extLst>
                <c:ext xmlns:c15="http://schemas.microsoft.com/office/drawing/2012/chart" uri="{CE6537A1-D6FC-4f65-9D91-7224C49458BB}">
                  <c15:layout>
                    <c:manualLayout>
                      <c:w val="0.3911573152396986"/>
                      <c:h val="0.32115669706731942"/>
                    </c:manualLayout>
                  </c15:layout>
                  <c15:dlblFieldTable/>
                  <c15:showDataLabelsRange val="0"/>
                </c:ext>
                <c:ext xmlns:c16="http://schemas.microsoft.com/office/drawing/2014/chart" uri="{C3380CC4-5D6E-409C-BE32-E72D297353CC}">
                  <c16:uniqueId val="{00000001-EA31-4C60-BAA1-E2D38C166DF3}"/>
                </c:ext>
              </c:extLst>
            </c:dLbl>
            <c:dLbl>
              <c:idx val="1"/>
              <c:layout>
                <c:manualLayout>
                  <c:x val="0.20183698140874792"/>
                  <c:y val="-6.3150310466441872E-2"/>
                </c:manualLayout>
              </c:layout>
              <c:tx>
                <c:rich>
                  <a:bodyPr/>
                  <a:lstStyle/>
                  <a:p>
                    <a:fld id="{A6C8FAB5-6D09-467F-8E83-DFAAAD9C41C0}" type="CATEGORYNAME">
                      <a:rPr lang="en-US">
                        <a:solidFill>
                          <a:schemeClr val="bg1"/>
                        </a:solidFill>
                      </a:rPr>
                      <a:pPr/>
                      <a:t>[KATEGORİ ADI]</a:t>
                    </a:fld>
                    <a:r>
                      <a:rPr lang="en-US" baseline="0" dirty="0">
                        <a:solidFill>
                          <a:schemeClr val="bg1"/>
                        </a:solidFill>
                      </a:rPr>
                      <a:t>; </a:t>
                    </a:r>
                    <a:fld id="{39EF048D-BF99-4C7E-A04D-2D254C58D20A}" type="VALUE">
                      <a:rPr lang="en-US" baseline="0" smtClean="0">
                        <a:solidFill>
                          <a:schemeClr val="bg1"/>
                        </a:solidFill>
                      </a:rPr>
                      <a:pPr/>
                      <a:t>[DEĞER]</a:t>
                    </a:fld>
                    <a:r>
                      <a:rPr lang="en-US" baseline="0" dirty="0">
                        <a:solidFill>
                          <a:schemeClr val="bg1"/>
                        </a:solidFill>
                      </a:rPr>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27550747962294098"/>
                      <c:h val="0.33178866288205883"/>
                    </c:manualLayout>
                  </c15:layout>
                  <c15:dlblFieldTable/>
                  <c15:showDataLabelsRange val="0"/>
                </c:ext>
                <c:ext xmlns:c16="http://schemas.microsoft.com/office/drawing/2014/chart" uri="{C3380CC4-5D6E-409C-BE32-E72D297353CC}">
                  <c16:uniqueId val="{00000003-EA31-4C60-BAA1-E2D38C166DF3}"/>
                </c:ext>
              </c:extLst>
            </c:dLbl>
            <c:dLbl>
              <c:idx val="2"/>
              <c:layout>
                <c:manualLayout>
                  <c:x val="0"/>
                  <c:y val="-1.8613564375891593E-3"/>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a:solidFill>
                          <a:schemeClr val="accent6"/>
                        </a:solidFill>
                      </a:rPr>
                      <a:pPr>
                        <a:defRPr sz="2800" b="1">
                          <a:solidFill>
                            <a:schemeClr val="bg1"/>
                          </a:solidFill>
                          <a:latin typeface="+mj-lt"/>
                        </a:defRPr>
                      </a:pPr>
                      <a:t>[KATEGORİ ADI]</a:t>
                    </a:fld>
                    <a:r>
                      <a:rPr lang="en-US" baseline="0" dirty="0">
                        <a:solidFill>
                          <a:schemeClr val="accent6"/>
                        </a:solidFill>
                      </a:rPr>
                      <a:t>; </a:t>
                    </a:r>
                    <a:fld id="{520772D4-42FE-4308-AF33-4944F950FF6C}" type="VALUE">
                      <a:rPr lang="en-US" baseline="0" smtClean="0">
                        <a:solidFill>
                          <a:schemeClr val="accent6"/>
                        </a:solidFill>
                      </a:rPr>
                      <a:pPr>
                        <a:defRPr sz="2800" b="1">
                          <a:solidFill>
                            <a:schemeClr val="bg1"/>
                          </a:solidFill>
                          <a:latin typeface="+mj-lt"/>
                        </a:defRPr>
                      </a:pPr>
                      <a:t>[DEĞER]</a:t>
                    </a:fld>
                    <a:endParaRPr lang="en-US" baseline="0" dirty="0">
                      <a:solidFill>
                        <a:schemeClr val="accent6"/>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1976773384218149"/>
                      <c:h val="0.27944759027203148"/>
                    </c:manualLayout>
                  </c15:layout>
                  <c15:dlblFieldTable/>
                  <c15:showDataLabelsRange val="0"/>
                </c:ext>
                <c:ext xmlns:c16="http://schemas.microsoft.com/office/drawing/2014/chart" uri="{C3380CC4-5D6E-409C-BE32-E72D297353CC}">
                  <c16:uniqueId val="{00000001-39F9-45E8-81C7-587CC276818E}"/>
                </c:ext>
              </c:extLst>
            </c:dLbl>
            <c:dLbl>
              <c:idx val="3"/>
              <c:layout>
                <c:manualLayout>
                  <c:x val="7.4006893183207589E-3"/>
                  <c:y val="-7.7165768588475875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accent6"/>
                        </a:solidFill>
                      </a:rPr>
                      <a:pPr>
                        <a:defRPr sz="2800" b="1">
                          <a:solidFill>
                            <a:schemeClr val="bg1"/>
                          </a:solidFill>
                          <a:latin typeface="+mj-lt"/>
                        </a:defRPr>
                      </a:pPr>
                      <a:t>[KATEGORİ ADI]</a:t>
                    </a:fld>
                    <a:r>
                      <a:rPr lang="en-US" sz="2800" baseline="0" dirty="0">
                        <a:solidFill>
                          <a:schemeClr val="accent6"/>
                        </a:solidFill>
                      </a:rPr>
                      <a:t>; </a:t>
                    </a:r>
                    <a:fld id="{E947DE70-C47A-4B25-89E3-F4C0718C1770}" type="VALUE">
                      <a:rPr lang="en-US" sz="2800" baseline="0" smtClean="0">
                        <a:solidFill>
                          <a:schemeClr val="accent6"/>
                        </a:solidFill>
                      </a:rPr>
                      <a:pPr>
                        <a:defRPr sz="2800" b="1">
                          <a:solidFill>
                            <a:schemeClr val="bg1"/>
                          </a:solidFill>
                          <a:latin typeface="+mj-lt"/>
                        </a:defRPr>
                      </a:pPr>
                      <a:t>[DEĞER]</a:t>
                    </a:fld>
                    <a:endParaRPr lang="en-US" sz="2800" baseline="0" dirty="0">
                      <a:solidFill>
                        <a:schemeClr val="accent6"/>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5152500818472801"/>
                      <c:h val="0.21389614502415408"/>
                    </c:manualLayout>
                  </c15:layout>
                  <c15:dlblFieldTable/>
                  <c15:showDataLabelsRange val="0"/>
                </c:ext>
                <c:ext xmlns:c16="http://schemas.microsoft.com/office/drawing/2014/chart" uri="{C3380CC4-5D6E-409C-BE32-E72D297353CC}">
                  <c16:uniqueId val="{00000000-39F9-45E8-81C7-587CC276818E}"/>
                </c:ext>
              </c:extLst>
            </c:dLbl>
            <c:dLbl>
              <c:idx val="4"/>
              <c:layout>
                <c:manualLayout>
                  <c:x val="0.27315282079101028"/>
                  <c:y val="3.4585700215550783E-2"/>
                </c:manualLayout>
              </c:layout>
              <c:tx>
                <c:rich>
                  <a:bodyPr/>
                  <a:lstStyle/>
                  <a:p>
                    <a:fld id="{F2C5485F-584F-450F-9D31-863F8CD7FD0B}" type="CATEGORYNAME">
                      <a:rPr lang="en-US">
                        <a:solidFill>
                          <a:schemeClr val="accent6"/>
                        </a:solidFill>
                      </a:rPr>
                      <a:pPr/>
                      <a:t>[KATEGORİ ADI]</a:t>
                    </a:fld>
                    <a:r>
                      <a:rPr lang="en-US" baseline="0" dirty="0">
                        <a:solidFill>
                          <a:schemeClr val="accent6"/>
                        </a:solidFill>
                      </a:rPr>
                      <a:t>; </a:t>
                    </a:r>
                    <a:fld id="{AA957D0B-2E66-4327-8D54-A120B0DB1BFC}" type="VALUE">
                      <a:rPr lang="en-US" baseline="0" smtClean="0">
                        <a:solidFill>
                          <a:schemeClr val="accent6"/>
                        </a:solidFill>
                      </a:rPr>
                      <a:pPr/>
                      <a:t>[DEĞER]</a:t>
                    </a:fld>
                    <a:endParaRPr lang="en-US" baseline="0" dirty="0">
                      <a:solidFill>
                        <a:schemeClr val="accent6"/>
                      </a:solidFill>
                    </a:endParaRPr>
                  </a:p>
                </c:rich>
              </c:tx>
              <c:dLblPos val="bestFit"/>
              <c:showLegendKey val="0"/>
              <c:showVal val="1"/>
              <c:showCatName val="1"/>
              <c:showSerName val="0"/>
              <c:showPercent val="1"/>
              <c:showBubbleSize val="0"/>
              <c:extLst>
                <c:ext xmlns:c15="http://schemas.microsoft.com/office/drawing/2012/chart" uri="{CE6537A1-D6FC-4f65-9D91-7224C49458BB}">
                  <c15:layout>
                    <c:manualLayout>
                      <c:w val="0.39935846565751709"/>
                      <c:h val="0.26882148344850004"/>
                    </c:manualLayout>
                  </c15:layout>
                  <c15:dlblFieldTable/>
                  <c15:showDataLabelsRange val="0"/>
                </c:ext>
                <c:ext xmlns:c16="http://schemas.microsoft.com/office/drawing/2014/chart" uri="{C3380CC4-5D6E-409C-BE32-E72D297353CC}">
                  <c16:uniqueId val="{00000000-C3A2-4BAA-9FA3-BE62327EA9C2}"/>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Begin with trade facilitation and soft disciplines</c:v>
                </c:pt>
                <c:pt idx="1">
                  <c:v>Prioritize further tariff liberalization</c:v>
                </c:pt>
                <c:pt idx="2">
                  <c:v>Initiation of parallel negotiations in multiple areas</c:v>
                </c:pt>
                <c:pt idx="3">
                  <c:v>No answer</c:v>
                </c:pt>
                <c:pt idx="4">
                  <c:v>Conducting feasibility studies prior to negotiations</c:v>
                </c:pt>
              </c:strCache>
            </c:strRef>
          </c:cat>
          <c:val>
            <c:numRef>
              <c:f>Sheet1!$B$2:$B$6</c:f>
              <c:numCache>
                <c:formatCode>0%</c:formatCode>
                <c:ptCount val="5"/>
                <c:pt idx="0">
                  <c:v>0.5</c:v>
                </c:pt>
                <c:pt idx="1">
                  <c:v>0.19</c:v>
                </c:pt>
                <c:pt idx="2">
                  <c:v>0.13</c:v>
                </c:pt>
                <c:pt idx="3">
                  <c:v>0.06</c:v>
                </c:pt>
                <c:pt idx="4">
                  <c:v>0.12</c:v>
                </c:pt>
              </c:numCache>
            </c:numRef>
          </c:val>
          <c:extLst>
            <c:ext xmlns:c16="http://schemas.microsoft.com/office/drawing/2014/chart" uri="{C3380CC4-5D6E-409C-BE32-E72D297353CC}">
              <c16:uniqueId val="{00000004-EA31-4C60-BAA1-E2D38C166DF3}"/>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E2D-4B85-98BB-044219B4C30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E2D-4B85-98BB-044219B4C30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E2D-4B85-98BB-044219B4C30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E2D-4B85-98BB-044219B4C30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E2D-4B85-98BB-044219B4C309}"/>
              </c:ext>
            </c:extLst>
          </c:dPt>
          <c:dLbls>
            <c:dLbl>
              <c:idx val="0"/>
              <c:layout>
                <c:manualLayout>
                  <c:x val="-0.14322983029540531"/>
                  <c:y val="-9.101750715636138E-2"/>
                </c:manualLayout>
              </c:layout>
              <c:tx>
                <c:rich>
                  <a:bodyPr/>
                  <a:lstStyle/>
                  <a:p>
                    <a:fld id="{DBCE12FD-7D37-4F8F-A420-B7B681984CC1}" type="CATEGORYNAME">
                      <a:rPr lang="en-US"/>
                      <a:pPr/>
                      <a:t>[KATEGORİ ADI]</a:t>
                    </a:fld>
                    <a:r>
                      <a:rPr lang="en-US" baseline="0" dirty="0"/>
                      <a:t>; </a:t>
                    </a:r>
                    <a:fld id="{CBBB8BD6-008C-4795-AEAE-80020B419A58}" type="VALUE">
                      <a:rPr lang="en-US" baseline="0" smtClean="0"/>
                      <a:pPr/>
                      <a:t>[DEĞER]</a:t>
                    </a:fld>
                    <a:endParaRPr lang="en-US" baseline="0" dirty="0"/>
                  </a:p>
                </c:rich>
              </c:tx>
              <c:dLblPos val="bestFit"/>
              <c:showLegendKey val="0"/>
              <c:showVal val="1"/>
              <c:showCatName val="1"/>
              <c:showSerName val="0"/>
              <c:showPercent val="1"/>
              <c:showBubbleSize val="0"/>
              <c:extLst>
                <c:ext xmlns:c15="http://schemas.microsoft.com/office/drawing/2012/chart" uri="{CE6537A1-D6FC-4f65-9D91-7224C49458BB}">
                  <c15:layout>
                    <c:manualLayout>
                      <c:w val="0.29191467266826121"/>
                      <c:h val="0.19859391575940402"/>
                    </c:manualLayout>
                  </c15:layout>
                  <c15:dlblFieldTable/>
                  <c15:showDataLabelsRange val="0"/>
                </c:ext>
                <c:ext xmlns:c16="http://schemas.microsoft.com/office/drawing/2014/chart" uri="{C3380CC4-5D6E-409C-BE32-E72D297353CC}">
                  <c16:uniqueId val="{00000001-BE2D-4B85-98BB-044219B4C309}"/>
                </c:ext>
              </c:extLst>
            </c:dLbl>
            <c:dLbl>
              <c:idx val="1"/>
              <c:layout>
                <c:manualLayout>
                  <c:x val="0.13061596291113861"/>
                  <c:y val="9.4551386526482983E-3"/>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30319266103796244"/>
                      <c:h val="0.21648604128880108"/>
                    </c:manualLayout>
                  </c15:layout>
                  <c15:dlblFieldTable/>
                  <c15:showDataLabelsRange val="0"/>
                </c:ext>
                <c:ext xmlns:c16="http://schemas.microsoft.com/office/drawing/2014/chart" uri="{C3380CC4-5D6E-409C-BE32-E72D297353CC}">
                  <c16:uniqueId val="{00000003-BE2D-4B85-98BB-044219B4C309}"/>
                </c:ext>
              </c:extLst>
            </c:dLbl>
            <c:dLbl>
              <c:idx val="2"/>
              <c:layout>
                <c:manualLayout>
                  <c:x val="9.8627388546555173E-2"/>
                  <c:y val="-7.8939406510955309E-2"/>
                </c:manualLayout>
              </c:layout>
              <c:tx>
                <c:rich>
                  <a:bodyPr/>
                  <a:lstStyle/>
                  <a:p>
                    <a:fld id="{4ECF8365-BDD4-487D-9882-A723E313C75C}" type="CATEGORYNAME">
                      <a:rPr lang="en-US">
                        <a:solidFill>
                          <a:schemeClr val="bg1"/>
                        </a:solidFill>
                      </a:rPr>
                      <a:pPr/>
                      <a:t>[KATEGORİ ADI]</a:t>
                    </a:fld>
                    <a:r>
                      <a:rPr lang="en-US" baseline="0" dirty="0">
                        <a:solidFill>
                          <a:schemeClr val="bg1"/>
                        </a:solidFill>
                      </a:rPr>
                      <a:t>; </a:t>
                    </a:r>
                    <a:fld id="{520772D4-42FE-4308-AF33-4944F950FF6C}" type="VALUE">
                      <a:rPr lang="en-US" baseline="0" smtClean="0">
                        <a:solidFill>
                          <a:schemeClr val="bg1"/>
                        </a:solidFill>
                      </a:rPr>
                      <a:pPr/>
                      <a:t>[DEĞER]</a:t>
                    </a:fld>
                    <a:endParaRPr lang="en-US" baseline="0" dirty="0">
                      <a:solidFill>
                        <a:schemeClr val="bg1"/>
                      </a:solidFill>
                    </a:endParaRPr>
                  </a:p>
                </c:rich>
              </c:tx>
              <c:dLblPos val="bestFit"/>
              <c:showLegendKey val="0"/>
              <c:showVal val="1"/>
              <c:showCatName val="1"/>
              <c:showSerName val="0"/>
              <c:showPercent val="1"/>
              <c:showBubbleSize val="0"/>
              <c:extLst>
                <c:ext xmlns:c15="http://schemas.microsoft.com/office/drawing/2012/chart" uri="{CE6537A1-D6FC-4f65-9D91-7224C49458BB}">
                  <c15:layout>
                    <c:manualLayout>
                      <c:w val="0.28209148195004918"/>
                      <c:h val="0.21648604128880108"/>
                    </c:manualLayout>
                  </c15:layout>
                  <c15:dlblFieldTable/>
                  <c15:showDataLabelsRange val="0"/>
                </c:ext>
                <c:ext xmlns:c16="http://schemas.microsoft.com/office/drawing/2014/chart" uri="{C3380CC4-5D6E-409C-BE32-E72D297353CC}">
                  <c16:uniqueId val="{00000005-BE2D-4B85-98BB-044219B4C309}"/>
                </c:ext>
              </c:extLst>
            </c:dLbl>
            <c:dLbl>
              <c:idx val="3"/>
              <c:layout>
                <c:manualLayout>
                  <c:x val="0.16228845077295168"/>
                  <c:y val="0.17837208337531338"/>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40180629350712321"/>
                      <c:h val="0.10705220143305023"/>
                    </c:manualLayout>
                  </c15:layout>
                  <c15:dlblFieldTable/>
                  <c15:showDataLabelsRange val="0"/>
                </c:ext>
                <c:ext xmlns:c16="http://schemas.microsoft.com/office/drawing/2014/chart" uri="{C3380CC4-5D6E-409C-BE32-E72D297353CC}">
                  <c16:uniqueId val="{00000007-BE2D-4B85-98BB-044219B4C309}"/>
                </c:ext>
              </c:extLst>
            </c:dLbl>
            <c:dLbl>
              <c:idx val="4"/>
              <c:layout>
                <c:manualLayout>
                  <c:x val="0.13111221025555314"/>
                  <c:y val="0.11932226477820133"/>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BE2D-4B85-98BB-044219B4C309}"/>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Trade Facilitation</c:v>
                </c:pt>
                <c:pt idx="1">
                  <c:v>Trade in Goods</c:v>
                </c:pt>
                <c:pt idx="2">
                  <c:v>No answer</c:v>
                </c:pt>
              </c:strCache>
            </c:strRef>
          </c:cat>
          <c:val>
            <c:numRef>
              <c:f>Sheet1!$B$2:$B$5</c:f>
              <c:numCache>
                <c:formatCode>0%</c:formatCode>
                <c:ptCount val="4"/>
                <c:pt idx="0">
                  <c:v>0.56000000000000005</c:v>
                </c:pt>
                <c:pt idx="1">
                  <c:v>0.38</c:v>
                </c:pt>
                <c:pt idx="2">
                  <c:v>0.06</c:v>
                </c:pt>
              </c:numCache>
            </c:numRef>
          </c:val>
          <c:extLst>
            <c:ext xmlns:c16="http://schemas.microsoft.com/office/drawing/2014/chart" uri="{C3380CC4-5D6E-409C-BE32-E72D297353CC}">
              <c16:uniqueId val="{0000000A-BE2D-4B85-98BB-044219B4C309}"/>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A31-4C60-BAA1-E2D38C166DF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A31-4C60-BAA1-E2D38C166DF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1-39F9-45E8-81C7-587CC276818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0-39F9-45E8-81C7-587CC276818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0-C3A2-4BAA-9FA3-BE62327EA9C2}"/>
              </c:ext>
            </c:extLst>
          </c:dPt>
          <c:dLbls>
            <c:dLbl>
              <c:idx val="0"/>
              <c:layout>
                <c:manualLayout>
                  <c:x val="-0.10375683769072508"/>
                  <c:y val="-0.18987255005385856"/>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DBCE12FD-7D37-4F8F-A420-B7B681984CC1}" type="CATEGORYNAME">
                      <a:rPr lang="en-US"/>
                      <a:pPr>
                        <a:defRPr sz="2800" b="1">
                          <a:solidFill>
                            <a:schemeClr val="bg1"/>
                          </a:solidFill>
                          <a:latin typeface="+mj-lt"/>
                        </a:defRPr>
                      </a:pPr>
                      <a:t>[KATEGORİ ADI]</a:t>
                    </a:fld>
                    <a:r>
                      <a:rPr lang="en-US" baseline="0"/>
                      <a:t>; </a:t>
                    </a:r>
                    <a:fld id="{CBBB8BD6-008C-4795-AEAE-80020B419A58}" type="VALUE">
                      <a:rPr lang="en-US" baseline="0" smtClean="0"/>
                      <a:pPr>
                        <a:defRPr sz="2800" b="1">
                          <a:solidFill>
                            <a:schemeClr val="bg1"/>
                          </a:solidFill>
                          <a:latin typeface="+mj-lt"/>
                        </a:defRPr>
                      </a:pPr>
                      <a:t>[DEĞER]</a:t>
                    </a:fld>
                    <a:endParaRPr lang="en-US" baseline="0"/>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891635421172015"/>
                      <c:h val="0.2618201704047225"/>
                    </c:manualLayout>
                  </c15:layout>
                  <c15:dlblFieldTable/>
                  <c15:showDataLabelsRange val="0"/>
                </c:ext>
                <c:ext xmlns:c16="http://schemas.microsoft.com/office/drawing/2014/chart" uri="{C3380CC4-5D6E-409C-BE32-E72D297353CC}">
                  <c16:uniqueId val="{00000001-EA31-4C60-BAA1-E2D38C166DF3}"/>
                </c:ext>
              </c:extLst>
            </c:dLbl>
            <c:dLbl>
              <c:idx val="1"/>
              <c:layout>
                <c:manualLayout>
                  <c:x val="0.18293212732469091"/>
                  <c:y val="-0.12774352255246976"/>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3210264306738207"/>
                      <c:h val="0.22408740953424502"/>
                    </c:manualLayout>
                  </c15:layout>
                  <c15:dlblFieldTable/>
                  <c15:showDataLabelsRange val="0"/>
                </c:ext>
                <c:ext xmlns:c16="http://schemas.microsoft.com/office/drawing/2014/chart" uri="{C3380CC4-5D6E-409C-BE32-E72D297353CC}">
                  <c16:uniqueId val="{00000003-EA31-4C60-BAA1-E2D38C166DF3}"/>
                </c:ext>
              </c:extLst>
            </c:dLbl>
            <c:dLbl>
              <c:idx val="2"/>
              <c:layout>
                <c:manualLayout>
                  <c:x val="0.11624631737236653"/>
                  <c:y val="0.1280568267633351"/>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6041406211069316"/>
                      <c:h val="0.18314386564900198"/>
                    </c:manualLayout>
                  </c15:layout>
                  <c15:dlblFieldTable/>
                  <c15:showDataLabelsRange val="0"/>
                </c:ext>
                <c:ext xmlns:c16="http://schemas.microsoft.com/office/drawing/2014/chart" uri="{C3380CC4-5D6E-409C-BE32-E72D297353CC}">
                  <c16:uniqueId val="{00000001-39F9-45E8-81C7-587CC276818E}"/>
                </c:ext>
              </c:extLst>
            </c:dLbl>
            <c:dLbl>
              <c:idx val="3"/>
              <c:layout>
                <c:manualLayout>
                  <c:x val="0.11887918448501854"/>
                  <c:y val="0.10616231264650608"/>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7748237528346695"/>
                      <c:h val="0.31091597679275129"/>
                    </c:manualLayout>
                  </c15:layout>
                  <c15:dlblFieldTable/>
                  <c15:showDataLabelsRange val="0"/>
                </c:ext>
                <c:ext xmlns:c16="http://schemas.microsoft.com/office/drawing/2014/chart" uri="{C3380CC4-5D6E-409C-BE32-E72D297353CC}">
                  <c16:uniqueId val="{00000000-39F9-45E8-81C7-587CC276818E}"/>
                </c:ext>
              </c:extLst>
            </c:dLbl>
            <c:dLbl>
              <c:idx val="4"/>
              <c:layout>
                <c:manualLayout>
                  <c:x val="0.25840503576701751"/>
                  <c:y val="0"/>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2C5485F-584F-450F-9D31-863F8CD7FD0B}" type="CATEGORYNAME">
                      <a:rPr lang="en-US">
                        <a:solidFill>
                          <a:schemeClr val="bg1"/>
                        </a:solidFill>
                      </a:rPr>
                      <a:pPr>
                        <a:defRPr sz="2800" b="1">
                          <a:solidFill>
                            <a:schemeClr val="bg1"/>
                          </a:solidFill>
                          <a:latin typeface="+mj-lt"/>
                        </a:defRPr>
                      </a:pPr>
                      <a:t>[KATEGORİ ADI]</a:t>
                    </a:fld>
                    <a:r>
                      <a:rPr lang="en-US" baseline="0" dirty="0">
                        <a:solidFill>
                          <a:schemeClr val="bg1"/>
                        </a:solidFill>
                      </a:rPr>
                      <a:t>; </a:t>
                    </a:r>
                    <a:fld id="{AA957D0B-2E66-4327-8D54-A120B0DB1BFC}" type="VALUE">
                      <a:rPr lang="en-US" baseline="0" smtClean="0">
                        <a:solidFill>
                          <a:schemeClr val="bg1"/>
                        </a:solidFill>
                      </a:rPr>
                      <a:pPr>
                        <a:defRPr sz="2800" b="1">
                          <a:solidFill>
                            <a:schemeClr val="bg1"/>
                          </a:solidFill>
                          <a:latin typeface="+mj-lt"/>
                        </a:defRPr>
                      </a:pPr>
                      <a:t>[DEĞER]</a:t>
                    </a:fld>
                    <a:endParaRPr lang="en-US"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9024730353606585"/>
                      <c:h val="0.3564930458669674"/>
                    </c:manualLayout>
                  </c15:layout>
                  <c15:dlblFieldTable/>
                  <c15:showDataLabelsRange val="0"/>
                </c:ext>
                <c:ext xmlns:c16="http://schemas.microsoft.com/office/drawing/2014/chart" uri="{C3380CC4-5D6E-409C-BE32-E72D297353CC}">
                  <c16:uniqueId val="{00000000-C3A2-4BAA-9FA3-BE62327EA9C2}"/>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Yes, moderately</c:v>
                </c:pt>
                <c:pt idx="1">
                  <c:v>No answer </c:v>
                </c:pt>
                <c:pt idx="2">
                  <c:v>Yes, significantly</c:v>
                </c:pt>
                <c:pt idx="3">
                  <c:v>Only for developed countries</c:v>
                </c:pt>
                <c:pt idx="4">
                  <c:v>Only for interested countries</c:v>
                </c:pt>
              </c:strCache>
            </c:strRef>
          </c:cat>
          <c:val>
            <c:numRef>
              <c:f>Sheet1!$B$2:$B$6</c:f>
              <c:numCache>
                <c:formatCode>0%</c:formatCode>
                <c:ptCount val="5"/>
                <c:pt idx="0">
                  <c:v>0.63</c:v>
                </c:pt>
                <c:pt idx="1">
                  <c:v>0.06</c:v>
                </c:pt>
                <c:pt idx="2">
                  <c:v>0.19</c:v>
                </c:pt>
                <c:pt idx="3">
                  <c:v>0.06</c:v>
                </c:pt>
                <c:pt idx="4">
                  <c:v>0.06</c:v>
                </c:pt>
              </c:numCache>
            </c:numRef>
          </c:val>
          <c:extLst>
            <c:ext xmlns:c16="http://schemas.microsoft.com/office/drawing/2014/chart" uri="{C3380CC4-5D6E-409C-BE32-E72D297353CC}">
              <c16:uniqueId val="{00000004-EA31-4C60-BAA1-E2D38C166DF3}"/>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106-4D69-BE00-757808D485F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106-4D69-BE00-757808D485F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106-4D69-BE00-757808D485F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106-4D69-BE00-757808D485F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106-4D69-BE00-757808D485F2}"/>
              </c:ext>
            </c:extLst>
          </c:dPt>
          <c:dLbls>
            <c:dLbl>
              <c:idx val="0"/>
              <c:layout>
                <c:manualLayout>
                  <c:x val="-0.12830063917953693"/>
                  <c:y val="-0.29473405721653356"/>
                </c:manualLayout>
              </c:layout>
              <c:tx>
                <c:rich>
                  <a:bodyPr/>
                  <a:lstStyle/>
                  <a:p>
                    <a:fld id="{DBCE12FD-7D37-4F8F-A420-B7B681984CC1}" type="CATEGORYNAME">
                      <a:rPr lang="en-US"/>
                      <a:pPr/>
                      <a:t>[KATEGORİ ADI]</a:t>
                    </a:fld>
                    <a:r>
                      <a:rPr lang="en-US" baseline="0"/>
                      <a:t>; </a:t>
                    </a:r>
                    <a:fld id="{CBBB8BD6-008C-4795-AEAE-80020B419A58}"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layout>
                    <c:manualLayout>
                      <c:w val="0.36811045705984202"/>
                      <c:h val="0.26882149642349007"/>
                    </c:manualLayout>
                  </c15:layout>
                  <c15:dlblFieldTable/>
                  <c15:showDataLabelsRange val="0"/>
                </c:ext>
                <c:ext xmlns:c16="http://schemas.microsoft.com/office/drawing/2014/chart" uri="{C3380CC4-5D6E-409C-BE32-E72D297353CC}">
                  <c16:uniqueId val="{00000001-E106-4D69-BE00-757808D485F2}"/>
                </c:ext>
              </c:extLst>
            </c:dLbl>
            <c:dLbl>
              <c:idx val="1"/>
              <c:layout>
                <c:manualLayout>
                  <c:x val="0.11083535294789218"/>
                  <c:y val="4.7465527470357927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A6C8FAB5-6D09-467F-8E83-DFAAAD9C41C0}" type="CATEGORYNAME">
                      <a:rPr lang="en-US"/>
                      <a:pPr>
                        <a:defRPr sz="2800" b="1">
                          <a:solidFill>
                            <a:schemeClr val="bg1"/>
                          </a:solidFill>
                          <a:latin typeface="+mj-lt"/>
                        </a:defRPr>
                      </a:pPr>
                      <a:t>[KATEGORİ ADI]</a:t>
                    </a:fld>
                    <a:r>
                      <a:rPr lang="en-US" baseline="0" dirty="0"/>
                      <a:t>; </a:t>
                    </a:r>
                    <a:fld id="{39EF048D-BF99-4C7E-A04D-2D254C58D20A}" type="VALUE">
                      <a:rPr lang="en-US" baseline="0" smtClean="0"/>
                      <a:pPr>
                        <a:defRPr sz="2800" b="1">
                          <a:solidFill>
                            <a:schemeClr val="bg1"/>
                          </a:solidFill>
                          <a:latin typeface="+mj-lt"/>
                        </a:defRPr>
                      </a:pPr>
                      <a:t>[DEĞER]</a:t>
                    </a:fld>
                    <a:r>
                      <a:rPr lang="en-US" baseline="0" dirty="0"/>
                      <a:t> </a:t>
                    </a: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4793303278318616"/>
                      <c:h val="0.31543241116495041"/>
                    </c:manualLayout>
                  </c15:layout>
                  <c15:dlblFieldTable/>
                  <c15:showDataLabelsRange val="0"/>
                </c:ext>
                <c:ext xmlns:c16="http://schemas.microsoft.com/office/drawing/2014/chart" uri="{C3380CC4-5D6E-409C-BE32-E72D297353CC}">
                  <c16:uniqueId val="{00000003-E106-4D69-BE00-757808D485F2}"/>
                </c:ext>
              </c:extLst>
            </c:dLbl>
            <c:dLbl>
              <c:idx val="2"/>
              <c:layout>
                <c:manualLayout>
                  <c:x val="0.23010958475045881"/>
                  <c:y val="0.13000233565965474"/>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pPr>
                        <a:defRPr sz="2800" b="1">
                          <a:solidFill>
                            <a:schemeClr val="bg1"/>
                          </a:solidFill>
                          <a:latin typeface="+mj-lt"/>
                        </a:defRPr>
                      </a:pPr>
                      <a:t>[KATEGORİ ADI]</a:t>
                    </a:fld>
                    <a:r>
                      <a:rPr lang="en-US" sz="2800" baseline="0" dirty="0"/>
                      <a:t>; </a:t>
                    </a:r>
                    <a:fld id="{520772D4-42FE-4308-AF33-4944F950FF6C}" type="VALUE">
                      <a:rPr lang="en-US" sz="2800" baseline="0" smtClean="0"/>
                      <a:pPr>
                        <a:defRPr sz="2800" b="1">
                          <a:solidFill>
                            <a:schemeClr val="bg1"/>
                          </a:solidFill>
                          <a:latin typeface="+mj-lt"/>
                        </a:defRPr>
                      </a:pPr>
                      <a:t>[DEĞER]</a:t>
                    </a:fld>
                    <a:endParaRPr lang="en-US" sz="2800" baseline="0" dirty="0"/>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6051195896271107"/>
                      <c:h val="0.18552544132450607"/>
                    </c:manualLayout>
                  </c15:layout>
                  <c15:dlblFieldTable/>
                  <c15:showDataLabelsRange val="0"/>
                </c:ext>
                <c:ext xmlns:c16="http://schemas.microsoft.com/office/drawing/2014/chart" uri="{C3380CC4-5D6E-409C-BE32-E72D297353CC}">
                  <c16:uniqueId val="{00000005-E106-4D69-BE00-757808D485F2}"/>
                </c:ext>
              </c:extLst>
            </c:dLbl>
            <c:dLbl>
              <c:idx val="3"/>
              <c:layout>
                <c:manualLayout>
                  <c:x val="0.2159915115292253"/>
                  <c:y val="3.5481672675010838E-2"/>
                </c:manualLayout>
              </c:layout>
              <c:tx>
                <c:rich>
                  <a:bodyPr/>
                  <a:lstStyle/>
                  <a:p>
                    <a:fld id="{F4D307DC-60BE-4B7A-8047-A76388E1D812}" type="CATEGORYNAME">
                      <a:rPr lang="en-US">
                        <a:solidFill>
                          <a:schemeClr val="bg1"/>
                        </a:solidFill>
                      </a:rPr>
                      <a:pPr/>
                      <a:t>[KATEGORİ ADI]</a:t>
                    </a:fld>
                    <a:r>
                      <a:rPr lang="en-US" baseline="0" dirty="0">
                        <a:solidFill>
                          <a:schemeClr val="bg1"/>
                        </a:solidFill>
                      </a:rPr>
                      <a:t>; </a:t>
                    </a:r>
                    <a:fld id="{E947DE70-C47A-4B25-89E3-F4C0718C1770}" type="VALUE">
                      <a:rPr lang="en-US" baseline="0" smtClean="0">
                        <a:solidFill>
                          <a:schemeClr val="bg1"/>
                        </a:solidFill>
                      </a:rPr>
                      <a:pPr/>
                      <a:t>[DEĞER]</a:t>
                    </a:fld>
                    <a:endParaRPr lang="en-US" baseline="0" dirty="0">
                      <a:solidFill>
                        <a:schemeClr val="bg1"/>
                      </a:solidFill>
                    </a:endParaRPr>
                  </a:p>
                </c:rich>
              </c:tx>
              <c:dLblPos val="bestFit"/>
              <c:showLegendKey val="0"/>
              <c:showVal val="1"/>
              <c:showCatName val="1"/>
              <c:showSerName val="0"/>
              <c:showPercent val="1"/>
              <c:showBubbleSize val="0"/>
              <c:extLst>
                <c:ext xmlns:c15="http://schemas.microsoft.com/office/drawing/2012/chart" uri="{CE6537A1-D6FC-4f65-9D91-7224C49458BB}">
                  <c15:layout>
                    <c:manualLayout>
                      <c:w val="0.2896661302416137"/>
                      <c:h val="0.21648604128880108"/>
                    </c:manualLayout>
                  </c15:layout>
                  <c15:dlblFieldTable/>
                  <c15:showDataLabelsRange val="0"/>
                </c:ext>
                <c:ext xmlns:c16="http://schemas.microsoft.com/office/drawing/2014/chart" uri="{C3380CC4-5D6E-409C-BE32-E72D297353CC}">
                  <c16:uniqueId val="{00000007-E106-4D69-BE00-757808D485F2}"/>
                </c:ext>
              </c:extLst>
            </c:dLbl>
            <c:dLbl>
              <c:idx val="4"/>
              <c:layout>
                <c:manualLayout>
                  <c:x val="0.13111221025555314"/>
                  <c:y val="0.11932226477820133"/>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E106-4D69-BE00-757808D485F2}"/>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3"/>
                <c:pt idx="0">
                  <c:v>Yes, switch to offer/request approach</c:v>
                </c:pt>
                <c:pt idx="1">
                  <c:v>No, maintain current system</c:v>
                </c:pt>
                <c:pt idx="2">
                  <c:v>No answer</c:v>
                </c:pt>
              </c:strCache>
            </c:strRef>
          </c:cat>
          <c:val>
            <c:numRef>
              <c:f>Sheet1!$B$2:$B$6</c:f>
              <c:numCache>
                <c:formatCode>0%</c:formatCode>
                <c:ptCount val="5"/>
                <c:pt idx="0">
                  <c:v>0.81</c:v>
                </c:pt>
                <c:pt idx="1">
                  <c:v>0.13</c:v>
                </c:pt>
                <c:pt idx="2">
                  <c:v>0.21</c:v>
                </c:pt>
              </c:numCache>
            </c:numRef>
          </c:val>
          <c:extLst>
            <c:ext xmlns:c16="http://schemas.microsoft.com/office/drawing/2014/chart" uri="{C3380CC4-5D6E-409C-BE32-E72D297353CC}">
              <c16:uniqueId val="{0000000A-E106-4D69-BE00-757808D485F2}"/>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FAB-42BF-84BE-A1E645FE4E7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FAB-42BF-84BE-A1E645FE4E7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FAB-42BF-84BE-A1E645FE4E7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FAB-42BF-84BE-A1E645FE4E7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FAB-42BF-84BE-A1E645FE4E77}"/>
              </c:ext>
            </c:extLst>
          </c:dPt>
          <c:dLbls>
            <c:dLbl>
              <c:idx val="0"/>
              <c:layout>
                <c:manualLayout>
                  <c:x val="-0.15336192889351669"/>
                  <c:y val="-0.33519229822437074"/>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DBCE12FD-7D37-4F8F-A420-B7B681984CC1}" type="CATEGORYNAME">
                      <a:rPr lang="en-US"/>
                      <a:pPr>
                        <a:defRPr sz="2800" b="1">
                          <a:solidFill>
                            <a:schemeClr val="bg1"/>
                          </a:solidFill>
                          <a:latin typeface="+mj-lt"/>
                        </a:defRPr>
                      </a:pPr>
                      <a:t>[KATEGORİ ADI]</a:t>
                    </a:fld>
                    <a:r>
                      <a:rPr lang="en-US" baseline="0"/>
                      <a:t>; </a:t>
                    </a:r>
                    <a:fld id="{CBBB8BD6-008C-4795-AEAE-80020B419A58}" type="VALUE">
                      <a:rPr lang="en-US" baseline="0" smtClean="0"/>
                      <a:pPr>
                        <a:defRPr sz="2800" b="1">
                          <a:solidFill>
                            <a:schemeClr val="bg1"/>
                          </a:solidFill>
                          <a:latin typeface="+mj-lt"/>
                        </a:defRPr>
                      </a:pPr>
                      <a:t>[DEĞER]</a:t>
                    </a:fld>
                    <a:endParaRPr lang="en-US" baseline="0"/>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2453472298029207"/>
                      <c:h val="0.2995169556174741"/>
                    </c:manualLayout>
                  </c15:layout>
                  <c15:dlblFieldTable/>
                  <c15:showDataLabelsRange val="0"/>
                </c:ext>
                <c:ext xmlns:c16="http://schemas.microsoft.com/office/drawing/2014/chart" uri="{C3380CC4-5D6E-409C-BE32-E72D297353CC}">
                  <c16:uniqueId val="{00000001-1FAB-42BF-84BE-A1E645FE4E77}"/>
                </c:ext>
              </c:extLst>
            </c:dLbl>
            <c:dLbl>
              <c:idx val="1"/>
              <c:layout>
                <c:manualLayout>
                  <c:x val="0.1961534545591952"/>
                  <c:y val="-2.1492776497693905E-2"/>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25765931887076055"/>
                      <c:h val="0.22677048176025696"/>
                    </c:manualLayout>
                  </c15:layout>
                  <c15:dlblFieldTable/>
                  <c15:showDataLabelsRange val="0"/>
                </c:ext>
                <c:ext xmlns:c16="http://schemas.microsoft.com/office/drawing/2014/chart" uri="{C3380CC4-5D6E-409C-BE32-E72D297353CC}">
                  <c16:uniqueId val="{00000003-1FAB-42BF-84BE-A1E645FE4E77}"/>
                </c:ext>
              </c:extLst>
            </c:dLbl>
            <c:dLbl>
              <c:idx val="2"/>
              <c:layout>
                <c:manualLayout>
                  <c:x val="0.14301869295232977"/>
                  <c:y val="0.14815949617613128"/>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5842127526471801"/>
                      <c:h val="0.25404994419383226"/>
                    </c:manualLayout>
                  </c15:layout>
                  <c15:dlblFieldTable/>
                  <c15:showDataLabelsRange val="0"/>
                </c:ext>
                <c:ext xmlns:c16="http://schemas.microsoft.com/office/drawing/2014/chart" uri="{C3380CC4-5D6E-409C-BE32-E72D297353CC}">
                  <c16:uniqueId val="{00000005-1FAB-42BF-84BE-A1E645FE4E77}"/>
                </c:ext>
              </c:extLst>
            </c:dLbl>
            <c:dLbl>
              <c:idx val="3"/>
              <c:layout>
                <c:manualLayout>
                  <c:x val="0.26803207580045174"/>
                  <c:y val="7.1370480034554637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6523983638287333"/>
                      <c:h val="0.24828897460629032"/>
                    </c:manualLayout>
                  </c15:layout>
                  <c15:dlblFieldTable/>
                  <c15:showDataLabelsRange val="0"/>
                </c:ext>
                <c:ext xmlns:c16="http://schemas.microsoft.com/office/drawing/2014/chart" uri="{C3380CC4-5D6E-409C-BE32-E72D297353CC}">
                  <c16:uniqueId val="{00000007-1FAB-42BF-84BE-A1E645FE4E77}"/>
                </c:ext>
              </c:extLst>
            </c:dLbl>
            <c:dLbl>
              <c:idx val="4"/>
              <c:layout>
                <c:manualLayout>
                  <c:x val="8.795311259890369E-2"/>
                  <c:y val="3.3585218723230614E-2"/>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1FAB-42BF-84BE-A1E645FE4E77}"/>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4"/>
                <c:pt idx="0">
                  <c:v>A combination of options</c:v>
                </c:pt>
                <c:pt idx="1">
                  <c:v>No answer </c:v>
                </c:pt>
                <c:pt idx="2">
                  <c:v>Maintain current structure</c:v>
                </c:pt>
                <c:pt idx="3">
                  <c:v>Broader HS line coverage</c:v>
                </c:pt>
              </c:strCache>
            </c:strRef>
          </c:cat>
          <c:val>
            <c:numRef>
              <c:f>Sheet1!$B$2:$B$6</c:f>
              <c:numCache>
                <c:formatCode>0%</c:formatCode>
                <c:ptCount val="5"/>
                <c:pt idx="0">
                  <c:v>0.69</c:v>
                </c:pt>
                <c:pt idx="1">
                  <c:v>0.06</c:v>
                </c:pt>
                <c:pt idx="2">
                  <c:v>0.13</c:v>
                </c:pt>
                <c:pt idx="3">
                  <c:v>0.12</c:v>
                </c:pt>
              </c:numCache>
            </c:numRef>
          </c:val>
          <c:extLst>
            <c:ext xmlns:c16="http://schemas.microsoft.com/office/drawing/2014/chart" uri="{C3380CC4-5D6E-409C-BE32-E72D297353CC}">
              <c16:uniqueId val="{0000000A-1FAB-42BF-84BE-A1E645FE4E77}"/>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A31-4C60-BAA1-E2D38C166DF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A31-4C60-BAA1-E2D38C166DF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1-39F9-45E8-81C7-587CC276818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0-39F9-45E8-81C7-587CC276818E}"/>
              </c:ext>
            </c:extLst>
          </c:dPt>
          <c:dLbls>
            <c:dLbl>
              <c:idx val="0"/>
              <c:layout>
                <c:manualLayout>
                  <c:x val="-0.23585985604737644"/>
                  <c:y val="0.22729340294492653"/>
                </c:manualLayout>
              </c:layout>
              <c:tx>
                <c:rich>
                  <a:bodyPr/>
                  <a:lstStyle/>
                  <a:p>
                    <a:fld id="{DBCE12FD-7D37-4F8F-A420-B7B681984CC1}" type="CATEGORYNAME">
                      <a:rPr lang="en-US"/>
                      <a:pPr/>
                      <a:t>[KATEGORİ ADI]</a:t>
                    </a:fld>
                    <a:r>
                      <a:rPr lang="en-US" baseline="0"/>
                      <a:t>; </a:t>
                    </a:r>
                    <a:fld id="{CBBB8BD6-008C-4795-AEAE-80020B419A58}"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A31-4C60-BAA1-E2D38C166DF3}"/>
                </c:ext>
              </c:extLst>
            </c:dLbl>
            <c:dLbl>
              <c:idx val="1"/>
              <c:layout>
                <c:manualLayout>
                  <c:x val="-0.2183243740134736"/>
                  <c:y val="-9.3806519016741127E-2"/>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23651164245236278"/>
                      <c:h val="0.30561609032949882"/>
                    </c:manualLayout>
                  </c15:layout>
                  <c15:dlblFieldTable/>
                  <c15:showDataLabelsRange val="0"/>
                </c:ext>
                <c:ext xmlns:c16="http://schemas.microsoft.com/office/drawing/2014/chart" uri="{C3380CC4-5D6E-409C-BE32-E72D297353CC}">
                  <c16:uniqueId val="{00000003-EA31-4C60-BAA1-E2D38C166DF3}"/>
                </c:ext>
              </c:extLst>
            </c:dLbl>
            <c:dLbl>
              <c:idx val="2"/>
              <c:layout>
                <c:manualLayout>
                  <c:x val="0.16585639137469324"/>
                  <c:y val="-0.15621711982922851"/>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a:pPr>
                        <a:defRPr sz="2800" b="1">
                          <a:solidFill>
                            <a:schemeClr val="bg1"/>
                          </a:solidFill>
                          <a:latin typeface="+mj-lt"/>
                        </a:defRPr>
                      </a:pPr>
                      <a:t>[KATEGORİ ADI]</a:t>
                    </a:fld>
                    <a:r>
                      <a:rPr lang="en-US" baseline="0" dirty="0"/>
                      <a:t>; </a:t>
                    </a:r>
                    <a:fld id="{520772D4-42FE-4308-AF33-4944F950FF6C}" type="VALUE">
                      <a:rPr lang="en-US" baseline="0" smtClean="0"/>
                      <a:pPr>
                        <a:defRPr sz="2800" b="1">
                          <a:solidFill>
                            <a:schemeClr val="bg1"/>
                          </a:solidFill>
                          <a:latin typeface="+mj-lt"/>
                        </a:defRPr>
                      </a:pPr>
                      <a:t>[DEĞER]</a:t>
                    </a:fld>
                    <a:endParaRPr lang="en-US" baseline="0" dirty="0"/>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8209142785662672"/>
                      <c:h val="0.32147866019326843"/>
                    </c:manualLayout>
                  </c15:layout>
                  <c15:dlblFieldTable/>
                  <c15:showDataLabelsRange val="0"/>
                </c:ext>
                <c:ext xmlns:c16="http://schemas.microsoft.com/office/drawing/2014/chart" uri="{C3380CC4-5D6E-409C-BE32-E72D297353CC}">
                  <c16:uniqueId val="{00000001-39F9-45E8-81C7-587CC276818E}"/>
                </c:ext>
              </c:extLst>
            </c:dLbl>
            <c:dLbl>
              <c:idx val="3"/>
              <c:layout>
                <c:manualLayout>
                  <c:x val="0.12204604421064984"/>
                  <c:y val="7.4313297983283497E-2"/>
                </c:manualLayout>
              </c:layout>
              <c:tx>
                <c:rich>
                  <a:bodyPr/>
                  <a:lstStyle/>
                  <a:p>
                    <a:fld id="{F4D307DC-60BE-4B7A-8047-A76388E1D812}" type="CATEGORYNAME">
                      <a:rPr lang="en-US"/>
                      <a:pPr/>
                      <a:t>[KATEGORİ ADI]</a:t>
                    </a:fld>
                    <a:r>
                      <a:rPr lang="en-US" baseline="0"/>
                      <a:t>; </a:t>
                    </a:r>
                    <a:fld id="{E947DE70-C47A-4B25-89E3-F4C0718C1770}"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39F9-45E8-81C7-587CC276818E}"/>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No answer</c:v>
                </c:pt>
                <c:pt idx="1">
                  <c:v>Under internal rewiev</c:v>
                </c:pt>
                <c:pt idx="2">
                  <c:v>Signed the Framework Only</c:v>
                </c:pt>
                <c:pt idx="3">
                  <c:v>Not signed</c:v>
                </c:pt>
              </c:strCache>
            </c:strRef>
          </c:cat>
          <c:val>
            <c:numRef>
              <c:f>Sheet1!$B$2:$B$5</c:f>
              <c:numCache>
                <c:formatCode>0%</c:formatCode>
                <c:ptCount val="4"/>
                <c:pt idx="0">
                  <c:v>0.3</c:v>
                </c:pt>
                <c:pt idx="1">
                  <c:v>0.2</c:v>
                </c:pt>
                <c:pt idx="2">
                  <c:v>0.4</c:v>
                </c:pt>
                <c:pt idx="3">
                  <c:v>0.1</c:v>
                </c:pt>
              </c:numCache>
            </c:numRef>
          </c:val>
          <c:extLst>
            <c:ext xmlns:c16="http://schemas.microsoft.com/office/drawing/2014/chart" uri="{C3380CC4-5D6E-409C-BE32-E72D297353CC}">
              <c16:uniqueId val="{00000004-EA31-4C60-BAA1-E2D38C166DF3}"/>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Sayfa1!$B$1</c:f>
              <c:strCache>
                <c:ptCount val="1"/>
                <c:pt idx="0">
                  <c:v>Sütun1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Sayfa1!$A$2:$A$6</c:f>
              <c:strCache>
                <c:ptCount val="5"/>
                <c:pt idx="0">
                  <c:v>Sensitive sectors</c:v>
                </c:pt>
                <c:pt idx="1">
                  <c:v>No answer</c:v>
                </c:pt>
                <c:pt idx="2">
                  <c:v>Infant industry protection</c:v>
                </c:pt>
                <c:pt idx="3">
                  <c:v>Political considerations</c:v>
                </c:pt>
                <c:pt idx="4">
                  <c:v>Nothing significant</c:v>
                </c:pt>
              </c:strCache>
            </c:strRef>
          </c:cat>
          <c:val>
            <c:numRef>
              <c:f>Sayfa1!$B$2:$B$6</c:f>
              <c:numCache>
                <c:formatCode>0%</c:formatCode>
                <c:ptCount val="5"/>
                <c:pt idx="0">
                  <c:v>0.56000000000000005</c:v>
                </c:pt>
                <c:pt idx="1">
                  <c:v>0.22</c:v>
                </c:pt>
                <c:pt idx="2">
                  <c:v>0.56000000000000005</c:v>
                </c:pt>
                <c:pt idx="3">
                  <c:v>0.25</c:v>
                </c:pt>
                <c:pt idx="4">
                  <c:v>0.06</c:v>
                </c:pt>
              </c:numCache>
            </c:numRef>
          </c:val>
          <c:extLst>
            <c:ext xmlns:c16="http://schemas.microsoft.com/office/drawing/2014/chart" uri="{C3380CC4-5D6E-409C-BE32-E72D297353CC}">
              <c16:uniqueId val="{00000000-3D23-49ED-A94C-911BFB551772}"/>
            </c:ext>
          </c:extLst>
        </c:ser>
        <c:dLbls>
          <c:showLegendKey val="0"/>
          <c:showVal val="0"/>
          <c:showCatName val="0"/>
          <c:showSerName val="0"/>
          <c:showPercent val="0"/>
          <c:showBubbleSize val="0"/>
        </c:dLbls>
        <c:gapWidth val="219"/>
        <c:overlap val="-27"/>
        <c:axId val="607074479"/>
        <c:axId val="13067951"/>
      </c:barChart>
      <c:catAx>
        <c:axId val="607074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crossAx val="13067951"/>
        <c:crosses val="autoZero"/>
        <c:auto val="1"/>
        <c:lblAlgn val="ctr"/>
        <c:lblOffset val="100"/>
        <c:noMultiLvlLbl val="0"/>
      </c:catAx>
      <c:valAx>
        <c:axId val="130679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6070744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A31-4C60-BAA1-E2D38C166DF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A31-4C60-BAA1-E2D38C166DF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1-39F9-45E8-81C7-587CC276818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0-39F9-45E8-81C7-587CC276818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0-C3A2-4BAA-9FA3-BE62327EA9C2}"/>
              </c:ext>
            </c:extLst>
          </c:dPt>
          <c:dLbls>
            <c:dLbl>
              <c:idx val="0"/>
              <c:layout>
                <c:manualLayout>
                  <c:x val="-0.13819527553688818"/>
                  <c:y val="-0.26895799864205006"/>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DBCE12FD-7D37-4F8F-A420-B7B681984CC1}" type="CATEGORYNAME">
                      <a:rPr lang="en-US"/>
                      <a:pPr>
                        <a:defRPr sz="2800" b="1">
                          <a:solidFill>
                            <a:schemeClr val="bg1"/>
                          </a:solidFill>
                          <a:latin typeface="+mj-lt"/>
                        </a:defRPr>
                      </a:pPr>
                      <a:t>[KATEGORİ ADI]</a:t>
                    </a:fld>
                    <a:r>
                      <a:rPr lang="en-US" baseline="0"/>
                      <a:t>; </a:t>
                    </a:r>
                    <a:fld id="{CBBB8BD6-008C-4795-AEAE-80020B419A58}" type="VALUE">
                      <a:rPr lang="en-US" baseline="0" smtClean="0"/>
                      <a:pPr>
                        <a:defRPr sz="2800" b="1">
                          <a:solidFill>
                            <a:schemeClr val="bg1"/>
                          </a:solidFill>
                          <a:latin typeface="+mj-lt"/>
                        </a:defRPr>
                      </a:pPr>
                      <a:t>[DEĞER]</a:t>
                    </a:fld>
                    <a:endParaRPr lang="en-US" baseline="0"/>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384918837396898"/>
                      <c:h val="0.24042286627529683"/>
                    </c:manualLayout>
                  </c15:layout>
                  <c15:dlblFieldTable/>
                  <c15:showDataLabelsRange val="0"/>
                </c:ext>
                <c:ext xmlns:c16="http://schemas.microsoft.com/office/drawing/2014/chart" uri="{C3380CC4-5D6E-409C-BE32-E72D297353CC}">
                  <c16:uniqueId val="{00000001-EA31-4C60-BAA1-E2D38C166DF3}"/>
                </c:ext>
              </c:extLst>
            </c:dLbl>
            <c:dLbl>
              <c:idx val="1"/>
              <c:layout>
                <c:manualLayout>
                  <c:x val="0.12095303267713506"/>
                  <c:y val="5.8433386216641355E-2"/>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29776869671583595"/>
                      <c:h val="0.22360430606923543"/>
                    </c:manualLayout>
                  </c15:layout>
                  <c15:dlblFieldTable/>
                  <c15:showDataLabelsRange val="0"/>
                </c:ext>
                <c:ext xmlns:c16="http://schemas.microsoft.com/office/drawing/2014/chart" uri="{C3380CC4-5D6E-409C-BE32-E72D297353CC}">
                  <c16:uniqueId val="{00000003-EA31-4C60-BAA1-E2D38C166DF3}"/>
                </c:ext>
              </c:extLst>
            </c:dLbl>
            <c:dLbl>
              <c:idx val="2"/>
              <c:layout>
                <c:manualLayout>
                  <c:x val="0.25763853515440249"/>
                  <c:y val="7.1695085188836771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7362454812561352"/>
                      <c:h val="0.27636533190531726"/>
                    </c:manualLayout>
                  </c15:layout>
                  <c15:dlblFieldTable/>
                  <c15:showDataLabelsRange val="0"/>
                </c:ext>
                <c:ext xmlns:c16="http://schemas.microsoft.com/office/drawing/2014/chart" uri="{C3380CC4-5D6E-409C-BE32-E72D297353CC}">
                  <c16:uniqueId val="{00000001-39F9-45E8-81C7-587CC276818E}"/>
                </c:ext>
              </c:extLst>
            </c:dLbl>
            <c:dLbl>
              <c:idx val="3"/>
              <c:layout>
                <c:manualLayout>
                  <c:x val="-2.41833059868805E-2"/>
                  <c:y val="9.4878955493246685E-4"/>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725889372450655"/>
                      <c:h val="0.18564452055513797"/>
                    </c:manualLayout>
                  </c15:layout>
                  <c15:dlblFieldTable/>
                  <c15:showDataLabelsRange val="0"/>
                </c:ext>
                <c:ext xmlns:c16="http://schemas.microsoft.com/office/drawing/2014/chart" uri="{C3380CC4-5D6E-409C-BE32-E72D297353CC}">
                  <c16:uniqueId val="{00000000-39F9-45E8-81C7-587CC276818E}"/>
                </c:ext>
              </c:extLst>
            </c:dLbl>
            <c:dLbl>
              <c:idx val="4"/>
              <c:layout>
                <c:manualLayout>
                  <c:x val="8.795311259890369E-2"/>
                  <c:y val="3.3585218723230614E-2"/>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3A2-4BAA-9FA3-BE62327EA9C2}"/>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3"/>
                <c:pt idx="0">
                  <c:v>Yes, selectively</c:v>
                </c:pt>
                <c:pt idx="1">
                  <c:v>No answer </c:v>
                </c:pt>
                <c:pt idx="2">
                  <c:v>Yes, substantially</c:v>
                </c:pt>
              </c:strCache>
            </c:strRef>
          </c:cat>
          <c:val>
            <c:numRef>
              <c:f>Sheet1!$B$2:$B$6</c:f>
              <c:numCache>
                <c:formatCode>0%</c:formatCode>
                <c:ptCount val="5"/>
                <c:pt idx="0">
                  <c:v>0.69</c:v>
                </c:pt>
                <c:pt idx="1">
                  <c:v>0.18</c:v>
                </c:pt>
                <c:pt idx="2">
                  <c:v>0.13</c:v>
                </c:pt>
              </c:numCache>
            </c:numRef>
          </c:val>
          <c:extLst>
            <c:ext xmlns:c16="http://schemas.microsoft.com/office/drawing/2014/chart" uri="{C3380CC4-5D6E-409C-BE32-E72D297353CC}">
              <c16:uniqueId val="{00000004-EA31-4C60-BAA1-E2D38C166DF3}"/>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Sayfa1!$B$1</c:f>
              <c:strCache>
                <c:ptCount val="1"/>
                <c:pt idx="0">
                  <c:v>Sütun1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Sayfa1!$A$2:$A$9</c:f>
              <c:strCache>
                <c:ptCount val="8"/>
                <c:pt idx="0">
                  <c:v>Simplification of certification procedures</c:v>
                </c:pt>
                <c:pt idx="1">
                  <c:v>Value-added thresholds</c:v>
                </c:pt>
                <c:pt idx="2">
                  <c:v>Digital certificates of origin</c:v>
                </c:pt>
                <c:pt idx="3">
                  <c:v>Alignment with other FTAs</c:v>
                </c:pt>
                <c:pt idx="4">
                  <c:v>All areas except self-certification</c:v>
                </c:pt>
                <c:pt idx="5">
                  <c:v>Cumulation rule</c:v>
                </c:pt>
                <c:pt idx="6">
                  <c:v>Lack of electronic system / individual templates</c:v>
                </c:pt>
                <c:pt idx="7">
                  <c:v>No answer </c:v>
                </c:pt>
              </c:strCache>
            </c:strRef>
          </c:cat>
          <c:val>
            <c:numRef>
              <c:f>Sayfa1!$B$2:$B$9</c:f>
              <c:numCache>
                <c:formatCode>0%</c:formatCode>
                <c:ptCount val="8"/>
                <c:pt idx="0">
                  <c:v>0.32</c:v>
                </c:pt>
                <c:pt idx="1">
                  <c:v>0.19</c:v>
                </c:pt>
                <c:pt idx="2">
                  <c:v>0.5</c:v>
                </c:pt>
                <c:pt idx="3">
                  <c:v>0.63</c:v>
                </c:pt>
                <c:pt idx="4">
                  <c:v>7.0000000000000007E-2</c:v>
                </c:pt>
                <c:pt idx="5">
                  <c:v>0.25</c:v>
                </c:pt>
                <c:pt idx="6">
                  <c:v>0.06</c:v>
                </c:pt>
                <c:pt idx="7">
                  <c:v>0.19</c:v>
                </c:pt>
              </c:numCache>
            </c:numRef>
          </c:val>
          <c:extLst>
            <c:ext xmlns:c16="http://schemas.microsoft.com/office/drawing/2014/chart" uri="{C3380CC4-5D6E-409C-BE32-E72D297353CC}">
              <c16:uniqueId val="{00000000-5224-4B96-9F27-8B0DB58A282D}"/>
            </c:ext>
          </c:extLst>
        </c:ser>
        <c:dLbls>
          <c:showLegendKey val="0"/>
          <c:showVal val="0"/>
          <c:showCatName val="0"/>
          <c:showSerName val="0"/>
          <c:showPercent val="0"/>
          <c:showBubbleSize val="0"/>
        </c:dLbls>
        <c:gapWidth val="219"/>
        <c:overlap val="-27"/>
        <c:axId val="607074479"/>
        <c:axId val="13067951"/>
      </c:barChart>
      <c:catAx>
        <c:axId val="607074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crossAx val="13067951"/>
        <c:crosses val="autoZero"/>
        <c:auto val="1"/>
        <c:lblAlgn val="ctr"/>
        <c:lblOffset val="100"/>
        <c:noMultiLvlLbl val="0"/>
      </c:catAx>
      <c:valAx>
        <c:axId val="130679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6070744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AD8-46C3-A6D4-D8E3012AF35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AD8-46C3-A6D4-D8E3012AF35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AD8-46C3-A6D4-D8E3012AF35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AD8-46C3-A6D4-D8E3012AF35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AD8-46C3-A6D4-D8E3012AF359}"/>
              </c:ext>
            </c:extLst>
          </c:dPt>
          <c:dLbls>
            <c:dLbl>
              <c:idx val="0"/>
              <c:layout>
                <c:manualLayout>
                  <c:x val="-0.15521569656152792"/>
                  <c:y val="0.19065614936054209"/>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DBCE12FD-7D37-4F8F-A420-B7B681984CC1}" type="CATEGORYNAME">
                      <a:rPr lang="en-US"/>
                      <a:pPr>
                        <a:defRPr sz="2800" b="1">
                          <a:solidFill>
                            <a:schemeClr val="bg1"/>
                          </a:solidFill>
                          <a:latin typeface="+mj-lt"/>
                        </a:defRPr>
                      </a:pPr>
                      <a:t>[KATEGORİ ADI]</a:t>
                    </a:fld>
                    <a:r>
                      <a:rPr lang="en-US" baseline="0"/>
                      <a:t>; </a:t>
                    </a:r>
                    <a:fld id="{CBBB8BD6-008C-4795-AEAE-80020B419A58}" type="VALUE">
                      <a:rPr lang="en-US" baseline="0" smtClean="0"/>
                      <a:pPr>
                        <a:defRPr sz="2800" b="1">
                          <a:solidFill>
                            <a:schemeClr val="bg1"/>
                          </a:solidFill>
                          <a:latin typeface="+mj-lt"/>
                        </a:defRPr>
                      </a:pPr>
                      <a:t>[DEĞER]</a:t>
                    </a:fld>
                    <a:endParaRPr lang="en-US" baseline="0"/>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420394772477473"/>
                      <c:h val="0.26207371780312588"/>
                    </c:manualLayout>
                  </c15:layout>
                  <c15:dlblFieldTable/>
                  <c15:showDataLabelsRange val="0"/>
                </c:ext>
                <c:ext xmlns:c16="http://schemas.microsoft.com/office/drawing/2014/chart" uri="{C3380CC4-5D6E-409C-BE32-E72D297353CC}">
                  <c16:uniqueId val="{00000001-AAD8-46C3-A6D4-D8E3012AF359}"/>
                </c:ext>
              </c:extLst>
            </c:dLbl>
            <c:dLbl>
              <c:idx val="1"/>
              <c:layout>
                <c:manualLayout>
                  <c:x val="3.2217550219155199E-2"/>
                  <c:y val="-0.11263271857970447"/>
                </c:manualLayout>
              </c:layout>
              <c:tx>
                <c:rich>
                  <a:bodyPr/>
                  <a:lstStyle/>
                  <a:p>
                    <a:fld id="{A6C8FAB5-6D09-467F-8E83-DFAAAD9C41C0}" type="CATEGORYNAME">
                      <a:rPr lang="en-US" smtClean="0"/>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30128872632257314"/>
                      <c:h val="0.22466938421663205"/>
                    </c:manualLayout>
                  </c15:layout>
                  <c15:dlblFieldTable/>
                  <c15:showDataLabelsRange val="0"/>
                </c:ext>
                <c:ext xmlns:c16="http://schemas.microsoft.com/office/drawing/2014/chart" uri="{C3380CC4-5D6E-409C-BE32-E72D297353CC}">
                  <c16:uniqueId val="{00000003-AAD8-46C3-A6D4-D8E3012AF359}"/>
                </c:ext>
              </c:extLst>
            </c:dLbl>
            <c:dLbl>
              <c:idx val="2"/>
              <c:layout>
                <c:manualLayout>
                  <c:x val="0.13911590405285498"/>
                  <c:y val="-2.5335183399422687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2054485620476875"/>
                      <c:h val="0.30235439236207429"/>
                    </c:manualLayout>
                  </c15:layout>
                  <c15:dlblFieldTable/>
                  <c15:showDataLabelsRange val="0"/>
                </c:ext>
                <c:ext xmlns:c16="http://schemas.microsoft.com/office/drawing/2014/chart" uri="{C3380CC4-5D6E-409C-BE32-E72D297353CC}">
                  <c16:uniqueId val="{00000005-AAD8-46C3-A6D4-D8E3012AF359}"/>
                </c:ext>
              </c:extLst>
            </c:dLbl>
            <c:dLbl>
              <c:idx val="3"/>
              <c:layout>
                <c:manualLayout>
                  <c:x val="0.23635033008019096"/>
                  <c:y val="0.13424516918030818"/>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0614986679410705"/>
                      <c:h val="0.24828890397831815"/>
                    </c:manualLayout>
                  </c15:layout>
                  <c15:dlblFieldTable/>
                  <c15:showDataLabelsRange val="0"/>
                </c:ext>
                <c:ext xmlns:c16="http://schemas.microsoft.com/office/drawing/2014/chart" uri="{C3380CC4-5D6E-409C-BE32-E72D297353CC}">
                  <c16:uniqueId val="{00000007-AAD8-46C3-A6D4-D8E3012AF359}"/>
                </c:ext>
              </c:extLst>
            </c:dLbl>
            <c:dLbl>
              <c:idx val="4"/>
              <c:layout>
                <c:manualLayout>
                  <c:x val="8.795311259890369E-2"/>
                  <c:y val="3.3585218723230614E-2"/>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AAD8-46C3-A6D4-D8E3012AF359}"/>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4"/>
                <c:pt idx="0">
                  <c:v>Yes, significantly</c:v>
                </c:pt>
                <c:pt idx="1">
                  <c:v>No answer </c:v>
                </c:pt>
                <c:pt idx="2">
                  <c:v>Yes, moderately</c:v>
                </c:pt>
                <c:pt idx="3">
                  <c:v>Slightly</c:v>
                </c:pt>
              </c:strCache>
            </c:strRef>
          </c:cat>
          <c:val>
            <c:numRef>
              <c:f>Sheet1!$B$2:$B$6</c:f>
              <c:numCache>
                <c:formatCode>0%</c:formatCode>
                <c:ptCount val="5"/>
                <c:pt idx="0">
                  <c:v>0.36</c:v>
                </c:pt>
                <c:pt idx="1">
                  <c:v>0.28999999999999998</c:v>
                </c:pt>
                <c:pt idx="2">
                  <c:v>0.21</c:v>
                </c:pt>
                <c:pt idx="3">
                  <c:v>0.14000000000000001</c:v>
                </c:pt>
              </c:numCache>
            </c:numRef>
          </c:val>
          <c:extLst>
            <c:ext xmlns:c16="http://schemas.microsoft.com/office/drawing/2014/chart" uri="{C3380CC4-5D6E-409C-BE32-E72D297353CC}">
              <c16:uniqueId val="{0000000A-AAD8-46C3-A6D4-D8E3012AF359}"/>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C7F-4549-9937-B0AF64D320C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C7F-4549-9937-B0AF64D320C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C7F-4549-9937-B0AF64D320C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C7F-4549-9937-B0AF64D320C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C7F-4549-9937-B0AF64D320C3}"/>
              </c:ext>
            </c:extLst>
          </c:dPt>
          <c:dLbls>
            <c:dLbl>
              <c:idx val="0"/>
              <c:layout>
                <c:manualLayout>
                  <c:x val="-0.15788949404889996"/>
                  <c:y val="0.14252065329614846"/>
                </c:manualLayout>
              </c:layout>
              <c:tx>
                <c:rich>
                  <a:bodyPr/>
                  <a:lstStyle/>
                  <a:p>
                    <a:fld id="{DBCE12FD-7D37-4F8F-A420-B7B681984CC1}" type="CATEGORYNAME">
                      <a:rPr lang="en-US"/>
                      <a:pPr/>
                      <a:t>[KATEGORİ ADI]</a:t>
                    </a:fld>
                    <a:r>
                      <a:rPr lang="en-US" baseline="0"/>
                      <a:t>; </a:t>
                    </a:r>
                    <a:fld id="{CBBB8BD6-008C-4795-AEAE-80020B419A58}"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layout>
                    <c:manualLayout>
                      <c:w val="0.25455031896643071"/>
                      <c:h val="0.16415081318925306"/>
                    </c:manualLayout>
                  </c15:layout>
                  <c15:dlblFieldTable/>
                  <c15:showDataLabelsRange val="0"/>
                </c:ext>
                <c:ext xmlns:c16="http://schemas.microsoft.com/office/drawing/2014/chart" uri="{C3380CC4-5D6E-409C-BE32-E72D297353CC}">
                  <c16:uniqueId val="{00000001-2C7F-4549-9937-B0AF64D320C3}"/>
                </c:ext>
              </c:extLst>
            </c:dLbl>
            <c:dLbl>
              <c:idx val="1"/>
              <c:layout>
                <c:manualLayout>
                  <c:x val="0.21678809974357441"/>
                  <c:y val="-0.15301329733450295"/>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26382553065652992"/>
                      <c:h val="0.22327548267095418"/>
                    </c:manualLayout>
                  </c15:layout>
                  <c15:dlblFieldTable/>
                  <c15:showDataLabelsRange val="0"/>
                </c:ext>
                <c:ext xmlns:c16="http://schemas.microsoft.com/office/drawing/2014/chart" uri="{C3380CC4-5D6E-409C-BE32-E72D297353CC}">
                  <c16:uniqueId val="{00000003-2C7F-4549-9937-B0AF64D320C3}"/>
                </c:ext>
              </c:extLst>
            </c:dLbl>
            <c:dLbl>
              <c:idx val="2"/>
              <c:layout>
                <c:manualLayout>
                  <c:x val="9.0347458721315249E-2"/>
                  <c:y val="9.1754040123548264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6314982777698335"/>
                      <c:h val="0.26141940625250909"/>
                    </c:manualLayout>
                  </c15:layout>
                  <c15:dlblFieldTable/>
                  <c15:showDataLabelsRange val="0"/>
                </c:ext>
                <c:ext xmlns:c16="http://schemas.microsoft.com/office/drawing/2014/chart" uri="{C3380CC4-5D6E-409C-BE32-E72D297353CC}">
                  <c16:uniqueId val="{00000005-2C7F-4549-9937-B0AF64D320C3}"/>
                </c:ext>
              </c:extLst>
            </c:dLbl>
            <c:dLbl>
              <c:idx val="3"/>
              <c:layout>
                <c:manualLayout>
                  <c:x val="0.14118143184591697"/>
                  <c:y val="5.7801493813756023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15861909722365655"/>
                      <c:h val="0.24828896914672893"/>
                    </c:manualLayout>
                  </c15:layout>
                  <c15:dlblFieldTable/>
                  <c15:showDataLabelsRange val="0"/>
                </c:ext>
                <c:ext xmlns:c16="http://schemas.microsoft.com/office/drawing/2014/chart" uri="{C3380CC4-5D6E-409C-BE32-E72D297353CC}">
                  <c16:uniqueId val="{00000007-2C7F-4549-9937-B0AF64D320C3}"/>
                </c:ext>
              </c:extLst>
            </c:dLbl>
            <c:dLbl>
              <c:idx val="4"/>
              <c:layout>
                <c:manualLayout>
                  <c:x val="8.795311259890369E-2"/>
                  <c:y val="3.3585218723230614E-2"/>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2C7F-4549-9937-B0AF64D320C3}"/>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4"/>
                <c:pt idx="0">
                  <c:v>Yes</c:v>
                </c:pt>
                <c:pt idx="1">
                  <c:v>No answer </c:v>
                </c:pt>
                <c:pt idx="2">
                  <c:v>Only on a voluntary basis</c:v>
                </c:pt>
                <c:pt idx="3">
                  <c:v>No</c:v>
                </c:pt>
              </c:strCache>
            </c:strRef>
          </c:cat>
          <c:val>
            <c:numRef>
              <c:f>Sheet1!$B$2:$B$6</c:f>
              <c:numCache>
                <c:formatCode>0%</c:formatCode>
                <c:ptCount val="5"/>
                <c:pt idx="0">
                  <c:v>0.44</c:v>
                </c:pt>
                <c:pt idx="1">
                  <c:v>0.25</c:v>
                </c:pt>
                <c:pt idx="2">
                  <c:v>0.19</c:v>
                </c:pt>
                <c:pt idx="3">
                  <c:v>0.12</c:v>
                </c:pt>
              </c:numCache>
            </c:numRef>
          </c:val>
          <c:extLst>
            <c:ext xmlns:c16="http://schemas.microsoft.com/office/drawing/2014/chart" uri="{C3380CC4-5D6E-409C-BE32-E72D297353CC}">
              <c16:uniqueId val="{0000000A-2C7F-4549-9937-B0AF64D320C3}"/>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232-4FFB-86C8-2CCCD9A029A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232-4FFB-86C8-2CCCD9A029A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232-4FFB-86C8-2CCCD9A029A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232-4FFB-86C8-2CCCD9A029A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232-4FFB-86C8-2CCCD9A029A9}"/>
              </c:ext>
            </c:extLst>
          </c:dPt>
          <c:dLbls>
            <c:dLbl>
              <c:idx val="0"/>
              <c:layout>
                <c:manualLayout>
                  <c:x val="-0.17425664214745953"/>
                  <c:y val="3.3028376508735038E-3"/>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DBCE12FD-7D37-4F8F-A420-B7B681984CC1}" type="CATEGORYNAME">
                      <a:rPr lang="en-US"/>
                      <a:pPr>
                        <a:defRPr sz="2800" b="1">
                          <a:solidFill>
                            <a:schemeClr val="bg1"/>
                          </a:solidFill>
                          <a:latin typeface="+mj-lt"/>
                        </a:defRPr>
                      </a:pPr>
                      <a:t>[KATEGORİ ADI]</a:t>
                    </a:fld>
                    <a:r>
                      <a:rPr lang="en-US" baseline="0"/>
                      <a:t>; </a:t>
                    </a:r>
                    <a:fld id="{CBBB8BD6-008C-4795-AEAE-80020B419A58}" type="VALUE">
                      <a:rPr lang="en-US" baseline="0" smtClean="0"/>
                      <a:pPr>
                        <a:defRPr sz="2800" b="1">
                          <a:solidFill>
                            <a:schemeClr val="bg1"/>
                          </a:solidFill>
                          <a:latin typeface="+mj-lt"/>
                        </a:defRPr>
                      </a:pPr>
                      <a:t>[DEĞER]</a:t>
                    </a:fld>
                    <a:endParaRPr lang="en-US" baseline="0"/>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135017258795651"/>
                      <c:h val="0.23266581678110912"/>
                    </c:manualLayout>
                  </c15:layout>
                  <c15:dlblFieldTable/>
                  <c15:showDataLabelsRange val="0"/>
                </c:ext>
                <c:ext xmlns:c16="http://schemas.microsoft.com/office/drawing/2014/chart" uri="{C3380CC4-5D6E-409C-BE32-E72D297353CC}">
                  <c16:uniqueId val="{00000001-0232-4FFB-86C8-2CCCD9A029A9}"/>
                </c:ext>
              </c:extLst>
            </c:dLbl>
            <c:dLbl>
              <c:idx val="1"/>
              <c:layout>
                <c:manualLayout>
                  <c:x val="0.19885323176972727"/>
                  <c:y val="-0.12808804195326334"/>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25076907891153061"/>
                      <c:h val="0.2191236675035827"/>
                    </c:manualLayout>
                  </c15:layout>
                  <c15:dlblFieldTable/>
                  <c15:showDataLabelsRange val="0"/>
                </c:ext>
                <c:ext xmlns:c16="http://schemas.microsoft.com/office/drawing/2014/chart" uri="{C3380CC4-5D6E-409C-BE32-E72D297353CC}">
                  <c16:uniqueId val="{00000003-0232-4FFB-86C8-2CCCD9A029A9}"/>
                </c:ext>
              </c:extLst>
            </c:dLbl>
            <c:dLbl>
              <c:idx val="2"/>
              <c:layout>
                <c:manualLayout>
                  <c:x val="0.11577857899692696"/>
                  <c:y val="0.16555128723657825"/>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1093260024921254"/>
                      <c:h val="0.23297299842305794"/>
                    </c:manualLayout>
                  </c15:layout>
                  <c15:dlblFieldTable/>
                  <c15:showDataLabelsRange val="0"/>
                </c:ext>
                <c:ext xmlns:c16="http://schemas.microsoft.com/office/drawing/2014/chart" uri="{C3380CC4-5D6E-409C-BE32-E72D297353CC}">
                  <c16:uniqueId val="{00000005-0232-4FFB-86C8-2CCCD9A029A9}"/>
                </c:ext>
              </c:extLst>
            </c:dLbl>
            <c:dLbl>
              <c:idx val="3"/>
              <c:layout>
                <c:manualLayout>
                  <c:x val="0.23707808855851684"/>
                  <c:y val="3.2298130655027658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9411476638336385"/>
                      <c:h val="0.24828892141806422"/>
                    </c:manualLayout>
                  </c15:layout>
                  <c15:dlblFieldTable/>
                  <c15:showDataLabelsRange val="0"/>
                </c:ext>
                <c:ext xmlns:c16="http://schemas.microsoft.com/office/drawing/2014/chart" uri="{C3380CC4-5D6E-409C-BE32-E72D297353CC}">
                  <c16:uniqueId val="{00000007-0232-4FFB-86C8-2CCCD9A029A9}"/>
                </c:ext>
              </c:extLst>
            </c:dLbl>
            <c:dLbl>
              <c:idx val="4"/>
              <c:layout>
                <c:manualLayout>
                  <c:x val="8.795311259890369E-2"/>
                  <c:y val="3.3585218723230614E-2"/>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0232-4FFB-86C8-2CCCD9A029A9}"/>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4"/>
                <c:pt idx="0">
                  <c:v>Positive list / GATS-type</c:v>
                </c:pt>
                <c:pt idx="1">
                  <c:v>No answer </c:v>
                </c:pt>
                <c:pt idx="2">
                  <c:v>Hybrid approach</c:v>
                </c:pt>
                <c:pt idx="3">
                  <c:v>Sector-specific agreements</c:v>
                </c:pt>
              </c:strCache>
            </c:strRef>
          </c:cat>
          <c:val>
            <c:numRef>
              <c:f>Sheet1!$B$2:$B$6</c:f>
              <c:numCache>
                <c:formatCode>0%</c:formatCode>
                <c:ptCount val="5"/>
                <c:pt idx="0">
                  <c:v>0.5</c:v>
                </c:pt>
                <c:pt idx="1">
                  <c:v>0.38</c:v>
                </c:pt>
                <c:pt idx="2">
                  <c:v>0.06</c:v>
                </c:pt>
                <c:pt idx="3">
                  <c:v>0.06</c:v>
                </c:pt>
              </c:numCache>
            </c:numRef>
          </c:val>
          <c:extLst>
            <c:ext xmlns:c16="http://schemas.microsoft.com/office/drawing/2014/chart" uri="{C3380CC4-5D6E-409C-BE32-E72D297353CC}">
              <c16:uniqueId val="{0000000A-0232-4FFB-86C8-2CCCD9A029A9}"/>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Sayfa1!$B$1</c:f>
              <c:strCache>
                <c:ptCount val="1"/>
                <c:pt idx="0">
                  <c:v>Sütun1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Sayfa1!$A$2:$A$7</c:f>
              <c:strCache>
                <c:ptCount val="6"/>
                <c:pt idx="0">
                  <c:v>ICT and digital services</c:v>
                </c:pt>
                <c:pt idx="1">
                  <c:v>Transport and logistics</c:v>
                </c:pt>
                <c:pt idx="2">
                  <c:v>Financial services</c:v>
                </c:pt>
                <c:pt idx="3">
                  <c:v>Construction</c:v>
                </c:pt>
                <c:pt idx="4">
                  <c:v>Other</c:v>
                </c:pt>
                <c:pt idx="5">
                  <c:v>No answer </c:v>
                </c:pt>
              </c:strCache>
            </c:strRef>
          </c:cat>
          <c:val>
            <c:numRef>
              <c:f>Sayfa1!$B$2:$B$7</c:f>
              <c:numCache>
                <c:formatCode>0%</c:formatCode>
                <c:ptCount val="6"/>
                <c:pt idx="0">
                  <c:v>0.19</c:v>
                </c:pt>
                <c:pt idx="1">
                  <c:v>0.19</c:v>
                </c:pt>
                <c:pt idx="2">
                  <c:v>0.13</c:v>
                </c:pt>
                <c:pt idx="3">
                  <c:v>0.06</c:v>
                </c:pt>
                <c:pt idx="4">
                  <c:v>0.13</c:v>
                </c:pt>
                <c:pt idx="5">
                  <c:v>0.31</c:v>
                </c:pt>
              </c:numCache>
            </c:numRef>
          </c:val>
          <c:extLst>
            <c:ext xmlns:c16="http://schemas.microsoft.com/office/drawing/2014/chart" uri="{C3380CC4-5D6E-409C-BE32-E72D297353CC}">
              <c16:uniqueId val="{00000000-2042-43C1-A1A8-6AF6A6BF2305}"/>
            </c:ext>
          </c:extLst>
        </c:ser>
        <c:dLbls>
          <c:showLegendKey val="0"/>
          <c:showVal val="0"/>
          <c:showCatName val="0"/>
          <c:showSerName val="0"/>
          <c:showPercent val="0"/>
          <c:showBubbleSize val="0"/>
        </c:dLbls>
        <c:gapWidth val="219"/>
        <c:overlap val="-27"/>
        <c:axId val="607074479"/>
        <c:axId val="13067951"/>
      </c:barChart>
      <c:catAx>
        <c:axId val="607074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crossAx val="13067951"/>
        <c:crosses val="autoZero"/>
        <c:auto val="1"/>
        <c:lblAlgn val="ctr"/>
        <c:lblOffset val="100"/>
        <c:noMultiLvlLbl val="0"/>
      </c:catAx>
      <c:valAx>
        <c:axId val="130679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6070744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232-4FFB-86C8-2CCCD9A029A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232-4FFB-86C8-2CCCD9A029A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232-4FFB-86C8-2CCCD9A029A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232-4FFB-86C8-2CCCD9A029A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232-4FFB-86C8-2CCCD9A029A9}"/>
              </c:ext>
            </c:extLst>
          </c:dPt>
          <c:dLbls>
            <c:dLbl>
              <c:idx val="0"/>
              <c:layout>
                <c:manualLayout>
                  <c:x val="-8.2048858924847409E-2"/>
                  <c:y val="2.5012042303202503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DBCE12FD-7D37-4F8F-A420-B7B681984CC1}" type="CATEGORYNAME">
                      <a:rPr lang="en-US" sz="2800">
                        <a:solidFill>
                          <a:schemeClr val="bg1"/>
                        </a:solidFill>
                      </a:rPr>
                      <a:pPr>
                        <a:defRPr sz="2800" b="1">
                          <a:solidFill>
                            <a:schemeClr val="bg1"/>
                          </a:solidFill>
                          <a:latin typeface="+mj-lt"/>
                        </a:defRPr>
                      </a:pPr>
                      <a:t>[KATEGORİ ADI]</a:t>
                    </a:fld>
                    <a:r>
                      <a:rPr lang="en-US" sz="2800" baseline="0">
                        <a:solidFill>
                          <a:schemeClr val="bg1"/>
                        </a:solidFill>
                      </a:rPr>
                      <a:t>; </a:t>
                    </a:r>
                    <a:fld id="{CBBB8BD6-008C-4795-AEAE-80020B419A58}" type="VALUE">
                      <a:rPr lang="en-US" sz="2800" baseline="0" smtClean="0">
                        <a:solidFill>
                          <a:schemeClr val="bg1"/>
                        </a:solidFill>
                      </a:rPr>
                      <a:pPr>
                        <a:defRPr sz="2800" b="1">
                          <a:solidFill>
                            <a:schemeClr val="bg1"/>
                          </a:solidFill>
                          <a:latin typeface="+mj-lt"/>
                        </a:defRPr>
                      </a:pPr>
                      <a:t>[DEĞER]</a:t>
                    </a:fld>
                    <a:endParaRPr lang="en-US" sz="2800" baseline="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43638736155776647"/>
                      <c:h val="0.28817822767452211"/>
                    </c:manualLayout>
                  </c15:layout>
                  <c15:dlblFieldTable/>
                  <c15:showDataLabelsRange val="0"/>
                </c:ext>
                <c:ext xmlns:c16="http://schemas.microsoft.com/office/drawing/2014/chart" uri="{C3380CC4-5D6E-409C-BE32-E72D297353CC}">
                  <c16:uniqueId val="{00000001-0232-4FFB-86C8-2CCCD9A029A9}"/>
                </c:ext>
              </c:extLst>
            </c:dLbl>
            <c:dLbl>
              <c:idx val="1"/>
              <c:layout>
                <c:manualLayout>
                  <c:x val="8.7857255519655633E-2"/>
                  <c:y val="-0.19800069992167543"/>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40988308245865435"/>
                      <c:h val="0.35052109248092078"/>
                    </c:manualLayout>
                  </c15:layout>
                  <c15:dlblFieldTable/>
                  <c15:showDataLabelsRange val="0"/>
                </c:ext>
                <c:ext xmlns:c16="http://schemas.microsoft.com/office/drawing/2014/chart" uri="{C3380CC4-5D6E-409C-BE32-E72D297353CC}">
                  <c16:uniqueId val="{00000003-0232-4FFB-86C8-2CCCD9A029A9}"/>
                </c:ext>
              </c:extLst>
            </c:dLbl>
            <c:dLbl>
              <c:idx val="2"/>
              <c:layout>
                <c:manualLayout>
                  <c:x val="0.18882379413813483"/>
                  <c:y val="0.19149317417654055"/>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1856436736192384"/>
                      <c:h val="0.18314379105195372"/>
                    </c:manualLayout>
                  </c15:layout>
                  <c15:dlblFieldTable/>
                  <c15:showDataLabelsRange val="0"/>
                </c:ext>
                <c:ext xmlns:c16="http://schemas.microsoft.com/office/drawing/2014/chart" uri="{C3380CC4-5D6E-409C-BE32-E72D297353CC}">
                  <c16:uniqueId val="{00000005-0232-4FFB-86C8-2CCCD9A029A9}"/>
                </c:ext>
              </c:extLst>
            </c:dLbl>
            <c:dLbl>
              <c:idx val="3"/>
              <c:layout>
                <c:manualLayout>
                  <c:x val="0.19199755223333781"/>
                  <c:y val="4.0603082312719238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3459900513897106"/>
                      <c:h val="0.24828896914672893"/>
                    </c:manualLayout>
                  </c15:layout>
                  <c15:dlblFieldTable/>
                  <c15:showDataLabelsRange val="0"/>
                </c:ext>
                <c:ext xmlns:c16="http://schemas.microsoft.com/office/drawing/2014/chart" uri="{C3380CC4-5D6E-409C-BE32-E72D297353CC}">
                  <c16:uniqueId val="{00000007-0232-4FFB-86C8-2CCCD9A029A9}"/>
                </c:ext>
              </c:extLst>
            </c:dLbl>
            <c:dLbl>
              <c:idx val="4"/>
              <c:layout>
                <c:manualLayout>
                  <c:x val="8.795311259890369E-2"/>
                  <c:y val="3.3585218723230614E-2"/>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0232-4FFB-86C8-2CCCD9A029A9}"/>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Through a tailored protocol/chapter</c:v>
                </c:pt>
                <c:pt idx="1">
                  <c:v>Yes, directly binding- WTO TFA Plus</c:v>
                </c:pt>
                <c:pt idx="2">
                  <c:v>No answer </c:v>
                </c:pt>
              </c:strCache>
            </c:strRef>
          </c:cat>
          <c:val>
            <c:numRef>
              <c:f>Sheet1!$B$2:$B$4</c:f>
              <c:numCache>
                <c:formatCode>0%</c:formatCode>
                <c:ptCount val="3"/>
                <c:pt idx="0">
                  <c:v>0.5</c:v>
                </c:pt>
                <c:pt idx="1">
                  <c:v>0.31</c:v>
                </c:pt>
                <c:pt idx="2">
                  <c:v>0.19</c:v>
                </c:pt>
              </c:numCache>
            </c:numRef>
          </c:val>
          <c:extLst>
            <c:ext xmlns:c16="http://schemas.microsoft.com/office/drawing/2014/chart" uri="{C3380CC4-5D6E-409C-BE32-E72D297353CC}">
              <c16:uniqueId val="{0000000A-0232-4FFB-86C8-2CCCD9A029A9}"/>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Sayfa1!$B$1</c:f>
              <c:strCache>
                <c:ptCount val="1"/>
                <c:pt idx="0">
                  <c:v>Sütun1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Sayfa1!$A$2:$A$6</c:f>
              <c:strCache>
                <c:ptCount val="5"/>
                <c:pt idx="0">
                  <c:v>Transparency &amp; publication obligations</c:v>
                </c:pt>
                <c:pt idx="1">
                  <c:v>All measures listed</c:v>
                </c:pt>
                <c:pt idx="2">
                  <c:v>No answer</c:v>
                </c:pt>
                <c:pt idx="3">
                  <c:v>Customs modernization and automation</c:v>
                </c:pt>
                <c:pt idx="4">
                  <c:v>Digitization of procedures</c:v>
                </c:pt>
              </c:strCache>
            </c:strRef>
          </c:cat>
          <c:val>
            <c:numRef>
              <c:f>Sayfa1!$B$2:$B$6</c:f>
              <c:numCache>
                <c:formatCode>0%</c:formatCode>
                <c:ptCount val="5"/>
                <c:pt idx="0">
                  <c:v>0.63</c:v>
                </c:pt>
                <c:pt idx="1">
                  <c:v>0.33</c:v>
                </c:pt>
                <c:pt idx="2">
                  <c:v>0.19</c:v>
                </c:pt>
                <c:pt idx="3">
                  <c:v>0.44</c:v>
                </c:pt>
                <c:pt idx="4">
                  <c:v>0.5</c:v>
                </c:pt>
              </c:numCache>
            </c:numRef>
          </c:val>
          <c:extLst>
            <c:ext xmlns:c16="http://schemas.microsoft.com/office/drawing/2014/chart" uri="{C3380CC4-5D6E-409C-BE32-E72D297353CC}">
              <c16:uniqueId val="{00000000-2042-43C1-A1A8-6AF6A6BF2305}"/>
            </c:ext>
          </c:extLst>
        </c:ser>
        <c:dLbls>
          <c:showLegendKey val="0"/>
          <c:showVal val="0"/>
          <c:showCatName val="0"/>
          <c:showSerName val="0"/>
          <c:showPercent val="0"/>
          <c:showBubbleSize val="0"/>
        </c:dLbls>
        <c:gapWidth val="219"/>
        <c:overlap val="-27"/>
        <c:axId val="607074479"/>
        <c:axId val="13067951"/>
      </c:barChart>
      <c:catAx>
        <c:axId val="607074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crossAx val="13067951"/>
        <c:crosses val="autoZero"/>
        <c:auto val="1"/>
        <c:lblAlgn val="ctr"/>
        <c:lblOffset val="100"/>
        <c:noMultiLvlLbl val="0"/>
      </c:catAx>
      <c:valAx>
        <c:axId val="130679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6070744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88A-4015-9CF5-AD83DA90264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88A-4015-9CF5-AD83DA90264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88A-4015-9CF5-AD83DA90264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88A-4015-9CF5-AD83DA90264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88A-4015-9CF5-AD83DA90264F}"/>
              </c:ext>
            </c:extLst>
          </c:dPt>
          <c:dLbls>
            <c:dLbl>
              <c:idx val="0"/>
              <c:layout>
                <c:manualLayout>
                  <c:x val="-0.1209062134068763"/>
                  <c:y val="2.4612829587022059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DBCE12FD-7D37-4F8F-A420-B7B681984CC1}" type="CATEGORYNAME">
                      <a:rPr lang="en-US"/>
                      <a:pPr>
                        <a:defRPr sz="2800" b="1">
                          <a:solidFill>
                            <a:schemeClr val="bg1"/>
                          </a:solidFill>
                          <a:latin typeface="+mj-lt"/>
                        </a:defRPr>
                      </a:pPr>
                      <a:t>[KATEGORİ ADI]</a:t>
                    </a:fld>
                    <a:r>
                      <a:rPr lang="en-US" baseline="0"/>
                      <a:t>; </a:t>
                    </a:r>
                    <a:fld id="{CBBB8BD6-008C-4795-AEAE-80020B419A58}" type="VALUE">
                      <a:rPr lang="en-US" baseline="0" smtClean="0"/>
                      <a:pPr>
                        <a:defRPr sz="2800" b="1">
                          <a:solidFill>
                            <a:schemeClr val="bg1"/>
                          </a:solidFill>
                          <a:latin typeface="+mj-lt"/>
                        </a:defRPr>
                      </a:pPr>
                      <a:t>[DEĞER]</a:t>
                    </a:fld>
                    <a:endParaRPr lang="en-US" baseline="0"/>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420394772477473"/>
                      <c:h val="0.26207371780312588"/>
                    </c:manualLayout>
                  </c15:layout>
                  <c15:dlblFieldTable/>
                  <c15:showDataLabelsRange val="0"/>
                </c:ext>
                <c:ext xmlns:c16="http://schemas.microsoft.com/office/drawing/2014/chart" uri="{C3380CC4-5D6E-409C-BE32-E72D297353CC}">
                  <c16:uniqueId val="{00000001-188A-4015-9CF5-AD83DA90264F}"/>
                </c:ext>
              </c:extLst>
            </c:dLbl>
            <c:dLbl>
              <c:idx val="1"/>
              <c:layout>
                <c:manualLayout>
                  <c:x val="0.20033401767694814"/>
                  <c:y val="-0.12327652112928894"/>
                </c:manualLayout>
              </c:layout>
              <c:tx>
                <c:rich>
                  <a:bodyPr/>
                  <a:lstStyle/>
                  <a:p>
                    <a:fld id="{A6C8FAB5-6D09-467F-8E83-DFAAAD9C41C0}" type="CATEGORYNAME">
                      <a:rPr lang="en-US" smtClean="0"/>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30128872632257314"/>
                      <c:h val="0.22466938421663205"/>
                    </c:manualLayout>
                  </c15:layout>
                  <c15:dlblFieldTable/>
                  <c15:showDataLabelsRange val="0"/>
                </c:ext>
                <c:ext xmlns:c16="http://schemas.microsoft.com/office/drawing/2014/chart" uri="{C3380CC4-5D6E-409C-BE32-E72D297353CC}">
                  <c16:uniqueId val="{00000003-188A-4015-9CF5-AD83DA90264F}"/>
                </c:ext>
              </c:extLst>
            </c:dLbl>
            <c:dLbl>
              <c:idx val="2"/>
              <c:layout>
                <c:manualLayout>
                  <c:x val="0.13396948157965721"/>
                  <c:y val="9.1746644646008041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2054485620476875"/>
                      <c:h val="0.30235439236207429"/>
                    </c:manualLayout>
                  </c15:layout>
                  <c15:dlblFieldTable/>
                  <c15:showDataLabelsRange val="0"/>
                </c:ext>
                <c:ext xmlns:c16="http://schemas.microsoft.com/office/drawing/2014/chart" uri="{C3380CC4-5D6E-409C-BE32-E72D297353CC}">
                  <c16:uniqueId val="{00000005-188A-4015-9CF5-AD83DA90264F}"/>
                </c:ext>
              </c:extLst>
            </c:dLbl>
            <c:dLbl>
              <c:idx val="3"/>
              <c:layout>
                <c:manualLayout>
                  <c:x val="0.20718726939873708"/>
                  <c:y val="0.11082880357122205"/>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0614986679410705"/>
                      <c:h val="0.24828890397831815"/>
                    </c:manualLayout>
                  </c15:layout>
                  <c15:dlblFieldTable/>
                  <c15:showDataLabelsRange val="0"/>
                </c:ext>
                <c:ext xmlns:c16="http://schemas.microsoft.com/office/drawing/2014/chart" uri="{C3380CC4-5D6E-409C-BE32-E72D297353CC}">
                  <c16:uniqueId val="{00000007-188A-4015-9CF5-AD83DA90264F}"/>
                </c:ext>
              </c:extLst>
            </c:dLbl>
            <c:dLbl>
              <c:idx val="4"/>
              <c:layout>
                <c:manualLayout>
                  <c:x val="8.795311259890369E-2"/>
                  <c:y val="3.3585218723230614E-2"/>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188A-4015-9CF5-AD83DA90264F}"/>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4"/>
                <c:pt idx="0">
                  <c:v>Yes</c:v>
                </c:pt>
                <c:pt idx="1">
                  <c:v>No answer </c:v>
                </c:pt>
                <c:pt idx="2">
                  <c:v>Yes, gradually</c:v>
                </c:pt>
                <c:pt idx="3">
                  <c:v>Voluntary</c:v>
                </c:pt>
              </c:strCache>
            </c:strRef>
          </c:cat>
          <c:val>
            <c:numRef>
              <c:f>Sheet1!$B$2:$B$6</c:f>
              <c:numCache>
                <c:formatCode>0%</c:formatCode>
                <c:ptCount val="5"/>
                <c:pt idx="0">
                  <c:v>0.5</c:v>
                </c:pt>
                <c:pt idx="1">
                  <c:v>0.18</c:v>
                </c:pt>
                <c:pt idx="2">
                  <c:v>0.19</c:v>
                </c:pt>
                <c:pt idx="3">
                  <c:v>0.13</c:v>
                </c:pt>
              </c:numCache>
            </c:numRef>
          </c:val>
          <c:extLst>
            <c:ext xmlns:c16="http://schemas.microsoft.com/office/drawing/2014/chart" uri="{C3380CC4-5D6E-409C-BE32-E72D297353CC}">
              <c16:uniqueId val="{0000000A-188A-4015-9CF5-AD83DA90264F}"/>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232-4FFB-86C8-2CCCD9A029A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232-4FFB-86C8-2CCCD9A029A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232-4FFB-86C8-2CCCD9A029A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232-4FFB-86C8-2CCCD9A029A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232-4FFB-86C8-2CCCD9A029A9}"/>
              </c:ext>
            </c:extLst>
          </c:dPt>
          <c:dLbls>
            <c:dLbl>
              <c:idx val="0"/>
              <c:layout>
                <c:manualLayout>
                  <c:x val="-0.21643401095807682"/>
                  <c:y val="9.5754169417441082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DBCE12FD-7D37-4F8F-A420-B7B681984CC1}" type="CATEGORYNAME">
                      <a:rPr lang="en-US" sz="2800">
                        <a:solidFill>
                          <a:schemeClr val="bg1"/>
                        </a:solidFill>
                      </a:rPr>
                      <a:pPr>
                        <a:defRPr sz="2800" b="1">
                          <a:solidFill>
                            <a:schemeClr val="bg1"/>
                          </a:solidFill>
                          <a:latin typeface="+mj-lt"/>
                        </a:defRPr>
                      </a:pPr>
                      <a:t>[KATEGORİ ADI]</a:t>
                    </a:fld>
                    <a:r>
                      <a:rPr lang="en-US" sz="2800" baseline="0">
                        <a:solidFill>
                          <a:schemeClr val="bg1"/>
                        </a:solidFill>
                      </a:rPr>
                      <a:t>; </a:t>
                    </a:r>
                    <a:fld id="{CBBB8BD6-008C-4795-AEAE-80020B419A58}" type="VALUE">
                      <a:rPr lang="en-US" sz="2800" baseline="0" smtClean="0">
                        <a:solidFill>
                          <a:schemeClr val="bg1"/>
                        </a:solidFill>
                      </a:rPr>
                      <a:pPr>
                        <a:defRPr sz="2800" b="1">
                          <a:solidFill>
                            <a:schemeClr val="bg1"/>
                          </a:solidFill>
                          <a:latin typeface="+mj-lt"/>
                        </a:defRPr>
                      </a:pPr>
                      <a:t>[DEĞER]</a:t>
                    </a:fld>
                    <a:endParaRPr lang="en-US" sz="2800" baseline="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5947498937719979"/>
                      <c:h val="0.23375578008994569"/>
                    </c:manualLayout>
                  </c15:layout>
                  <c15:dlblFieldTable/>
                  <c15:showDataLabelsRange val="0"/>
                </c:ext>
                <c:ext xmlns:c16="http://schemas.microsoft.com/office/drawing/2014/chart" uri="{C3380CC4-5D6E-409C-BE32-E72D297353CC}">
                  <c16:uniqueId val="{00000001-0232-4FFB-86C8-2CCCD9A029A9}"/>
                </c:ext>
              </c:extLst>
            </c:dLbl>
            <c:dLbl>
              <c:idx val="1"/>
              <c:layout>
                <c:manualLayout>
                  <c:x val="-0.25117041922154376"/>
                  <c:y val="0.38315417527260209"/>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319743638521233"/>
                      <c:h val="0.22044977505326388"/>
                    </c:manualLayout>
                  </c15:layout>
                  <c15:dlblFieldTable/>
                  <c15:showDataLabelsRange val="0"/>
                </c:ext>
                <c:ext xmlns:c16="http://schemas.microsoft.com/office/drawing/2014/chart" uri="{C3380CC4-5D6E-409C-BE32-E72D297353CC}">
                  <c16:uniqueId val="{00000003-0232-4FFB-86C8-2CCCD9A029A9}"/>
                </c:ext>
              </c:extLst>
            </c:dLbl>
            <c:dLbl>
              <c:idx val="2"/>
              <c:layout>
                <c:manualLayout>
                  <c:x val="-4.6242158027664307E-2"/>
                  <c:y val="-0.43351793537810029"/>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4677951879923171"/>
                      <c:h val="0.18314385671186803"/>
                    </c:manualLayout>
                  </c15:layout>
                  <c15:dlblFieldTable/>
                  <c15:showDataLabelsRange val="0"/>
                </c:ext>
                <c:ext xmlns:c16="http://schemas.microsoft.com/office/drawing/2014/chart" uri="{C3380CC4-5D6E-409C-BE32-E72D297353CC}">
                  <c16:uniqueId val="{00000005-0232-4FFB-86C8-2CCCD9A029A9}"/>
                </c:ext>
              </c:extLst>
            </c:dLbl>
            <c:dLbl>
              <c:idx val="3"/>
              <c:layout>
                <c:manualLayout>
                  <c:x val="0.15101444884244683"/>
                  <c:y val="8.1903259581329713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2419955023986907"/>
                      <c:h val="0.29841963281561207"/>
                    </c:manualLayout>
                  </c15:layout>
                  <c15:dlblFieldTable/>
                  <c15:showDataLabelsRange val="0"/>
                </c:ext>
                <c:ext xmlns:c16="http://schemas.microsoft.com/office/drawing/2014/chart" uri="{C3380CC4-5D6E-409C-BE32-E72D297353CC}">
                  <c16:uniqueId val="{00000007-0232-4FFB-86C8-2CCCD9A029A9}"/>
                </c:ext>
              </c:extLst>
            </c:dLbl>
            <c:dLbl>
              <c:idx val="4"/>
              <c:layout>
                <c:manualLayout>
                  <c:x val="8.795311259890369E-2"/>
                  <c:y val="3.3585218723230614E-2"/>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0232-4FFB-86C8-2CCCD9A029A9}"/>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Yes</c:v>
                </c:pt>
                <c:pt idx="1">
                  <c:v>To be assesed</c:v>
                </c:pt>
                <c:pt idx="2">
                  <c:v>No answer </c:v>
                </c:pt>
                <c:pt idx="3">
                  <c:v>Yes, subjetct to resources</c:v>
                </c:pt>
              </c:strCache>
            </c:strRef>
          </c:cat>
          <c:val>
            <c:numRef>
              <c:f>Sheet1!$B$2:$B$5</c:f>
              <c:numCache>
                <c:formatCode>0%</c:formatCode>
                <c:ptCount val="4"/>
                <c:pt idx="0">
                  <c:v>0.12</c:v>
                </c:pt>
                <c:pt idx="1">
                  <c:v>0.19</c:v>
                </c:pt>
                <c:pt idx="2">
                  <c:v>0.25</c:v>
                </c:pt>
                <c:pt idx="3">
                  <c:v>0.44</c:v>
                </c:pt>
              </c:numCache>
            </c:numRef>
          </c:val>
          <c:extLst>
            <c:ext xmlns:c16="http://schemas.microsoft.com/office/drawing/2014/chart" uri="{C3380CC4-5D6E-409C-BE32-E72D297353CC}">
              <c16:uniqueId val="{0000000A-0232-4FFB-86C8-2CCCD9A029A9}"/>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Sayfa1!$B$1</c:f>
              <c:strCache>
                <c:ptCount val="1"/>
                <c:pt idx="0">
                  <c:v>Sütun1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Sayfa1!$A$2:$A$7</c:f>
              <c:strCache>
                <c:ptCount val="6"/>
                <c:pt idx="0">
                  <c:v>Binding obligations linked to technical assistance</c:v>
                </c:pt>
                <c:pt idx="1">
                  <c:v>Best-endeavour / non-binding commitments for LDCs</c:v>
                </c:pt>
                <c:pt idx="2">
                  <c:v>No answer</c:v>
                </c:pt>
                <c:pt idx="3">
                  <c:v>Binding commitments with differentiated implementation timelines</c:v>
                </c:pt>
                <c:pt idx="4">
                  <c:v>Differentiated implementation timelines</c:v>
                </c:pt>
                <c:pt idx="5">
                  <c:v>No special treatment beyond the current provisions</c:v>
                </c:pt>
              </c:strCache>
            </c:strRef>
          </c:cat>
          <c:val>
            <c:numRef>
              <c:f>Sayfa1!$B$2:$B$7</c:f>
              <c:numCache>
                <c:formatCode>0%</c:formatCode>
                <c:ptCount val="6"/>
                <c:pt idx="0">
                  <c:v>0.19</c:v>
                </c:pt>
                <c:pt idx="1">
                  <c:v>0.12</c:v>
                </c:pt>
                <c:pt idx="2">
                  <c:v>0.19</c:v>
                </c:pt>
                <c:pt idx="3">
                  <c:v>0.38</c:v>
                </c:pt>
                <c:pt idx="4">
                  <c:v>0.06</c:v>
                </c:pt>
                <c:pt idx="5">
                  <c:v>0.06</c:v>
                </c:pt>
              </c:numCache>
            </c:numRef>
          </c:val>
          <c:extLst>
            <c:ext xmlns:c16="http://schemas.microsoft.com/office/drawing/2014/chart" uri="{C3380CC4-5D6E-409C-BE32-E72D297353CC}">
              <c16:uniqueId val="{00000000-2042-43C1-A1A8-6AF6A6BF2305}"/>
            </c:ext>
          </c:extLst>
        </c:ser>
        <c:dLbls>
          <c:showLegendKey val="0"/>
          <c:showVal val="0"/>
          <c:showCatName val="0"/>
          <c:showSerName val="0"/>
          <c:showPercent val="0"/>
          <c:showBubbleSize val="0"/>
        </c:dLbls>
        <c:gapWidth val="219"/>
        <c:overlap val="-27"/>
        <c:axId val="607074479"/>
        <c:axId val="13067951"/>
      </c:barChart>
      <c:catAx>
        <c:axId val="607074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crossAx val="13067951"/>
        <c:crosses val="autoZero"/>
        <c:auto val="1"/>
        <c:lblAlgn val="ctr"/>
        <c:lblOffset val="100"/>
        <c:noMultiLvlLbl val="0"/>
      </c:catAx>
      <c:valAx>
        <c:axId val="130679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6070744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DA7-4209-904A-3B2308C3742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DA7-4209-904A-3B2308C3742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DA7-4209-904A-3B2308C3742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DA7-4209-904A-3B2308C3742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DA7-4209-904A-3B2308C3742F}"/>
              </c:ext>
            </c:extLst>
          </c:dPt>
          <c:dLbls>
            <c:dLbl>
              <c:idx val="0"/>
              <c:layout>
                <c:manualLayout>
                  <c:x val="-0.10733609165081716"/>
                  <c:y val="-0.17206961955578168"/>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DBCE12FD-7D37-4F8F-A420-B7B681984CC1}" type="CATEGORYNAME">
                      <a:rPr lang="en-US" sz="2800">
                        <a:solidFill>
                          <a:schemeClr val="bg1"/>
                        </a:solidFill>
                      </a:rPr>
                      <a:pPr>
                        <a:defRPr sz="2800" b="1">
                          <a:solidFill>
                            <a:schemeClr val="bg1"/>
                          </a:solidFill>
                          <a:latin typeface="+mj-lt"/>
                        </a:defRPr>
                      </a:pPr>
                      <a:t>[KATEGORİ ADI]</a:t>
                    </a:fld>
                    <a:r>
                      <a:rPr lang="en-US" sz="2800" baseline="0">
                        <a:solidFill>
                          <a:schemeClr val="bg1"/>
                        </a:solidFill>
                      </a:rPr>
                      <a:t>; </a:t>
                    </a:r>
                    <a:fld id="{CBBB8BD6-008C-4795-AEAE-80020B419A58}" type="VALUE">
                      <a:rPr lang="en-US" sz="2800" baseline="0" smtClean="0">
                        <a:solidFill>
                          <a:schemeClr val="bg1"/>
                        </a:solidFill>
                      </a:rPr>
                      <a:pPr>
                        <a:defRPr sz="2800" b="1">
                          <a:solidFill>
                            <a:schemeClr val="bg1"/>
                          </a:solidFill>
                          <a:latin typeface="+mj-lt"/>
                        </a:defRPr>
                      </a:pPr>
                      <a:t>[DEĞER]</a:t>
                    </a:fld>
                    <a:endParaRPr lang="en-US" sz="2800" baseline="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43016685218757178"/>
                      <c:h val="0.31057568030352622"/>
                    </c:manualLayout>
                  </c15:layout>
                  <c15:dlblFieldTable/>
                  <c15:showDataLabelsRange val="0"/>
                </c:ext>
                <c:ext xmlns:c16="http://schemas.microsoft.com/office/drawing/2014/chart" uri="{C3380CC4-5D6E-409C-BE32-E72D297353CC}">
                  <c16:uniqueId val="{00000001-FDA7-4209-904A-3B2308C3742F}"/>
                </c:ext>
              </c:extLst>
            </c:dLbl>
            <c:dLbl>
              <c:idx val="1"/>
              <c:layout>
                <c:manualLayout>
                  <c:x val="0.17726636712482999"/>
                  <c:y val="-0.12490091339625306"/>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DA7-4209-904A-3B2308C3742F}"/>
                </c:ext>
              </c:extLst>
            </c:dLbl>
            <c:dLbl>
              <c:idx val="2"/>
              <c:layout>
                <c:manualLayout>
                  <c:x val="0.16935701798481487"/>
                  <c:y val="0.10011996268699414"/>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4677951879923171"/>
                      <c:h val="0.18314385671186803"/>
                    </c:manualLayout>
                  </c15:layout>
                  <c15:dlblFieldTable/>
                  <c15:showDataLabelsRange val="0"/>
                </c:ext>
                <c:ext xmlns:c16="http://schemas.microsoft.com/office/drawing/2014/chart" uri="{C3380CC4-5D6E-409C-BE32-E72D297353CC}">
                  <c16:uniqueId val="{00000005-FDA7-4209-904A-3B2308C3742F}"/>
                </c:ext>
              </c:extLst>
            </c:dLbl>
            <c:dLbl>
              <c:idx val="3"/>
              <c:layout>
                <c:manualLayout>
                  <c:x val="7.0606000645954681E-2"/>
                  <c:y val="5.6963639437087599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3459900513897106"/>
                      <c:h val="0.24828896914672893"/>
                    </c:manualLayout>
                  </c15:layout>
                  <c15:dlblFieldTable/>
                  <c15:showDataLabelsRange val="0"/>
                </c:ext>
                <c:ext xmlns:c16="http://schemas.microsoft.com/office/drawing/2014/chart" uri="{C3380CC4-5D6E-409C-BE32-E72D297353CC}">
                  <c16:uniqueId val="{00000007-FDA7-4209-904A-3B2308C3742F}"/>
                </c:ext>
              </c:extLst>
            </c:dLbl>
            <c:dLbl>
              <c:idx val="4"/>
              <c:layout>
                <c:manualLayout>
                  <c:x val="8.795311259890369E-2"/>
                  <c:y val="3.3585218723230614E-2"/>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FDA7-4209-904A-3B2308C3742F}"/>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Yes, with flexibility for LDCs</c:v>
                </c:pt>
                <c:pt idx="1">
                  <c:v>Yes</c:v>
                </c:pt>
                <c:pt idx="2">
                  <c:v>No answer </c:v>
                </c:pt>
                <c:pt idx="3">
                  <c:v>No </c:v>
                </c:pt>
              </c:strCache>
            </c:strRef>
          </c:cat>
          <c:val>
            <c:numRef>
              <c:f>Sheet1!$B$2:$B$5</c:f>
              <c:numCache>
                <c:formatCode>0%</c:formatCode>
                <c:ptCount val="4"/>
                <c:pt idx="0">
                  <c:v>0.63</c:v>
                </c:pt>
                <c:pt idx="1">
                  <c:v>0.06</c:v>
                </c:pt>
                <c:pt idx="2">
                  <c:v>0.25</c:v>
                </c:pt>
                <c:pt idx="3">
                  <c:v>0.06</c:v>
                </c:pt>
              </c:numCache>
            </c:numRef>
          </c:val>
          <c:extLst>
            <c:ext xmlns:c16="http://schemas.microsoft.com/office/drawing/2014/chart" uri="{C3380CC4-5D6E-409C-BE32-E72D297353CC}">
              <c16:uniqueId val="{0000000A-FDA7-4209-904A-3B2308C3742F}"/>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232-4FFB-86C8-2CCCD9A029A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232-4FFB-86C8-2CCCD9A029A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232-4FFB-86C8-2CCCD9A029A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232-4FFB-86C8-2CCCD9A029A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232-4FFB-86C8-2CCCD9A029A9}"/>
              </c:ext>
            </c:extLst>
          </c:dPt>
          <c:dLbls>
            <c:dLbl>
              <c:idx val="0"/>
              <c:layout>
                <c:manualLayout>
                  <c:x val="-0.15488804786477806"/>
                  <c:y val="0.14537792850126249"/>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DBCE12FD-7D37-4F8F-A420-B7B681984CC1}" type="CATEGORYNAME">
                      <a:rPr lang="en-US" sz="2800">
                        <a:solidFill>
                          <a:schemeClr val="bg1"/>
                        </a:solidFill>
                      </a:rPr>
                      <a:pPr>
                        <a:defRPr sz="2800" b="1">
                          <a:solidFill>
                            <a:schemeClr val="bg1"/>
                          </a:solidFill>
                          <a:latin typeface="+mj-lt"/>
                        </a:defRPr>
                      </a:pPr>
                      <a:t>[KATEGORİ ADI]</a:t>
                    </a:fld>
                    <a:r>
                      <a:rPr lang="en-US" sz="2800" baseline="0">
                        <a:solidFill>
                          <a:schemeClr val="bg1"/>
                        </a:solidFill>
                      </a:rPr>
                      <a:t>; </a:t>
                    </a:r>
                    <a:fld id="{CBBB8BD6-008C-4795-AEAE-80020B419A58}" type="VALUE">
                      <a:rPr lang="en-US" sz="2800" baseline="0" smtClean="0">
                        <a:solidFill>
                          <a:schemeClr val="bg1"/>
                        </a:solidFill>
                      </a:rPr>
                      <a:pPr>
                        <a:defRPr sz="2800" b="1">
                          <a:solidFill>
                            <a:schemeClr val="bg1"/>
                          </a:solidFill>
                          <a:latin typeface="+mj-lt"/>
                        </a:defRPr>
                      </a:pPr>
                      <a:t>[DEĞER]</a:t>
                    </a:fld>
                    <a:endParaRPr lang="en-US" sz="2800" baseline="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5947498937719979"/>
                      <c:h val="0.23375578008994569"/>
                    </c:manualLayout>
                  </c15:layout>
                  <c15:dlblFieldTable/>
                  <c15:showDataLabelsRange val="0"/>
                </c:ext>
                <c:ext xmlns:c16="http://schemas.microsoft.com/office/drawing/2014/chart" uri="{C3380CC4-5D6E-409C-BE32-E72D297353CC}">
                  <c16:uniqueId val="{00000001-0232-4FFB-86C8-2CCCD9A029A9}"/>
                </c:ext>
              </c:extLst>
            </c:dLbl>
            <c:dLbl>
              <c:idx val="1"/>
              <c:layout>
                <c:manualLayout>
                  <c:x val="2.9144188598695133E-2"/>
                  <c:y val="-9.0298386657293714E-2"/>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34013282327213673"/>
                      <c:h val="0.28524888006742666"/>
                    </c:manualLayout>
                  </c15:layout>
                  <c15:dlblFieldTable/>
                  <c15:showDataLabelsRange val="0"/>
                </c:ext>
                <c:ext xmlns:c16="http://schemas.microsoft.com/office/drawing/2014/chart" uri="{C3380CC4-5D6E-409C-BE32-E72D297353CC}">
                  <c16:uniqueId val="{00000003-0232-4FFB-86C8-2CCCD9A029A9}"/>
                </c:ext>
              </c:extLst>
            </c:dLbl>
            <c:dLbl>
              <c:idx val="2"/>
              <c:layout>
                <c:manualLayout>
                  <c:x val="0.18560528309637925"/>
                  <c:y val="3.4871907671289886E-3"/>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4677957864055788"/>
                      <c:h val="0.17850350043580751"/>
                    </c:manualLayout>
                  </c15:layout>
                  <c15:dlblFieldTable/>
                  <c15:showDataLabelsRange val="0"/>
                </c:ext>
                <c:ext xmlns:c16="http://schemas.microsoft.com/office/drawing/2014/chart" uri="{C3380CC4-5D6E-409C-BE32-E72D297353CC}">
                  <c16:uniqueId val="{00000005-0232-4FFB-86C8-2CCCD9A029A9}"/>
                </c:ext>
              </c:extLst>
            </c:dLbl>
            <c:dLbl>
              <c:idx val="3"/>
              <c:layout>
                <c:manualLayout>
                  <c:x val="0.22893497674474697"/>
                  <c:y val="7.7721479958724804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6063618794746766"/>
                      <c:h val="0.24828897515660248"/>
                    </c:manualLayout>
                  </c15:layout>
                  <c15:dlblFieldTable/>
                  <c15:showDataLabelsRange val="0"/>
                </c:ext>
                <c:ext xmlns:c16="http://schemas.microsoft.com/office/drawing/2014/chart" uri="{C3380CC4-5D6E-409C-BE32-E72D297353CC}">
                  <c16:uniqueId val="{00000007-0232-4FFB-86C8-2CCCD9A029A9}"/>
                </c:ext>
              </c:extLst>
            </c:dLbl>
            <c:dLbl>
              <c:idx val="4"/>
              <c:layout>
                <c:manualLayout>
                  <c:x val="8.795311259890369E-2"/>
                  <c:y val="3.3585218723230614E-2"/>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0232-4FFB-86C8-2CCCD9A029A9}"/>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Yes, both </c:v>
                </c:pt>
                <c:pt idx="1">
                  <c:v>Yes, facilitation only</c:v>
                </c:pt>
                <c:pt idx="2">
                  <c:v>No answer </c:v>
                </c:pt>
                <c:pt idx="3">
                  <c:v>Yes, protection standards</c:v>
                </c:pt>
              </c:strCache>
            </c:strRef>
          </c:cat>
          <c:val>
            <c:numRef>
              <c:f>Sheet1!$B$2:$B$5</c:f>
              <c:numCache>
                <c:formatCode>0%</c:formatCode>
                <c:ptCount val="4"/>
                <c:pt idx="0">
                  <c:v>0.38</c:v>
                </c:pt>
                <c:pt idx="1">
                  <c:v>0.25</c:v>
                </c:pt>
                <c:pt idx="2">
                  <c:v>0.25</c:v>
                </c:pt>
                <c:pt idx="3">
                  <c:v>0.12</c:v>
                </c:pt>
              </c:numCache>
            </c:numRef>
          </c:val>
          <c:extLst>
            <c:ext xmlns:c16="http://schemas.microsoft.com/office/drawing/2014/chart" uri="{C3380CC4-5D6E-409C-BE32-E72D297353CC}">
              <c16:uniqueId val="{0000000A-0232-4FFB-86C8-2CCCD9A029A9}"/>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Sayfa1!$B$1</c:f>
              <c:strCache>
                <c:ptCount val="1"/>
                <c:pt idx="0">
                  <c:v>Sütun1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Sayfa1!$A$2:$A$5</c:f>
              <c:strCache>
                <c:ptCount val="4"/>
                <c:pt idx="0">
                  <c:v>Investor facilitation mechanisms</c:v>
                </c:pt>
                <c:pt idx="1">
                  <c:v>Transparency of investment measures</c:v>
                </c:pt>
                <c:pt idx="2">
                  <c:v>Dispute prevention mechanisms</c:v>
                </c:pt>
                <c:pt idx="3">
                  <c:v>Investor-State dispute settlement (ISDS)</c:v>
                </c:pt>
              </c:strCache>
            </c:strRef>
          </c:cat>
          <c:val>
            <c:numRef>
              <c:f>Sayfa1!$B$2:$B$5</c:f>
              <c:numCache>
                <c:formatCode>0%</c:formatCode>
                <c:ptCount val="4"/>
                <c:pt idx="0">
                  <c:v>0.69</c:v>
                </c:pt>
                <c:pt idx="1">
                  <c:v>0.56000000000000005</c:v>
                </c:pt>
                <c:pt idx="2">
                  <c:v>0.38</c:v>
                </c:pt>
                <c:pt idx="3">
                  <c:v>0.25</c:v>
                </c:pt>
              </c:numCache>
            </c:numRef>
          </c:val>
          <c:extLst>
            <c:ext xmlns:c16="http://schemas.microsoft.com/office/drawing/2014/chart" uri="{C3380CC4-5D6E-409C-BE32-E72D297353CC}">
              <c16:uniqueId val="{00000000-4599-45E3-9F43-44991AEC92E8}"/>
            </c:ext>
          </c:extLst>
        </c:ser>
        <c:dLbls>
          <c:showLegendKey val="0"/>
          <c:showVal val="0"/>
          <c:showCatName val="0"/>
          <c:showSerName val="0"/>
          <c:showPercent val="0"/>
          <c:showBubbleSize val="0"/>
        </c:dLbls>
        <c:gapWidth val="219"/>
        <c:overlap val="-27"/>
        <c:axId val="607074479"/>
        <c:axId val="13067951"/>
      </c:barChart>
      <c:catAx>
        <c:axId val="607074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crossAx val="13067951"/>
        <c:crosses val="autoZero"/>
        <c:auto val="1"/>
        <c:lblAlgn val="ctr"/>
        <c:lblOffset val="100"/>
        <c:noMultiLvlLbl val="0"/>
      </c:catAx>
      <c:valAx>
        <c:axId val="130679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6070744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232-4FFB-86C8-2CCCD9A029A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232-4FFB-86C8-2CCCD9A029A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232-4FFB-86C8-2CCCD9A029A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232-4FFB-86C8-2CCCD9A029A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232-4FFB-86C8-2CCCD9A029A9}"/>
              </c:ext>
            </c:extLst>
          </c:dPt>
          <c:dLbls>
            <c:dLbl>
              <c:idx val="0"/>
              <c:layout>
                <c:manualLayout>
                  <c:x val="-0.11777565346215836"/>
                  <c:y val="0.12536380720423068"/>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DBCE12FD-7D37-4F8F-A420-B7B681984CC1}"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CBBB8BD6-008C-4795-AEAE-80020B419A58}"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9584389539853859"/>
                      <c:h val="0.28940099864653546"/>
                    </c:manualLayout>
                  </c15:layout>
                  <c15:dlblFieldTable/>
                  <c15:showDataLabelsRange val="0"/>
                </c:ext>
                <c:ext xmlns:c16="http://schemas.microsoft.com/office/drawing/2014/chart" uri="{C3380CC4-5D6E-409C-BE32-E72D297353CC}">
                  <c16:uniqueId val="{00000001-0232-4FFB-86C8-2CCCD9A029A9}"/>
                </c:ext>
              </c:extLst>
            </c:dLbl>
            <c:dLbl>
              <c:idx val="1"/>
              <c:layout>
                <c:manualLayout>
                  <c:x val="0.16277984655649075"/>
                  <c:y val="-5.9947647192306171E-2"/>
                </c:manualLayout>
              </c:layout>
              <c:tx>
                <c:rich>
                  <a:bodyPr/>
                  <a:lstStyle/>
                  <a:p>
                    <a:fld id="{A6C8FAB5-6D09-467F-8E83-DFAAAD9C41C0}" type="CATEGORYNAME">
                      <a:rPr lang="en-US">
                        <a:solidFill>
                          <a:schemeClr val="bg1"/>
                        </a:solidFill>
                      </a:rPr>
                      <a:pPr/>
                      <a:t>[KATEGORİ ADI]</a:t>
                    </a:fld>
                    <a:r>
                      <a:rPr lang="en-US" baseline="0" dirty="0">
                        <a:solidFill>
                          <a:schemeClr val="bg1"/>
                        </a:solidFill>
                      </a:rPr>
                      <a:t>; </a:t>
                    </a:r>
                    <a:fld id="{39EF048D-BF99-4C7E-A04D-2D254C58D20A}" type="VALUE">
                      <a:rPr lang="en-US" baseline="0" smtClean="0">
                        <a:solidFill>
                          <a:schemeClr val="bg1"/>
                        </a:solidFill>
                      </a:rPr>
                      <a:pPr/>
                      <a:t>[DEĞER]</a:t>
                    </a:fld>
                    <a:r>
                      <a:rPr lang="en-US" baseline="0" dirty="0">
                        <a:solidFill>
                          <a:schemeClr val="bg1"/>
                        </a:solidFill>
                      </a:rPr>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32986554658926071"/>
                      <c:h val="0.26188875018798113"/>
                    </c:manualLayout>
                  </c15:layout>
                  <c15:dlblFieldTable/>
                  <c15:showDataLabelsRange val="0"/>
                </c:ext>
                <c:ext xmlns:c16="http://schemas.microsoft.com/office/drawing/2014/chart" uri="{C3380CC4-5D6E-409C-BE32-E72D297353CC}">
                  <c16:uniqueId val="{00000003-0232-4FFB-86C8-2CCCD9A029A9}"/>
                </c:ext>
              </c:extLst>
            </c:dLbl>
            <c:dLbl>
              <c:idx val="2"/>
              <c:layout>
                <c:manualLayout>
                  <c:x val="0.15456801984133883"/>
                  <c:y val="-3.8676140353257712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4677957864055788"/>
                      <c:h val="0.17850350043580751"/>
                    </c:manualLayout>
                  </c15:layout>
                  <c15:dlblFieldTable/>
                  <c15:showDataLabelsRange val="0"/>
                </c:ext>
                <c:ext xmlns:c16="http://schemas.microsoft.com/office/drawing/2014/chart" uri="{C3380CC4-5D6E-409C-BE32-E72D297353CC}">
                  <c16:uniqueId val="{00000005-0232-4FFB-86C8-2CCCD9A029A9}"/>
                </c:ext>
              </c:extLst>
            </c:dLbl>
            <c:dLbl>
              <c:idx val="3"/>
              <c:layout>
                <c:manualLayout>
                  <c:x val="0.20414193464084451"/>
                  <c:y val="0.11619774546951198"/>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2350062513284339"/>
                      <c:h val="0.24828894715834626"/>
                    </c:manualLayout>
                  </c15:layout>
                  <c15:dlblFieldTable/>
                  <c15:showDataLabelsRange val="0"/>
                </c:ext>
                <c:ext xmlns:c16="http://schemas.microsoft.com/office/drawing/2014/chart" uri="{C3380CC4-5D6E-409C-BE32-E72D297353CC}">
                  <c16:uniqueId val="{00000007-0232-4FFB-86C8-2CCCD9A029A9}"/>
                </c:ext>
              </c:extLst>
            </c:dLbl>
            <c:dLbl>
              <c:idx val="4"/>
              <c:layout>
                <c:manualLayout>
                  <c:x val="8.795311259890369E-2"/>
                  <c:y val="3.3585218723230614E-2"/>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0232-4FFB-86C8-2CCCD9A029A9}"/>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Yes, through full-fledged dispute settlement chapter</c:v>
                </c:pt>
                <c:pt idx="1">
                  <c:v>Yes, through minor improvements to the current structure</c:v>
                </c:pt>
                <c:pt idx="2">
                  <c:v>No answer </c:v>
                </c:pt>
                <c:pt idx="3">
                  <c:v>Maintain current structure</c:v>
                </c:pt>
              </c:strCache>
            </c:strRef>
          </c:cat>
          <c:val>
            <c:numRef>
              <c:f>Sheet1!$B$2:$B$5</c:f>
              <c:numCache>
                <c:formatCode>0%</c:formatCode>
                <c:ptCount val="4"/>
                <c:pt idx="0">
                  <c:v>0.44</c:v>
                </c:pt>
                <c:pt idx="1">
                  <c:v>0.19</c:v>
                </c:pt>
                <c:pt idx="2">
                  <c:v>0.18</c:v>
                </c:pt>
                <c:pt idx="3">
                  <c:v>0.19</c:v>
                </c:pt>
              </c:numCache>
            </c:numRef>
          </c:val>
          <c:extLst>
            <c:ext xmlns:c16="http://schemas.microsoft.com/office/drawing/2014/chart" uri="{C3380CC4-5D6E-409C-BE32-E72D297353CC}">
              <c16:uniqueId val="{0000000A-0232-4FFB-86C8-2CCCD9A029A9}"/>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933348080130722"/>
          <c:y val="0"/>
          <c:w val="0.78056858172161236"/>
          <c:h val="0.94760513852196238"/>
        </c:manualLayout>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CFC-4A8F-91C5-B485C77BB44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CFC-4A8F-91C5-B485C77BB44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CFC-4A8F-91C5-B485C77BB44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CFC-4A8F-91C5-B485C77BB449}"/>
              </c:ext>
            </c:extLst>
          </c:dPt>
          <c:dLbls>
            <c:dLbl>
              <c:idx val="0"/>
              <c:layout>
                <c:manualLayout>
                  <c:x val="-0.13403466177909412"/>
                  <c:y val="-3.9503562450390932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DBCE12FD-7D37-4F8F-A420-B7B681984CC1}" type="CATEGORYNAME">
                      <a:rPr lang="en-US" sz="3600"/>
                      <a:pPr>
                        <a:defRPr sz="2800" b="1">
                          <a:solidFill>
                            <a:schemeClr val="bg1"/>
                          </a:solidFill>
                          <a:latin typeface="+mj-lt"/>
                        </a:defRPr>
                      </a:pPr>
                      <a:t>[KATEGORİ ADI]</a:t>
                    </a:fld>
                    <a:r>
                      <a:rPr lang="en-US" baseline="0" dirty="0"/>
                      <a:t>; </a:t>
                    </a:r>
                    <a:fld id="{CBBB8BD6-008C-4795-AEAE-80020B419A58}" type="VALUE">
                      <a:rPr lang="en-US" baseline="0" smtClean="0"/>
                      <a:pPr>
                        <a:defRPr sz="2800" b="1">
                          <a:solidFill>
                            <a:schemeClr val="bg1"/>
                          </a:solidFill>
                          <a:latin typeface="+mj-lt"/>
                        </a:defRPr>
                      </a:pPr>
                      <a:t>[DEĞER]</a:t>
                    </a:fld>
                    <a:endParaRPr lang="en-US" baseline="0" dirty="0"/>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1100642604122075"/>
                      <c:h val="0.1948297914248307"/>
                    </c:manualLayout>
                  </c15:layout>
                  <c15:dlblFieldTable/>
                  <c15:showDataLabelsRange val="0"/>
                </c:ext>
                <c:ext xmlns:c16="http://schemas.microsoft.com/office/drawing/2014/chart" uri="{C3380CC4-5D6E-409C-BE32-E72D297353CC}">
                  <c16:uniqueId val="{00000001-5CFC-4A8F-91C5-B485C77BB449}"/>
                </c:ext>
              </c:extLst>
            </c:dLbl>
            <c:dLbl>
              <c:idx val="1"/>
              <c:layout>
                <c:manualLayout>
                  <c:x val="0.26096071044814206"/>
                  <c:y val="-0.15072512585824652"/>
                </c:manualLayout>
              </c:layout>
              <c:tx>
                <c:rich>
                  <a:bodyPr/>
                  <a:lstStyle/>
                  <a:p>
                    <a:fld id="{A6C8FAB5-6D09-467F-8E83-DFAAAD9C41C0}" type="CATEGORYNAME">
                      <a:rPr lang="en-US" sz="3600"/>
                      <a:pPr/>
                      <a:t>[KATEGORİ ADI]</a:t>
                    </a:fld>
                    <a:r>
                      <a:rPr lang="en-US" sz="3600" baseline="0" dirty="0"/>
                      <a:t>; </a:t>
                    </a:r>
                    <a:fld id="{39EF048D-BF99-4C7E-A04D-2D254C58D20A}" type="VALUE">
                      <a:rPr lang="en-US" sz="3600" baseline="0" smtClean="0"/>
                      <a:pPr/>
                      <a:t>[DEĞER]</a:t>
                    </a:fld>
                    <a:r>
                      <a:rPr lang="en-US" sz="3600"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23549236101293272"/>
                      <c:h val="0.28754249778055252"/>
                    </c:manualLayout>
                  </c15:layout>
                  <c15:dlblFieldTable/>
                  <c15:showDataLabelsRange val="0"/>
                </c:ext>
                <c:ext xmlns:c16="http://schemas.microsoft.com/office/drawing/2014/chart" uri="{C3380CC4-5D6E-409C-BE32-E72D297353CC}">
                  <c16:uniqueId val="{00000003-5CFC-4A8F-91C5-B485C77BB449}"/>
                </c:ext>
              </c:extLst>
            </c:dLbl>
            <c:dLbl>
              <c:idx val="2"/>
              <c:layout>
                <c:manualLayout>
                  <c:x val="0.22071335156710467"/>
                  <c:y val="0.13329152751216519"/>
                </c:manualLayout>
              </c:layout>
              <c:tx>
                <c:rich>
                  <a:bodyPr/>
                  <a:lstStyle/>
                  <a:p>
                    <a:fld id="{4ECF8365-BDD4-487D-9882-A723E313C75C}" type="CATEGORYNAME">
                      <a:rPr lang="en-US" sz="3600"/>
                      <a:pPr/>
                      <a:t>[KATEGORİ ADI]</a:t>
                    </a:fld>
                    <a:r>
                      <a:rPr lang="en-US" sz="3600" baseline="0" dirty="0"/>
                      <a:t>; </a:t>
                    </a:r>
                    <a:fld id="{520772D4-42FE-4308-AF33-4944F950FF6C}" type="VALUE">
                      <a:rPr lang="en-US" sz="3600" baseline="0" smtClean="0"/>
                      <a:pPr/>
                      <a:t>[DEĞER]</a:t>
                    </a:fld>
                    <a:endParaRPr lang="en-US" sz="3600" baseline="0" dirty="0"/>
                  </a:p>
                </c:rich>
              </c:tx>
              <c:dLblPos val="bestFit"/>
              <c:showLegendKey val="0"/>
              <c:showVal val="1"/>
              <c:showCatName val="1"/>
              <c:showSerName val="0"/>
              <c:showPercent val="1"/>
              <c:showBubbleSize val="0"/>
              <c:extLst>
                <c:ext xmlns:c15="http://schemas.microsoft.com/office/drawing/2012/chart" uri="{CE6537A1-D6FC-4f65-9D91-7224C49458BB}">
                  <c15:layout>
                    <c:manualLayout>
                      <c:w val="0.28209148195004918"/>
                      <c:h val="0.21648604128880108"/>
                    </c:manualLayout>
                  </c15:layout>
                  <c15:dlblFieldTable/>
                  <c15:showDataLabelsRange val="0"/>
                </c:ext>
                <c:ext xmlns:c16="http://schemas.microsoft.com/office/drawing/2014/chart" uri="{C3380CC4-5D6E-409C-BE32-E72D297353CC}">
                  <c16:uniqueId val="{00000005-5CFC-4A8F-91C5-B485C77BB449}"/>
                </c:ext>
              </c:extLst>
            </c:dLbl>
            <c:dLbl>
              <c:idx val="3"/>
              <c:layout>
                <c:manualLayout>
                  <c:x val="0.12378798471729242"/>
                  <c:y val="0.10931079566679118"/>
                </c:manualLayout>
              </c:layout>
              <c:tx>
                <c:rich>
                  <a:bodyPr/>
                  <a:lstStyle/>
                  <a:p>
                    <a:fld id="{F4D307DC-60BE-4B7A-8047-A76388E1D812}" type="CATEGORYNAME">
                      <a:rPr lang="en-US"/>
                      <a:pPr/>
                      <a:t>[KATEGORİ ADI]</a:t>
                    </a:fld>
                    <a:r>
                      <a:rPr lang="en-US" baseline="0"/>
                      <a:t>; </a:t>
                    </a:r>
                    <a:fld id="{E947DE70-C47A-4B25-89E3-F4C0718C1770}"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5CFC-4A8F-91C5-B485C77BB449}"/>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Moderate</c:v>
                </c:pt>
                <c:pt idx="1">
                  <c:v>No answer</c:v>
                </c:pt>
                <c:pt idx="2">
                  <c:v>Low</c:v>
                </c:pt>
              </c:strCache>
            </c:strRef>
          </c:cat>
          <c:val>
            <c:numRef>
              <c:f>Sheet1!$B$2:$B$5</c:f>
              <c:numCache>
                <c:formatCode>0%</c:formatCode>
                <c:ptCount val="4"/>
                <c:pt idx="0">
                  <c:v>0.5</c:v>
                </c:pt>
                <c:pt idx="1">
                  <c:v>0.3</c:v>
                </c:pt>
                <c:pt idx="2">
                  <c:v>0.2</c:v>
                </c:pt>
              </c:numCache>
            </c:numRef>
          </c:val>
          <c:extLst>
            <c:ext xmlns:c16="http://schemas.microsoft.com/office/drawing/2014/chart" uri="{C3380CC4-5D6E-409C-BE32-E72D297353CC}">
              <c16:uniqueId val="{00000008-5CFC-4A8F-91C5-B485C77BB449}"/>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9FE-4F2C-81A8-11C020A42ED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9FE-4F2C-81A8-11C020A42ED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9FE-4F2C-81A8-11C020A42ED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9FE-4F2C-81A8-11C020A42ED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9FE-4F2C-81A8-11C020A42ED7}"/>
              </c:ext>
            </c:extLst>
          </c:dPt>
          <c:dLbls>
            <c:dLbl>
              <c:idx val="0"/>
              <c:layout>
                <c:manualLayout>
                  <c:x val="-0.11191179881837621"/>
                  <c:y val="3.4591356846768971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DBCE12FD-7D37-4F8F-A420-B7B681984CC1}"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CBBB8BD6-008C-4795-AEAE-80020B419A58}"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9419301885950681"/>
                      <c:h val="0.23375575248828243"/>
                    </c:manualLayout>
                  </c15:layout>
                  <c15:dlblFieldTable/>
                  <c15:showDataLabelsRange val="0"/>
                </c:ext>
                <c:ext xmlns:c16="http://schemas.microsoft.com/office/drawing/2014/chart" uri="{C3380CC4-5D6E-409C-BE32-E72D297353CC}">
                  <c16:uniqueId val="{00000001-19FE-4F2C-81A8-11C020A42ED7}"/>
                </c:ext>
              </c:extLst>
            </c:dLbl>
            <c:dLbl>
              <c:idx val="1"/>
              <c:layout>
                <c:manualLayout>
                  <c:x val="0.22161965276252976"/>
                  <c:y val="-9.3717698247090406E-2"/>
                </c:manualLayout>
              </c:layout>
              <c:tx>
                <c:rich>
                  <a:bodyPr/>
                  <a:lstStyle/>
                  <a:p>
                    <a:fld id="{A6C8FAB5-6D09-467F-8E83-DFAAAD9C41C0}" type="CATEGORYNAME">
                      <a:rPr lang="en-US">
                        <a:solidFill>
                          <a:schemeClr val="bg1"/>
                        </a:solidFill>
                      </a:rPr>
                      <a:pPr/>
                      <a:t>[KATEGORİ ADI]</a:t>
                    </a:fld>
                    <a:r>
                      <a:rPr lang="en-US" baseline="0" dirty="0">
                        <a:solidFill>
                          <a:schemeClr val="bg1"/>
                        </a:solidFill>
                      </a:rPr>
                      <a:t>; </a:t>
                    </a:r>
                    <a:fld id="{39EF048D-BF99-4C7E-A04D-2D254C58D20A}" type="VALUE">
                      <a:rPr lang="en-US" baseline="0" smtClean="0">
                        <a:solidFill>
                          <a:schemeClr val="bg1"/>
                        </a:solidFill>
                      </a:rPr>
                      <a:pPr/>
                      <a:t>[DEĞER]</a:t>
                    </a:fld>
                    <a:r>
                      <a:rPr lang="en-US" baseline="0" dirty="0">
                        <a:solidFill>
                          <a:schemeClr val="bg1"/>
                        </a:solidFill>
                      </a:rPr>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30337297716721617"/>
                      <c:h val="0.26188874830051734"/>
                    </c:manualLayout>
                  </c15:layout>
                  <c15:dlblFieldTable/>
                  <c15:showDataLabelsRange val="0"/>
                </c:ext>
                <c:ext xmlns:c16="http://schemas.microsoft.com/office/drawing/2014/chart" uri="{C3380CC4-5D6E-409C-BE32-E72D297353CC}">
                  <c16:uniqueId val="{00000003-19FE-4F2C-81A8-11C020A42ED7}"/>
                </c:ext>
              </c:extLst>
            </c:dLbl>
            <c:dLbl>
              <c:idx val="2"/>
              <c:layout>
                <c:manualLayout>
                  <c:x val="0.13084624808749956"/>
                  <c:y val="9.2788552333710958E-3"/>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4677957864055788"/>
                      <c:h val="0.17850350043580751"/>
                    </c:manualLayout>
                  </c15:layout>
                  <c15:dlblFieldTable/>
                  <c15:showDataLabelsRange val="0"/>
                </c:ext>
                <c:ext xmlns:c16="http://schemas.microsoft.com/office/drawing/2014/chart" uri="{C3380CC4-5D6E-409C-BE32-E72D297353CC}">
                  <c16:uniqueId val="{00000005-19FE-4F2C-81A8-11C020A42ED7}"/>
                </c:ext>
              </c:extLst>
            </c:dLbl>
            <c:dLbl>
              <c:idx val="3"/>
              <c:layout>
                <c:manualLayout>
                  <c:x val="0.25274529649552063"/>
                  <c:y val="6.8220348336380521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2069974989874356"/>
                      <c:h val="0.24828893535602545"/>
                    </c:manualLayout>
                  </c15:layout>
                  <c15:dlblFieldTable/>
                  <c15:showDataLabelsRange val="0"/>
                </c:ext>
                <c:ext xmlns:c16="http://schemas.microsoft.com/office/drawing/2014/chart" uri="{C3380CC4-5D6E-409C-BE32-E72D297353CC}">
                  <c16:uniqueId val="{00000007-19FE-4F2C-81A8-11C020A42ED7}"/>
                </c:ext>
              </c:extLst>
            </c:dLbl>
            <c:dLbl>
              <c:idx val="4"/>
              <c:layout>
                <c:manualLayout>
                  <c:x val="8.795311259890369E-2"/>
                  <c:y val="3.3585218723230614E-2"/>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19FE-4F2C-81A8-11C020A42ED7}"/>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Mediation/conciliation as primary mechanism</c:v>
                </c:pt>
                <c:pt idx="1">
                  <c:v>Binding adjudication </c:v>
                </c:pt>
                <c:pt idx="2">
                  <c:v>No answer </c:v>
                </c:pt>
                <c:pt idx="3">
                  <c:v>Consultation-based, non-binding mechanism</c:v>
                </c:pt>
              </c:strCache>
            </c:strRef>
          </c:cat>
          <c:val>
            <c:numRef>
              <c:f>Sheet1!$B$2:$B$5</c:f>
              <c:numCache>
                <c:formatCode>0%</c:formatCode>
                <c:ptCount val="4"/>
                <c:pt idx="0">
                  <c:v>0.5</c:v>
                </c:pt>
                <c:pt idx="1">
                  <c:v>0.13</c:v>
                </c:pt>
                <c:pt idx="2">
                  <c:v>0.25</c:v>
                </c:pt>
                <c:pt idx="3">
                  <c:v>0.12</c:v>
                </c:pt>
              </c:numCache>
            </c:numRef>
          </c:val>
          <c:extLst>
            <c:ext xmlns:c16="http://schemas.microsoft.com/office/drawing/2014/chart" uri="{C3380CC4-5D6E-409C-BE32-E72D297353CC}">
              <c16:uniqueId val="{0000000A-19FE-4F2C-81A8-11C020A42ED7}"/>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bg2">
                  <a:lumMod val="90000"/>
                  <a:lumOff val="10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390-4C37-9E67-70D2E897865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390-4C37-9E67-70D2E897865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390-4C37-9E67-70D2E897865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390-4C37-9E67-70D2E897865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390-4C37-9E67-70D2E8978658}"/>
              </c:ext>
            </c:extLst>
          </c:dPt>
          <c:dLbls>
            <c:dLbl>
              <c:idx val="0"/>
              <c:layout>
                <c:manualLayout>
                  <c:x val="-0.22107751296180309"/>
                  <c:y val="0.22166063953505033"/>
                </c:manualLayout>
              </c:layout>
              <c:tx>
                <c:rich>
                  <a:bodyPr/>
                  <a:lstStyle/>
                  <a:p>
                    <a:fld id="{DBCE12FD-7D37-4F8F-A420-B7B681984CC1}" type="CATEGORYNAME">
                      <a:rPr lang="en-US"/>
                      <a:pPr/>
                      <a:t>[KATEGORİ ADI]</a:t>
                    </a:fld>
                    <a:r>
                      <a:rPr lang="en-US" baseline="0"/>
                      <a:t>; </a:t>
                    </a:r>
                    <a:fld id="{CBBB8BD6-008C-4795-AEAE-80020B419A58}"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layout>
                    <c:manualLayout>
                      <c:w val="0.25455031896643071"/>
                      <c:h val="0.16415081318925306"/>
                    </c:manualLayout>
                  </c15:layout>
                  <c15:dlblFieldTable/>
                  <c15:showDataLabelsRange val="0"/>
                </c:ext>
                <c:ext xmlns:c16="http://schemas.microsoft.com/office/drawing/2014/chart" uri="{C3380CC4-5D6E-409C-BE32-E72D297353CC}">
                  <c16:uniqueId val="{00000001-6390-4C37-9E67-70D2E8978658}"/>
                </c:ext>
              </c:extLst>
            </c:dLbl>
            <c:dLbl>
              <c:idx val="1"/>
              <c:layout>
                <c:manualLayout>
                  <c:x val="-0.13533840542438594"/>
                  <c:y val="-0.21870320671047061"/>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390-4C37-9E67-70D2E8978658}"/>
                </c:ext>
              </c:extLst>
            </c:dLbl>
            <c:dLbl>
              <c:idx val="2"/>
              <c:layout>
                <c:manualLayout>
                  <c:x val="0.18952899917480409"/>
                  <c:y val="-9.5516508575619635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4677951879923171"/>
                      <c:h val="0.18314385671186803"/>
                    </c:manualLayout>
                  </c15:layout>
                  <c15:dlblFieldTable/>
                  <c15:showDataLabelsRange val="0"/>
                </c:ext>
                <c:ext xmlns:c16="http://schemas.microsoft.com/office/drawing/2014/chart" uri="{C3380CC4-5D6E-409C-BE32-E72D297353CC}">
                  <c16:uniqueId val="{00000005-6390-4C37-9E67-70D2E8978658}"/>
                </c:ext>
              </c:extLst>
            </c:dLbl>
            <c:dLbl>
              <c:idx val="3"/>
              <c:layout>
                <c:manualLayout>
                  <c:x val="0.14599954895344794"/>
                  <c:y val="0.25354716413601813"/>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5444338639474376"/>
                      <c:h val="0.24828901664256922"/>
                    </c:manualLayout>
                  </c15:layout>
                  <c15:dlblFieldTable/>
                  <c15:showDataLabelsRange val="0"/>
                </c:ext>
                <c:ext xmlns:c16="http://schemas.microsoft.com/office/drawing/2014/chart" uri="{C3380CC4-5D6E-409C-BE32-E72D297353CC}">
                  <c16:uniqueId val="{00000007-6390-4C37-9E67-70D2E8978658}"/>
                </c:ext>
              </c:extLst>
            </c:dLbl>
            <c:dLbl>
              <c:idx val="4"/>
              <c:layout>
                <c:manualLayout>
                  <c:x val="0.15412527876299154"/>
                  <c:y val="5.9120940348349478E-2"/>
                </c:manualLayout>
              </c:layout>
              <c:tx>
                <c:rich>
                  <a:bodyPr/>
                  <a:lstStyle/>
                  <a:p>
                    <a:fld id="{F2C5485F-584F-450F-9D31-863F8CD7FD0B}" type="CATEGORYNAME">
                      <a:rPr lang="en-US">
                        <a:solidFill>
                          <a:schemeClr val="bg1"/>
                        </a:solidFill>
                      </a:rPr>
                      <a:pPr/>
                      <a:t>[KATEGORİ ADI]</a:t>
                    </a:fld>
                    <a:r>
                      <a:rPr lang="en-US" baseline="0" dirty="0">
                        <a:solidFill>
                          <a:schemeClr val="bg1"/>
                        </a:solidFill>
                      </a:rPr>
                      <a:t>; </a:t>
                    </a:r>
                    <a:fld id="{AA957D0B-2E66-4327-8D54-A120B0DB1BFC}" type="VALUE">
                      <a:rPr lang="en-US" baseline="0" smtClean="0">
                        <a:solidFill>
                          <a:schemeClr val="bg1"/>
                        </a:solidFill>
                      </a:rPr>
                      <a:pPr/>
                      <a:t>[DEĞER]</a:t>
                    </a:fld>
                    <a:endParaRPr lang="en-US" baseline="0" dirty="0">
                      <a:solidFill>
                        <a:schemeClr val="bg1"/>
                      </a:solidFill>
                    </a:endParaRPr>
                  </a:p>
                </c:rich>
              </c:tx>
              <c:dLblPos val="bestFit"/>
              <c:showLegendKey val="0"/>
              <c:showVal val="1"/>
              <c:showCatName val="1"/>
              <c:showSerName val="0"/>
              <c:showPercent val="1"/>
              <c:showBubbleSize val="0"/>
              <c:extLst>
                <c:ext xmlns:c15="http://schemas.microsoft.com/office/drawing/2012/chart" uri="{CE6537A1-D6FC-4f65-9D91-7224C49458BB}">
                  <c15:layout>
                    <c:manualLayout>
                      <c:w val="0.26687369859563737"/>
                      <c:h val="0.24164372884161581"/>
                    </c:manualLayout>
                  </c15:layout>
                  <c15:dlblFieldTable/>
                  <c15:showDataLabelsRange val="0"/>
                </c:ext>
                <c:ext xmlns:c16="http://schemas.microsoft.com/office/drawing/2014/chart" uri="{C3380CC4-5D6E-409C-BE32-E72D297353CC}">
                  <c16:uniqueId val="{00000009-6390-4C37-9E67-70D2E8978658}"/>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All disciplines</c:v>
                </c:pt>
                <c:pt idx="1">
                  <c:v>No answer </c:v>
                </c:pt>
                <c:pt idx="2">
                  <c:v>Case-by-case opt-in</c:v>
                </c:pt>
                <c:pt idx="3">
                  <c:v>Exclude services/ Exclude investment</c:v>
                </c:pt>
                <c:pt idx="4">
                  <c:v>Goods only</c:v>
                </c:pt>
              </c:strCache>
            </c:strRef>
          </c:cat>
          <c:val>
            <c:numRef>
              <c:f>Sheet1!$B$2:$B$6</c:f>
              <c:numCache>
                <c:formatCode>0%</c:formatCode>
                <c:ptCount val="5"/>
                <c:pt idx="0">
                  <c:v>0.31</c:v>
                </c:pt>
                <c:pt idx="1">
                  <c:v>0.25</c:v>
                </c:pt>
                <c:pt idx="2">
                  <c:v>0.35</c:v>
                </c:pt>
                <c:pt idx="3">
                  <c:v>0.06</c:v>
                </c:pt>
                <c:pt idx="4">
                  <c:v>0.13</c:v>
                </c:pt>
              </c:numCache>
            </c:numRef>
          </c:val>
          <c:extLst>
            <c:ext xmlns:c16="http://schemas.microsoft.com/office/drawing/2014/chart" uri="{C3380CC4-5D6E-409C-BE32-E72D297353CC}">
              <c16:uniqueId val="{0000000A-6390-4C37-9E67-70D2E8978658}"/>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068992866316536"/>
          <c:y val="0"/>
          <c:w val="0.62263779630944915"/>
          <c:h val="0.75587820088722468"/>
        </c:manualLayout>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AAB-4A59-983C-0C1E5BFA11C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AAB-4A59-983C-0C1E5BFA11C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AAB-4A59-983C-0C1E5BFA11C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AAB-4A59-983C-0C1E5BFA11C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AAB-4A59-983C-0C1E5BFA11CD}"/>
              </c:ext>
            </c:extLst>
          </c:dPt>
          <c:dLbls>
            <c:dLbl>
              <c:idx val="0"/>
              <c:layout>
                <c:manualLayout>
                  <c:x val="-0.20164088846135134"/>
                  <c:y val="0.14058326527923262"/>
                </c:manualLayout>
              </c:layout>
              <c:tx>
                <c:rich>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fld id="{DBCE12FD-7D37-4F8F-A420-B7B681984CC1}" type="CATEGORYNAME">
                      <a:rPr lang="en-US" sz="2800"/>
                      <a:pPr>
                        <a:defRPr sz="2800" b="1">
                          <a:solidFill>
                            <a:schemeClr val="bg1"/>
                          </a:solidFill>
                          <a:latin typeface="+mj-lt"/>
                        </a:defRPr>
                      </a:pPr>
                      <a:t>[KATEGORİ ADI]</a:t>
                    </a:fld>
                    <a:r>
                      <a:rPr lang="en-US" sz="2800" baseline="0"/>
                      <a:t>; </a:t>
                    </a:r>
                    <a:fld id="{CBBB8BD6-008C-4795-AEAE-80020B419A58}" type="VALUE">
                      <a:rPr lang="en-US" sz="2800" baseline="0" smtClean="0"/>
                      <a:pPr>
                        <a:defRPr sz="2800" b="1">
                          <a:solidFill>
                            <a:schemeClr val="bg1"/>
                          </a:solidFill>
                          <a:latin typeface="+mj-lt"/>
                        </a:defRPr>
                      </a:pPr>
                      <a:t>[DEĞER]</a:t>
                    </a:fld>
                    <a:endParaRPr lang="en-US" sz="2800" baseline="0"/>
                  </a:p>
                </c:rich>
              </c:tx>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5455031896643071"/>
                      <c:h val="0.16415081318925306"/>
                    </c:manualLayout>
                  </c15:layout>
                  <c15:dlblFieldTable/>
                  <c15:showDataLabelsRange val="0"/>
                </c:ext>
                <c:ext xmlns:c16="http://schemas.microsoft.com/office/drawing/2014/chart" uri="{C3380CC4-5D6E-409C-BE32-E72D297353CC}">
                  <c16:uniqueId val="{00000001-FAAB-4A59-983C-0C1E5BFA11CD}"/>
                </c:ext>
              </c:extLst>
            </c:dLbl>
            <c:dLbl>
              <c:idx val="1"/>
              <c:layout>
                <c:manualLayout>
                  <c:x val="-6.5171408215734953E-3"/>
                  <c:y val="-0.21680665841027094"/>
                </c:manualLayout>
              </c:layout>
              <c:tx>
                <c:rich>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fld id="{A6C8FAB5-6D09-467F-8E83-DFAAAD9C41C0}" type="CATEGORYNAME">
                      <a:rPr lang="en-US" sz="2800"/>
                      <a:pPr>
                        <a:defRPr sz="2800" b="1">
                          <a:solidFill>
                            <a:schemeClr val="bg1"/>
                          </a:solidFill>
                          <a:latin typeface="+mj-lt"/>
                        </a:defRPr>
                      </a:pPr>
                      <a:t>[KATEGORİ ADI]</a:t>
                    </a:fld>
                    <a:r>
                      <a:rPr lang="en-US" sz="2800" baseline="0" dirty="0"/>
                      <a:t>; </a:t>
                    </a:r>
                    <a:fld id="{39EF048D-BF99-4C7E-A04D-2D254C58D20A}" type="VALUE">
                      <a:rPr lang="en-US" sz="2800" baseline="0" smtClean="0"/>
                      <a:pPr>
                        <a:defRPr sz="2800" b="1">
                          <a:solidFill>
                            <a:schemeClr val="bg1"/>
                          </a:solidFill>
                          <a:latin typeface="+mj-lt"/>
                        </a:defRPr>
                      </a:pPr>
                      <a:t>[DEĞER]</a:t>
                    </a:fld>
                    <a:r>
                      <a:rPr lang="en-US" sz="2800" baseline="0" dirty="0"/>
                      <a:t> </a:t>
                    </a:r>
                  </a:p>
                </c:rich>
              </c:tx>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AAB-4A59-983C-0C1E5BFA11CD}"/>
                </c:ext>
              </c:extLst>
            </c:dLbl>
            <c:dLbl>
              <c:idx val="2"/>
              <c:layout>
                <c:manualLayout>
                  <c:x val="4.4203214157214718E-2"/>
                  <c:y val="-8.1353095330420261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accent6"/>
                        </a:solidFill>
                        <a:latin typeface="+mj-lt"/>
                        <a:ea typeface="+mn-ea"/>
                        <a:cs typeface="+mn-cs"/>
                      </a:defRPr>
                    </a:pPr>
                    <a:fld id="{4ECF8365-BDD4-487D-9882-A723E313C75C}" type="CATEGORYNAME">
                      <a:rPr lang="en-US" sz="2800">
                        <a:solidFill>
                          <a:schemeClr val="accent6"/>
                        </a:solidFill>
                      </a:rPr>
                      <a:pPr>
                        <a:defRPr sz="2800" b="1">
                          <a:solidFill>
                            <a:schemeClr val="accent6"/>
                          </a:solidFill>
                          <a:latin typeface="+mj-lt"/>
                        </a:defRPr>
                      </a:pPr>
                      <a:t>[KATEGORİ ADI]</a:t>
                    </a:fld>
                    <a:r>
                      <a:rPr lang="en-US" sz="2800" baseline="0" dirty="0">
                        <a:solidFill>
                          <a:schemeClr val="accent6"/>
                        </a:solidFill>
                      </a:rPr>
                      <a:t>; </a:t>
                    </a:r>
                    <a:fld id="{520772D4-42FE-4308-AF33-4944F950FF6C}" type="VALUE">
                      <a:rPr lang="en-US" sz="2800" baseline="0" smtClean="0">
                        <a:solidFill>
                          <a:schemeClr val="accent6"/>
                        </a:solidFill>
                      </a:rPr>
                      <a:pPr>
                        <a:defRPr sz="2800" b="1">
                          <a:solidFill>
                            <a:schemeClr val="accent6"/>
                          </a:solidFill>
                          <a:latin typeface="+mj-lt"/>
                        </a:defRPr>
                      </a:pPr>
                      <a:t>[DEĞER]</a:t>
                    </a:fld>
                    <a:endParaRPr lang="en-US" sz="2800" baseline="0" dirty="0">
                      <a:solidFill>
                        <a:schemeClr val="accent6"/>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accent6"/>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8460604073929968"/>
                      <c:h val="0.18314386511625644"/>
                    </c:manualLayout>
                  </c15:layout>
                  <c15:dlblFieldTable/>
                  <c15:showDataLabelsRange val="0"/>
                </c:ext>
                <c:ext xmlns:c16="http://schemas.microsoft.com/office/drawing/2014/chart" uri="{C3380CC4-5D6E-409C-BE32-E72D297353CC}">
                  <c16:uniqueId val="{00000005-FAAB-4A59-983C-0C1E5BFA11CD}"/>
                </c:ext>
              </c:extLst>
            </c:dLbl>
            <c:dLbl>
              <c:idx val="3"/>
              <c:layout>
                <c:manualLayout>
                  <c:x val="0.23776679829788278"/>
                  <c:y val="-1.4039833645858988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725889372450655"/>
                      <c:h val="0.18564452055513797"/>
                    </c:manualLayout>
                  </c15:layout>
                  <c15:dlblFieldTable/>
                  <c15:showDataLabelsRange val="0"/>
                </c:ext>
                <c:ext xmlns:c16="http://schemas.microsoft.com/office/drawing/2014/chart" uri="{C3380CC4-5D6E-409C-BE32-E72D297353CC}">
                  <c16:uniqueId val="{00000007-FAAB-4A59-983C-0C1E5BFA11CD}"/>
                </c:ext>
              </c:extLst>
            </c:dLbl>
            <c:dLbl>
              <c:idx val="4"/>
              <c:layout>
                <c:manualLayout>
                  <c:x val="0.15294848179980833"/>
                  <c:y val="0.12189649249317139"/>
                </c:manualLayout>
              </c:layout>
              <c:tx>
                <c:rich>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fld id="{F2C5485F-584F-450F-9D31-863F8CD7FD0B}" type="CATEGORYNAME">
                      <a:rPr lang="en-US" sz="2800"/>
                      <a:pPr>
                        <a:defRPr sz="2800" b="1">
                          <a:solidFill>
                            <a:schemeClr val="bg1"/>
                          </a:solidFill>
                          <a:latin typeface="+mj-lt"/>
                        </a:defRPr>
                      </a:pPr>
                      <a:t>[KATEGORİ ADI]</a:t>
                    </a:fld>
                    <a:r>
                      <a:rPr lang="en-US" sz="2800" baseline="0"/>
                      <a:t>; </a:t>
                    </a:r>
                    <a:fld id="{AA957D0B-2E66-4327-8D54-A120B0DB1BFC}" type="VALUE">
                      <a:rPr lang="en-US" sz="2800" baseline="0" smtClean="0"/>
                      <a:pPr>
                        <a:defRPr sz="2800" b="1">
                          <a:solidFill>
                            <a:schemeClr val="bg1"/>
                          </a:solidFill>
                          <a:latin typeface="+mj-lt"/>
                        </a:defRPr>
                      </a:pPr>
                      <a:t>[DEĞER]</a:t>
                    </a:fld>
                    <a:endParaRPr lang="en-US" sz="2800" baseline="0"/>
                  </a:p>
                </c:rich>
              </c:tx>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FAAB-4A59-983C-0C1E5BFA11CD}"/>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Annual reporting mechanism</c:v>
                </c:pt>
                <c:pt idx="1">
                  <c:v>Peer review process </c:v>
                </c:pt>
                <c:pt idx="2">
                  <c:v>Independent technical assessment</c:v>
                </c:pt>
                <c:pt idx="3">
                  <c:v>Voluntary reporting only</c:v>
                </c:pt>
                <c:pt idx="4">
                  <c:v>No answer</c:v>
                </c:pt>
              </c:strCache>
            </c:strRef>
          </c:cat>
          <c:val>
            <c:numRef>
              <c:f>Sheet1!$B$2:$B$6</c:f>
              <c:numCache>
                <c:formatCode>0%</c:formatCode>
                <c:ptCount val="5"/>
                <c:pt idx="0">
                  <c:v>0.38</c:v>
                </c:pt>
                <c:pt idx="1">
                  <c:v>0.25</c:v>
                </c:pt>
                <c:pt idx="2">
                  <c:v>0.06</c:v>
                </c:pt>
                <c:pt idx="3">
                  <c:v>0.12</c:v>
                </c:pt>
                <c:pt idx="4">
                  <c:v>0.21</c:v>
                </c:pt>
              </c:numCache>
            </c:numRef>
          </c:val>
          <c:extLst>
            <c:ext xmlns:c16="http://schemas.microsoft.com/office/drawing/2014/chart" uri="{C3380CC4-5D6E-409C-BE32-E72D297353CC}">
              <c16:uniqueId val="{0000000A-FAAB-4A59-983C-0C1E5BFA11CD}"/>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bg2">
                  <a:lumMod val="90000"/>
                  <a:lumOff val="10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bg2">
                  <a:lumMod val="90000"/>
                  <a:lumOff val="10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Sayfa1!$B$1</c:f>
              <c:strCache>
                <c:ptCount val="1"/>
                <c:pt idx="0">
                  <c:v>Sütun1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Sayfa1!$A$2:$A$6</c:f>
              <c:strCache>
                <c:ptCount val="5"/>
                <c:pt idx="0">
                  <c:v>Legal and Procedural Constraints</c:v>
                </c:pt>
                <c:pt idx="1">
                  <c:v>Economic &amp; Trade Concerns</c:v>
                </c:pt>
                <c:pt idx="2">
                  <c:v>Administrative &amp; Technical Capacity Limitations</c:v>
                </c:pt>
                <c:pt idx="3">
                  <c:v>Political &amp; Strategic Considerations</c:v>
                </c:pt>
                <c:pt idx="4">
                  <c:v>No answer</c:v>
                </c:pt>
              </c:strCache>
            </c:strRef>
          </c:cat>
          <c:val>
            <c:numRef>
              <c:f>Sayfa1!$B$2:$B$6</c:f>
              <c:numCache>
                <c:formatCode>0%</c:formatCode>
                <c:ptCount val="5"/>
                <c:pt idx="0">
                  <c:v>0.6</c:v>
                </c:pt>
                <c:pt idx="1">
                  <c:v>0.4</c:v>
                </c:pt>
                <c:pt idx="2">
                  <c:v>0.3</c:v>
                </c:pt>
                <c:pt idx="3">
                  <c:v>0.3</c:v>
                </c:pt>
                <c:pt idx="4">
                  <c:v>0.3</c:v>
                </c:pt>
              </c:numCache>
            </c:numRef>
          </c:val>
          <c:extLst>
            <c:ext xmlns:c16="http://schemas.microsoft.com/office/drawing/2014/chart" uri="{C3380CC4-5D6E-409C-BE32-E72D297353CC}">
              <c16:uniqueId val="{00000000-D178-4E98-A3E6-05EE9297C680}"/>
            </c:ext>
          </c:extLst>
        </c:ser>
        <c:dLbls>
          <c:showLegendKey val="0"/>
          <c:showVal val="0"/>
          <c:showCatName val="0"/>
          <c:showSerName val="0"/>
          <c:showPercent val="0"/>
          <c:showBubbleSize val="0"/>
        </c:dLbls>
        <c:gapWidth val="219"/>
        <c:overlap val="-27"/>
        <c:axId val="607074479"/>
        <c:axId val="13067951"/>
      </c:barChart>
      <c:catAx>
        <c:axId val="607074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crossAx val="13067951"/>
        <c:crosses val="autoZero"/>
        <c:auto val="1"/>
        <c:lblAlgn val="ctr"/>
        <c:lblOffset val="100"/>
        <c:noMultiLvlLbl val="0"/>
      </c:catAx>
      <c:valAx>
        <c:axId val="130679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6070744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22242783981146"/>
          <c:y val="0"/>
          <c:w val="0.65002603549630855"/>
          <c:h val="0.88787706627015284"/>
        </c:manualLayout>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AAB-4A59-983C-0C1E5BFA11C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AAB-4A59-983C-0C1E5BFA11C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AAB-4A59-983C-0C1E5BFA11C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AAB-4A59-983C-0C1E5BFA11C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AAB-4A59-983C-0C1E5BFA11CD}"/>
              </c:ext>
            </c:extLst>
          </c:dPt>
          <c:dLbls>
            <c:dLbl>
              <c:idx val="0"/>
              <c:layout>
                <c:manualLayout>
                  <c:x val="-0.21628468443461596"/>
                  <c:y val="0.1221799054030191"/>
                </c:manualLayout>
              </c:layout>
              <c:tx>
                <c:rich>
                  <a:bodyPr/>
                  <a:lstStyle/>
                  <a:p>
                    <a:fld id="{DBCE12FD-7D37-4F8F-A420-B7B681984CC1}" type="CATEGORYNAME">
                      <a:rPr lang="en-US"/>
                      <a:pPr/>
                      <a:t>[KATEGORİ ADI]</a:t>
                    </a:fld>
                    <a:r>
                      <a:rPr lang="en-US" baseline="0"/>
                      <a:t>; </a:t>
                    </a:r>
                    <a:fld id="{CBBB8BD6-008C-4795-AEAE-80020B419A58}"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layout>
                    <c:manualLayout>
                      <c:w val="0.25455031896643071"/>
                      <c:h val="0.16415081318925306"/>
                    </c:manualLayout>
                  </c15:layout>
                  <c15:dlblFieldTable/>
                  <c15:showDataLabelsRange val="0"/>
                </c:ext>
                <c:ext xmlns:c16="http://schemas.microsoft.com/office/drawing/2014/chart" uri="{C3380CC4-5D6E-409C-BE32-E72D297353CC}">
                  <c16:uniqueId val="{00000001-FAAB-4A59-983C-0C1E5BFA11CD}"/>
                </c:ext>
              </c:extLst>
            </c:dLbl>
            <c:dLbl>
              <c:idx val="1"/>
              <c:layout>
                <c:manualLayout>
                  <c:x val="-0.1636233923992057"/>
                  <c:y val="3.4031075866927503E-2"/>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AAB-4A59-983C-0C1E5BFA11CD}"/>
                </c:ext>
              </c:extLst>
            </c:dLbl>
            <c:dLbl>
              <c:idx val="2"/>
              <c:layout>
                <c:manualLayout>
                  <c:x val="0.12527019888693477"/>
                  <c:y val="-0.26780662534963645"/>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4677951879923171"/>
                      <c:h val="0.18314385671186803"/>
                    </c:manualLayout>
                  </c15:layout>
                  <c15:dlblFieldTable/>
                  <c15:showDataLabelsRange val="0"/>
                </c:ext>
                <c:ext xmlns:c16="http://schemas.microsoft.com/office/drawing/2014/chart" uri="{C3380CC4-5D6E-409C-BE32-E72D297353CC}">
                  <c16:uniqueId val="{00000005-FAAB-4A59-983C-0C1E5BFA11CD}"/>
                </c:ext>
              </c:extLst>
            </c:dLbl>
            <c:dLbl>
              <c:idx val="3"/>
              <c:layout>
                <c:manualLayout>
                  <c:x val="0.18665811361072235"/>
                  <c:y val="0.15097535447957774"/>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725889372450655"/>
                      <c:h val="0.18564452055513797"/>
                    </c:manualLayout>
                  </c15:layout>
                  <c15:dlblFieldTable/>
                  <c15:showDataLabelsRange val="0"/>
                </c:ext>
                <c:ext xmlns:c16="http://schemas.microsoft.com/office/drawing/2014/chart" uri="{C3380CC4-5D6E-409C-BE32-E72D297353CC}">
                  <c16:uniqueId val="{00000007-FAAB-4A59-983C-0C1E5BFA11CD}"/>
                </c:ext>
              </c:extLst>
            </c:dLbl>
            <c:dLbl>
              <c:idx val="4"/>
              <c:layout>
                <c:manualLayout>
                  <c:x val="0.15294848179980833"/>
                  <c:y val="0.12189649249317139"/>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FAAB-4A59-983C-0C1E5BFA11CD}"/>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Yes</c:v>
                </c:pt>
                <c:pt idx="1">
                  <c:v>No</c:v>
                </c:pt>
                <c:pt idx="2">
                  <c:v>Possibly </c:v>
                </c:pt>
                <c:pt idx="3">
                  <c:v>No answer</c:v>
                </c:pt>
              </c:strCache>
            </c:strRef>
          </c:cat>
          <c:val>
            <c:numRef>
              <c:f>Sheet1!$B$2:$B$5</c:f>
              <c:numCache>
                <c:formatCode>0%</c:formatCode>
                <c:ptCount val="4"/>
                <c:pt idx="0">
                  <c:v>0.19</c:v>
                </c:pt>
                <c:pt idx="1">
                  <c:v>0.06</c:v>
                </c:pt>
                <c:pt idx="2">
                  <c:v>0.56000000000000005</c:v>
                </c:pt>
                <c:pt idx="3">
                  <c:v>0.19</c:v>
                </c:pt>
              </c:numCache>
            </c:numRef>
          </c:val>
          <c:extLst>
            <c:ext xmlns:c16="http://schemas.microsoft.com/office/drawing/2014/chart" uri="{C3380CC4-5D6E-409C-BE32-E72D297353CC}">
              <c16:uniqueId val="{0000000A-FAAB-4A59-983C-0C1E5BFA11CD}"/>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22242783981146"/>
          <c:y val="0"/>
          <c:w val="0.62263779630944915"/>
          <c:h val="0.75587820088722468"/>
        </c:manualLayout>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216-4E70-B328-799CE0242B4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216-4E70-B328-799CE0242B4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216-4E70-B328-799CE0242B4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216-4E70-B328-799CE0242B4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216-4E70-B328-799CE0242B4E}"/>
              </c:ext>
            </c:extLst>
          </c:dPt>
          <c:dLbls>
            <c:dLbl>
              <c:idx val="0"/>
              <c:layout>
                <c:manualLayout>
                  <c:x val="-0.19848693252609764"/>
                  <c:y val="0.1830742008517123"/>
                </c:manualLayout>
              </c:layout>
              <c:tx>
                <c:rich>
                  <a:bodyPr/>
                  <a:lstStyle/>
                  <a:p>
                    <a:fld id="{DBCE12FD-7D37-4F8F-A420-B7B681984CC1}" type="CATEGORYNAME">
                      <a:rPr lang="en-US"/>
                      <a:pPr/>
                      <a:t>[KATEGORİ ADI]</a:t>
                    </a:fld>
                    <a:r>
                      <a:rPr lang="en-US" baseline="0"/>
                      <a:t>; </a:t>
                    </a:r>
                    <a:fld id="{CBBB8BD6-008C-4795-AEAE-80020B419A58}"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layout>
                    <c:manualLayout>
                      <c:w val="0.25455031896643071"/>
                      <c:h val="0.16415081318925306"/>
                    </c:manualLayout>
                  </c15:layout>
                  <c15:dlblFieldTable/>
                  <c15:showDataLabelsRange val="0"/>
                </c:ext>
                <c:ext xmlns:c16="http://schemas.microsoft.com/office/drawing/2014/chart" uri="{C3380CC4-5D6E-409C-BE32-E72D297353CC}">
                  <c16:uniqueId val="{00000001-6216-4E70-B328-799CE0242B4E}"/>
                </c:ext>
              </c:extLst>
            </c:dLbl>
            <c:dLbl>
              <c:idx val="1"/>
              <c:layout>
                <c:manualLayout>
                  <c:x val="-0.12832641733877334"/>
                  <c:y val="-0.25806440979166156"/>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40166176566884482"/>
                      <c:h val="0.30565873534897692"/>
                    </c:manualLayout>
                  </c15:layout>
                  <c15:dlblFieldTable/>
                  <c15:showDataLabelsRange val="0"/>
                </c:ext>
                <c:ext xmlns:c16="http://schemas.microsoft.com/office/drawing/2014/chart" uri="{C3380CC4-5D6E-409C-BE32-E72D297353CC}">
                  <c16:uniqueId val="{00000003-6216-4E70-B328-799CE0242B4E}"/>
                </c:ext>
              </c:extLst>
            </c:dLbl>
            <c:dLbl>
              <c:idx val="2"/>
              <c:layout>
                <c:manualLayout>
                  <c:x val="0.22007948412752931"/>
                  <c:y val="-0.1136029574206288"/>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4ECF8365-BDD4-487D-9882-A723E313C75C}"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1589186533089275"/>
                      <c:h val="0.18314383130830536"/>
                    </c:manualLayout>
                  </c15:layout>
                  <c15:dlblFieldTable/>
                  <c15:showDataLabelsRange val="0"/>
                </c:ext>
                <c:ext xmlns:c16="http://schemas.microsoft.com/office/drawing/2014/chart" uri="{C3380CC4-5D6E-409C-BE32-E72D297353CC}">
                  <c16:uniqueId val="{00000005-6216-4E70-B328-799CE0242B4E}"/>
                </c:ext>
              </c:extLst>
            </c:dLbl>
            <c:dLbl>
              <c:idx val="3"/>
              <c:layout>
                <c:manualLayout>
                  <c:x val="0.22796593929923428"/>
                  <c:y val="4.5666128669218549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9864767431134298"/>
                      <c:h val="0.18564451315472003"/>
                    </c:manualLayout>
                  </c15:layout>
                  <c15:dlblFieldTable/>
                  <c15:showDataLabelsRange val="0"/>
                </c:ext>
                <c:ext xmlns:c16="http://schemas.microsoft.com/office/drawing/2014/chart" uri="{C3380CC4-5D6E-409C-BE32-E72D297353CC}">
                  <c16:uniqueId val="{00000007-6216-4E70-B328-799CE0242B4E}"/>
                </c:ext>
              </c:extLst>
            </c:dLbl>
            <c:dLbl>
              <c:idx val="4"/>
              <c:layout>
                <c:manualLayout>
                  <c:x val="0.14048562610879084"/>
                  <c:y val="8.957958240695138E-2"/>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6216-4E70-B328-799CE0242B4E}"/>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Parliamentary Ratification</c:v>
                </c:pt>
                <c:pt idx="1">
                  <c:v>According to constitution and administration requirement</c:v>
                </c:pt>
                <c:pt idx="2">
                  <c:v>Executive approval</c:v>
                </c:pt>
                <c:pt idx="3">
                  <c:v>Case-specific assessment</c:v>
                </c:pt>
                <c:pt idx="4">
                  <c:v>No answer</c:v>
                </c:pt>
              </c:strCache>
            </c:strRef>
          </c:cat>
          <c:val>
            <c:numRef>
              <c:f>Sheet1!$B$2:$B$6</c:f>
              <c:numCache>
                <c:formatCode>0%</c:formatCode>
                <c:ptCount val="5"/>
                <c:pt idx="0">
                  <c:v>0.38</c:v>
                </c:pt>
                <c:pt idx="1">
                  <c:v>0.31</c:v>
                </c:pt>
                <c:pt idx="2">
                  <c:v>0.19</c:v>
                </c:pt>
                <c:pt idx="3">
                  <c:v>0.06</c:v>
                </c:pt>
                <c:pt idx="4">
                  <c:v>0.19</c:v>
                </c:pt>
              </c:numCache>
            </c:numRef>
          </c:val>
          <c:extLst>
            <c:ext xmlns:c16="http://schemas.microsoft.com/office/drawing/2014/chart" uri="{C3380CC4-5D6E-409C-BE32-E72D297353CC}">
              <c16:uniqueId val="{0000000A-6216-4E70-B328-799CE0242B4E}"/>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22242783981146"/>
          <c:y val="0"/>
          <c:w val="0.65002603549630855"/>
          <c:h val="0.88787706627015284"/>
        </c:manualLayout>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bg2">
                  <a:lumMod val="90000"/>
                  <a:lumOff val="10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22242783981146"/>
          <c:y val="0"/>
          <c:w val="0.62263779630944915"/>
          <c:h val="0.75587820088722468"/>
        </c:manualLayout>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F3B-4D53-B217-2B4244B048F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F3B-4D53-B217-2B4244B048F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F3B-4D53-B217-2B4244B048F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F3B-4D53-B217-2B4244B048F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F3B-4D53-B217-2B4244B048FF}"/>
              </c:ext>
            </c:extLst>
          </c:dPt>
          <c:dLbls>
            <c:dLbl>
              <c:idx val="0"/>
              <c:layout>
                <c:manualLayout>
                  <c:x val="-0.15716848171528391"/>
                  <c:y val="0.15043048493405439"/>
                </c:manualLayout>
              </c:layout>
              <c:tx>
                <c:rich>
                  <a:bodyPr/>
                  <a:lstStyle/>
                  <a:p>
                    <a:fld id="{DBCE12FD-7D37-4F8F-A420-B7B681984CC1}" type="CATEGORYNAME">
                      <a:rPr lang="en-US"/>
                      <a:pPr/>
                      <a:t>[KATEGORİ ADI]</a:t>
                    </a:fld>
                    <a:r>
                      <a:rPr lang="en-US" baseline="0"/>
                      <a:t>; </a:t>
                    </a:r>
                    <a:fld id="{CBBB8BD6-008C-4795-AEAE-80020B419A58}"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layout>
                    <c:manualLayout>
                      <c:w val="0.25455031896643071"/>
                      <c:h val="0.16415081318925306"/>
                    </c:manualLayout>
                  </c15:layout>
                  <c15:dlblFieldTable/>
                  <c15:showDataLabelsRange val="0"/>
                </c:ext>
                <c:ext xmlns:c16="http://schemas.microsoft.com/office/drawing/2014/chart" uri="{C3380CC4-5D6E-409C-BE32-E72D297353CC}">
                  <c16:uniqueId val="{00000001-5F3B-4D53-B217-2B4244B048FF}"/>
                </c:ext>
              </c:extLst>
            </c:dLbl>
            <c:dLbl>
              <c:idx val="1"/>
              <c:layout>
                <c:manualLayout>
                  <c:x val="-0.22405871215493778"/>
                  <c:y val="-3.7307598728972831E-2"/>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F3B-4D53-B217-2B4244B048FF}"/>
                </c:ext>
              </c:extLst>
            </c:dLbl>
            <c:dLbl>
              <c:idx val="2"/>
              <c:layout>
                <c:manualLayout>
                  <c:x val="0.21727318935164508"/>
                  <c:y val="-0.202471482455816"/>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accent6"/>
                        </a:solidFill>
                        <a:latin typeface="+mj-lt"/>
                        <a:ea typeface="+mn-ea"/>
                        <a:cs typeface="+mn-cs"/>
                      </a:defRPr>
                    </a:pPr>
                    <a:fld id="{4ECF8365-BDD4-487D-9882-A723E313C75C}" type="CATEGORYNAME">
                      <a:rPr lang="en-US" sz="2800">
                        <a:solidFill>
                          <a:schemeClr val="bg1"/>
                        </a:solidFill>
                      </a:rPr>
                      <a:pPr>
                        <a:defRPr sz="2800" b="1">
                          <a:solidFill>
                            <a:schemeClr val="accent6"/>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accent6"/>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accent6"/>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9130646871314309"/>
                      <c:h val="0.18314387066234106"/>
                    </c:manualLayout>
                  </c15:layout>
                  <c15:dlblFieldTable/>
                  <c15:showDataLabelsRange val="0"/>
                </c:ext>
                <c:ext xmlns:c16="http://schemas.microsoft.com/office/drawing/2014/chart" uri="{C3380CC4-5D6E-409C-BE32-E72D297353CC}">
                  <c16:uniqueId val="{00000005-5F3B-4D53-B217-2B4244B048FF}"/>
                </c:ext>
              </c:extLst>
            </c:dLbl>
            <c:dLbl>
              <c:idx val="3"/>
              <c:layout>
                <c:manualLayout>
                  <c:x val="0.21496712282078603"/>
                  <c:y val="3.6612559907498579E-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8079123344112017"/>
                      <c:h val="0.18564447664161041"/>
                    </c:manualLayout>
                  </c15:layout>
                  <c15:dlblFieldTable/>
                  <c15:showDataLabelsRange val="0"/>
                </c:ext>
                <c:ext xmlns:c16="http://schemas.microsoft.com/office/drawing/2014/chart" uri="{C3380CC4-5D6E-409C-BE32-E72D297353CC}">
                  <c16:uniqueId val="{00000007-5F3B-4D53-B217-2B4244B048FF}"/>
                </c:ext>
              </c:extLst>
            </c:dLbl>
            <c:dLbl>
              <c:idx val="4"/>
              <c:layout>
                <c:manualLayout>
                  <c:x val="0.16232257824032376"/>
                  <c:y val="0.16015874602689864"/>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5F3B-4D53-B217-2B4244B048FF}"/>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No major constraints</c:v>
                </c:pt>
                <c:pt idx="1">
                  <c:v>To be assessed</c:v>
                </c:pt>
                <c:pt idx="2">
                  <c:v>Yes, to a limited extent</c:v>
                </c:pt>
                <c:pt idx="3">
                  <c:v>Yes, significantly</c:v>
                </c:pt>
                <c:pt idx="4">
                  <c:v>No answer</c:v>
                </c:pt>
              </c:strCache>
            </c:strRef>
          </c:cat>
          <c:val>
            <c:numRef>
              <c:f>Sheet1!$B$2:$B$6</c:f>
              <c:numCache>
                <c:formatCode>0%</c:formatCode>
                <c:ptCount val="5"/>
                <c:pt idx="0">
                  <c:v>0.12</c:v>
                </c:pt>
                <c:pt idx="1">
                  <c:v>0.31</c:v>
                </c:pt>
                <c:pt idx="2">
                  <c:v>0.25</c:v>
                </c:pt>
                <c:pt idx="3">
                  <c:v>7.0000000000000007E-2</c:v>
                </c:pt>
                <c:pt idx="4">
                  <c:v>0.19</c:v>
                </c:pt>
              </c:numCache>
            </c:numRef>
          </c:val>
          <c:extLst>
            <c:ext xmlns:c16="http://schemas.microsoft.com/office/drawing/2014/chart" uri="{C3380CC4-5D6E-409C-BE32-E72D297353CC}">
              <c16:uniqueId val="{0000000A-5F3B-4D53-B217-2B4244B048FF}"/>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bg2">
                  <a:lumMod val="90000"/>
                  <a:lumOff val="10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390-4C37-9E67-70D2E897865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390-4C37-9E67-70D2E897865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390-4C37-9E67-70D2E897865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390-4C37-9E67-70D2E897865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390-4C37-9E67-70D2E8978658}"/>
              </c:ext>
            </c:extLst>
          </c:dPt>
          <c:dLbls>
            <c:dLbl>
              <c:idx val="0"/>
              <c:layout>
                <c:manualLayout>
                  <c:x val="-0.20336228715443511"/>
                  <c:y val="0.15179702664140421"/>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DBCE12FD-7D37-4F8F-A420-B7B681984CC1}" type="CATEGORYNAME">
                      <a:rPr lang="en-US"/>
                      <a:pPr>
                        <a:defRPr sz="2800" b="1">
                          <a:solidFill>
                            <a:schemeClr val="bg1"/>
                          </a:solidFill>
                          <a:latin typeface="+mj-lt"/>
                        </a:defRPr>
                      </a:pPr>
                      <a:t>[KATEGORİ ADI]</a:t>
                    </a:fld>
                    <a:r>
                      <a:rPr lang="en-US" baseline="0"/>
                      <a:t>; </a:t>
                    </a:r>
                    <a:fld id="{CBBB8BD6-008C-4795-AEAE-80020B419A58}" type="VALUE">
                      <a:rPr lang="en-US" baseline="0" smtClean="0"/>
                      <a:pPr>
                        <a:defRPr sz="2800" b="1">
                          <a:solidFill>
                            <a:schemeClr val="bg1"/>
                          </a:solidFill>
                          <a:latin typeface="+mj-lt"/>
                        </a:defRPr>
                      </a:pPr>
                      <a:t>[DEĞER]</a:t>
                    </a:fld>
                    <a:endParaRPr lang="en-US" baseline="0"/>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9543155399956306"/>
                      <c:h val="0.23033742999161522"/>
                    </c:manualLayout>
                  </c15:layout>
                  <c15:dlblFieldTable/>
                  <c15:showDataLabelsRange val="0"/>
                </c:ext>
                <c:ext xmlns:c16="http://schemas.microsoft.com/office/drawing/2014/chart" uri="{C3380CC4-5D6E-409C-BE32-E72D297353CC}">
                  <c16:uniqueId val="{00000001-6390-4C37-9E67-70D2E8978658}"/>
                </c:ext>
              </c:extLst>
            </c:dLbl>
            <c:dLbl>
              <c:idx val="1"/>
              <c:layout>
                <c:manualLayout>
                  <c:x val="-0.21519881394916648"/>
                  <c:y val="-0.18716783656140124"/>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A6C8FAB5-6D09-467F-8E83-DFAAAD9C41C0}" type="CATEGORYNAME">
                      <a:rPr lang="en-US"/>
                      <a:pPr>
                        <a:defRPr sz="2800" b="1">
                          <a:solidFill>
                            <a:schemeClr val="bg1"/>
                          </a:solidFill>
                          <a:latin typeface="+mj-lt"/>
                        </a:defRPr>
                      </a:pPr>
                      <a:t>[KATEGORİ ADI]</a:t>
                    </a:fld>
                    <a:r>
                      <a:rPr lang="en-US" baseline="0" dirty="0"/>
                      <a:t>; </a:t>
                    </a:r>
                    <a:fld id="{39EF048D-BF99-4C7E-A04D-2D254C58D20A}" type="VALUE">
                      <a:rPr lang="en-US" baseline="0" smtClean="0"/>
                      <a:pPr>
                        <a:defRPr sz="2800" b="1">
                          <a:solidFill>
                            <a:schemeClr val="bg1"/>
                          </a:solidFill>
                          <a:latin typeface="+mj-lt"/>
                        </a:defRPr>
                      </a:pPr>
                      <a:t>[DEĞER]</a:t>
                    </a:fld>
                    <a:r>
                      <a:rPr lang="en-US" baseline="0" dirty="0"/>
                      <a:t> </a:t>
                    </a: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3585144878551465"/>
                      <c:h val="0.24892758040830693"/>
                    </c:manualLayout>
                  </c15:layout>
                  <c15:dlblFieldTable/>
                  <c15:showDataLabelsRange val="0"/>
                </c:ext>
                <c:ext xmlns:c16="http://schemas.microsoft.com/office/drawing/2014/chart" uri="{C3380CC4-5D6E-409C-BE32-E72D297353CC}">
                  <c16:uniqueId val="{00000003-6390-4C37-9E67-70D2E8978658}"/>
                </c:ext>
              </c:extLst>
            </c:dLbl>
            <c:dLbl>
              <c:idx val="2"/>
              <c:layout>
                <c:manualLayout>
                  <c:x val="0.12013861437982555"/>
                  <c:y val="-8.7458365567688184E-3"/>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accent6"/>
                        </a:solidFill>
                        <a:latin typeface="+mj-lt"/>
                        <a:ea typeface="+mn-ea"/>
                        <a:cs typeface="+mn-cs"/>
                      </a:defRPr>
                    </a:pPr>
                    <a:fld id="{4ECF8365-BDD4-487D-9882-A723E313C75C}" type="CATEGORYNAME">
                      <a:rPr lang="en-US" sz="2800">
                        <a:solidFill>
                          <a:schemeClr val="bg1"/>
                        </a:solidFill>
                      </a:rPr>
                      <a:pPr>
                        <a:defRPr sz="2800" b="1">
                          <a:solidFill>
                            <a:schemeClr val="accent6"/>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accent6"/>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accent6"/>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33535561567214628"/>
                      <c:h val="0.18314387446900174"/>
                    </c:manualLayout>
                  </c15:layout>
                  <c15:dlblFieldTable/>
                  <c15:showDataLabelsRange val="0"/>
                </c:ext>
                <c:ext xmlns:c16="http://schemas.microsoft.com/office/drawing/2014/chart" uri="{C3380CC4-5D6E-409C-BE32-E72D297353CC}">
                  <c16:uniqueId val="{00000005-6390-4C37-9E67-70D2E8978658}"/>
                </c:ext>
              </c:extLst>
            </c:dLbl>
            <c:dLbl>
              <c:idx val="3"/>
              <c:layout>
                <c:manualLayout>
                  <c:x val="0.20365089681359513"/>
                  <c:y val="0.11216907789434521"/>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3459900513897106"/>
                      <c:h val="0.24828896914672893"/>
                    </c:manualLayout>
                  </c15:layout>
                  <c15:dlblFieldTable/>
                  <c15:showDataLabelsRange val="0"/>
                </c:ext>
                <c:ext xmlns:c16="http://schemas.microsoft.com/office/drawing/2014/chart" uri="{C3380CC4-5D6E-409C-BE32-E72D297353CC}">
                  <c16:uniqueId val="{00000007-6390-4C37-9E67-70D2E8978658}"/>
                </c:ext>
              </c:extLst>
            </c:dLbl>
            <c:dLbl>
              <c:idx val="4"/>
              <c:layout>
                <c:manualLayout>
                  <c:x val="0.17163066977046518"/>
                  <c:y val="9.6763994228038948E-3"/>
                </c:manualLayout>
              </c:layout>
              <c:tx>
                <c:rich>
                  <a:bodyPr/>
                  <a:lstStyle/>
                  <a:p>
                    <a:fld id="{F2C5485F-584F-450F-9D31-863F8CD7FD0B}" type="CATEGORYNAME">
                      <a:rPr lang="en-US">
                        <a:solidFill>
                          <a:schemeClr val="bg1"/>
                        </a:solidFill>
                      </a:rPr>
                      <a:pPr/>
                      <a:t>[KATEGORİ ADI]</a:t>
                    </a:fld>
                    <a:r>
                      <a:rPr lang="en-US" baseline="0" dirty="0">
                        <a:solidFill>
                          <a:schemeClr val="bg1"/>
                        </a:solidFill>
                      </a:rPr>
                      <a:t>; </a:t>
                    </a:r>
                    <a:fld id="{AA957D0B-2E66-4327-8D54-A120B0DB1BFC}" type="VALUE">
                      <a:rPr lang="en-US" baseline="0" smtClean="0">
                        <a:solidFill>
                          <a:schemeClr val="bg1"/>
                        </a:solidFill>
                      </a:rPr>
                      <a:pPr/>
                      <a:t>[DEĞER]</a:t>
                    </a:fld>
                    <a:endParaRPr lang="en-US" baseline="0" dirty="0">
                      <a:solidFill>
                        <a:schemeClr val="bg1"/>
                      </a:solidFill>
                    </a:endParaRPr>
                  </a:p>
                </c:rich>
              </c:tx>
              <c:dLblPos val="bestFit"/>
              <c:showLegendKey val="0"/>
              <c:showVal val="1"/>
              <c:showCatName val="1"/>
              <c:showSerName val="0"/>
              <c:showPercent val="1"/>
              <c:showBubbleSize val="0"/>
              <c:extLst>
                <c:ext xmlns:c15="http://schemas.microsoft.com/office/drawing/2012/chart" uri="{CE6537A1-D6FC-4f65-9D91-7224C49458BB}">
                  <c15:layout>
                    <c:manualLayout>
                      <c:w val="0.26687369859563737"/>
                      <c:h val="0.24164372884161581"/>
                    </c:manualLayout>
                  </c15:layout>
                  <c15:dlblFieldTable/>
                  <c15:showDataLabelsRange val="0"/>
                </c:ext>
                <c:ext xmlns:c16="http://schemas.microsoft.com/office/drawing/2014/chart" uri="{C3380CC4-5D6E-409C-BE32-E72D297353CC}">
                  <c16:uniqueId val="{00000009-6390-4C37-9E67-70D2E8978658}"/>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Yes, extended transition periods</c:v>
                </c:pt>
                <c:pt idx="1">
                  <c:v>Yes, lighter/softer commitments for LDCs</c:v>
                </c:pt>
                <c:pt idx="2">
                  <c:v>Maintain current structure</c:v>
                </c:pt>
                <c:pt idx="3">
                  <c:v>No answer</c:v>
                </c:pt>
              </c:strCache>
            </c:strRef>
          </c:cat>
          <c:val>
            <c:numRef>
              <c:f>Sheet1!$B$2:$B$5</c:f>
              <c:numCache>
                <c:formatCode>0%</c:formatCode>
                <c:ptCount val="4"/>
                <c:pt idx="0">
                  <c:v>0.19</c:v>
                </c:pt>
                <c:pt idx="1">
                  <c:v>0.5</c:v>
                </c:pt>
                <c:pt idx="2">
                  <c:v>0.12</c:v>
                </c:pt>
                <c:pt idx="3">
                  <c:v>0.19</c:v>
                </c:pt>
              </c:numCache>
            </c:numRef>
          </c:val>
          <c:extLst>
            <c:ext xmlns:c16="http://schemas.microsoft.com/office/drawing/2014/chart" uri="{C3380CC4-5D6E-409C-BE32-E72D297353CC}">
              <c16:uniqueId val="{0000000A-6390-4C37-9E67-70D2E8978658}"/>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A31-4C60-BAA1-E2D38C166DF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A31-4C60-BAA1-E2D38C166DF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1-39F9-45E8-81C7-587CC276818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0-39F9-45E8-81C7-587CC276818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0-C3A2-4BAA-9FA3-BE62327EA9C2}"/>
              </c:ext>
            </c:extLst>
          </c:dPt>
          <c:dLbls>
            <c:dLbl>
              <c:idx val="0"/>
              <c:layout>
                <c:manualLayout>
                  <c:x val="-0.16312561864317096"/>
                  <c:y val="0.2159258476925493"/>
                </c:manualLayout>
              </c:layout>
              <c:tx>
                <c:rich>
                  <a:bodyPr/>
                  <a:lstStyle/>
                  <a:p>
                    <a:fld id="{DBCE12FD-7D37-4F8F-A420-B7B681984CC1}" type="CATEGORYNAME">
                      <a:rPr lang="en-US"/>
                      <a:pPr/>
                      <a:t>[KATEGORİ ADI]</a:t>
                    </a:fld>
                    <a:r>
                      <a:rPr lang="en-US" baseline="0"/>
                      <a:t>; </a:t>
                    </a:r>
                    <a:fld id="{CBBB8BD6-008C-4795-AEAE-80020B419A58}"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layout>
                    <c:manualLayout>
                      <c:w val="0.30499303374809322"/>
                      <c:h val="0.22416783612556804"/>
                    </c:manualLayout>
                  </c15:layout>
                  <c15:dlblFieldTable/>
                  <c15:showDataLabelsRange val="0"/>
                </c:ext>
                <c:ext xmlns:c16="http://schemas.microsoft.com/office/drawing/2014/chart" uri="{C3380CC4-5D6E-409C-BE32-E72D297353CC}">
                  <c16:uniqueId val="{00000001-EA31-4C60-BAA1-E2D38C166DF3}"/>
                </c:ext>
              </c:extLst>
            </c:dLbl>
            <c:dLbl>
              <c:idx val="1"/>
              <c:layout>
                <c:manualLayout>
                  <c:x val="-0.18571423302715498"/>
                  <c:y val="-0.17901576800209934"/>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layout>
                    <c:manualLayout>
                      <c:w val="0.31211801576860981"/>
                      <c:h val="0.15156923238507233"/>
                    </c:manualLayout>
                  </c15:layout>
                  <c15:dlblFieldTable/>
                  <c15:showDataLabelsRange val="0"/>
                </c:ext>
                <c:ext xmlns:c16="http://schemas.microsoft.com/office/drawing/2014/chart" uri="{C3380CC4-5D6E-409C-BE32-E72D297353CC}">
                  <c16:uniqueId val="{00000003-EA31-4C60-BAA1-E2D38C166DF3}"/>
                </c:ext>
              </c:extLst>
            </c:dLbl>
            <c:dLbl>
              <c:idx val="2"/>
              <c:layout>
                <c:manualLayout>
                  <c:x val="0.10717204783975265"/>
                  <c:y val="-6.429356403742871E-2"/>
                </c:manualLayout>
              </c:layout>
              <c:tx>
                <c:rich>
                  <a:bodyPr/>
                  <a:lstStyle/>
                  <a:p>
                    <a:fld id="{4ECF8365-BDD4-487D-9882-A723E313C75C}" type="CATEGORYNAME">
                      <a:rPr lang="en-US"/>
                      <a:pPr/>
                      <a:t>[KATEGORİ ADI]</a:t>
                    </a:fld>
                    <a:r>
                      <a:rPr lang="en-US" baseline="0" dirty="0"/>
                      <a:t>; </a:t>
                    </a:r>
                    <a:fld id="{520772D4-42FE-4308-AF33-4944F950FF6C}" type="VALUE">
                      <a:rPr lang="en-US" baseline="0" smtClean="0"/>
                      <a:pPr/>
                      <a:t>[DEĞER]</a:t>
                    </a:fld>
                    <a:endParaRPr lang="en-US" baseline="0" dirty="0"/>
                  </a:p>
                </c:rich>
              </c:tx>
              <c:dLblPos val="bestFit"/>
              <c:showLegendKey val="0"/>
              <c:showVal val="1"/>
              <c:showCatName val="1"/>
              <c:showSerName val="0"/>
              <c:showPercent val="1"/>
              <c:showBubbleSize val="0"/>
              <c:extLst>
                <c:ext xmlns:c15="http://schemas.microsoft.com/office/drawing/2012/chart" uri="{CE6537A1-D6FC-4f65-9D91-7224C49458BB}">
                  <c15:layout>
                    <c:manualLayout>
                      <c:w val="0.39918864655555653"/>
                      <c:h val="0.21648611759881364"/>
                    </c:manualLayout>
                  </c15:layout>
                  <c15:dlblFieldTable/>
                  <c15:showDataLabelsRange val="0"/>
                </c:ext>
                <c:ext xmlns:c16="http://schemas.microsoft.com/office/drawing/2014/chart" uri="{C3380CC4-5D6E-409C-BE32-E72D297353CC}">
                  <c16:uniqueId val="{00000001-39F9-45E8-81C7-587CC276818E}"/>
                </c:ext>
              </c:extLst>
            </c:dLbl>
            <c:dLbl>
              <c:idx val="3"/>
              <c:layout>
                <c:manualLayout>
                  <c:x val="0.14316874670730761"/>
                  <c:y val="0.21583219063359169"/>
                </c:manualLayout>
              </c:layout>
              <c:tx>
                <c:rich>
                  <a:bodyPr/>
                  <a:lstStyle/>
                  <a:p>
                    <a:fld id="{F4D307DC-60BE-4B7A-8047-A76388E1D812}" type="CATEGORYNAME">
                      <a:rPr lang="en-US"/>
                      <a:pPr/>
                      <a:t>[KATEGORİ ADI]</a:t>
                    </a:fld>
                    <a:r>
                      <a:rPr lang="en-US" baseline="0"/>
                      <a:t>; </a:t>
                    </a:r>
                    <a:fld id="{E947DE70-C47A-4B25-89E3-F4C0718C1770}"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layout>
                    <c:manualLayout>
                      <c:w val="0.36304612592135099"/>
                      <c:h val="0.22416783612556804"/>
                    </c:manualLayout>
                  </c15:layout>
                  <c15:dlblFieldTable/>
                  <c15:showDataLabelsRange val="0"/>
                </c:ext>
                <c:ext xmlns:c16="http://schemas.microsoft.com/office/drawing/2014/chart" uri="{C3380CC4-5D6E-409C-BE32-E72D297353CC}">
                  <c16:uniqueId val="{00000000-39F9-45E8-81C7-587CC276818E}"/>
                </c:ext>
              </c:extLst>
            </c:dLbl>
            <c:dLbl>
              <c:idx val="4"/>
              <c:layout>
                <c:manualLayout>
                  <c:x val="0.27613252304849195"/>
                  <c:y val="9.5958179447259456E-2"/>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layout>
                    <c:manualLayout>
                      <c:w val="0.35043566380536367"/>
                      <c:h val="0.15156923238507233"/>
                    </c:manualLayout>
                  </c15:layout>
                  <c15:dlblFieldTable/>
                  <c15:showDataLabelsRange val="0"/>
                </c:ext>
                <c:ext xmlns:c16="http://schemas.microsoft.com/office/drawing/2014/chart" uri="{C3380CC4-5D6E-409C-BE32-E72D297353CC}">
                  <c16:uniqueId val="{00000000-C3A2-4BAA-9FA3-BE62327EA9C2}"/>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No answer</c:v>
                </c:pt>
                <c:pt idx="1">
                  <c:v>Moderate</c:v>
                </c:pt>
                <c:pt idx="2">
                  <c:v>Very Significant</c:v>
                </c:pt>
                <c:pt idx="3">
                  <c:v>Very Important</c:v>
                </c:pt>
                <c:pt idx="4">
                  <c:v>Important</c:v>
                </c:pt>
              </c:strCache>
            </c:strRef>
          </c:cat>
          <c:val>
            <c:numRef>
              <c:f>Sheet1!$B$2:$B$6</c:f>
              <c:numCache>
                <c:formatCode>0%</c:formatCode>
                <c:ptCount val="5"/>
                <c:pt idx="0">
                  <c:v>0.3</c:v>
                </c:pt>
                <c:pt idx="1">
                  <c:v>0.3</c:v>
                </c:pt>
                <c:pt idx="2">
                  <c:v>0.2</c:v>
                </c:pt>
                <c:pt idx="3">
                  <c:v>0.1</c:v>
                </c:pt>
                <c:pt idx="4">
                  <c:v>0.1</c:v>
                </c:pt>
              </c:numCache>
            </c:numRef>
          </c:val>
          <c:extLst>
            <c:ext xmlns:c16="http://schemas.microsoft.com/office/drawing/2014/chart" uri="{C3380CC4-5D6E-409C-BE32-E72D297353CC}">
              <c16:uniqueId val="{00000004-EA31-4C60-BAA1-E2D38C166DF3}"/>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953988870816133"/>
          <c:y val="0.13528536423631382"/>
          <c:w val="0.62263779630944915"/>
          <c:h val="0.75587820088722468"/>
        </c:manualLayout>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AAB-4A59-983C-0C1E5BFA11C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AAB-4A59-983C-0C1E5BFA11C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AAB-4A59-983C-0C1E5BFA11C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AAB-4A59-983C-0C1E5BFA11C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AAB-4A59-983C-0C1E5BFA11CD}"/>
              </c:ext>
            </c:extLst>
          </c:dPt>
          <c:dLbls>
            <c:dLbl>
              <c:idx val="0"/>
              <c:layout>
                <c:manualLayout>
                  <c:x val="-0.1546443351979466"/>
                  <c:y val="0.25195452741730262"/>
                </c:manualLayout>
              </c:layout>
              <c:tx>
                <c:rich>
                  <a:bodyPr/>
                  <a:lstStyle/>
                  <a:p>
                    <a:fld id="{DBCE12FD-7D37-4F8F-A420-B7B681984CC1}" type="CATEGORYNAME">
                      <a:rPr lang="en-US"/>
                      <a:pPr/>
                      <a:t>[KATEGORİ ADI]</a:t>
                    </a:fld>
                    <a:r>
                      <a:rPr lang="en-US" baseline="0"/>
                      <a:t>; </a:t>
                    </a:r>
                    <a:fld id="{CBBB8BD6-008C-4795-AEAE-80020B419A58}"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layout>
                    <c:manualLayout>
                      <c:w val="0.25455031896643071"/>
                      <c:h val="0.16415081318925306"/>
                    </c:manualLayout>
                  </c15:layout>
                  <c15:dlblFieldTable/>
                  <c15:showDataLabelsRange val="0"/>
                </c:ext>
                <c:ext xmlns:c16="http://schemas.microsoft.com/office/drawing/2014/chart" uri="{C3380CC4-5D6E-409C-BE32-E72D297353CC}">
                  <c16:uniqueId val="{00000001-FAAB-4A59-983C-0C1E5BFA11CD}"/>
                </c:ext>
              </c:extLst>
            </c:dLbl>
            <c:dLbl>
              <c:idx val="1"/>
              <c:layout>
                <c:manualLayout>
                  <c:x val="-0.14851706425985592"/>
                  <c:y val="-7.5612956249032762E-2"/>
                </c:manualLayout>
              </c:layout>
              <c:tx>
                <c:rich>
                  <a:bodyPr/>
                  <a:lstStyle/>
                  <a:p>
                    <a:fld id="{A6C8FAB5-6D09-467F-8E83-DFAAAD9C41C0}" type="CATEGORYNAME">
                      <a:rPr lang="en-US"/>
                      <a:pPr/>
                      <a:t>[KATEGORİ ADI]</a:t>
                    </a:fld>
                    <a:r>
                      <a:rPr lang="en-US" baseline="0" dirty="0"/>
                      <a:t>; </a:t>
                    </a:r>
                    <a:fld id="{39EF048D-BF99-4C7E-A04D-2D254C58D20A}" type="VALUE">
                      <a:rPr lang="en-US" baseline="0" smtClean="0"/>
                      <a:pPr/>
                      <a:t>[DEĞER]</a:t>
                    </a:fld>
                    <a:r>
                      <a:rPr lang="en-US" baseline="0" dirty="0"/>
                      <a:t> </a:t>
                    </a:r>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AAB-4A59-983C-0C1E5BFA11CD}"/>
                </c:ext>
              </c:extLst>
            </c:dLbl>
            <c:dLbl>
              <c:idx val="2"/>
              <c:layout>
                <c:manualLayout>
                  <c:x val="0.19051815780282408"/>
                  <c:y val="-0.23219397961158522"/>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accent6"/>
                        </a:solidFill>
                        <a:latin typeface="+mj-lt"/>
                        <a:ea typeface="+mn-ea"/>
                        <a:cs typeface="+mn-cs"/>
                      </a:defRPr>
                    </a:pPr>
                    <a:fld id="{4ECF8365-BDD4-487D-9882-A723E313C75C}" type="CATEGORYNAME">
                      <a:rPr lang="en-US" sz="2800">
                        <a:solidFill>
                          <a:schemeClr val="bg1"/>
                        </a:solidFill>
                      </a:rPr>
                      <a:pPr>
                        <a:defRPr sz="2800" b="1">
                          <a:solidFill>
                            <a:schemeClr val="accent6"/>
                          </a:solidFill>
                          <a:latin typeface="+mj-lt"/>
                        </a:defRPr>
                      </a:pPr>
                      <a:t>[KATEGORİ ADI]</a:t>
                    </a:fld>
                    <a:r>
                      <a:rPr lang="en-US" sz="2800" baseline="0" dirty="0">
                        <a:solidFill>
                          <a:schemeClr val="bg1"/>
                        </a:solidFill>
                      </a:rPr>
                      <a:t>; </a:t>
                    </a:r>
                    <a:fld id="{520772D4-42FE-4308-AF33-4944F950FF6C}" type="VALUE">
                      <a:rPr lang="en-US" sz="2800" baseline="0" smtClean="0">
                        <a:solidFill>
                          <a:schemeClr val="bg1"/>
                        </a:solidFill>
                      </a:rPr>
                      <a:pPr>
                        <a:defRPr sz="2800" b="1">
                          <a:solidFill>
                            <a:schemeClr val="accent6"/>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accent6"/>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4677951879923171"/>
                      <c:h val="0.18314385671186803"/>
                    </c:manualLayout>
                  </c15:layout>
                  <c15:dlblFieldTable/>
                  <c15:showDataLabelsRange val="0"/>
                </c:ext>
                <c:ext xmlns:c16="http://schemas.microsoft.com/office/drawing/2014/chart" uri="{C3380CC4-5D6E-409C-BE32-E72D297353CC}">
                  <c16:uniqueId val="{00000005-FAAB-4A59-983C-0C1E5BFA11CD}"/>
                </c:ext>
              </c:extLst>
            </c:dLbl>
            <c:dLbl>
              <c:idx val="3"/>
              <c:layout>
                <c:manualLayout>
                  <c:x val="0.20504801228815203"/>
                  <c:y val="0.23467435862166597"/>
                </c:manualLayout>
              </c:layout>
              <c:tx>
                <c:rich>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fld id="{F4D307DC-60BE-4B7A-8047-A76388E1D812}" type="CATEGORYNAME">
                      <a:rPr lang="en-US" sz="2800">
                        <a:solidFill>
                          <a:schemeClr val="bg1"/>
                        </a:solidFill>
                      </a:rPr>
                      <a:pPr>
                        <a:defRPr sz="2800" b="1">
                          <a:solidFill>
                            <a:schemeClr val="bg1"/>
                          </a:solidFill>
                          <a:latin typeface="+mj-lt"/>
                        </a:defRPr>
                      </a:pPr>
                      <a:t>[KATEGORİ ADI]</a:t>
                    </a:fld>
                    <a:r>
                      <a:rPr lang="en-US" sz="2800" baseline="0" dirty="0">
                        <a:solidFill>
                          <a:schemeClr val="bg1"/>
                        </a:solidFill>
                      </a:rPr>
                      <a:t>; </a:t>
                    </a:r>
                    <a:fld id="{E947DE70-C47A-4B25-89E3-F4C0718C1770}" type="VALUE">
                      <a:rPr lang="en-US" sz="2800" baseline="0" smtClean="0">
                        <a:solidFill>
                          <a:schemeClr val="bg1"/>
                        </a:solidFill>
                      </a:rPr>
                      <a:pPr>
                        <a:defRPr sz="2800" b="1">
                          <a:solidFill>
                            <a:schemeClr val="bg1"/>
                          </a:solidFill>
                          <a:latin typeface="+mj-lt"/>
                        </a:defRPr>
                      </a:pPr>
                      <a:t>[DEĞER]</a:t>
                    </a:fld>
                    <a:endParaRPr lang="en-US" sz="2800" baseline="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2800" b="1" i="0" u="none" strike="noStrike" kern="1200" baseline="0">
                      <a:solidFill>
                        <a:schemeClr val="bg1"/>
                      </a:solidFill>
                      <a:latin typeface="+mj-lt"/>
                      <a:ea typeface="+mn-ea"/>
                      <a:cs typeface="+mn-cs"/>
                    </a:defRPr>
                  </a:pPr>
                  <a:endParaRPr lang="tr-TR"/>
                </a:p>
              </c:txPr>
              <c:dLblPos val="bestFit"/>
              <c:showLegendKey val="0"/>
              <c:showVal val="1"/>
              <c:showCatName val="1"/>
              <c:showSerName val="0"/>
              <c:showPercent val="1"/>
              <c:showBubbleSize val="0"/>
              <c:extLst>
                <c:ext xmlns:c15="http://schemas.microsoft.com/office/drawing/2012/chart" uri="{CE6537A1-D6FC-4f65-9D91-7224C49458BB}">
                  <c15:layout>
                    <c:manualLayout>
                      <c:w val="0.2725889372450655"/>
                      <c:h val="0.18564452055513797"/>
                    </c:manualLayout>
                  </c15:layout>
                  <c15:dlblFieldTable/>
                  <c15:showDataLabelsRange val="0"/>
                </c:ext>
                <c:ext xmlns:c16="http://schemas.microsoft.com/office/drawing/2014/chart" uri="{C3380CC4-5D6E-409C-BE32-E72D297353CC}">
                  <c16:uniqueId val="{00000007-FAAB-4A59-983C-0C1E5BFA11CD}"/>
                </c:ext>
              </c:extLst>
            </c:dLbl>
            <c:dLbl>
              <c:idx val="4"/>
              <c:layout>
                <c:manualLayout>
                  <c:x val="0.15294848179980833"/>
                  <c:y val="0.12189649249317139"/>
                </c:manualLayout>
              </c:layout>
              <c:tx>
                <c:rich>
                  <a:bodyPr/>
                  <a:lstStyle/>
                  <a:p>
                    <a:fld id="{F2C5485F-584F-450F-9D31-863F8CD7FD0B}" type="CATEGORYNAME">
                      <a:rPr lang="en-US"/>
                      <a:pPr/>
                      <a:t>[KATEGORİ ADI]</a:t>
                    </a:fld>
                    <a:r>
                      <a:rPr lang="en-US" baseline="0"/>
                      <a:t>; </a:t>
                    </a:r>
                    <a:fld id="{AA957D0B-2E66-4327-8D54-A120B0DB1BFC}" type="VALUE">
                      <a:rPr lang="en-US" baseline="0" smtClean="0"/>
                      <a:pPr/>
                      <a:t>[DEĞER]</a:t>
                    </a:fld>
                    <a:endParaRPr lang="en-US" baseline="0"/>
                  </a:p>
                </c:rich>
              </c:tx>
              <c:dLblPos val="bestFit"/>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FAAB-4A59-983C-0C1E5BFA11CD}"/>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j-lt"/>
                    <a:ea typeface="+mn-ea"/>
                    <a:cs typeface="+mn-cs"/>
                  </a:defRPr>
                </a:pPr>
                <a:endParaRPr lang="tr-TR"/>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Mandatory for all</c:v>
                </c:pt>
                <c:pt idx="1">
                  <c:v>No answer</c:v>
                </c:pt>
                <c:pt idx="2">
                  <c:v>Optional participation</c:v>
                </c:pt>
                <c:pt idx="3">
                  <c:v>Case-by-case</c:v>
                </c:pt>
              </c:strCache>
            </c:strRef>
          </c:cat>
          <c:val>
            <c:numRef>
              <c:f>Sheet1!$B$2:$B$5</c:f>
              <c:numCache>
                <c:formatCode>0%</c:formatCode>
                <c:ptCount val="4"/>
                <c:pt idx="0">
                  <c:v>0.13</c:v>
                </c:pt>
                <c:pt idx="1">
                  <c:v>0.31</c:v>
                </c:pt>
                <c:pt idx="2">
                  <c:v>0.31</c:v>
                </c:pt>
                <c:pt idx="3">
                  <c:v>0.25</c:v>
                </c:pt>
              </c:numCache>
            </c:numRef>
          </c:val>
          <c:extLst>
            <c:ext xmlns:c16="http://schemas.microsoft.com/office/drawing/2014/chart" uri="{C3380CC4-5D6E-409C-BE32-E72D297353CC}">
              <c16:uniqueId val="{0000000A-FAAB-4A59-983C-0C1E5BFA11CD}"/>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bg2">
                  <a:lumMod val="90000"/>
                  <a:lumOff val="10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bg2">
                  <a:lumMod val="90000"/>
                  <a:lumOff val="10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Sayfa1!$B$1</c:f>
              <c:strCache>
                <c:ptCount val="1"/>
                <c:pt idx="0">
                  <c:v>Sütun1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Sayfa1!$A$2:$A$6</c:f>
              <c:strCache>
                <c:ptCount val="5"/>
                <c:pt idx="0">
                  <c:v>Increase intra-OIC trade volumes</c:v>
                </c:pt>
                <c:pt idx="1">
                  <c:v>Strengthen economic integration</c:v>
                </c:pt>
                <c:pt idx="2">
                  <c:v>Enhance competitiveness of Member States</c:v>
                </c:pt>
                <c:pt idx="3">
                  <c:v>Improve regulatory cooperation</c:v>
                </c:pt>
                <c:pt idx="4">
                  <c:v>No answer</c:v>
                </c:pt>
              </c:strCache>
            </c:strRef>
          </c:cat>
          <c:val>
            <c:numRef>
              <c:f>Sayfa1!$B$2:$B$6</c:f>
              <c:numCache>
                <c:formatCode>0%</c:formatCode>
                <c:ptCount val="5"/>
                <c:pt idx="0">
                  <c:v>0.81</c:v>
                </c:pt>
                <c:pt idx="1">
                  <c:v>0.81</c:v>
                </c:pt>
                <c:pt idx="2">
                  <c:v>0.75</c:v>
                </c:pt>
                <c:pt idx="3">
                  <c:v>0.56000000000000005</c:v>
                </c:pt>
                <c:pt idx="4">
                  <c:v>0.06</c:v>
                </c:pt>
              </c:numCache>
            </c:numRef>
          </c:val>
          <c:extLst>
            <c:ext xmlns:c16="http://schemas.microsoft.com/office/drawing/2014/chart" uri="{C3380CC4-5D6E-409C-BE32-E72D297353CC}">
              <c16:uniqueId val="{00000000-6A43-419F-B195-94EC0A33055A}"/>
            </c:ext>
          </c:extLst>
        </c:ser>
        <c:dLbls>
          <c:showLegendKey val="0"/>
          <c:showVal val="0"/>
          <c:showCatName val="0"/>
          <c:showSerName val="0"/>
          <c:showPercent val="0"/>
          <c:showBubbleSize val="0"/>
        </c:dLbls>
        <c:gapWidth val="219"/>
        <c:overlap val="-27"/>
        <c:axId val="607074479"/>
        <c:axId val="13067951"/>
      </c:barChart>
      <c:catAx>
        <c:axId val="607074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crossAx val="13067951"/>
        <c:crosses val="autoZero"/>
        <c:auto val="1"/>
        <c:lblAlgn val="ctr"/>
        <c:lblOffset val="100"/>
        <c:noMultiLvlLbl val="0"/>
      </c:catAx>
      <c:valAx>
        <c:axId val="130679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6070744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bg2">
                  <a:lumMod val="90000"/>
                  <a:lumOff val="10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inEnd"/>
          <c:showLegendKey val="0"/>
          <c:showVal val="0"/>
          <c:showCatName val="0"/>
          <c:showSerName val="0"/>
          <c:showPercent val="1"/>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bg2">
                  <a:lumMod val="90000"/>
                  <a:lumOff val="10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dLbls>
          <c:showLegendKey val="0"/>
          <c:showVal val="0"/>
          <c:showCatName val="0"/>
          <c:showSerName val="0"/>
          <c:showPercent val="0"/>
          <c:showBubbleSize val="0"/>
        </c:dLbls>
        <c:gapWidth val="219"/>
        <c:overlap val="-27"/>
        <c:axId val="607074479"/>
        <c:axId val="13067951"/>
      </c:barChart>
      <c:catAx>
        <c:axId val="607074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accent6">
                    <a:lumMod val="50000"/>
                  </a:schemeClr>
                </a:solidFill>
                <a:latin typeface="Calibri Light" panose="020F0302020204030204" pitchFamily="34" charset="0"/>
                <a:ea typeface="+mn-ea"/>
                <a:cs typeface="Calibri Light" panose="020F0302020204030204" pitchFamily="34" charset="0"/>
              </a:defRPr>
            </a:pPr>
            <a:endParaRPr lang="tr-TR"/>
          </a:p>
        </c:txPr>
        <c:crossAx val="13067951"/>
        <c:crosses val="autoZero"/>
        <c:auto val="1"/>
        <c:lblAlgn val="ctr"/>
        <c:lblOffset val="100"/>
        <c:noMultiLvlLbl val="0"/>
      </c:catAx>
      <c:valAx>
        <c:axId val="130679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tr-TR"/>
          </a:p>
        </c:txPr>
        <c:crossAx val="6070744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10.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11.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12.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13.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14.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15.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16.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17.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18.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19.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20.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21.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22.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23.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24.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25.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26.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27.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28.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29.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3.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30.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31.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32.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33.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34.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35.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36.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37.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38.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39.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4.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40.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5.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6.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7.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8.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9.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1"/>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49"/>
            <a:ext cx="5486400" cy="3600451"/>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a:extLst>
            <a:ext uri="{FF2B5EF4-FFF2-40B4-BE49-F238E27FC236}">
              <a16:creationId xmlns:a16="http://schemas.microsoft.com/office/drawing/2014/main" id="{64B770B5-16D4-8A4F-E61B-5292B8B6DBB6}"/>
            </a:ext>
          </a:extLst>
        </p:cNvPr>
        <p:cNvGrpSpPr/>
        <p:nvPr/>
      </p:nvGrpSpPr>
      <p:grpSpPr>
        <a:xfrm>
          <a:off x="0" y="0"/>
          <a:ext cx="0" cy="0"/>
          <a:chOff x="0" y="0"/>
          <a:chExt cx="0" cy="0"/>
        </a:xfrm>
      </p:grpSpPr>
      <p:sp>
        <p:nvSpPr>
          <p:cNvPr id="162" name="Google Shape;162;p1:notes">
            <a:extLst>
              <a:ext uri="{FF2B5EF4-FFF2-40B4-BE49-F238E27FC236}">
                <a16:creationId xmlns:a16="http://schemas.microsoft.com/office/drawing/2014/main" id="{B585E000-AA07-D772-7C0F-0267E1EFA8D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notes">
            <a:extLst>
              <a:ext uri="{FF2B5EF4-FFF2-40B4-BE49-F238E27FC236}">
                <a16:creationId xmlns:a16="http://schemas.microsoft.com/office/drawing/2014/main" id="{4DA46857-05D9-D932-D316-E889083B3AA4}"/>
              </a:ext>
            </a:extLst>
          </p:cNvPr>
          <p:cNvSpPr txBox="1">
            <a:spLocks noGrp="1"/>
          </p:cNvSpPr>
          <p:nvPr>
            <p:ph type="body" idx="1"/>
          </p:nvPr>
        </p:nvSpPr>
        <p:spPr>
          <a:xfrm>
            <a:off x="685800" y="4400549"/>
            <a:ext cx="5486400" cy="3600451"/>
          </a:xfrm>
          <a:prstGeom prst="rect">
            <a:avLst/>
          </a:prstGeom>
          <a:noFill/>
          <a:ln>
            <a:noFill/>
          </a:ln>
        </p:spPr>
        <p:txBody>
          <a:bodyPr spcFirstLastPara="1" wrap="square" lIns="91425" tIns="45700" rIns="91425" bIns="45700" anchor="t" anchorCtr="0">
            <a:noAutofit/>
          </a:bodyPr>
          <a:lstStyle/>
          <a:p>
            <a:endParaRPr lang="tr-TR" sz="1200" b="0" i="0" u="none" strike="noStrike" cap="none" spc="-1" baseline="0" dirty="0">
              <a:solidFill>
                <a:schemeClr val="dk1"/>
              </a:solidFill>
              <a:latin typeface="Calibri"/>
              <a:ea typeface="Calibri"/>
              <a:cs typeface="Calibri"/>
              <a:sym typeface="Calibri"/>
            </a:endParaRPr>
          </a:p>
        </p:txBody>
      </p:sp>
      <p:sp>
        <p:nvSpPr>
          <p:cNvPr id="164" name="Google Shape;164;p1:notes">
            <a:extLst>
              <a:ext uri="{FF2B5EF4-FFF2-40B4-BE49-F238E27FC236}">
                <a16:creationId xmlns:a16="http://schemas.microsoft.com/office/drawing/2014/main" id="{7C7BD547-EB28-ACB2-7C8E-09AAF24DC41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3407327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4733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67172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90404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en-US" sz="1000" b="0" i="0" u="none" strike="noStrike" cap="none" dirty="0">
              <a:solidFill>
                <a:schemeClr val="bg2"/>
              </a:solidFill>
              <a:latin typeface="+mj-lt"/>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18650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3900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en-US"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57913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95715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07397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tr-T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85178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2906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Wingdings" panose="05000000000000000000" pitchFamily="2" charset="2"/>
              <a:buNone/>
              <a:tabLst/>
              <a:defRPr/>
            </a:pPr>
            <a:endParaRPr sz="1000" b="0" i="0" u="none" strike="noStrike" cap="none" dirty="0">
              <a:solidFill>
                <a:schemeClr val="bg2"/>
              </a:solidFill>
              <a:latin typeface="+mj-lt"/>
              <a:ea typeface="Open Sans"/>
              <a:cs typeface="Open Sans"/>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3925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tr-TR" sz="4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50436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tr-TR" sz="4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68400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3"/>
        <p:cNvGrpSpPr/>
        <p:nvPr/>
      </p:nvGrpSpPr>
      <p:grpSpPr>
        <a:xfrm>
          <a:off x="0" y="0"/>
          <a:ext cx="0" cy="0"/>
          <a:chOff x="0" y="0"/>
          <a:chExt cx="0" cy="0"/>
        </a:xfrm>
      </p:grpSpPr>
      <p:sp>
        <p:nvSpPr>
          <p:cNvPr id="2154" name="Google Shape;2154;p70: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55" name="Google Shape;2155;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975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000" dirty="0">
              <a:solidFill>
                <a:schemeClr val="bg2"/>
              </a:solidFill>
              <a:latin typeface="+mj-lt"/>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5431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228600" marR="0" indent="0" algn="l" rtl="0">
              <a:lnSpc>
                <a:spcPct val="100000"/>
              </a:lnSpc>
              <a:spcBef>
                <a:spcPts val="0"/>
              </a:spcBef>
              <a:spcAft>
                <a:spcPts val="0"/>
              </a:spcAft>
              <a:buClr>
                <a:srgbClr val="000000"/>
              </a:buClr>
              <a:buSzPts val="1400"/>
              <a:buFont typeface="Arial"/>
              <a:buNone/>
            </a:pPr>
            <a:endParaRPr lang="en-US"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200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8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9828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lang="tr-T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7961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3169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566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4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7084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ull Picture Slide" userDrawn="1">
  <p:cSld name="Full Picture Slide">
    <p:spTree>
      <p:nvGrpSpPr>
        <p:cNvPr id="1" name="Shape 10"/>
        <p:cNvGrpSpPr/>
        <p:nvPr/>
      </p:nvGrpSpPr>
      <p:grpSpPr>
        <a:xfrm>
          <a:off x="0" y="0"/>
          <a:ext cx="0" cy="0"/>
          <a:chOff x="0" y="0"/>
          <a:chExt cx="0" cy="0"/>
        </a:xfrm>
      </p:grpSpPr>
      <p:sp>
        <p:nvSpPr>
          <p:cNvPr id="3" name="Resim Yer Tutucusu 2">
            <a:extLst>
              <a:ext uri="{FF2B5EF4-FFF2-40B4-BE49-F238E27FC236}">
                <a16:creationId xmlns:a16="http://schemas.microsoft.com/office/drawing/2014/main" id="{60EE1F82-5BE6-8574-A8AB-111BD1ACEDF9}"/>
              </a:ext>
            </a:extLst>
          </p:cNvPr>
          <p:cNvSpPr>
            <a:spLocks noGrp="1"/>
          </p:cNvSpPr>
          <p:nvPr>
            <p:ph type="pic" sz="quarter" idx="10"/>
          </p:nvPr>
        </p:nvSpPr>
        <p:spPr>
          <a:xfrm>
            <a:off x="20641754" y="682625"/>
            <a:ext cx="2584450" cy="2584450"/>
          </a:xfrm>
          <a:prstGeom prst="rect">
            <a:avLst/>
          </a:prstGeom>
        </p:spPr>
        <p:txBody>
          <a:bodyPr/>
          <a:lstStyle/>
          <a:p>
            <a:endParaRPr lang="tr-TR"/>
          </a:p>
        </p:txBody>
      </p:sp>
      <p:sp>
        <p:nvSpPr>
          <p:cNvPr id="4" name="Resim Yer Tutucusu 2">
            <a:extLst>
              <a:ext uri="{FF2B5EF4-FFF2-40B4-BE49-F238E27FC236}">
                <a16:creationId xmlns:a16="http://schemas.microsoft.com/office/drawing/2014/main" id="{4A11DE3C-44C1-2CDA-7CBC-04AC0D4DCE0B}"/>
              </a:ext>
            </a:extLst>
          </p:cNvPr>
          <p:cNvSpPr>
            <a:spLocks noGrp="1"/>
          </p:cNvSpPr>
          <p:nvPr>
            <p:ph type="pic" sz="quarter" idx="11"/>
          </p:nvPr>
        </p:nvSpPr>
        <p:spPr>
          <a:xfrm>
            <a:off x="1109028" y="682625"/>
            <a:ext cx="2584450" cy="2584450"/>
          </a:xfrm>
          <a:prstGeom prst="rect">
            <a:avLst/>
          </a:prstGeom>
        </p:spPr>
        <p:txBody>
          <a:bodyPr/>
          <a:lstStyle/>
          <a:p>
            <a:endParaRPr lang="tr-TR"/>
          </a:p>
        </p:txBody>
      </p:sp>
      <p:sp>
        <p:nvSpPr>
          <p:cNvPr id="6" name="Metin Yer Tutucusu 5">
            <a:extLst>
              <a:ext uri="{FF2B5EF4-FFF2-40B4-BE49-F238E27FC236}">
                <a16:creationId xmlns:a16="http://schemas.microsoft.com/office/drawing/2014/main" id="{746C6587-D066-7A25-1728-9F9D9342E732}"/>
              </a:ext>
            </a:extLst>
          </p:cNvPr>
          <p:cNvSpPr>
            <a:spLocks noGrp="1"/>
          </p:cNvSpPr>
          <p:nvPr>
            <p:ph type="body" sz="quarter" idx="12" hasCustomPrompt="1"/>
          </p:nvPr>
        </p:nvSpPr>
        <p:spPr>
          <a:xfrm>
            <a:off x="2115185" y="5356678"/>
            <a:ext cx="20153630" cy="2584450"/>
          </a:xfrm>
          <a:prstGeom prst="rect">
            <a:avLst/>
          </a:prstGeom>
        </p:spPr>
        <p:txBody>
          <a:bodyPr anchor="ctr"/>
          <a:lstStyle>
            <a:lvl1pPr algn="ctr">
              <a:defRPr sz="8000">
                <a:latin typeface="+mj-lt"/>
                <a:ea typeface="Open Sans" pitchFamily="2" charset="0"/>
                <a:cs typeface="Open Sans" pitchFamily="2" charset="0"/>
              </a:defRPr>
            </a:lvl1pPr>
          </a:lstStyle>
          <a:p>
            <a:pPr lvl="0"/>
            <a:r>
              <a:rPr lang="en-US" dirty="0"/>
              <a:t>Our </a:t>
            </a:r>
            <a:r>
              <a:rPr lang="en-US" dirty="0">
                <a:solidFill>
                  <a:schemeClr val="accent2"/>
                </a:solidFill>
              </a:rPr>
              <a:t>Agenda</a:t>
            </a:r>
            <a:endParaRPr lang="tr-TR" dirty="0"/>
          </a:p>
        </p:txBody>
      </p:sp>
      <p:sp>
        <p:nvSpPr>
          <p:cNvPr id="9" name="Metin Yer Tutucusu 8">
            <a:extLst>
              <a:ext uri="{FF2B5EF4-FFF2-40B4-BE49-F238E27FC236}">
                <a16:creationId xmlns:a16="http://schemas.microsoft.com/office/drawing/2014/main" id="{B25268DE-1AC4-9A7B-E3AB-C2ACEF456B8D}"/>
              </a:ext>
            </a:extLst>
          </p:cNvPr>
          <p:cNvSpPr>
            <a:spLocks noGrp="1"/>
          </p:cNvSpPr>
          <p:nvPr>
            <p:ph type="body" sz="quarter" idx="13" hasCustomPrompt="1"/>
          </p:nvPr>
        </p:nvSpPr>
        <p:spPr>
          <a:xfrm>
            <a:off x="2114550" y="8255453"/>
            <a:ext cx="20154900" cy="806739"/>
          </a:xfrm>
          <a:prstGeom prst="rect">
            <a:avLst/>
          </a:prstGeom>
        </p:spPr>
        <p:txBody>
          <a:bodyPr anchor="ctr"/>
          <a:lstStyle>
            <a:lvl1pPr algn="ctr">
              <a:defRPr sz="3600">
                <a:solidFill>
                  <a:schemeClr val="bg1">
                    <a:lumMod val="50000"/>
                  </a:schemeClr>
                </a:solidFill>
                <a:latin typeface="+mj-lt"/>
                <a:ea typeface="Open Sans" pitchFamily="2" charset="0"/>
                <a:cs typeface="Open Sans" pitchFamily="2" charset="0"/>
              </a:defRPr>
            </a:lvl1pPr>
          </a:lstStyle>
          <a:p>
            <a:r>
              <a:rPr lang="tr-TR" dirty="0" err="1"/>
              <a:t>Progress</a:t>
            </a:r>
            <a:r>
              <a:rPr lang="tr-TR" dirty="0"/>
              <a:t> Report - Kurum İsmi</a:t>
            </a:r>
          </a:p>
        </p:txBody>
      </p:sp>
    </p:spTree>
  </p:cSld>
  <p:clrMapOvr>
    <a:masterClrMapping/>
  </p:clrMapOvr>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efault Slide" preserve="1" userDrawn="1">
  <p:cSld name="1_Default Slide">
    <p:spTree>
      <p:nvGrpSpPr>
        <p:cNvPr id="1" name="Shape 12"/>
        <p:cNvGrpSpPr/>
        <p:nvPr/>
      </p:nvGrpSpPr>
      <p:grpSpPr>
        <a:xfrm>
          <a:off x="0" y="0"/>
          <a:ext cx="0" cy="0"/>
          <a:chOff x="0" y="0"/>
          <a:chExt cx="0" cy="0"/>
        </a:xfrm>
      </p:grpSpPr>
      <p:sp>
        <p:nvSpPr>
          <p:cNvPr id="13" name="Google Shape;13;p73"/>
          <p:cNvSpPr/>
          <p:nvPr/>
        </p:nvSpPr>
        <p:spPr>
          <a:xfrm>
            <a:off x="22098000" y="12507273"/>
            <a:ext cx="679450" cy="67945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a:solidFill>
                <a:schemeClr val="lt1"/>
              </a:solidFill>
              <a:latin typeface="Open Sans Light"/>
              <a:ea typeface="Open Sans Light"/>
              <a:cs typeface="Open Sans Light"/>
              <a:sym typeface="Open Sans Light"/>
            </a:endParaRPr>
          </a:p>
        </p:txBody>
      </p:sp>
      <p:sp>
        <p:nvSpPr>
          <p:cNvPr id="14" name="Google Shape;14;p73"/>
          <p:cNvSpPr txBox="1">
            <a:spLocks noGrp="1"/>
          </p:cNvSpPr>
          <p:nvPr>
            <p:ph type="title" hasCustomPrompt="1"/>
          </p:nvPr>
        </p:nvSpPr>
        <p:spPr>
          <a:xfrm>
            <a:off x="1676400" y="663803"/>
            <a:ext cx="19035486" cy="1163097"/>
          </a:xfrm>
          <a:prstGeom prst="rect">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2"/>
              </a:buClr>
              <a:buSzPts val="7400"/>
              <a:buFont typeface="Open Sans Light"/>
              <a:buNone/>
              <a:defRPr sz="7400" b="0" i="0" u="none" strike="noStrike" cap="none">
                <a:solidFill>
                  <a:schemeClr val="dk2"/>
                </a:solidFill>
                <a:latin typeface="+mj-lt"/>
                <a:ea typeface="Open Sans Light"/>
                <a:cs typeface="Open Sans Light"/>
                <a:sym typeface="Open Sans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tr-TR" dirty="0"/>
              <a:t>Sunum İçeriği Başlık</a:t>
            </a:r>
            <a:endParaRPr dirty="0"/>
          </a:p>
        </p:txBody>
      </p:sp>
      <p:sp>
        <p:nvSpPr>
          <p:cNvPr id="15" name="Google Shape;15;p73"/>
          <p:cNvSpPr txBox="1"/>
          <p:nvPr/>
        </p:nvSpPr>
        <p:spPr>
          <a:xfrm>
            <a:off x="22156734" y="12666023"/>
            <a:ext cx="539750" cy="33855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fld id="{00000000-1234-1234-1234-123412341234}" type="slidenum">
              <a:rPr lang="en-US" sz="2200" b="1">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a:t>
            </a:fld>
            <a:endParaRPr sz="2200" b="1"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6" name="Google Shape;16;p73"/>
          <p:cNvSpPr txBox="1">
            <a:spLocks noGrp="1"/>
          </p:cNvSpPr>
          <p:nvPr>
            <p:ph type="body" idx="1"/>
          </p:nvPr>
        </p:nvSpPr>
        <p:spPr>
          <a:xfrm>
            <a:off x="1676400" y="1855512"/>
            <a:ext cx="19035486" cy="816436"/>
          </a:xfrm>
          <a:prstGeom prst="rect">
            <a:avLst/>
          </a:prstGeom>
          <a:noFill/>
          <a:ln>
            <a:noFill/>
          </a:ln>
        </p:spPr>
        <p:txBody>
          <a:bodyPr spcFirstLastPara="1" wrap="square" lIns="0" tIns="0" rIns="0" bIns="0" anchor="t" anchorCtr="0">
            <a:noAutofit/>
          </a:bodyPr>
          <a:lstStyle>
            <a:lvl1pPr marL="457200" marR="0" lvl="0" indent="-228600" algn="ctr" rtl="0">
              <a:lnSpc>
                <a:spcPct val="100000"/>
              </a:lnSpc>
              <a:spcBef>
                <a:spcPts val="2000"/>
              </a:spcBef>
              <a:spcAft>
                <a:spcPts val="0"/>
              </a:spcAft>
              <a:buClr>
                <a:schemeClr val="dk2"/>
              </a:buClr>
              <a:buSzPts val="2800"/>
              <a:buFont typeface="Arial"/>
              <a:buNone/>
              <a:defRPr sz="2800" b="0" i="0" u="none" strike="noStrike" cap="none">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defRPr>
            </a:lvl1pPr>
            <a:lvl2pPr marL="914400" marR="0" lvl="1"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2pPr>
            <a:lvl3pPr marL="1371600" marR="0" lvl="2"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3pPr>
            <a:lvl4pPr marL="1828800" marR="0" lvl="3"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4pPr>
            <a:lvl5pPr marL="2286000" marR="0" lvl="4"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dirty="0"/>
          </a:p>
        </p:txBody>
      </p:sp>
      <p:cxnSp>
        <p:nvCxnSpPr>
          <p:cNvPr id="17" name="Google Shape;17;p73"/>
          <p:cNvCxnSpPr>
            <a:cxnSpLocks/>
          </p:cNvCxnSpPr>
          <p:nvPr/>
        </p:nvCxnSpPr>
        <p:spPr>
          <a:xfrm flipH="1">
            <a:off x="3742944" y="12846998"/>
            <a:ext cx="17901902" cy="0"/>
          </a:xfrm>
          <a:prstGeom prst="straightConnector1">
            <a:avLst/>
          </a:prstGeom>
          <a:noFill/>
          <a:ln w="19050" cap="flat" cmpd="sng">
            <a:solidFill>
              <a:schemeClr val="accent2"/>
            </a:solidFill>
            <a:prstDash val="solid"/>
            <a:miter lim="800000"/>
            <a:headEnd type="none" w="sm" len="sm"/>
            <a:tailEnd type="none" w="sm" len="sm"/>
          </a:ln>
        </p:spPr>
      </p:cxnSp>
      <p:sp>
        <p:nvSpPr>
          <p:cNvPr id="3" name="Resim Yer Tutucusu 2">
            <a:extLst>
              <a:ext uri="{FF2B5EF4-FFF2-40B4-BE49-F238E27FC236}">
                <a16:creationId xmlns:a16="http://schemas.microsoft.com/office/drawing/2014/main" id="{4C0D8953-084C-DB86-9B91-B994596ECC6E}"/>
              </a:ext>
            </a:extLst>
          </p:cNvPr>
          <p:cNvSpPr>
            <a:spLocks noGrp="1"/>
          </p:cNvSpPr>
          <p:nvPr>
            <p:ph type="pic" sz="quarter" idx="11"/>
          </p:nvPr>
        </p:nvSpPr>
        <p:spPr>
          <a:xfrm>
            <a:off x="21306971" y="529277"/>
            <a:ext cx="1963782" cy="1963782"/>
          </a:xfrm>
          <a:prstGeom prst="rect">
            <a:avLst/>
          </a:prstGeom>
        </p:spPr>
        <p:txBody>
          <a:bodyPr/>
          <a:lstStyle/>
          <a:p>
            <a:endParaRPr lang="tr-TR"/>
          </a:p>
        </p:txBody>
      </p:sp>
      <p:pic>
        <p:nvPicPr>
          <p:cNvPr id="5" name="Grafik 4">
            <a:extLst>
              <a:ext uri="{FF2B5EF4-FFF2-40B4-BE49-F238E27FC236}">
                <a16:creationId xmlns:a16="http://schemas.microsoft.com/office/drawing/2014/main" id="{F41448D6-80FC-1435-37E5-DDFC54B3F31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76400" y="12238224"/>
            <a:ext cx="1925044" cy="608774"/>
          </a:xfrm>
          <a:prstGeom prst="rect">
            <a:avLst/>
          </a:prstGeom>
        </p:spPr>
      </p:pic>
    </p:spTree>
    <p:extLst>
      <p:ext uri="{BB962C8B-B14F-4D97-AF65-F5344CB8AC3E}">
        <p14:creationId xmlns:p14="http://schemas.microsoft.com/office/powerpoint/2010/main" val="3102209362"/>
      </p:ext>
    </p:extLst>
  </p:cSld>
  <p:clrMapOvr>
    <a:masterClrMapping/>
  </p:clrMapOvr>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Full Picture Slide" preserve="1">
  <p:cSld name="1_Full Picture Slide">
    <p:spTree>
      <p:nvGrpSpPr>
        <p:cNvPr id="1" name="Shape 10"/>
        <p:cNvGrpSpPr/>
        <p:nvPr/>
      </p:nvGrpSpPr>
      <p:grpSpPr>
        <a:xfrm>
          <a:off x="0" y="0"/>
          <a:ext cx="0" cy="0"/>
          <a:chOff x="0" y="0"/>
          <a:chExt cx="0" cy="0"/>
        </a:xfrm>
      </p:grpSpPr>
      <p:sp>
        <p:nvSpPr>
          <p:cNvPr id="11" name="Google Shape;11;p72"/>
          <p:cNvSpPr>
            <a:spLocks noGrp="1"/>
          </p:cNvSpPr>
          <p:nvPr>
            <p:ph type="pic" idx="2"/>
          </p:nvPr>
        </p:nvSpPr>
        <p:spPr>
          <a:xfrm>
            <a:off x="0" y="0"/>
            <a:ext cx="24384000" cy="13716000"/>
          </a:xfrm>
          <a:prstGeom prst="rect">
            <a:avLst/>
          </a:prstGeom>
          <a:noFill/>
          <a:ln>
            <a:noFill/>
          </a:ln>
        </p:spPr>
      </p:sp>
    </p:spTree>
    <p:extLst>
      <p:ext uri="{BB962C8B-B14F-4D97-AF65-F5344CB8AC3E}">
        <p14:creationId xmlns:p14="http://schemas.microsoft.com/office/powerpoint/2010/main" val="1923573245"/>
      </p:ext>
    </p:extLst>
  </p:cSld>
  <p:clrMapOvr>
    <a:masterClrMapping/>
  </p:clrMapOvr>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efault Slide" userDrawn="1">
  <p:cSld name="Default Slide">
    <p:spTree>
      <p:nvGrpSpPr>
        <p:cNvPr id="1" name="Shape 12"/>
        <p:cNvGrpSpPr/>
        <p:nvPr/>
      </p:nvGrpSpPr>
      <p:grpSpPr>
        <a:xfrm>
          <a:off x="0" y="0"/>
          <a:ext cx="0" cy="0"/>
          <a:chOff x="0" y="0"/>
          <a:chExt cx="0" cy="0"/>
        </a:xfrm>
      </p:grpSpPr>
      <p:sp>
        <p:nvSpPr>
          <p:cNvPr id="13" name="Google Shape;13;p73"/>
          <p:cNvSpPr/>
          <p:nvPr/>
        </p:nvSpPr>
        <p:spPr>
          <a:xfrm>
            <a:off x="22098000" y="12507273"/>
            <a:ext cx="679450" cy="67945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a:solidFill>
                <a:schemeClr val="lt1"/>
              </a:solidFill>
              <a:latin typeface="Open Sans Light"/>
              <a:ea typeface="Open Sans Light"/>
              <a:cs typeface="Open Sans Light"/>
              <a:sym typeface="Open Sans Light"/>
            </a:endParaRPr>
          </a:p>
        </p:txBody>
      </p:sp>
      <p:sp>
        <p:nvSpPr>
          <p:cNvPr id="14" name="Google Shape;14;p73"/>
          <p:cNvSpPr txBox="1">
            <a:spLocks noGrp="1"/>
          </p:cNvSpPr>
          <p:nvPr>
            <p:ph type="title"/>
          </p:nvPr>
        </p:nvSpPr>
        <p:spPr>
          <a:xfrm>
            <a:off x="1676400" y="663803"/>
            <a:ext cx="20421600" cy="1163097"/>
          </a:xfrm>
          <a:prstGeom prst="rect">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2"/>
              </a:buClr>
              <a:buSzPts val="7400"/>
              <a:buFont typeface="Open Sans Light"/>
              <a:buNone/>
              <a:defRPr sz="7400" b="0" i="0" u="none" strike="noStrike" cap="none">
                <a:solidFill>
                  <a:schemeClr val="dk2"/>
                </a:solidFill>
                <a:latin typeface="+mj-lt"/>
                <a:ea typeface="Open Sans Light"/>
                <a:cs typeface="Open Sans Light"/>
                <a:sym typeface="Open Sans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6" name="Google Shape;16;p73"/>
          <p:cNvSpPr txBox="1">
            <a:spLocks noGrp="1"/>
          </p:cNvSpPr>
          <p:nvPr>
            <p:ph type="body" idx="1"/>
          </p:nvPr>
        </p:nvSpPr>
        <p:spPr>
          <a:xfrm>
            <a:off x="1676400" y="1855512"/>
            <a:ext cx="20421600" cy="444500"/>
          </a:xfrm>
          <a:prstGeom prst="rect">
            <a:avLst/>
          </a:prstGeom>
          <a:noFill/>
          <a:ln>
            <a:noFill/>
          </a:ln>
        </p:spPr>
        <p:txBody>
          <a:bodyPr spcFirstLastPara="1" wrap="square" lIns="0" tIns="0" rIns="0" bIns="0" anchor="t" anchorCtr="0">
            <a:noAutofit/>
          </a:bodyPr>
          <a:lstStyle>
            <a:lvl1pPr marL="457200" marR="0" lvl="0" indent="-228600" algn="ctr" rtl="0">
              <a:lnSpc>
                <a:spcPct val="100000"/>
              </a:lnSpc>
              <a:spcBef>
                <a:spcPts val="2000"/>
              </a:spcBef>
              <a:spcAft>
                <a:spcPts val="0"/>
              </a:spcAft>
              <a:buClr>
                <a:schemeClr val="dk2"/>
              </a:buClr>
              <a:buSzPts val="2800"/>
              <a:buFont typeface="Arial"/>
              <a:buNone/>
              <a:defRPr sz="2800" b="0" i="0" u="none" strike="noStrike" cap="none">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defRPr>
            </a:lvl1pPr>
            <a:lvl2pPr marL="914400" marR="0" lvl="1"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2pPr>
            <a:lvl3pPr marL="1371600" marR="0" lvl="2"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3pPr>
            <a:lvl4pPr marL="1828800" marR="0" lvl="3"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4pPr>
            <a:lvl5pPr marL="2286000" marR="0" lvl="4"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dirty="0"/>
          </a:p>
        </p:txBody>
      </p:sp>
      <p:cxnSp>
        <p:nvCxnSpPr>
          <p:cNvPr id="17" name="Google Shape;17;p73"/>
          <p:cNvCxnSpPr/>
          <p:nvPr/>
        </p:nvCxnSpPr>
        <p:spPr>
          <a:xfrm rot="10800000">
            <a:off x="3905486" y="12846998"/>
            <a:ext cx="17739360" cy="0"/>
          </a:xfrm>
          <a:prstGeom prst="straightConnector1">
            <a:avLst/>
          </a:prstGeom>
          <a:noFill/>
          <a:ln w="19050" cap="flat" cmpd="sng">
            <a:solidFill>
              <a:schemeClr val="accent2"/>
            </a:solidFill>
            <a:prstDash val="solid"/>
            <a:miter lim="800000"/>
            <a:headEnd type="none" w="sm" len="sm"/>
            <a:tailEnd type="none" w="sm" len="sm"/>
          </a:ln>
        </p:spPr>
      </p:cxnSp>
      <p:sp>
        <p:nvSpPr>
          <p:cNvPr id="3" name="Resim Yer Tutucusu 2">
            <a:extLst>
              <a:ext uri="{FF2B5EF4-FFF2-40B4-BE49-F238E27FC236}">
                <a16:creationId xmlns:a16="http://schemas.microsoft.com/office/drawing/2014/main" id="{585F6357-22FA-9726-0824-3FA64AF188AF}"/>
              </a:ext>
            </a:extLst>
          </p:cNvPr>
          <p:cNvSpPr>
            <a:spLocks noGrp="1"/>
          </p:cNvSpPr>
          <p:nvPr>
            <p:ph type="pic" sz="quarter" idx="11"/>
          </p:nvPr>
        </p:nvSpPr>
        <p:spPr>
          <a:xfrm>
            <a:off x="21306971" y="529277"/>
            <a:ext cx="1963782" cy="1963782"/>
          </a:xfrm>
          <a:prstGeom prst="rect">
            <a:avLst/>
          </a:prstGeom>
        </p:spPr>
        <p:txBody>
          <a:bodyPr/>
          <a:lstStyle/>
          <a:p>
            <a:endParaRPr lang="tr-TR"/>
          </a:p>
        </p:txBody>
      </p:sp>
      <p:sp>
        <p:nvSpPr>
          <p:cNvPr id="2" name="Google Shape;15;p73">
            <a:extLst>
              <a:ext uri="{FF2B5EF4-FFF2-40B4-BE49-F238E27FC236}">
                <a16:creationId xmlns:a16="http://schemas.microsoft.com/office/drawing/2014/main" id="{98B1F761-8176-B683-2418-B2EEE589A596}"/>
              </a:ext>
            </a:extLst>
          </p:cNvPr>
          <p:cNvSpPr txBox="1"/>
          <p:nvPr userDrawn="1"/>
        </p:nvSpPr>
        <p:spPr>
          <a:xfrm>
            <a:off x="22156734" y="12666023"/>
            <a:ext cx="539750" cy="33855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fld id="{00000000-1234-1234-1234-123412341234}" type="slidenum">
              <a:rPr lang="en-US" sz="2200" b="1">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a:t>
            </a:fld>
            <a:endParaRPr sz="2200" b="1"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pic>
        <p:nvPicPr>
          <p:cNvPr id="4" name="Grafik 3">
            <a:extLst>
              <a:ext uri="{FF2B5EF4-FFF2-40B4-BE49-F238E27FC236}">
                <a16:creationId xmlns:a16="http://schemas.microsoft.com/office/drawing/2014/main" id="{BE59DA85-6BCC-91EF-13D1-C9541FDC83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76400" y="12238224"/>
            <a:ext cx="1925044" cy="608774"/>
          </a:xfrm>
          <a:prstGeom prst="rect">
            <a:avLst/>
          </a:prstGeom>
        </p:spPr>
      </p:pic>
    </p:spTree>
  </p:cSld>
  <p:clrMapOvr>
    <a:masterClrMapping/>
  </p:clrMapOvr>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94"/>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66" r:id="rId2"/>
    <p:sldLayoutId id="2147483665" r:id="rId3"/>
    <p:sldLayoutId id="2147483650" r:id="rId4"/>
    <p:sldLayoutId id="2147483658"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chart" Target="../charts/chart35.xml"/><Relationship Id="rId3" Type="http://schemas.openxmlformats.org/officeDocument/2006/relationships/chart" Target="../charts/chart32.xml"/><Relationship Id="rId7" Type="http://schemas.openxmlformats.org/officeDocument/2006/relationships/image" Target="../media/image5.sv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chart" Target="../charts/chart34.xml"/><Relationship Id="rId4" Type="http://schemas.openxmlformats.org/officeDocument/2006/relationships/chart" Target="../charts/chart33.xml"/><Relationship Id="rId9" Type="http://schemas.openxmlformats.org/officeDocument/2006/relationships/chart" Target="../charts/chart36.xml"/></Relationships>
</file>

<file path=ppt/slides/_rels/slide11.xml.rels><?xml version="1.0" encoding="UTF-8" standalone="yes"?>
<Relationships xmlns="http://schemas.openxmlformats.org/package/2006/relationships"><Relationship Id="rId8" Type="http://schemas.openxmlformats.org/officeDocument/2006/relationships/chart" Target="../charts/chart40.xml"/><Relationship Id="rId3" Type="http://schemas.openxmlformats.org/officeDocument/2006/relationships/chart" Target="../charts/chart37.xml"/><Relationship Id="rId7" Type="http://schemas.openxmlformats.org/officeDocument/2006/relationships/chart" Target="../charts/chart39.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chart" Target="../charts/chart38.xml"/><Relationship Id="rId9" Type="http://schemas.openxmlformats.org/officeDocument/2006/relationships/chart" Target="../charts/chart41.xml"/></Relationships>
</file>

<file path=ppt/slides/_rels/slide12.xml.rels><?xml version="1.0" encoding="UTF-8" standalone="yes"?>
<Relationships xmlns="http://schemas.openxmlformats.org/package/2006/relationships"><Relationship Id="rId8" Type="http://schemas.openxmlformats.org/officeDocument/2006/relationships/chart" Target="../charts/chart45.xml"/><Relationship Id="rId3" Type="http://schemas.openxmlformats.org/officeDocument/2006/relationships/chart" Target="../charts/chart42.xml"/><Relationship Id="rId7" Type="http://schemas.openxmlformats.org/officeDocument/2006/relationships/chart" Target="../charts/chart44.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chart" Target="../charts/chart47.xml"/><Relationship Id="rId4" Type="http://schemas.openxmlformats.org/officeDocument/2006/relationships/chart" Target="../charts/chart43.xml"/><Relationship Id="rId9" Type="http://schemas.openxmlformats.org/officeDocument/2006/relationships/chart" Target="../charts/chart46.xml"/></Relationships>
</file>

<file path=ppt/slides/_rels/slide13.xml.rels><?xml version="1.0" encoding="UTF-8" standalone="yes"?>
<Relationships xmlns="http://schemas.openxmlformats.org/package/2006/relationships"><Relationship Id="rId8" Type="http://schemas.openxmlformats.org/officeDocument/2006/relationships/chart" Target="../charts/chart51.xml"/><Relationship Id="rId3" Type="http://schemas.openxmlformats.org/officeDocument/2006/relationships/chart" Target="../charts/chart48.xml"/><Relationship Id="rId7" Type="http://schemas.openxmlformats.org/officeDocument/2006/relationships/chart" Target="../charts/chart50.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chart" Target="../charts/chart49.xml"/><Relationship Id="rId9" Type="http://schemas.openxmlformats.org/officeDocument/2006/relationships/chart" Target="../charts/chart52.xml"/></Relationships>
</file>

<file path=ppt/slides/_rels/slide14.xml.rels><?xml version="1.0" encoding="UTF-8" standalone="yes"?>
<Relationships xmlns="http://schemas.openxmlformats.org/package/2006/relationships"><Relationship Id="rId8" Type="http://schemas.openxmlformats.org/officeDocument/2006/relationships/chart" Target="../charts/chart56.xml"/><Relationship Id="rId3" Type="http://schemas.openxmlformats.org/officeDocument/2006/relationships/chart" Target="../charts/chart53.xml"/><Relationship Id="rId7" Type="http://schemas.openxmlformats.org/officeDocument/2006/relationships/chart" Target="../charts/chart55.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chart" Target="../charts/chart54.xml"/></Relationships>
</file>

<file path=ppt/slides/_rels/slide15.xml.rels><?xml version="1.0" encoding="UTF-8" standalone="yes"?>
<Relationships xmlns="http://schemas.openxmlformats.org/package/2006/relationships"><Relationship Id="rId8" Type="http://schemas.openxmlformats.org/officeDocument/2006/relationships/chart" Target="../charts/chart60.xml"/><Relationship Id="rId3" Type="http://schemas.openxmlformats.org/officeDocument/2006/relationships/chart" Target="../charts/chart57.xml"/><Relationship Id="rId7" Type="http://schemas.openxmlformats.org/officeDocument/2006/relationships/chart" Target="../charts/chart59.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chart" Target="../charts/chart58.xml"/></Relationships>
</file>

<file path=ppt/slides/_rels/slide16.xml.rels><?xml version="1.0" encoding="UTF-8" standalone="yes"?>
<Relationships xmlns="http://schemas.openxmlformats.org/package/2006/relationships"><Relationship Id="rId8" Type="http://schemas.openxmlformats.org/officeDocument/2006/relationships/chart" Target="../charts/chart64.xml"/><Relationship Id="rId3" Type="http://schemas.openxmlformats.org/officeDocument/2006/relationships/chart" Target="../charts/chart61.xml"/><Relationship Id="rId7" Type="http://schemas.openxmlformats.org/officeDocument/2006/relationships/chart" Target="../charts/chart63.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chart" Target="../charts/chart62.xml"/><Relationship Id="rId9" Type="http://schemas.openxmlformats.org/officeDocument/2006/relationships/chart" Target="../charts/chart65.xml"/></Relationships>
</file>

<file path=ppt/slides/_rels/slide17.xml.rels><?xml version="1.0" encoding="UTF-8" standalone="yes"?>
<Relationships xmlns="http://schemas.openxmlformats.org/package/2006/relationships"><Relationship Id="rId8" Type="http://schemas.openxmlformats.org/officeDocument/2006/relationships/chart" Target="../charts/chart69.xml"/><Relationship Id="rId3" Type="http://schemas.openxmlformats.org/officeDocument/2006/relationships/chart" Target="../charts/chart66.xml"/><Relationship Id="rId7" Type="http://schemas.openxmlformats.org/officeDocument/2006/relationships/chart" Target="../charts/chart68.xml"/><Relationship Id="rId12" Type="http://schemas.openxmlformats.org/officeDocument/2006/relationships/chart" Target="../charts/chart73.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5.svg"/><Relationship Id="rId11" Type="http://schemas.openxmlformats.org/officeDocument/2006/relationships/chart" Target="../charts/chart72.xml"/><Relationship Id="rId5" Type="http://schemas.openxmlformats.org/officeDocument/2006/relationships/image" Target="../media/image4.png"/><Relationship Id="rId10" Type="http://schemas.openxmlformats.org/officeDocument/2006/relationships/chart" Target="../charts/chart71.xml"/><Relationship Id="rId4" Type="http://schemas.openxmlformats.org/officeDocument/2006/relationships/chart" Target="../charts/chart67.xml"/><Relationship Id="rId9" Type="http://schemas.openxmlformats.org/officeDocument/2006/relationships/chart" Target="../charts/chart70.xml"/></Relationships>
</file>

<file path=ppt/slides/_rels/slide18.xml.rels><?xml version="1.0" encoding="UTF-8" standalone="yes"?>
<Relationships xmlns="http://schemas.openxmlformats.org/package/2006/relationships"><Relationship Id="rId3" Type="http://schemas.openxmlformats.org/officeDocument/2006/relationships/chart" Target="../charts/chart74.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chart" Target="../charts/chart75.xml"/></Relationships>
</file>

<file path=ppt/slides/_rels/slide19.xml.rels><?xml version="1.0" encoding="UTF-8" standalone="yes"?>
<Relationships xmlns="http://schemas.openxmlformats.org/package/2006/relationships"><Relationship Id="rId8" Type="http://schemas.openxmlformats.org/officeDocument/2006/relationships/chart" Target="../charts/chart79.xml"/><Relationship Id="rId3" Type="http://schemas.openxmlformats.org/officeDocument/2006/relationships/chart" Target="../charts/chart76.xml"/><Relationship Id="rId7" Type="http://schemas.openxmlformats.org/officeDocument/2006/relationships/chart" Target="../charts/chart78.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chart" Target="../charts/chart77.xml"/><Relationship Id="rId9" Type="http://schemas.openxmlformats.org/officeDocument/2006/relationships/chart" Target="../charts/chart80.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chart" Target="../charts/chart2.xml"/><Relationship Id="rId4" Type="http://schemas.openxmlformats.org/officeDocument/2006/relationships/chart" Target="../charts/chart1.xml"/></Relationships>
</file>

<file path=ppt/slides/_rels/slide20.xml.rels><?xml version="1.0" encoding="UTF-8" standalone="yes"?>
<Relationships xmlns="http://schemas.openxmlformats.org/package/2006/relationships"><Relationship Id="rId8" Type="http://schemas.openxmlformats.org/officeDocument/2006/relationships/chart" Target="../charts/chart84.xml"/><Relationship Id="rId3" Type="http://schemas.openxmlformats.org/officeDocument/2006/relationships/chart" Target="../charts/chart81.xml"/><Relationship Id="rId7" Type="http://schemas.openxmlformats.org/officeDocument/2006/relationships/chart" Target="../charts/chart83.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chart" Target="../charts/chart82.xml"/><Relationship Id="rId9" Type="http://schemas.openxmlformats.org/officeDocument/2006/relationships/chart" Target="../charts/chart85.xml"/></Relationships>
</file>

<file path=ppt/slides/_rels/slide21.xml.rels><?xml version="1.0" encoding="UTF-8" standalone="yes"?>
<Relationships xmlns="http://schemas.openxmlformats.org/package/2006/relationships"><Relationship Id="rId8" Type="http://schemas.openxmlformats.org/officeDocument/2006/relationships/chart" Target="../charts/chart89.xml"/><Relationship Id="rId3" Type="http://schemas.openxmlformats.org/officeDocument/2006/relationships/chart" Target="../charts/chart86.xml"/><Relationship Id="rId7" Type="http://schemas.openxmlformats.org/officeDocument/2006/relationships/chart" Target="../charts/chart88.xm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chart" Target="../charts/chart87.xml"/><Relationship Id="rId9" Type="http://schemas.openxmlformats.org/officeDocument/2006/relationships/chart" Target="../charts/chart90.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chart" Target="../charts/chart3.xml"/><Relationship Id="rId7" Type="http://schemas.openxmlformats.org/officeDocument/2006/relationships/image" Target="../media/image5.sv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chart" Target="../charts/chart5.xml"/><Relationship Id="rId4" Type="http://schemas.openxmlformats.org/officeDocument/2006/relationships/chart" Target="../charts/chart4.xml"/><Relationship Id="rId9" Type="http://schemas.openxmlformats.org/officeDocument/2006/relationships/chart" Target="../charts/chart7.xml"/></Relationships>
</file>

<file path=ppt/slides/_rels/slide4.xml.rels><?xml version="1.0" encoding="UTF-8" standalone="yes"?>
<Relationships xmlns="http://schemas.openxmlformats.org/package/2006/relationships"><Relationship Id="rId8" Type="http://schemas.openxmlformats.org/officeDocument/2006/relationships/chart" Target="../charts/chart11.xml"/><Relationship Id="rId3" Type="http://schemas.openxmlformats.org/officeDocument/2006/relationships/chart" Target="../charts/chart8.xml"/><Relationship Id="rId7" Type="http://schemas.openxmlformats.org/officeDocument/2006/relationships/image" Target="../media/image5.sv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chart" Target="../charts/chart10.xml"/><Relationship Id="rId4" Type="http://schemas.openxmlformats.org/officeDocument/2006/relationships/chart" Target="../charts/chart9.xml"/><Relationship Id="rId9" Type="http://schemas.openxmlformats.org/officeDocument/2006/relationships/chart" Target="../charts/chart12.xml"/></Relationships>
</file>

<file path=ppt/slides/_rels/slide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chart" Target="../charts/chart14.xml"/></Relationships>
</file>

<file path=ppt/slides/_rels/slide6.xml.rels><?xml version="1.0" encoding="UTF-8" standalone="yes"?>
<Relationships xmlns="http://schemas.openxmlformats.org/package/2006/relationships"><Relationship Id="rId8" Type="http://schemas.openxmlformats.org/officeDocument/2006/relationships/chart" Target="../charts/chart18.xml"/><Relationship Id="rId3" Type="http://schemas.openxmlformats.org/officeDocument/2006/relationships/chart" Target="../charts/chart15.xml"/><Relationship Id="rId7" Type="http://schemas.openxmlformats.org/officeDocument/2006/relationships/image" Target="../media/image5.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chart" Target="../charts/chart17.xml"/><Relationship Id="rId4" Type="http://schemas.openxmlformats.org/officeDocument/2006/relationships/chart" Target="../charts/chart16.xml"/><Relationship Id="rId9" Type="http://schemas.openxmlformats.org/officeDocument/2006/relationships/chart" Target="../charts/chart19.xml"/></Relationships>
</file>

<file path=ppt/slides/_rels/slide7.xml.rels><?xml version="1.0" encoding="UTF-8" standalone="yes"?>
<Relationships xmlns="http://schemas.openxmlformats.org/package/2006/relationships"><Relationship Id="rId8" Type="http://schemas.openxmlformats.org/officeDocument/2006/relationships/chart" Target="../charts/chart23.xml"/><Relationship Id="rId3" Type="http://schemas.openxmlformats.org/officeDocument/2006/relationships/chart" Target="../charts/chart20.xml"/><Relationship Id="rId7" Type="http://schemas.openxmlformats.org/officeDocument/2006/relationships/image" Target="../media/image5.sv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chart" Target="../charts/chart22.xml"/><Relationship Id="rId4" Type="http://schemas.openxmlformats.org/officeDocument/2006/relationships/chart" Target="../charts/chart21.xml"/></Relationships>
</file>

<file path=ppt/slides/_rels/slide8.xml.rels><?xml version="1.0" encoding="UTF-8" standalone="yes"?>
<Relationships xmlns="http://schemas.openxmlformats.org/package/2006/relationships"><Relationship Id="rId8" Type="http://schemas.openxmlformats.org/officeDocument/2006/relationships/chart" Target="../charts/chart27.xml"/><Relationship Id="rId3" Type="http://schemas.openxmlformats.org/officeDocument/2006/relationships/chart" Target="../charts/chart24.xml"/><Relationship Id="rId7" Type="http://schemas.openxmlformats.org/officeDocument/2006/relationships/image" Target="../media/image5.sv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chart" Target="../charts/chart26.xml"/><Relationship Id="rId4" Type="http://schemas.openxmlformats.org/officeDocument/2006/relationships/chart" Target="../charts/chart25.xml"/><Relationship Id="rId9" Type="http://schemas.openxmlformats.org/officeDocument/2006/relationships/chart" Target="../charts/chart28.xml"/></Relationships>
</file>

<file path=ppt/slides/_rels/slide9.xml.rels><?xml version="1.0" encoding="UTF-8" standalone="yes"?>
<Relationships xmlns="http://schemas.openxmlformats.org/package/2006/relationships"><Relationship Id="rId3" Type="http://schemas.openxmlformats.org/officeDocument/2006/relationships/chart" Target="../charts/chart29.xml"/><Relationship Id="rId7" Type="http://schemas.openxmlformats.org/officeDocument/2006/relationships/chart" Target="../charts/chart3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chart" Target="../charts/char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00A3E4C6-9790-4AB1-4BE9-1E4810C57BEF}"/>
            </a:ext>
          </a:extLst>
        </p:cNvPr>
        <p:cNvGrpSpPr/>
        <p:nvPr/>
      </p:nvGrpSpPr>
      <p:grpSpPr>
        <a:xfrm>
          <a:off x="0" y="0"/>
          <a:ext cx="0" cy="0"/>
          <a:chOff x="0" y="0"/>
          <a:chExt cx="0" cy="0"/>
        </a:xfrm>
      </p:grpSpPr>
      <p:grpSp>
        <p:nvGrpSpPr>
          <p:cNvPr id="16" name="Grup 15">
            <a:extLst>
              <a:ext uri="{FF2B5EF4-FFF2-40B4-BE49-F238E27FC236}">
                <a16:creationId xmlns:a16="http://schemas.microsoft.com/office/drawing/2014/main" id="{A6829927-1622-5610-6A9D-B7241A3D9CA3}"/>
              </a:ext>
            </a:extLst>
          </p:cNvPr>
          <p:cNvGrpSpPr/>
          <p:nvPr/>
        </p:nvGrpSpPr>
        <p:grpSpPr>
          <a:xfrm>
            <a:off x="0" y="-3940"/>
            <a:ext cx="24384000" cy="13716000"/>
            <a:chOff x="0" y="0"/>
            <a:chExt cx="24384000" cy="13716000"/>
          </a:xfrm>
        </p:grpSpPr>
        <p:sp>
          <p:nvSpPr>
            <p:cNvPr id="17" name="Google Shape;166;p1">
              <a:extLst>
                <a:ext uri="{FF2B5EF4-FFF2-40B4-BE49-F238E27FC236}">
                  <a16:creationId xmlns:a16="http://schemas.microsoft.com/office/drawing/2014/main" id="{609CFF49-1B4D-A13D-621B-6C03C43A1A46}"/>
                </a:ext>
              </a:extLst>
            </p:cNvPr>
            <p:cNvSpPr/>
            <p:nvPr/>
          </p:nvSpPr>
          <p:spPr>
            <a:xfrm>
              <a:off x="0" y="0"/>
              <a:ext cx="24384000" cy="13716000"/>
            </a:xfrm>
            <a:prstGeom prst="rect">
              <a:avLst/>
            </a:prstGeom>
            <a:gradFill>
              <a:gsLst>
                <a:gs pos="0">
                  <a:srgbClr val="00CCD7">
                    <a:alpha val="89803"/>
                  </a:srgbClr>
                </a:gs>
                <a:gs pos="33000">
                  <a:srgbClr val="00AFD2">
                    <a:alpha val="89803"/>
                  </a:srgbClr>
                </a:gs>
                <a:gs pos="66000">
                  <a:srgbClr val="006DA4">
                    <a:alpha val="89803"/>
                  </a:srgbClr>
                </a:gs>
                <a:gs pos="100000">
                  <a:srgbClr val="00486C">
                    <a:alpha val="89803"/>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lt1"/>
                </a:solidFill>
                <a:latin typeface="Calibri"/>
                <a:ea typeface="Calibri"/>
                <a:cs typeface="Calibri"/>
                <a:sym typeface="Calibri"/>
              </a:endParaRPr>
            </a:p>
          </p:txBody>
        </p:sp>
        <p:pic>
          <p:nvPicPr>
            <p:cNvPr id="18" name="Resim Yer Tutucusu 4" descr="tasarım, kalıp, desen, düzen, sanat içeren bir resim&#10;&#10;Yapay zeka tarafından oluşturulmuş içerik yanlış olabilir.">
              <a:extLst>
                <a:ext uri="{FF2B5EF4-FFF2-40B4-BE49-F238E27FC236}">
                  <a16:creationId xmlns:a16="http://schemas.microsoft.com/office/drawing/2014/main" id="{470DFE37-A126-D0EE-CDEE-D82EDEFA1D51}"/>
                </a:ext>
              </a:extLst>
            </p:cNvPr>
            <p:cNvPicPr>
              <a:picLocks noChangeAspect="1"/>
            </p:cNvPicPr>
            <p:nvPr/>
          </p:nvPicPr>
          <p:blipFill>
            <a:blip r:embed="rId3">
              <a:alphaModFix amt="20000"/>
              <a:duotone>
                <a:prstClr val="black"/>
                <a:schemeClr val="accent4">
                  <a:tint val="45000"/>
                  <a:satMod val="400000"/>
                </a:schemeClr>
              </a:duotone>
              <a:extLst>
                <a:ext uri="{BEBA8EAE-BF5A-486C-A8C5-ECC9F3942E4B}">
                  <a14:imgProps xmlns:a14="http://schemas.microsoft.com/office/drawing/2010/main">
                    <a14:imgLayer r:embed="rId4">
                      <a14:imgEffect>
                        <a14:colorTemperature colorTemp="11500"/>
                      </a14:imgEffect>
                      <a14:imgEffect>
                        <a14:saturation sat="250000"/>
                      </a14:imgEffect>
                    </a14:imgLayer>
                  </a14:imgProps>
                </a:ext>
                <a:ext uri="{28A0092B-C50C-407E-A947-70E740481C1C}">
                  <a14:useLocalDpi xmlns:a14="http://schemas.microsoft.com/office/drawing/2010/main" val="0"/>
                </a:ext>
              </a:extLst>
            </a:blip>
            <a:srcRect l="5556" r="5556"/>
            <a:stretch>
              <a:fillRect/>
            </a:stretch>
          </p:blipFill>
          <p:spPr>
            <a:xfrm>
              <a:off x="0" y="0"/>
              <a:ext cx="24384000" cy="13716000"/>
            </a:xfrm>
            <a:prstGeom prst="rect">
              <a:avLst/>
            </a:prstGeom>
          </p:spPr>
        </p:pic>
      </p:grpSp>
      <p:grpSp>
        <p:nvGrpSpPr>
          <p:cNvPr id="168" name="Google Shape;168;p1">
            <a:extLst>
              <a:ext uri="{FF2B5EF4-FFF2-40B4-BE49-F238E27FC236}">
                <a16:creationId xmlns:a16="http://schemas.microsoft.com/office/drawing/2014/main" id="{113137D8-E87D-0577-D8B0-4BD46B2E3467}"/>
              </a:ext>
            </a:extLst>
          </p:cNvPr>
          <p:cNvGrpSpPr/>
          <p:nvPr/>
        </p:nvGrpSpPr>
        <p:grpSpPr>
          <a:xfrm>
            <a:off x="3467678" y="4959812"/>
            <a:ext cx="18134443" cy="2913578"/>
            <a:chOff x="4713542" y="4227741"/>
            <a:chExt cx="13154132" cy="3046801"/>
          </a:xfrm>
        </p:grpSpPr>
        <p:grpSp>
          <p:nvGrpSpPr>
            <p:cNvPr id="169" name="Google Shape;169;p1">
              <a:extLst>
                <a:ext uri="{FF2B5EF4-FFF2-40B4-BE49-F238E27FC236}">
                  <a16:creationId xmlns:a16="http://schemas.microsoft.com/office/drawing/2014/main" id="{CB77564C-1290-93D7-CE4C-812698B83C72}"/>
                </a:ext>
              </a:extLst>
            </p:cNvPr>
            <p:cNvGrpSpPr/>
            <p:nvPr/>
          </p:nvGrpSpPr>
          <p:grpSpPr>
            <a:xfrm>
              <a:off x="4713542" y="4227741"/>
              <a:ext cx="3338566" cy="1463040"/>
              <a:chOff x="4422140" y="3769678"/>
              <a:chExt cx="3338566" cy="1463040"/>
            </a:xfrm>
          </p:grpSpPr>
          <p:cxnSp>
            <p:nvCxnSpPr>
              <p:cNvPr id="170" name="Google Shape;170;p1">
                <a:extLst>
                  <a:ext uri="{FF2B5EF4-FFF2-40B4-BE49-F238E27FC236}">
                    <a16:creationId xmlns:a16="http://schemas.microsoft.com/office/drawing/2014/main" id="{081D8353-7C13-2BF8-2FD1-FB139E280F10}"/>
                  </a:ext>
                </a:extLst>
              </p:cNvPr>
              <p:cNvCxnSpPr/>
              <p:nvPr/>
            </p:nvCxnSpPr>
            <p:spPr>
              <a:xfrm rot="10800000">
                <a:off x="4432301" y="3784600"/>
                <a:ext cx="3328405" cy="0"/>
              </a:xfrm>
              <a:prstGeom prst="straightConnector1">
                <a:avLst/>
              </a:prstGeom>
              <a:noFill/>
              <a:ln w="28575" cap="flat" cmpd="sng">
                <a:solidFill>
                  <a:schemeClr val="lt1"/>
                </a:solidFill>
                <a:prstDash val="solid"/>
                <a:miter lim="800000"/>
                <a:headEnd type="none" w="sm" len="sm"/>
                <a:tailEnd type="none" w="sm" len="sm"/>
              </a:ln>
            </p:spPr>
          </p:cxnSp>
          <p:cxnSp>
            <p:nvCxnSpPr>
              <p:cNvPr id="171" name="Google Shape;171;p1">
                <a:extLst>
                  <a:ext uri="{FF2B5EF4-FFF2-40B4-BE49-F238E27FC236}">
                    <a16:creationId xmlns:a16="http://schemas.microsoft.com/office/drawing/2014/main" id="{82DDBAC7-BB21-4C25-2A1E-2BEB9F288326}"/>
                  </a:ext>
                </a:extLst>
              </p:cNvPr>
              <p:cNvCxnSpPr/>
              <p:nvPr/>
            </p:nvCxnSpPr>
            <p:spPr>
              <a:xfrm>
                <a:off x="4422140" y="3769678"/>
                <a:ext cx="0" cy="1463040"/>
              </a:xfrm>
              <a:prstGeom prst="straightConnector1">
                <a:avLst/>
              </a:prstGeom>
              <a:noFill/>
              <a:ln w="28575" cap="flat" cmpd="sng">
                <a:solidFill>
                  <a:schemeClr val="lt1"/>
                </a:solidFill>
                <a:prstDash val="solid"/>
                <a:miter lim="800000"/>
                <a:headEnd type="none" w="sm" len="sm"/>
                <a:tailEnd type="none" w="sm" len="sm"/>
              </a:ln>
            </p:spPr>
          </p:cxnSp>
        </p:grpSp>
        <p:grpSp>
          <p:nvGrpSpPr>
            <p:cNvPr id="172" name="Google Shape;172;p1">
              <a:extLst>
                <a:ext uri="{FF2B5EF4-FFF2-40B4-BE49-F238E27FC236}">
                  <a16:creationId xmlns:a16="http://schemas.microsoft.com/office/drawing/2014/main" id="{8112AEBC-FB81-8A0F-5833-B3A98EF06E6C}"/>
                </a:ext>
              </a:extLst>
            </p:cNvPr>
            <p:cNvGrpSpPr/>
            <p:nvPr/>
          </p:nvGrpSpPr>
          <p:grpSpPr>
            <a:xfrm rot="10800000">
              <a:off x="13809325" y="5811502"/>
              <a:ext cx="4058349" cy="1463040"/>
              <a:chOff x="6009640" y="3769678"/>
              <a:chExt cx="4058349" cy="1463040"/>
            </a:xfrm>
          </p:grpSpPr>
          <p:cxnSp>
            <p:nvCxnSpPr>
              <p:cNvPr id="173" name="Google Shape;173;p1">
                <a:extLst>
                  <a:ext uri="{FF2B5EF4-FFF2-40B4-BE49-F238E27FC236}">
                    <a16:creationId xmlns:a16="http://schemas.microsoft.com/office/drawing/2014/main" id="{E8348F71-A3CC-7B30-CA27-9DB09EFC5806}"/>
                  </a:ext>
                </a:extLst>
              </p:cNvPr>
              <p:cNvCxnSpPr/>
              <p:nvPr/>
            </p:nvCxnSpPr>
            <p:spPr>
              <a:xfrm rot="10800000">
                <a:off x="6019789" y="3784600"/>
                <a:ext cx="4048200" cy="0"/>
              </a:xfrm>
              <a:prstGeom prst="straightConnector1">
                <a:avLst/>
              </a:prstGeom>
              <a:noFill/>
              <a:ln w="28575" cap="flat" cmpd="sng">
                <a:solidFill>
                  <a:schemeClr val="lt1"/>
                </a:solidFill>
                <a:prstDash val="solid"/>
                <a:miter lim="800000"/>
                <a:headEnd type="none" w="sm" len="sm"/>
                <a:tailEnd type="none" w="sm" len="sm"/>
              </a:ln>
            </p:spPr>
          </p:cxnSp>
          <p:cxnSp>
            <p:nvCxnSpPr>
              <p:cNvPr id="174" name="Google Shape;174;p1">
                <a:extLst>
                  <a:ext uri="{FF2B5EF4-FFF2-40B4-BE49-F238E27FC236}">
                    <a16:creationId xmlns:a16="http://schemas.microsoft.com/office/drawing/2014/main" id="{EBC7DB9B-1498-1B02-396C-89DE2AEB8330}"/>
                  </a:ext>
                </a:extLst>
              </p:cNvPr>
              <p:cNvCxnSpPr/>
              <p:nvPr/>
            </p:nvCxnSpPr>
            <p:spPr>
              <a:xfrm>
                <a:off x="6009640" y="3769678"/>
                <a:ext cx="0" cy="1463040"/>
              </a:xfrm>
              <a:prstGeom prst="straightConnector1">
                <a:avLst/>
              </a:prstGeom>
              <a:noFill/>
              <a:ln w="28575" cap="flat" cmpd="sng">
                <a:solidFill>
                  <a:schemeClr val="lt1"/>
                </a:solidFill>
                <a:prstDash val="solid"/>
                <a:miter lim="800000"/>
                <a:headEnd type="none" w="sm" len="sm"/>
                <a:tailEnd type="none" w="sm" len="sm"/>
              </a:ln>
            </p:spPr>
          </p:cxnSp>
        </p:grpSp>
      </p:grpSp>
      <p:sp>
        <p:nvSpPr>
          <p:cNvPr id="176" name="Google Shape;176;p1">
            <a:extLst>
              <a:ext uri="{FF2B5EF4-FFF2-40B4-BE49-F238E27FC236}">
                <a16:creationId xmlns:a16="http://schemas.microsoft.com/office/drawing/2014/main" id="{BD2EE666-82D2-410D-3258-67CDDDDE67C7}"/>
              </a:ext>
            </a:extLst>
          </p:cNvPr>
          <p:cNvSpPr txBox="1"/>
          <p:nvPr/>
        </p:nvSpPr>
        <p:spPr>
          <a:xfrm>
            <a:off x="9316649" y="10701548"/>
            <a:ext cx="5750700" cy="86177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tr-TR" sz="3200" b="1" dirty="0">
                <a:solidFill>
                  <a:schemeClr val="lt2"/>
                </a:solidFill>
                <a:latin typeface="+mj-lt"/>
                <a:ea typeface="Open Sans Light"/>
                <a:cs typeface="Open Sans Light"/>
                <a:sym typeface="Open Sans Light"/>
              </a:rPr>
              <a:t>Gürkan POLAT</a:t>
            </a:r>
          </a:p>
          <a:p>
            <a:pPr marL="0" marR="0" lvl="0" indent="0" algn="ctr" rtl="0">
              <a:spcBef>
                <a:spcPts val="0"/>
              </a:spcBef>
              <a:spcAft>
                <a:spcPts val="0"/>
              </a:spcAft>
              <a:buNone/>
            </a:pPr>
            <a:r>
              <a:rPr lang="tr-TR" sz="2400" b="1" dirty="0" err="1">
                <a:solidFill>
                  <a:schemeClr val="lt2"/>
                </a:solidFill>
                <a:latin typeface="+mj-lt"/>
                <a:ea typeface="Open Sans Light"/>
                <a:cs typeface="Open Sans Light"/>
                <a:sym typeface="Open Sans Light"/>
              </a:rPr>
              <a:t>Director</a:t>
            </a:r>
            <a:endParaRPr sz="2400" b="1" dirty="0">
              <a:solidFill>
                <a:schemeClr val="lt2"/>
              </a:solidFill>
              <a:latin typeface="+mj-lt"/>
              <a:ea typeface="Open Sans Light"/>
              <a:cs typeface="Open Sans Light"/>
              <a:sym typeface="Open Sans Light"/>
            </a:endParaRPr>
          </a:p>
        </p:txBody>
      </p:sp>
      <p:sp>
        <p:nvSpPr>
          <p:cNvPr id="11" name="Metin Yer Tutucusu 10">
            <a:extLst>
              <a:ext uri="{FF2B5EF4-FFF2-40B4-BE49-F238E27FC236}">
                <a16:creationId xmlns:a16="http://schemas.microsoft.com/office/drawing/2014/main" id="{E5EE14A7-1B2C-DF28-6281-22D933339264}"/>
              </a:ext>
            </a:extLst>
          </p:cNvPr>
          <p:cNvSpPr>
            <a:spLocks noGrp="1"/>
          </p:cNvSpPr>
          <p:nvPr>
            <p:ph type="body" sz="quarter" idx="12"/>
          </p:nvPr>
        </p:nvSpPr>
        <p:spPr>
          <a:xfrm>
            <a:off x="3481671" y="5533135"/>
            <a:ext cx="17489382" cy="2584450"/>
          </a:xfrm>
        </p:spPr>
        <p:txBody>
          <a:bodyPr anchor="ctr"/>
          <a:lstStyle/>
          <a:p>
            <a:r>
              <a:rPr lang="en-US" sz="6000" b="1" dirty="0">
                <a:solidFill>
                  <a:schemeClr val="bg1"/>
                </a:solidFill>
              </a:rPr>
              <a:t>Presentation by TNC Secretariat on the results of the </a:t>
            </a:r>
            <a:r>
              <a:rPr lang="tr-TR" sz="6000" b="1" dirty="0">
                <a:solidFill>
                  <a:schemeClr val="bg1"/>
                </a:solidFill>
              </a:rPr>
              <a:t>TPS-OIC Q</a:t>
            </a:r>
            <a:r>
              <a:rPr lang="en-US" sz="6000" b="1" dirty="0" err="1">
                <a:solidFill>
                  <a:schemeClr val="bg1"/>
                </a:solidFill>
              </a:rPr>
              <a:t>uestionnaires</a:t>
            </a:r>
            <a:endParaRPr lang="tr-TR" sz="6000" b="1" dirty="0">
              <a:solidFill>
                <a:schemeClr val="bg1"/>
              </a:solidFill>
            </a:endParaRPr>
          </a:p>
          <a:p>
            <a:r>
              <a:rPr lang="tr-TR" sz="4800" b="1" dirty="0" err="1">
                <a:solidFill>
                  <a:schemeClr val="lt1"/>
                </a:solidFill>
                <a:latin typeface="Open Sans Light"/>
                <a:ea typeface="Open Sans Light"/>
                <a:cs typeface="Open Sans Light"/>
                <a:sym typeface="Open Sans Light"/>
              </a:rPr>
              <a:t>Questionnaire</a:t>
            </a:r>
            <a:r>
              <a:rPr lang="tr-TR" sz="4800" b="1" dirty="0">
                <a:solidFill>
                  <a:schemeClr val="lt1"/>
                </a:solidFill>
                <a:latin typeface="Open Sans Light"/>
                <a:ea typeface="Open Sans Light"/>
                <a:cs typeface="Open Sans Light"/>
                <a:sym typeface="Open Sans Light"/>
              </a:rPr>
              <a:t> on Expansion of TPS-OIC</a:t>
            </a:r>
            <a:endParaRPr lang="tr-TR" sz="700" b="1" dirty="0"/>
          </a:p>
          <a:p>
            <a:endParaRPr lang="en-US" sz="6000" b="1" dirty="0">
              <a:solidFill>
                <a:schemeClr val="bg1"/>
              </a:solidFill>
            </a:endParaRPr>
          </a:p>
        </p:txBody>
      </p:sp>
      <p:sp>
        <p:nvSpPr>
          <p:cNvPr id="15" name="Metin Yer Tutucusu 14">
            <a:extLst>
              <a:ext uri="{FF2B5EF4-FFF2-40B4-BE49-F238E27FC236}">
                <a16:creationId xmlns:a16="http://schemas.microsoft.com/office/drawing/2014/main" id="{27B34759-79EA-E299-BCA5-0CE5356DD430}"/>
              </a:ext>
            </a:extLst>
          </p:cNvPr>
          <p:cNvSpPr>
            <a:spLocks noGrp="1"/>
          </p:cNvSpPr>
          <p:nvPr>
            <p:ph type="body" sz="quarter" idx="13"/>
          </p:nvPr>
        </p:nvSpPr>
        <p:spPr>
          <a:xfrm>
            <a:off x="6722967" y="9145366"/>
            <a:ext cx="10938063" cy="806739"/>
          </a:xfrm>
        </p:spPr>
        <p:txBody>
          <a:bodyPr/>
          <a:lstStyle/>
          <a:p>
            <a:r>
              <a:rPr lang="tr-TR" sz="3200" b="1" dirty="0">
                <a:solidFill>
                  <a:schemeClr val="lt2"/>
                </a:solidFill>
                <a:ea typeface="Open Sans Light"/>
                <a:cs typeface="Open Sans Light"/>
              </a:rPr>
              <a:t>TPS-OIC </a:t>
            </a:r>
            <a:r>
              <a:rPr lang="tr-TR" sz="3200" b="1" dirty="0" err="1">
                <a:solidFill>
                  <a:schemeClr val="lt2"/>
                </a:solidFill>
                <a:ea typeface="Open Sans Light"/>
                <a:cs typeface="Open Sans Light"/>
              </a:rPr>
              <a:t>Trade</a:t>
            </a:r>
            <a:r>
              <a:rPr lang="tr-TR" sz="3200" b="1" dirty="0">
                <a:solidFill>
                  <a:schemeClr val="lt2"/>
                </a:solidFill>
                <a:ea typeface="Open Sans Light"/>
                <a:cs typeface="Open Sans Light"/>
              </a:rPr>
              <a:t> </a:t>
            </a:r>
            <a:r>
              <a:rPr lang="tr-TR" sz="3200" b="1" dirty="0" err="1">
                <a:solidFill>
                  <a:schemeClr val="lt2"/>
                </a:solidFill>
                <a:ea typeface="Open Sans Light"/>
                <a:cs typeface="Open Sans Light"/>
              </a:rPr>
              <a:t>Negotiating</a:t>
            </a:r>
            <a:r>
              <a:rPr lang="tr-TR" sz="3200" b="1" dirty="0">
                <a:solidFill>
                  <a:schemeClr val="lt2"/>
                </a:solidFill>
                <a:ea typeface="Open Sans Light"/>
                <a:cs typeface="Open Sans Light"/>
              </a:rPr>
              <a:t> </a:t>
            </a:r>
            <a:r>
              <a:rPr lang="tr-TR" sz="3200" b="1" dirty="0" err="1">
                <a:solidFill>
                  <a:schemeClr val="lt2"/>
                </a:solidFill>
                <a:ea typeface="Open Sans Light"/>
                <a:cs typeface="Open Sans Light"/>
              </a:rPr>
              <a:t>Committee</a:t>
            </a:r>
            <a:r>
              <a:rPr lang="tr-TR" sz="3200" b="1" dirty="0">
                <a:solidFill>
                  <a:schemeClr val="lt2"/>
                </a:solidFill>
                <a:ea typeface="Open Sans Light"/>
                <a:cs typeface="Open Sans Light"/>
              </a:rPr>
              <a:t> (TNC) Meeting</a:t>
            </a:r>
          </a:p>
          <a:p>
            <a:r>
              <a:rPr lang="tr-TR" sz="3200" dirty="0">
                <a:solidFill>
                  <a:schemeClr val="bg1"/>
                </a:solidFill>
              </a:rPr>
              <a:t>1 </a:t>
            </a:r>
            <a:r>
              <a:rPr lang="tr-TR" sz="3200" dirty="0" err="1">
                <a:solidFill>
                  <a:schemeClr val="bg1"/>
                </a:solidFill>
              </a:rPr>
              <a:t>July</a:t>
            </a:r>
            <a:r>
              <a:rPr lang="tr-TR" sz="3200" dirty="0">
                <a:solidFill>
                  <a:schemeClr val="bg1"/>
                </a:solidFill>
              </a:rPr>
              <a:t> 2026, Online</a:t>
            </a: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45727" y="1152367"/>
            <a:ext cx="3092545" cy="3587352"/>
          </a:xfrm>
          <a:prstGeom prst="rect">
            <a:avLst/>
          </a:prstGeom>
        </p:spPr>
      </p:pic>
    </p:spTree>
    <p:extLst>
      <p:ext uri="{BB962C8B-B14F-4D97-AF65-F5344CB8AC3E}">
        <p14:creationId xmlns:p14="http://schemas.microsoft.com/office/powerpoint/2010/main" val="1310799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1887" name="Google Shape;1887;p58"/>
          <p:cNvGraphicFramePr/>
          <p:nvPr>
            <p:extLst>
              <p:ext uri="{D42A27DB-BD31-4B8C-83A1-F6EECF244321}">
                <p14:modId xmlns:p14="http://schemas.microsoft.com/office/powerpoint/2010/main" val="3584897065"/>
              </p:ext>
            </p:extLst>
          </p:nvPr>
        </p:nvGraphicFramePr>
        <p:xfrm>
          <a:off x="1" y="3700898"/>
          <a:ext cx="6808308" cy="5994330"/>
        </p:xfrm>
        <a:graphic>
          <a:graphicData uri="http://schemas.openxmlformats.org/drawingml/2006/chart">
            <c:chart xmlns:c="http://schemas.openxmlformats.org/drawingml/2006/chart" xmlns:r="http://schemas.openxmlformats.org/officeDocument/2006/relationships" r:id="rId3"/>
          </a:graphicData>
        </a:graphic>
      </p:graphicFrame>
      <p:sp>
        <p:nvSpPr>
          <p:cNvPr id="1888" name="Google Shape;1888;p58"/>
          <p:cNvSpPr/>
          <p:nvPr/>
        </p:nvSpPr>
        <p:spPr>
          <a:xfrm>
            <a:off x="942975" y="9873045"/>
            <a:ext cx="6280168" cy="1447411"/>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Should TPS-OIC Rules of Origin be revised or modernized?</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890" name="Google Shape;1890;p58"/>
          <p:cNvSpPr txBox="1"/>
          <p:nvPr/>
        </p:nvSpPr>
        <p:spPr>
          <a:xfrm>
            <a:off x="1897056" y="11320456"/>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94" name="Google Shape;1894;p58"/>
          <p:cNvSpPr txBox="1"/>
          <p:nvPr/>
        </p:nvSpPr>
        <p:spPr>
          <a:xfrm>
            <a:off x="10776358"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Expenses</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4"/>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5"/>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4: </a:t>
            </a:r>
            <a:r>
              <a:rPr lang="tr-TR" sz="6000" dirty="0">
                <a:solidFill>
                  <a:schemeClr val="accent2"/>
                </a:solidFill>
                <a:latin typeface="+mj-lt"/>
                <a:ea typeface="Open Sans Light"/>
                <a:cs typeface="Open Sans Light"/>
                <a:sym typeface="Open Sans Light"/>
              </a:rPr>
              <a:t>Rules of </a:t>
            </a:r>
            <a:r>
              <a:rPr lang="tr-TR" sz="6000" dirty="0" err="1">
                <a:solidFill>
                  <a:schemeClr val="accent2"/>
                </a:solidFill>
                <a:latin typeface="+mj-lt"/>
                <a:ea typeface="Open Sans Light"/>
                <a:cs typeface="Open Sans Light"/>
                <a:sym typeface="Open Sans Light"/>
              </a:rPr>
              <a:t>Origin</a:t>
            </a:r>
            <a:r>
              <a:rPr lang="tr-TR" sz="6000" dirty="0">
                <a:solidFill>
                  <a:schemeClr val="accent2"/>
                </a:solidFill>
                <a:latin typeface="+mj-lt"/>
                <a:ea typeface="Open Sans Light"/>
                <a:cs typeface="Open Sans Light"/>
                <a:sym typeface="Open Sans Light"/>
              </a:rPr>
              <a:t> Reform</a:t>
            </a:r>
            <a:r>
              <a:rPr lang="en-US" sz="6000" dirty="0">
                <a:solidFill>
                  <a:schemeClr val="accent2"/>
                </a:solidFill>
                <a:latin typeface="+mj-lt"/>
                <a:ea typeface="Open Sans Light"/>
                <a:cs typeface="Open Sans Light"/>
              </a:rPr>
              <a:t> </a:t>
            </a:r>
            <a:endParaRPr lang="tr-TR" sz="6000" dirty="0">
              <a:solidFill>
                <a:schemeClr val="accent2"/>
              </a:solidFill>
              <a:latin typeface="+mj-lt"/>
              <a:ea typeface="Open Sans Light"/>
              <a:cs typeface="Open Sans Light"/>
              <a:sym typeface="Open Sans Light"/>
            </a:endParaRPr>
          </a:p>
        </p:txBody>
      </p:sp>
      <p:sp>
        <p:nvSpPr>
          <p:cNvPr id="32" name="Google Shape;1888;p58"/>
          <p:cNvSpPr/>
          <p:nvPr/>
        </p:nvSpPr>
        <p:spPr>
          <a:xfrm>
            <a:off x="8404039" y="9924195"/>
            <a:ext cx="7195929" cy="1396261"/>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If yes, which areas require reform? </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9" name="Google Shape;1888;p58"/>
          <p:cNvSpPr/>
          <p:nvPr/>
        </p:nvSpPr>
        <p:spPr>
          <a:xfrm>
            <a:off x="16780865" y="9695227"/>
            <a:ext cx="7369368" cy="1676378"/>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Views on the impact of simplified or more flexible Rules of Origin on utilization rates</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27" name="Google Shape;1890;p58"/>
          <p:cNvSpPr txBox="1"/>
          <p:nvPr/>
        </p:nvSpPr>
        <p:spPr>
          <a:xfrm>
            <a:off x="18592133" y="11480067"/>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 name="Google Shape;1890;p58"/>
          <p:cNvSpPr txBox="1"/>
          <p:nvPr/>
        </p:nvSpPr>
        <p:spPr>
          <a:xfrm>
            <a:off x="10117950" y="11320456"/>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1" name="Grafik 20">
            <a:extLst>
              <a:ext uri="{FF2B5EF4-FFF2-40B4-BE49-F238E27FC236}">
                <a16:creationId xmlns:a16="http://schemas.microsoft.com/office/drawing/2014/main" id="{A382D3FC-DEAA-4F8B-B9E6-82344A48D7F6}"/>
              </a:ext>
            </a:extLst>
          </p:cNvPr>
          <p:cNvGraphicFramePr/>
          <p:nvPr>
            <p:extLst>
              <p:ext uri="{D42A27DB-BD31-4B8C-83A1-F6EECF244321}">
                <p14:modId xmlns:p14="http://schemas.microsoft.com/office/powerpoint/2010/main" val="1396607052"/>
              </p:ext>
            </p:extLst>
          </p:nvPr>
        </p:nvGraphicFramePr>
        <p:xfrm>
          <a:off x="6498078" y="2629696"/>
          <a:ext cx="11222908" cy="688006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9" name="Google Shape;1887;p58"/>
          <p:cNvGraphicFramePr/>
          <p:nvPr>
            <p:extLst>
              <p:ext uri="{D42A27DB-BD31-4B8C-83A1-F6EECF244321}">
                <p14:modId xmlns:p14="http://schemas.microsoft.com/office/powerpoint/2010/main" val="2750577816"/>
              </p:ext>
            </p:extLst>
          </p:nvPr>
        </p:nvGraphicFramePr>
        <p:xfrm>
          <a:off x="17166271" y="3543846"/>
          <a:ext cx="7403201" cy="5965913"/>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1935012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1888" name="Google Shape;1888;p58"/>
          <p:cNvSpPr/>
          <p:nvPr/>
        </p:nvSpPr>
        <p:spPr>
          <a:xfrm>
            <a:off x="942975" y="9873045"/>
            <a:ext cx="6280168" cy="1447411"/>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Should TPS-OIC be expanded to include trade in services?</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890" name="Google Shape;1890;p58"/>
          <p:cNvSpPr txBox="1"/>
          <p:nvPr/>
        </p:nvSpPr>
        <p:spPr>
          <a:xfrm>
            <a:off x="2099547" y="11600573"/>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94" name="Google Shape;1894;p58"/>
          <p:cNvSpPr txBox="1"/>
          <p:nvPr/>
        </p:nvSpPr>
        <p:spPr>
          <a:xfrm>
            <a:off x="10776358"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Expenses</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4"/>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5: </a:t>
            </a:r>
            <a:r>
              <a:rPr lang="tr-TR" sz="6000" dirty="0" err="1">
                <a:solidFill>
                  <a:schemeClr val="accent2"/>
                </a:solidFill>
                <a:latin typeface="+mj-lt"/>
                <a:ea typeface="Open Sans Light"/>
                <a:cs typeface="Open Sans Light"/>
                <a:sym typeface="Open Sans Light"/>
              </a:rPr>
              <a:t>Trade</a:t>
            </a:r>
            <a:r>
              <a:rPr lang="tr-TR" sz="6000" dirty="0">
                <a:solidFill>
                  <a:schemeClr val="accent2"/>
                </a:solidFill>
                <a:latin typeface="+mj-lt"/>
                <a:ea typeface="Open Sans Light"/>
                <a:cs typeface="Open Sans Light"/>
                <a:sym typeface="Open Sans Light"/>
              </a:rPr>
              <a:t> in Services</a:t>
            </a:r>
            <a:r>
              <a:rPr lang="en-US" sz="6000" dirty="0">
                <a:solidFill>
                  <a:schemeClr val="accent2"/>
                </a:solidFill>
                <a:latin typeface="+mj-lt"/>
                <a:ea typeface="Open Sans Light"/>
                <a:cs typeface="Open Sans Light"/>
              </a:rPr>
              <a:t> </a:t>
            </a:r>
            <a:endParaRPr lang="tr-TR" sz="6000" dirty="0">
              <a:solidFill>
                <a:schemeClr val="accent2"/>
              </a:solidFill>
              <a:latin typeface="+mj-lt"/>
              <a:ea typeface="Open Sans Light"/>
              <a:cs typeface="Open Sans Light"/>
              <a:sym typeface="Open Sans Light"/>
            </a:endParaRPr>
          </a:p>
        </p:txBody>
      </p:sp>
      <p:sp>
        <p:nvSpPr>
          <p:cNvPr id="32" name="Google Shape;1888;p58"/>
          <p:cNvSpPr/>
          <p:nvPr/>
        </p:nvSpPr>
        <p:spPr>
          <a:xfrm>
            <a:off x="8404039" y="9924195"/>
            <a:ext cx="7195929" cy="1396261"/>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What is your preferred approach for services liberalization?</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9" name="Google Shape;1888;p58"/>
          <p:cNvSpPr/>
          <p:nvPr/>
        </p:nvSpPr>
        <p:spPr>
          <a:xfrm>
            <a:off x="16557432" y="9924195"/>
            <a:ext cx="7369368" cy="1676378"/>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Please rank services sectors that should be prioritized</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 (</a:t>
            </a: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The</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 1st </a:t>
            </a: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Priority</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27" name="Google Shape;1890;p58"/>
          <p:cNvSpPr txBox="1"/>
          <p:nvPr/>
        </p:nvSpPr>
        <p:spPr>
          <a:xfrm>
            <a:off x="18581496" y="11600573"/>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 name="Google Shape;1890;p58"/>
          <p:cNvSpPr txBox="1"/>
          <p:nvPr/>
        </p:nvSpPr>
        <p:spPr>
          <a:xfrm>
            <a:off x="10221227" y="11600573"/>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2" name="Google Shape;1887;p58"/>
          <p:cNvGraphicFramePr/>
          <p:nvPr>
            <p:extLst>
              <p:ext uri="{D42A27DB-BD31-4B8C-83A1-F6EECF244321}">
                <p14:modId xmlns:p14="http://schemas.microsoft.com/office/powerpoint/2010/main" val="752337570"/>
              </p:ext>
            </p:extLst>
          </p:nvPr>
        </p:nvGraphicFramePr>
        <p:xfrm>
          <a:off x="175098" y="3713820"/>
          <a:ext cx="7202870" cy="600315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6" name="Google Shape;1887;p58"/>
          <p:cNvGraphicFramePr/>
          <p:nvPr>
            <p:extLst>
              <p:ext uri="{D42A27DB-BD31-4B8C-83A1-F6EECF244321}">
                <p14:modId xmlns:p14="http://schemas.microsoft.com/office/powerpoint/2010/main" val="4034810326"/>
              </p:ext>
            </p:extLst>
          </p:nvPr>
        </p:nvGraphicFramePr>
        <p:xfrm>
          <a:off x="8054502" y="3521414"/>
          <a:ext cx="7324671" cy="6116902"/>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8" name="Grafik 27">
            <a:extLst>
              <a:ext uri="{FF2B5EF4-FFF2-40B4-BE49-F238E27FC236}">
                <a16:creationId xmlns:a16="http://schemas.microsoft.com/office/drawing/2014/main" id="{A382D3FC-DEAA-4F8B-B9E6-82344A48D7F6}"/>
              </a:ext>
            </a:extLst>
          </p:cNvPr>
          <p:cNvGraphicFramePr/>
          <p:nvPr>
            <p:extLst>
              <p:ext uri="{D42A27DB-BD31-4B8C-83A1-F6EECF244321}">
                <p14:modId xmlns:p14="http://schemas.microsoft.com/office/powerpoint/2010/main" val="1263310254"/>
              </p:ext>
            </p:extLst>
          </p:nvPr>
        </p:nvGraphicFramePr>
        <p:xfrm>
          <a:off x="15379173" y="3056380"/>
          <a:ext cx="9004827" cy="6362727"/>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1830573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1888" name="Google Shape;1888;p58"/>
          <p:cNvSpPr/>
          <p:nvPr/>
        </p:nvSpPr>
        <p:spPr>
          <a:xfrm>
            <a:off x="942975" y="9873045"/>
            <a:ext cx="6280168" cy="1447411"/>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Should TPS-OIC be expanded to include trade facilitation?</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890" name="Google Shape;1890;p58"/>
          <p:cNvSpPr txBox="1"/>
          <p:nvPr/>
        </p:nvSpPr>
        <p:spPr>
          <a:xfrm>
            <a:off x="1897056" y="11320456"/>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94" name="Google Shape;1894;p58"/>
          <p:cNvSpPr txBox="1"/>
          <p:nvPr/>
        </p:nvSpPr>
        <p:spPr>
          <a:xfrm>
            <a:off x="10776358"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Expenses</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4"/>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6: </a:t>
            </a:r>
            <a:r>
              <a:rPr lang="tr-TR" sz="6000" dirty="0" err="1">
                <a:solidFill>
                  <a:schemeClr val="accent2"/>
                </a:solidFill>
                <a:latin typeface="+mj-lt"/>
                <a:ea typeface="Open Sans Light"/>
                <a:cs typeface="Open Sans Light"/>
                <a:sym typeface="Open Sans Light"/>
              </a:rPr>
              <a:t>Trade</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Facilitation</a:t>
            </a:r>
            <a:r>
              <a:rPr lang="en-US" sz="6000" dirty="0">
                <a:solidFill>
                  <a:schemeClr val="accent2"/>
                </a:solidFill>
                <a:latin typeface="+mj-lt"/>
                <a:ea typeface="Open Sans Light"/>
                <a:cs typeface="Open Sans Light"/>
              </a:rPr>
              <a:t> </a:t>
            </a:r>
            <a:endParaRPr lang="tr-TR" sz="6000" dirty="0">
              <a:solidFill>
                <a:schemeClr val="accent2"/>
              </a:solidFill>
              <a:latin typeface="+mj-lt"/>
              <a:ea typeface="Open Sans Light"/>
              <a:cs typeface="Open Sans Light"/>
              <a:sym typeface="Open Sans Light"/>
            </a:endParaRPr>
          </a:p>
        </p:txBody>
      </p:sp>
      <p:sp>
        <p:nvSpPr>
          <p:cNvPr id="32" name="Google Shape;1888;p58"/>
          <p:cNvSpPr/>
          <p:nvPr/>
        </p:nvSpPr>
        <p:spPr>
          <a:xfrm>
            <a:off x="8177225" y="9638315"/>
            <a:ext cx="7809536" cy="1682141"/>
          </a:xfrm>
          <a:prstGeom prst="rect">
            <a:avLst/>
          </a:prstGeom>
          <a:solidFill>
            <a:schemeClr val="accent1"/>
          </a:solidFill>
          <a:ln>
            <a:noFill/>
          </a:ln>
        </p:spPr>
        <p:txBody>
          <a:bodyPr spcFirstLastPara="1" wrap="square" lIns="91425" tIns="45700" rIns="91425" bIns="45700" anchor="ctr" anchorCtr="0">
            <a:noAutofit/>
          </a:bodyPr>
          <a:lstStyle/>
          <a:p>
            <a:pPr lvl="0" algn="just"/>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Should trade facilitation be incorporated as a binding discipline under TPS-OIC?</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9" name="Google Shape;1888;p58"/>
          <p:cNvSpPr/>
          <p:nvPr/>
        </p:nvSpPr>
        <p:spPr>
          <a:xfrm>
            <a:off x="16557432" y="9638315"/>
            <a:ext cx="7369368" cy="1676378"/>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Which trade facilitation measures should be prioritized? </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a:t>
            </a: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The</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 1st </a:t>
            </a: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Priority</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27" name="Google Shape;1890;p58"/>
          <p:cNvSpPr txBox="1"/>
          <p:nvPr/>
        </p:nvSpPr>
        <p:spPr>
          <a:xfrm>
            <a:off x="18592133" y="11480067"/>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 name="Google Shape;1890;p58"/>
          <p:cNvSpPr txBox="1"/>
          <p:nvPr/>
        </p:nvSpPr>
        <p:spPr>
          <a:xfrm>
            <a:off x="10117950" y="11320456"/>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2" name="Google Shape;1887;p58"/>
          <p:cNvGraphicFramePr/>
          <p:nvPr>
            <p:extLst>
              <p:ext uri="{D42A27DB-BD31-4B8C-83A1-F6EECF244321}">
                <p14:modId xmlns:p14="http://schemas.microsoft.com/office/powerpoint/2010/main" val="4257118643"/>
              </p:ext>
            </p:extLst>
          </p:nvPr>
        </p:nvGraphicFramePr>
        <p:xfrm>
          <a:off x="0" y="3501958"/>
          <a:ext cx="7377967" cy="621501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6" name="Google Shape;1887;p58"/>
          <p:cNvGraphicFramePr/>
          <p:nvPr>
            <p:extLst>
              <p:ext uri="{D42A27DB-BD31-4B8C-83A1-F6EECF244321}">
                <p14:modId xmlns:p14="http://schemas.microsoft.com/office/powerpoint/2010/main" val="674369137"/>
              </p:ext>
            </p:extLst>
          </p:nvPr>
        </p:nvGraphicFramePr>
        <p:xfrm>
          <a:off x="7948638" y="3337611"/>
          <a:ext cx="7430536" cy="6300705"/>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8" name="Grafik 27">
            <a:extLst>
              <a:ext uri="{FF2B5EF4-FFF2-40B4-BE49-F238E27FC236}">
                <a16:creationId xmlns:a16="http://schemas.microsoft.com/office/drawing/2014/main" id="{A382D3FC-DEAA-4F8B-B9E6-82344A48D7F6}"/>
              </a:ext>
            </a:extLst>
          </p:cNvPr>
          <p:cNvGraphicFramePr/>
          <p:nvPr>
            <p:extLst>
              <p:ext uri="{D42A27DB-BD31-4B8C-83A1-F6EECF244321}">
                <p14:modId xmlns:p14="http://schemas.microsoft.com/office/powerpoint/2010/main" val="2103509953"/>
              </p:ext>
            </p:extLst>
          </p:nvPr>
        </p:nvGraphicFramePr>
        <p:xfrm>
          <a:off x="15379173" y="3056380"/>
          <a:ext cx="9004827" cy="6362727"/>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7" name="Google Shape;1887;p58"/>
          <p:cNvGraphicFramePr/>
          <p:nvPr>
            <p:extLst>
              <p:ext uri="{D42A27DB-BD31-4B8C-83A1-F6EECF244321}">
                <p14:modId xmlns:p14="http://schemas.microsoft.com/office/powerpoint/2010/main" val="3363031209"/>
              </p:ext>
            </p:extLst>
          </p:nvPr>
        </p:nvGraphicFramePr>
        <p:xfrm>
          <a:off x="145808" y="3672402"/>
          <a:ext cx="7403201" cy="5965913"/>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901441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1888" name="Google Shape;1888;p58"/>
          <p:cNvSpPr/>
          <p:nvPr/>
        </p:nvSpPr>
        <p:spPr>
          <a:xfrm>
            <a:off x="417444" y="9638315"/>
            <a:ext cx="7333864" cy="1682141"/>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Views on the structure of Special and Differential Treatment (S&amp;DT) in Trade Facilitation disciplines</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890" name="Google Shape;1890;p58"/>
          <p:cNvSpPr txBox="1"/>
          <p:nvPr/>
        </p:nvSpPr>
        <p:spPr>
          <a:xfrm>
            <a:off x="1897056" y="11320456"/>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94" name="Google Shape;1894;p58"/>
          <p:cNvSpPr txBox="1"/>
          <p:nvPr/>
        </p:nvSpPr>
        <p:spPr>
          <a:xfrm>
            <a:off x="10776358"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Expenses</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4"/>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6: </a:t>
            </a:r>
            <a:r>
              <a:rPr lang="tr-TR" sz="6000" dirty="0" err="1">
                <a:solidFill>
                  <a:schemeClr val="accent2"/>
                </a:solidFill>
                <a:latin typeface="+mj-lt"/>
                <a:ea typeface="Open Sans Light"/>
                <a:cs typeface="Open Sans Light"/>
                <a:sym typeface="Open Sans Light"/>
              </a:rPr>
              <a:t>Trade</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Facilitation</a:t>
            </a:r>
            <a:r>
              <a:rPr lang="en-US" sz="6000" dirty="0">
                <a:solidFill>
                  <a:schemeClr val="accent2"/>
                </a:solidFill>
                <a:latin typeface="+mj-lt"/>
                <a:ea typeface="Open Sans Light"/>
                <a:cs typeface="Open Sans Light"/>
              </a:rPr>
              <a:t> </a:t>
            </a:r>
            <a:endParaRPr lang="tr-TR" sz="6000" dirty="0">
              <a:solidFill>
                <a:schemeClr val="accent2"/>
              </a:solidFill>
              <a:latin typeface="+mj-lt"/>
              <a:ea typeface="Open Sans Light"/>
              <a:cs typeface="Open Sans Light"/>
              <a:sym typeface="Open Sans Light"/>
            </a:endParaRPr>
          </a:p>
        </p:txBody>
      </p:sp>
      <p:sp>
        <p:nvSpPr>
          <p:cNvPr id="32" name="Google Shape;1888;p58"/>
          <p:cNvSpPr/>
          <p:nvPr/>
        </p:nvSpPr>
        <p:spPr>
          <a:xfrm>
            <a:off x="8177225" y="9638315"/>
            <a:ext cx="7809536" cy="1682141"/>
          </a:xfrm>
          <a:prstGeom prst="rect">
            <a:avLst/>
          </a:prstGeom>
          <a:solidFill>
            <a:schemeClr val="accent1"/>
          </a:solidFill>
          <a:ln>
            <a:noFill/>
          </a:ln>
        </p:spPr>
        <p:txBody>
          <a:bodyPr spcFirstLastPara="1" wrap="square" lIns="91425" tIns="45700" rIns="91425" bIns="45700" anchor="ctr" anchorCtr="0">
            <a:noAutofit/>
          </a:bodyPr>
          <a:lstStyle/>
          <a:p>
            <a:pPr lvl="0" algn="just"/>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Willingness to support TNC-led technical assistance for LDC Members</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9" name="Google Shape;1888;p58"/>
          <p:cNvSpPr/>
          <p:nvPr/>
        </p:nvSpPr>
        <p:spPr>
          <a:xfrm>
            <a:off x="16557432" y="9638315"/>
            <a:ext cx="7369368" cy="1676378"/>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Support for implementation benchmarks and monitoring mechanisms</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27" name="Google Shape;1890;p58"/>
          <p:cNvSpPr txBox="1"/>
          <p:nvPr/>
        </p:nvSpPr>
        <p:spPr>
          <a:xfrm>
            <a:off x="18592133" y="11480067"/>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 name="Google Shape;1890;p58"/>
          <p:cNvSpPr txBox="1"/>
          <p:nvPr/>
        </p:nvSpPr>
        <p:spPr>
          <a:xfrm>
            <a:off x="10117950" y="11320456"/>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6" name="Google Shape;1887;p58"/>
          <p:cNvGraphicFramePr/>
          <p:nvPr>
            <p:extLst>
              <p:ext uri="{D42A27DB-BD31-4B8C-83A1-F6EECF244321}">
                <p14:modId xmlns:p14="http://schemas.microsoft.com/office/powerpoint/2010/main" val="2794803324"/>
              </p:ext>
            </p:extLst>
          </p:nvPr>
        </p:nvGraphicFramePr>
        <p:xfrm>
          <a:off x="8294144" y="3374407"/>
          <a:ext cx="7795711" cy="608010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8" name="Grafik 27">
            <a:extLst>
              <a:ext uri="{FF2B5EF4-FFF2-40B4-BE49-F238E27FC236}">
                <a16:creationId xmlns:a16="http://schemas.microsoft.com/office/drawing/2014/main" id="{A382D3FC-DEAA-4F8B-B9E6-82344A48D7F6}"/>
              </a:ext>
            </a:extLst>
          </p:cNvPr>
          <p:cNvGraphicFramePr/>
          <p:nvPr>
            <p:extLst>
              <p:ext uri="{D42A27DB-BD31-4B8C-83A1-F6EECF244321}">
                <p14:modId xmlns:p14="http://schemas.microsoft.com/office/powerpoint/2010/main" val="2972961617"/>
              </p:ext>
            </p:extLst>
          </p:nvPr>
        </p:nvGraphicFramePr>
        <p:xfrm>
          <a:off x="155790" y="3558209"/>
          <a:ext cx="8590645" cy="590823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1" name="Google Shape;1887;p58"/>
          <p:cNvGraphicFramePr/>
          <p:nvPr>
            <p:extLst>
              <p:ext uri="{D42A27DB-BD31-4B8C-83A1-F6EECF244321}">
                <p14:modId xmlns:p14="http://schemas.microsoft.com/office/powerpoint/2010/main" val="1370082659"/>
              </p:ext>
            </p:extLst>
          </p:nvPr>
        </p:nvGraphicFramePr>
        <p:xfrm>
          <a:off x="16381379" y="3337612"/>
          <a:ext cx="7545421" cy="6116902"/>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3490319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1894" name="Google Shape;1894;p58"/>
          <p:cNvSpPr txBox="1"/>
          <p:nvPr/>
        </p:nvSpPr>
        <p:spPr>
          <a:xfrm>
            <a:off x="10813157" y="8411956"/>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Expenses</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4"/>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7: </a:t>
            </a:r>
            <a:r>
              <a:rPr lang="tr-TR" sz="6000" dirty="0" err="1">
                <a:solidFill>
                  <a:schemeClr val="accent2"/>
                </a:solidFill>
                <a:latin typeface="+mj-lt"/>
                <a:ea typeface="Open Sans Light"/>
                <a:cs typeface="Open Sans Light"/>
                <a:sym typeface="Open Sans Light"/>
              </a:rPr>
              <a:t>Investment</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and</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Related</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Areas</a:t>
            </a:r>
            <a:r>
              <a:rPr lang="en-US" sz="6000" dirty="0">
                <a:solidFill>
                  <a:schemeClr val="accent2"/>
                </a:solidFill>
                <a:latin typeface="+mj-lt"/>
                <a:ea typeface="Open Sans Light"/>
                <a:cs typeface="Open Sans Light"/>
              </a:rPr>
              <a:t> </a:t>
            </a:r>
            <a:endParaRPr lang="tr-TR" sz="6000" dirty="0">
              <a:solidFill>
                <a:schemeClr val="accent2"/>
              </a:solidFill>
              <a:latin typeface="+mj-lt"/>
              <a:ea typeface="Open Sans Light"/>
              <a:cs typeface="Open Sans Light"/>
              <a:sym typeface="Open Sans Light"/>
            </a:endParaRPr>
          </a:p>
        </p:txBody>
      </p:sp>
      <p:sp>
        <p:nvSpPr>
          <p:cNvPr id="32" name="Google Shape;1888;p58"/>
          <p:cNvSpPr/>
          <p:nvPr/>
        </p:nvSpPr>
        <p:spPr>
          <a:xfrm>
            <a:off x="2352581" y="9592721"/>
            <a:ext cx="7002146" cy="1682141"/>
          </a:xfrm>
          <a:prstGeom prst="rect">
            <a:avLst/>
          </a:prstGeom>
          <a:solidFill>
            <a:schemeClr val="accent1"/>
          </a:solidFill>
          <a:ln>
            <a:noFill/>
          </a:ln>
        </p:spPr>
        <p:txBody>
          <a:bodyPr spcFirstLastPara="1" wrap="square" lIns="91425" tIns="45700" rIns="91425" bIns="45700" anchor="ctr" anchorCtr="0">
            <a:noAutofit/>
          </a:bodyPr>
          <a:lstStyle/>
          <a:p>
            <a:pPr lvl="0" algn="just"/>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Should TPS-OIC expansion include investment facilitation or protection elements?</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9" name="Google Shape;1888;p58"/>
          <p:cNvSpPr/>
          <p:nvPr/>
        </p:nvSpPr>
        <p:spPr>
          <a:xfrm>
            <a:off x="14403512" y="9598484"/>
            <a:ext cx="7369368" cy="1676378"/>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Support for including provisions</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27" name="Google Shape;1890;p58"/>
          <p:cNvSpPr txBox="1"/>
          <p:nvPr/>
        </p:nvSpPr>
        <p:spPr>
          <a:xfrm>
            <a:off x="16610723" y="11371100"/>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 name="Google Shape;1890;p58"/>
          <p:cNvSpPr txBox="1"/>
          <p:nvPr/>
        </p:nvSpPr>
        <p:spPr>
          <a:xfrm>
            <a:off x="3733278" y="11395499"/>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6" name="Google Shape;1887;p58"/>
          <p:cNvGraphicFramePr/>
          <p:nvPr>
            <p:extLst>
              <p:ext uri="{D42A27DB-BD31-4B8C-83A1-F6EECF244321}">
                <p14:modId xmlns:p14="http://schemas.microsoft.com/office/powerpoint/2010/main" val="55950138"/>
              </p:ext>
            </p:extLst>
          </p:nvPr>
        </p:nvGraphicFramePr>
        <p:xfrm>
          <a:off x="1845129" y="3309619"/>
          <a:ext cx="7960352" cy="622068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2" name="Grafik 21">
            <a:extLst>
              <a:ext uri="{FF2B5EF4-FFF2-40B4-BE49-F238E27FC236}">
                <a16:creationId xmlns:a16="http://schemas.microsoft.com/office/drawing/2014/main" id="{A382D3FC-DEAA-4F8B-B9E6-82344A48D7F6}"/>
              </a:ext>
            </a:extLst>
          </p:cNvPr>
          <p:cNvGraphicFramePr/>
          <p:nvPr>
            <p:extLst>
              <p:ext uri="{D42A27DB-BD31-4B8C-83A1-F6EECF244321}">
                <p14:modId xmlns:p14="http://schemas.microsoft.com/office/powerpoint/2010/main" val="3863312483"/>
              </p:ext>
            </p:extLst>
          </p:nvPr>
        </p:nvGraphicFramePr>
        <p:xfrm>
          <a:off x="13607642" y="3016179"/>
          <a:ext cx="9004827" cy="6362727"/>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4240539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1894" name="Google Shape;1894;p58"/>
          <p:cNvSpPr txBox="1"/>
          <p:nvPr/>
        </p:nvSpPr>
        <p:spPr>
          <a:xfrm>
            <a:off x="10813157" y="8411956"/>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Expenses</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4"/>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8: </a:t>
            </a:r>
            <a:r>
              <a:rPr lang="tr-TR" sz="6000" dirty="0" err="1">
                <a:solidFill>
                  <a:schemeClr val="accent2"/>
                </a:solidFill>
                <a:latin typeface="+mj-lt"/>
                <a:ea typeface="Open Sans Light"/>
                <a:cs typeface="Open Sans Light"/>
                <a:sym typeface="Open Sans Light"/>
              </a:rPr>
              <a:t>Dispute</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Settlement</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and</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Institutional</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Matters</a:t>
            </a:r>
            <a:r>
              <a:rPr lang="en-US" sz="6000" dirty="0">
                <a:solidFill>
                  <a:schemeClr val="accent2"/>
                </a:solidFill>
                <a:latin typeface="+mj-lt"/>
                <a:ea typeface="Open Sans Light"/>
                <a:cs typeface="Open Sans Light"/>
              </a:rPr>
              <a:t> </a:t>
            </a:r>
            <a:endParaRPr lang="tr-TR" sz="6000" dirty="0">
              <a:solidFill>
                <a:schemeClr val="accent2"/>
              </a:solidFill>
              <a:latin typeface="+mj-lt"/>
              <a:ea typeface="Open Sans Light"/>
              <a:cs typeface="Open Sans Light"/>
              <a:sym typeface="Open Sans Light"/>
            </a:endParaRPr>
          </a:p>
        </p:txBody>
      </p:sp>
      <p:sp>
        <p:nvSpPr>
          <p:cNvPr id="32" name="Google Shape;1888;p58"/>
          <p:cNvSpPr/>
          <p:nvPr/>
        </p:nvSpPr>
        <p:spPr>
          <a:xfrm>
            <a:off x="2352581" y="9592721"/>
            <a:ext cx="7467280" cy="1682141"/>
          </a:xfrm>
          <a:prstGeom prst="rect">
            <a:avLst/>
          </a:prstGeom>
          <a:solidFill>
            <a:schemeClr val="accent1"/>
          </a:solidFill>
          <a:ln>
            <a:noFill/>
          </a:ln>
        </p:spPr>
        <p:txBody>
          <a:bodyPr spcFirstLastPara="1" wrap="square" lIns="91425" tIns="45700" rIns="91425" bIns="45700" anchor="ctr" anchorCtr="0">
            <a:noAutofit/>
          </a:bodyPr>
          <a:lstStyle/>
          <a:p>
            <a:pPr lvl="0"/>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Should a more structured dispute settlement mechanism be established?</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9" name="Google Shape;1888;p58"/>
          <p:cNvSpPr/>
          <p:nvPr/>
        </p:nvSpPr>
        <p:spPr>
          <a:xfrm>
            <a:off x="14403511" y="9598484"/>
            <a:ext cx="8208957" cy="1676378"/>
          </a:xfrm>
          <a:prstGeom prst="rect">
            <a:avLst/>
          </a:prstGeom>
          <a:solidFill>
            <a:schemeClr val="accent1"/>
          </a:solidFill>
          <a:ln>
            <a:noFill/>
          </a:ln>
        </p:spPr>
        <p:txBody>
          <a:bodyPr spcFirstLastPara="1" wrap="square" lIns="91425" tIns="45700" rIns="91425" bIns="45700" anchor="ctr" anchorCtr="0">
            <a:noAutofit/>
          </a:bodyPr>
          <a:lstStyle/>
          <a:p>
            <a:pPr lvl="0"/>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Which dispute settlement approach should be adopted under an expanded TPS-OIC?</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7" name="Google Shape;1890;p58"/>
          <p:cNvSpPr txBox="1"/>
          <p:nvPr/>
        </p:nvSpPr>
        <p:spPr>
          <a:xfrm>
            <a:off x="16610723" y="11371100"/>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 name="Google Shape;1890;p58"/>
          <p:cNvSpPr txBox="1"/>
          <p:nvPr/>
        </p:nvSpPr>
        <p:spPr>
          <a:xfrm>
            <a:off x="3733278" y="11395499"/>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6" name="Google Shape;1887;p58"/>
          <p:cNvGraphicFramePr/>
          <p:nvPr>
            <p:extLst>
              <p:ext uri="{D42A27DB-BD31-4B8C-83A1-F6EECF244321}">
                <p14:modId xmlns:p14="http://schemas.microsoft.com/office/powerpoint/2010/main" val="1100608396"/>
              </p:ext>
            </p:extLst>
          </p:nvPr>
        </p:nvGraphicFramePr>
        <p:xfrm>
          <a:off x="1118719" y="2626469"/>
          <a:ext cx="9428396" cy="707517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5" name="Google Shape;1887;p58"/>
          <p:cNvGraphicFramePr/>
          <p:nvPr>
            <p:extLst>
              <p:ext uri="{D42A27DB-BD31-4B8C-83A1-F6EECF244321}">
                <p14:modId xmlns:p14="http://schemas.microsoft.com/office/powerpoint/2010/main" val="4025138871"/>
              </p:ext>
            </p:extLst>
          </p:nvPr>
        </p:nvGraphicFramePr>
        <p:xfrm>
          <a:off x="13910483" y="2362648"/>
          <a:ext cx="9145096" cy="7338998"/>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294314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4"/>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8: </a:t>
            </a:r>
            <a:r>
              <a:rPr lang="tr-TR" sz="6000" dirty="0" err="1">
                <a:solidFill>
                  <a:schemeClr val="accent2"/>
                </a:solidFill>
                <a:latin typeface="+mj-lt"/>
                <a:ea typeface="Open Sans Light"/>
                <a:cs typeface="Open Sans Light"/>
                <a:sym typeface="Open Sans Light"/>
              </a:rPr>
              <a:t>Dispute</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Settlement</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and</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Institutional</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Matters</a:t>
            </a:r>
            <a:r>
              <a:rPr lang="en-US" sz="6000" dirty="0">
                <a:solidFill>
                  <a:schemeClr val="accent2"/>
                </a:solidFill>
                <a:latin typeface="+mj-lt"/>
                <a:ea typeface="Open Sans Light"/>
                <a:cs typeface="Open Sans Light"/>
              </a:rPr>
              <a:t> </a:t>
            </a:r>
            <a:endParaRPr lang="tr-TR" sz="6000" dirty="0">
              <a:solidFill>
                <a:schemeClr val="accent2"/>
              </a:solidFill>
              <a:latin typeface="+mj-lt"/>
              <a:ea typeface="Open Sans Light"/>
              <a:cs typeface="Open Sans Light"/>
              <a:sym typeface="Open Sans Light"/>
            </a:endParaRPr>
          </a:p>
        </p:txBody>
      </p:sp>
      <p:sp>
        <p:nvSpPr>
          <p:cNvPr id="32" name="Google Shape;1888;p58"/>
          <p:cNvSpPr/>
          <p:nvPr/>
        </p:nvSpPr>
        <p:spPr>
          <a:xfrm>
            <a:off x="2352581" y="9592721"/>
            <a:ext cx="7467280" cy="1682141"/>
          </a:xfrm>
          <a:prstGeom prst="rect">
            <a:avLst/>
          </a:prstGeom>
          <a:solidFill>
            <a:schemeClr val="accent1"/>
          </a:solidFill>
          <a:ln>
            <a:noFill/>
          </a:ln>
        </p:spPr>
        <p:txBody>
          <a:bodyPr spcFirstLastPara="1" wrap="square" lIns="91425" tIns="45700" rIns="91425" bIns="45700" anchor="ctr" anchorCtr="0">
            <a:noAutofit/>
          </a:bodyPr>
          <a:lstStyle/>
          <a:p>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Should dispute settlement apply to all new disciplines (goods, services, TF, investment), or only selected areas?</a:t>
            </a:r>
          </a:p>
        </p:txBody>
      </p:sp>
      <p:sp>
        <p:nvSpPr>
          <p:cNvPr id="19" name="Google Shape;1888;p58"/>
          <p:cNvSpPr/>
          <p:nvPr/>
        </p:nvSpPr>
        <p:spPr>
          <a:xfrm>
            <a:off x="14403511" y="9598484"/>
            <a:ext cx="8208957" cy="1676378"/>
          </a:xfrm>
          <a:prstGeom prst="rect">
            <a:avLst/>
          </a:prstGeom>
          <a:solidFill>
            <a:schemeClr val="accent1"/>
          </a:solidFill>
          <a:ln>
            <a:noFill/>
          </a:ln>
        </p:spPr>
        <p:txBody>
          <a:bodyPr spcFirstLastPara="1" wrap="square" lIns="91425" tIns="45700" rIns="91425" bIns="45700" anchor="ctr" anchorCtr="0">
            <a:noAutofit/>
          </a:bodyPr>
          <a:lstStyle/>
          <a:p>
            <a:pPr lvl="0"/>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Should a formal monitoring and review mechanism be introduced for expanded commitments?</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7" name="Google Shape;1890;p58"/>
          <p:cNvSpPr txBox="1"/>
          <p:nvPr/>
        </p:nvSpPr>
        <p:spPr>
          <a:xfrm>
            <a:off x="16610723" y="11371100"/>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 name="Google Shape;1890;p58"/>
          <p:cNvSpPr txBox="1"/>
          <p:nvPr/>
        </p:nvSpPr>
        <p:spPr>
          <a:xfrm>
            <a:off x="3733278" y="11395499"/>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6" name="Google Shape;1887;p58"/>
          <p:cNvGraphicFramePr/>
          <p:nvPr>
            <p:extLst>
              <p:ext uri="{D42A27DB-BD31-4B8C-83A1-F6EECF244321}">
                <p14:modId xmlns:p14="http://schemas.microsoft.com/office/powerpoint/2010/main" val="1125528092"/>
              </p:ext>
            </p:extLst>
          </p:nvPr>
        </p:nvGraphicFramePr>
        <p:xfrm>
          <a:off x="2193913" y="3165503"/>
          <a:ext cx="8329389" cy="636480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6" name="Google Shape;1887;p58"/>
          <p:cNvGraphicFramePr/>
          <p:nvPr>
            <p:extLst>
              <p:ext uri="{D42A27DB-BD31-4B8C-83A1-F6EECF244321}">
                <p14:modId xmlns:p14="http://schemas.microsoft.com/office/powerpoint/2010/main" val="3319087631"/>
              </p:ext>
            </p:extLst>
          </p:nvPr>
        </p:nvGraphicFramePr>
        <p:xfrm>
          <a:off x="1382903" y="2626467"/>
          <a:ext cx="9431399" cy="6935047"/>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7" name="Google Shape;1887;p58"/>
          <p:cNvGraphicFramePr/>
          <p:nvPr>
            <p:extLst>
              <p:ext uri="{D42A27DB-BD31-4B8C-83A1-F6EECF244321}">
                <p14:modId xmlns:p14="http://schemas.microsoft.com/office/powerpoint/2010/main" val="1334091909"/>
              </p:ext>
            </p:extLst>
          </p:nvPr>
        </p:nvGraphicFramePr>
        <p:xfrm>
          <a:off x="12207849" y="2626468"/>
          <a:ext cx="11751012" cy="9046724"/>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1441284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4"/>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9: </a:t>
            </a:r>
            <a:r>
              <a:rPr lang="tr-TR" sz="6000" dirty="0">
                <a:solidFill>
                  <a:schemeClr val="accent2"/>
                </a:solidFill>
                <a:latin typeface="+mj-lt"/>
                <a:ea typeface="Open Sans Light"/>
                <a:cs typeface="Open Sans Light"/>
                <a:sym typeface="Open Sans Light"/>
              </a:rPr>
              <a:t>Legal Readiness</a:t>
            </a:r>
          </a:p>
        </p:txBody>
      </p:sp>
      <p:sp>
        <p:nvSpPr>
          <p:cNvPr id="32" name="Google Shape;1888;p58"/>
          <p:cNvSpPr/>
          <p:nvPr/>
        </p:nvSpPr>
        <p:spPr>
          <a:xfrm>
            <a:off x="209007" y="10050471"/>
            <a:ext cx="8177348" cy="2069978"/>
          </a:xfrm>
          <a:prstGeom prst="rect">
            <a:avLst/>
          </a:prstGeom>
          <a:solidFill>
            <a:schemeClr val="accent1"/>
          </a:solidFill>
          <a:ln>
            <a:noFill/>
          </a:ln>
        </p:spPr>
        <p:txBody>
          <a:bodyPr spcFirstLastPara="1" wrap="square" lIns="91425" tIns="45700" rIns="91425" bIns="45700" anchor="ctr" anchorCtr="0">
            <a:noAutofit/>
          </a:bodyPr>
          <a:lstStyle/>
          <a:p>
            <a:pPr lvl="0"/>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What type of domestic approval or legal process would likely be required for your country to undertake expanded TPS-OIC commitments?</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9" name="Google Shape;1888;p58"/>
          <p:cNvSpPr/>
          <p:nvPr/>
        </p:nvSpPr>
        <p:spPr>
          <a:xfrm>
            <a:off x="9207810" y="10194867"/>
            <a:ext cx="6501788" cy="1676378"/>
          </a:xfrm>
          <a:prstGeom prst="rect">
            <a:avLst/>
          </a:prstGeom>
          <a:solidFill>
            <a:schemeClr val="accent1"/>
          </a:solidFill>
          <a:ln>
            <a:noFill/>
          </a:ln>
        </p:spPr>
        <p:txBody>
          <a:bodyPr spcFirstLastPara="1" wrap="square" lIns="91425" tIns="45700" rIns="91425" bIns="45700" anchor="ctr" anchorCtr="0">
            <a:noAutofit/>
          </a:bodyPr>
          <a:lstStyle/>
          <a:p>
            <a:pPr lvl="0"/>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Would expansion require changes in national legislation, such as customs legislation?</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7" name="Google Shape;1890;p58"/>
          <p:cNvSpPr txBox="1"/>
          <p:nvPr/>
        </p:nvSpPr>
        <p:spPr>
          <a:xfrm>
            <a:off x="9812932" y="12047288"/>
            <a:ext cx="5387258" cy="94795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 name="Google Shape;1890;p58"/>
          <p:cNvSpPr txBox="1"/>
          <p:nvPr/>
        </p:nvSpPr>
        <p:spPr>
          <a:xfrm>
            <a:off x="1319411" y="12196241"/>
            <a:ext cx="6056379" cy="94795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6" name="Google Shape;1887;p58"/>
          <p:cNvGraphicFramePr/>
          <p:nvPr>
            <p:extLst/>
          </p:nvPr>
        </p:nvGraphicFramePr>
        <p:xfrm>
          <a:off x="2193913" y="3165503"/>
          <a:ext cx="8329389" cy="636480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6" name="Google Shape;1887;p58"/>
          <p:cNvGraphicFramePr/>
          <p:nvPr>
            <p:extLst/>
          </p:nvPr>
        </p:nvGraphicFramePr>
        <p:xfrm>
          <a:off x="1555856" y="3458248"/>
          <a:ext cx="8591752" cy="619269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7" name="Google Shape;1887;p58"/>
          <p:cNvGraphicFramePr/>
          <p:nvPr>
            <p:extLst>
              <p:ext uri="{D42A27DB-BD31-4B8C-83A1-F6EECF244321}">
                <p14:modId xmlns:p14="http://schemas.microsoft.com/office/powerpoint/2010/main" val="525994282"/>
              </p:ext>
            </p:extLst>
          </p:nvPr>
        </p:nvGraphicFramePr>
        <p:xfrm>
          <a:off x="6964464" y="3399015"/>
          <a:ext cx="10217011" cy="7526033"/>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5" name="Google Shape;1887;p58"/>
          <p:cNvGraphicFramePr/>
          <p:nvPr>
            <p:extLst>
              <p:ext uri="{D42A27DB-BD31-4B8C-83A1-F6EECF244321}">
                <p14:modId xmlns:p14="http://schemas.microsoft.com/office/powerpoint/2010/main" val="2587799757"/>
              </p:ext>
            </p:extLst>
          </p:nvPr>
        </p:nvGraphicFramePr>
        <p:xfrm>
          <a:off x="-2041808" y="3474807"/>
          <a:ext cx="11209282" cy="8645642"/>
        </p:xfrm>
        <a:graphic>
          <a:graphicData uri="http://schemas.openxmlformats.org/drawingml/2006/chart">
            <c:chart xmlns:c="http://schemas.openxmlformats.org/drawingml/2006/chart" xmlns:r="http://schemas.openxmlformats.org/officeDocument/2006/relationships" r:id="rId10"/>
          </a:graphicData>
        </a:graphic>
      </p:graphicFrame>
      <p:sp>
        <p:nvSpPr>
          <p:cNvPr id="21" name="Google Shape;1888;p58"/>
          <p:cNvSpPr/>
          <p:nvPr/>
        </p:nvSpPr>
        <p:spPr>
          <a:xfrm>
            <a:off x="16615954" y="10045887"/>
            <a:ext cx="7513741" cy="3098306"/>
          </a:xfrm>
          <a:prstGeom prst="rect">
            <a:avLst/>
          </a:prstGeom>
          <a:solidFill>
            <a:schemeClr val="accent1"/>
          </a:solidFill>
          <a:ln>
            <a:noFill/>
          </a:ln>
        </p:spPr>
        <p:txBody>
          <a:bodyPr spcFirstLastPara="1" wrap="square" lIns="91425" tIns="45700" rIns="91425" bIns="45700" anchor="ctr" anchorCtr="0">
            <a:noAutofit/>
          </a:bodyPr>
          <a:lstStyle/>
          <a:p>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Would your country’s existing commitments under other regional or bilateral trade agreements affect its ability to undertake expanded TPS-OIC commitments?</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endParaRPr>
          </a:p>
          <a:p>
            <a:pPr lvl="0"/>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22" name="Google Shape;1890;p58"/>
          <p:cNvSpPr txBox="1"/>
          <p:nvPr/>
        </p:nvSpPr>
        <p:spPr>
          <a:xfrm>
            <a:off x="17344634" y="13144193"/>
            <a:ext cx="6056379" cy="94795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9" name="Google Shape;1887;p58"/>
          <p:cNvGraphicFramePr/>
          <p:nvPr>
            <p:extLst>
              <p:ext uri="{D42A27DB-BD31-4B8C-83A1-F6EECF244321}">
                <p14:modId xmlns:p14="http://schemas.microsoft.com/office/powerpoint/2010/main" val="1609988794"/>
              </p:ext>
            </p:extLst>
          </p:nvPr>
        </p:nvGraphicFramePr>
        <p:xfrm>
          <a:off x="15485508" y="3291007"/>
          <a:ext cx="8542184" cy="6253841"/>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30" name="Google Shape;1887;p58"/>
          <p:cNvGraphicFramePr/>
          <p:nvPr>
            <p:extLst>
              <p:ext uri="{D42A27DB-BD31-4B8C-83A1-F6EECF244321}">
                <p14:modId xmlns:p14="http://schemas.microsoft.com/office/powerpoint/2010/main" val="244597443"/>
              </p:ext>
            </p:extLst>
          </p:nvPr>
        </p:nvGraphicFramePr>
        <p:xfrm>
          <a:off x="14643508" y="2467415"/>
          <a:ext cx="10838369" cy="10953345"/>
        </p:xfrm>
        <a:graphic>
          <a:graphicData uri="http://schemas.openxmlformats.org/drawingml/2006/chart">
            <c:chart xmlns:c="http://schemas.openxmlformats.org/drawingml/2006/chart" xmlns:r="http://schemas.openxmlformats.org/officeDocument/2006/relationships" r:id="rId12"/>
          </a:graphicData>
        </a:graphic>
      </p:graphicFrame>
    </p:spTree>
    <p:extLst>
      <p:ext uri="{BB962C8B-B14F-4D97-AF65-F5344CB8AC3E}">
        <p14:creationId xmlns:p14="http://schemas.microsoft.com/office/powerpoint/2010/main" val="3971481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1894" name="Google Shape;1894;p58"/>
          <p:cNvSpPr txBox="1"/>
          <p:nvPr/>
        </p:nvSpPr>
        <p:spPr>
          <a:xfrm>
            <a:off x="10776358"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Expenses</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4"/>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975" y="575361"/>
            <a:ext cx="2381250" cy="2762250"/>
          </a:xfrm>
          <a:prstGeom prst="rect">
            <a:avLst/>
          </a:prstGeom>
        </p:spPr>
      </p:pic>
      <p:sp>
        <p:nvSpPr>
          <p:cNvPr id="33" name="Google Shape;1890;p58"/>
          <p:cNvSpPr txBox="1"/>
          <p:nvPr/>
        </p:nvSpPr>
        <p:spPr>
          <a:xfrm>
            <a:off x="8213075" y="4406637"/>
            <a:ext cx="10923552" cy="94795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(6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Member Countries answered the question.</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9" name="Google Shape;1888;p58"/>
          <p:cNvSpPr/>
          <p:nvPr/>
        </p:nvSpPr>
        <p:spPr>
          <a:xfrm>
            <a:off x="4759234" y="2185313"/>
            <a:ext cx="18621375" cy="2126066"/>
          </a:xfrm>
          <a:prstGeom prst="rect">
            <a:avLst/>
          </a:prstGeom>
          <a:solidFill>
            <a:schemeClr val="accent1"/>
          </a:solidFill>
          <a:ln>
            <a:noFill/>
          </a:ln>
        </p:spPr>
        <p:txBody>
          <a:bodyPr spcFirstLastPara="1" wrap="square" lIns="91425" tIns="45700" rIns="91425" bIns="45700" anchor="ctr" anchorCtr="0">
            <a:noAutofit/>
          </a:bodyPr>
          <a:lstStyle/>
          <a:p>
            <a:pPr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If your existing commitments may affect participation in expanded TPS-OIC disciplines, please identify the relevant agreements and indicate the areas of potential overlap (e.g., trade in goods, services, investment, trade facilitation, dispute settlement)</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8" name="Google Shape;1890;p58"/>
          <p:cNvSpPr txBox="1"/>
          <p:nvPr/>
        </p:nvSpPr>
        <p:spPr>
          <a:xfrm>
            <a:off x="669734" y="5109313"/>
            <a:ext cx="23257066" cy="7238905"/>
          </a:xfrm>
          <a:prstGeom prst="rect">
            <a:avLst/>
          </a:prstGeom>
          <a:noFill/>
          <a:ln>
            <a:noFill/>
          </a:ln>
        </p:spPr>
        <p:txBody>
          <a:bodyPr spcFirstLastPara="1" wrap="square" lIns="0" tIns="0" rIns="0" bIns="0" anchor="t" anchorCtr="0">
            <a:spAutoFit/>
          </a:bodyPr>
          <a:lstStyle/>
          <a:p>
            <a:pPr marL="342900" lvl="0" indent="-342900" algn="just">
              <a:lnSpc>
                <a:spcPct val="140000"/>
              </a:lnSpc>
              <a:buFont typeface="Arial" panose="020B0604020202020204" pitchFamily="34" charset="0"/>
              <a:buChar char="•"/>
            </a:pPr>
            <a:r>
              <a:rPr lang="en-US" sz="2400" dirty="0"/>
              <a:t>Existing bilateral and regional trade agreements and commitments under multilateral trade frameworks may need to be considered to ensure coherence and avoid conflicting obligations.</a:t>
            </a:r>
            <a:endParaRPr lang="tr-TR" sz="2400" dirty="0">
              <a:sym typeface="Open Sans Light"/>
            </a:endParaRPr>
          </a:p>
          <a:p>
            <a:pPr marL="342900" indent="-342900" algn="just">
              <a:lnSpc>
                <a:spcPct val="140000"/>
              </a:lnSpc>
              <a:buFont typeface="Arial" panose="020B0604020202020204" pitchFamily="34" charset="0"/>
              <a:buChar char="•"/>
            </a:pPr>
            <a:r>
              <a:rPr lang="en-US" sz="2400" dirty="0"/>
              <a:t>Relevant agreements: "WTO commitments, SAFTA/SAPTA, Bilateral FTA(s), and future/ongoing trade negotiations. Overlap: "Trade in goods, tariff concessions, rules of origin, trade facilitation, investment facilitation</a:t>
            </a:r>
            <a:r>
              <a:rPr lang="tr-TR" sz="2400" dirty="0"/>
              <a:t>.</a:t>
            </a:r>
          </a:p>
          <a:p>
            <a:pPr marL="342900" indent="-342900" algn="just">
              <a:lnSpc>
                <a:spcPct val="140000"/>
              </a:lnSpc>
              <a:buFont typeface="Arial" panose="020B0604020202020204" pitchFamily="34" charset="0"/>
              <a:buChar char="•"/>
            </a:pPr>
            <a:r>
              <a:rPr lang="en-US" sz="2400" dirty="0"/>
              <a:t>The Paris Economic Protocol (1994) with Israel: It is the main restrictive agreement, regulating customs relations, foreign trade, and the movement of goods. In addition to it: The Euro-Mediterranean (Euro-Med) Association Agreement between the Palestinian Authority and the European Union, and the Greater Arab Free Trade Area (GAFTA) agreement, to which Palestine belongs. Collectively, these agreements generate multiple overlaps that necessitate precise legal coordination.</a:t>
            </a:r>
            <a:endParaRPr lang="tr-TR" sz="2400" dirty="0"/>
          </a:p>
          <a:p>
            <a:pPr marL="342900" indent="-342900" algn="just">
              <a:lnSpc>
                <a:spcPct val="140000"/>
              </a:lnSpc>
              <a:buFont typeface="Arial" panose="020B0604020202020204" pitchFamily="34" charset="0"/>
              <a:buChar char="•"/>
            </a:pPr>
            <a:r>
              <a:rPr lang="en-US" sz="2400" dirty="0"/>
              <a:t>Yes, some current commitments may overlap with regional and bilateral trade agreements, particularly in the areas of Rules of Origin, liberalization of services, investment, and trade facilitation; therefore, it is important to ensure consistency and complementarity between these agreements to avoid conflict and maximize benefits</a:t>
            </a:r>
            <a:r>
              <a:rPr lang="tr-TR" sz="2400" dirty="0"/>
              <a:t>.</a:t>
            </a:r>
          </a:p>
          <a:p>
            <a:pPr marL="342900" indent="-342900" algn="just">
              <a:lnSpc>
                <a:spcPct val="140000"/>
              </a:lnSpc>
              <a:buFont typeface="Arial" panose="020B0604020202020204" pitchFamily="34" charset="0"/>
              <a:buChar char="•"/>
            </a:pPr>
            <a:r>
              <a:rPr lang="en-US" sz="2400" dirty="0" err="1"/>
              <a:t>Türkiye’s</a:t>
            </a:r>
            <a:r>
              <a:rPr lang="en-US" sz="2400" dirty="0"/>
              <a:t> participation in the Customs Union with the European Union entails alignment with the EU’s Common Commercial Policy, particularly with regard to industrial goods.</a:t>
            </a:r>
            <a:endParaRPr lang="tr-TR" sz="2400" dirty="0"/>
          </a:p>
          <a:p>
            <a:pPr marL="342900" indent="-342900" algn="just">
              <a:lnSpc>
                <a:spcPct val="140000"/>
              </a:lnSpc>
              <a:buFont typeface="Arial" panose="020B0604020202020204" pitchFamily="34" charset="0"/>
              <a:buChar char="•"/>
            </a:pPr>
            <a:r>
              <a:rPr lang="tr-TR" sz="2400" dirty="0" err="1"/>
              <a:t>Malaysia’s</a:t>
            </a:r>
            <a:r>
              <a:rPr lang="tr-TR" sz="2400" dirty="0"/>
              <a:t> </a:t>
            </a:r>
            <a:r>
              <a:rPr lang="tr-TR" sz="2400" dirty="0" err="1"/>
              <a:t>participation</a:t>
            </a:r>
            <a:r>
              <a:rPr lang="tr-TR" sz="2400" dirty="0"/>
              <a:t> in ASEAN </a:t>
            </a:r>
            <a:r>
              <a:rPr lang="tr-TR" sz="2400" dirty="0" err="1"/>
              <a:t>Free</a:t>
            </a:r>
            <a:r>
              <a:rPr lang="tr-TR" sz="2400" dirty="0"/>
              <a:t> </a:t>
            </a:r>
            <a:r>
              <a:rPr lang="tr-TR" sz="2400" dirty="0" err="1"/>
              <a:t>Trade</a:t>
            </a:r>
            <a:r>
              <a:rPr lang="tr-TR" sz="2400" dirty="0"/>
              <a:t> </a:t>
            </a:r>
            <a:r>
              <a:rPr lang="tr-TR" sz="2400" dirty="0" err="1"/>
              <a:t>Area</a:t>
            </a:r>
            <a:r>
              <a:rPr lang="tr-TR" sz="2400" dirty="0"/>
              <a:t> (AFTA), </a:t>
            </a:r>
            <a:r>
              <a:rPr lang="tr-TR" sz="2400" dirty="0" err="1"/>
              <a:t>Regional</a:t>
            </a:r>
            <a:r>
              <a:rPr lang="tr-TR" sz="2400" dirty="0"/>
              <a:t> </a:t>
            </a:r>
            <a:r>
              <a:rPr lang="tr-TR" sz="2400" dirty="0" err="1"/>
              <a:t>Comprehensive</a:t>
            </a:r>
            <a:r>
              <a:rPr lang="tr-TR" sz="2400" dirty="0"/>
              <a:t> </a:t>
            </a:r>
            <a:r>
              <a:rPr lang="tr-TR" sz="2400" dirty="0" err="1"/>
              <a:t>Economic</a:t>
            </a:r>
            <a:r>
              <a:rPr lang="tr-TR" sz="2400" dirty="0"/>
              <a:t> </a:t>
            </a:r>
            <a:r>
              <a:rPr lang="tr-TR" sz="2400" dirty="0" err="1"/>
              <a:t>Partnership</a:t>
            </a:r>
            <a:r>
              <a:rPr lang="tr-TR" sz="2400" dirty="0"/>
              <a:t> (RCEP), D-8 </a:t>
            </a:r>
            <a:r>
              <a:rPr lang="tr-TR" sz="2400" dirty="0" err="1"/>
              <a:t>Preferential</a:t>
            </a:r>
            <a:r>
              <a:rPr lang="tr-TR" sz="2400" dirty="0"/>
              <a:t> </a:t>
            </a:r>
            <a:r>
              <a:rPr lang="tr-TR" sz="2400" dirty="0" err="1"/>
              <a:t>Trade</a:t>
            </a:r>
            <a:r>
              <a:rPr lang="tr-TR" sz="2400" dirty="0"/>
              <a:t> </a:t>
            </a:r>
            <a:r>
              <a:rPr lang="tr-TR" sz="2400" dirty="0" err="1"/>
              <a:t>Agreement</a:t>
            </a:r>
            <a:r>
              <a:rPr lang="tr-TR" sz="2400" dirty="0"/>
              <a:t> (D-8 PTA) </a:t>
            </a:r>
            <a:r>
              <a:rPr lang="tr-TR" sz="2400" dirty="0" err="1"/>
              <a:t>and</a:t>
            </a:r>
            <a:r>
              <a:rPr lang="tr-TR" sz="2400" dirty="0"/>
              <a:t> </a:t>
            </a:r>
            <a:r>
              <a:rPr lang="tr-TR" sz="2400" dirty="0" err="1"/>
              <a:t>bilateral</a:t>
            </a:r>
            <a:r>
              <a:rPr lang="tr-TR" sz="2400" dirty="0"/>
              <a:t> </a:t>
            </a:r>
            <a:r>
              <a:rPr lang="tr-TR" sz="2400" dirty="0" err="1"/>
              <a:t>agreements</a:t>
            </a:r>
            <a:r>
              <a:rPr lang="tr-TR" sz="2400" dirty="0"/>
              <a:t> </a:t>
            </a:r>
            <a:r>
              <a:rPr lang="tr-TR" sz="2400" dirty="0" err="1"/>
              <a:t>such</a:t>
            </a:r>
            <a:r>
              <a:rPr lang="tr-TR" sz="2400" dirty="0"/>
              <a:t> as </a:t>
            </a:r>
            <a:r>
              <a:rPr lang="tr-TR" sz="2400" dirty="0" err="1"/>
              <a:t>Malaysia</a:t>
            </a:r>
            <a:r>
              <a:rPr lang="tr-TR" sz="2400" dirty="0"/>
              <a:t>-Pakistan </a:t>
            </a:r>
            <a:r>
              <a:rPr lang="tr-TR" sz="2400" dirty="0" err="1"/>
              <a:t>Closer</a:t>
            </a:r>
            <a:r>
              <a:rPr lang="tr-TR" sz="2400" dirty="0"/>
              <a:t> </a:t>
            </a:r>
            <a:r>
              <a:rPr lang="tr-TR" sz="2400" dirty="0" err="1"/>
              <a:t>Economic</a:t>
            </a:r>
            <a:r>
              <a:rPr lang="tr-TR" sz="2400" dirty="0"/>
              <a:t> </a:t>
            </a:r>
            <a:r>
              <a:rPr lang="tr-TR" sz="2400" dirty="0" err="1"/>
              <a:t>Partnership</a:t>
            </a:r>
            <a:r>
              <a:rPr lang="tr-TR" sz="2400" dirty="0"/>
              <a:t> </a:t>
            </a:r>
            <a:r>
              <a:rPr lang="tr-TR" sz="2400" dirty="0" err="1"/>
              <a:t>Agreement</a:t>
            </a:r>
            <a:r>
              <a:rPr lang="tr-TR" sz="2400" dirty="0"/>
              <a:t> (MPCEPA), </a:t>
            </a:r>
            <a:r>
              <a:rPr lang="tr-TR" sz="2400" dirty="0" err="1"/>
              <a:t>Malaysia</a:t>
            </a:r>
            <a:r>
              <a:rPr lang="tr-TR" sz="2400" dirty="0"/>
              <a:t>–Türkiye </a:t>
            </a:r>
            <a:r>
              <a:rPr lang="tr-TR" sz="2400" dirty="0" err="1"/>
              <a:t>Free</a:t>
            </a:r>
            <a:r>
              <a:rPr lang="tr-TR" sz="2400" dirty="0"/>
              <a:t> </a:t>
            </a:r>
            <a:r>
              <a:rPr lang="tr-TR" sz="2400" dirty="0" err="1"/>
              <a:t>Trade</a:t>
            </a:r>
            <a:r>
              <a:rPr lang="tr-TR" sz="2400" dirty="0"/>
              <a:t> </a:t>
            </a:r>
            <a:r>
              <a:rPr lang="tr-TR" sz="2400" dirty="0" err="1"/>
              <a:t>Agreement</a:t>
            </a:r>
            <a:r>
              <a:rPr lang="tr-TR" sz="2400" dirty="0"/>
              <a:t> (MTFTA) </a:t>
            </a:r>
            <a:r>
              <a:rPr lang="tr-TR" sz="2400" dirty="0" err="1"/>
              <a:t>and</a:t>
            </a:r>
            <a:r>
              <a:rPr lang="tr-TR" sz="2400" dirty="0"/>
              <a:t> MY-UAE CEPA </a:t>
            </a:r>
            <a:r>
              <a:rPr lang="tr-TR" sz="2400" dirty="0" err="1"/>
              <a:t>may</a:t>
            </a:r>
            <a:r>
              <a:rPr lang="tr-TR" sz="2400" dirty="0"/>
              <a:t> </a:t>
            </a:r>
            <a:r>
              <a:rPr lang="tr-TR" sz="2400" dirty="0" err="1"/>
              <a:t>overlap</a:t>
            </a:r>
            <a:r>
              <a:rPr lang="tr-TR" sz="2400" dirty="0"/>
              <a:t> </a:t>
            </a:r>
            <a:r>
              <a:rPr lang="tr-TR" sz="2400" dirty="0" err="1"/>
              <a:t>with</a:t>
            </a:r>
            <a:r>
              <a:rPr lang="tr-TR" sz="2400" dirty="0"/>
              <a:t> TPS-OIC </a:t>
            </a:r>
            <a:r>
              <a:rPr lang="tr-TR" sz="2400" dirty="0" err="1"/>
              <a:t>disciplines</a:t>
            </a:r>
            <a:r>
              <a:rPr lang="tr-TR" sz="2400" dirty="0"/>
              <a:t>, </a:t>
            </a:r>
            <a:r>
              <a:rPr lang="tr-TR" sz="2400" dirty="0" err="1"/>
              <a:t>particularly</a:t>
            </a:r>
            <a:r>
              <a:rPr lang="tr-TR" sz="2400" dirty="0"/>
              <a:t> in </a:t>
            </a:r>
            <a:r>
              <a:rPr lang="tr-TR" sz="2400" dirty="0" err="1"/>
              <a:t>Trade</a:t>
            </a:r>
            <a:r>
              <a:rPr lang="tr-TR" sz="2400" dirty="0"/>
              <a:t> in </a:t>
            </a:r>
            <a:r>
              <a:rPr lang="tr-TR" sz="2400" dirty="0" err="1"/>
              <a:t>Goods</a:t>
            </a:r>
            <a:r>
              <a:rPr lang="tr-TR" sz="2400" dirty="0"/>
              <a:t> </a:t>
            </a:r>
            <a:r>
              <a:rPr lang="tr-TR" sz="2400" dirty="0" err="1"/>
              <a:t>and</a:t>
            </a:r>
            <a:r>
              <a:rPr lang="tr-TR" sz="2400" dirty="0"/>
              <a:t> Rules of </a:t>
            </a:r>
            <a:r>
              <a:rPr lang="tr-TR" sz="2400" dirty="0" err="1"/>
              <a:t>Origin</a:t>
            </a:r>
            <a:r>
              <a:rPr lang="tr-TR" sz="2400" dirty="0"/>
              <a:t>.</a:t>
            </a:r>
          </a:p>
        </p:txBody>
      </p:sp>
      <p:sp>
        <p:nvSpPr>
          <p:cNvPr id="12"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9: </a:t>
            </a:r>
            <a:r>
              <a:rPr lang="tr-TR" sz="6000" dirty="0">
                <a:solidFill>
                  <a:schemeClr val="accent2"/>
                </a:solidFill>
                <a:latin typeface="+mj-lt"/>
                <a:ea typeface="Open Sans Light"/>
                <a:cs typeface="Open Sans Light"/>
                <a:sym typeface="Open Sans Light"/>
              </a:rPr>
              <a:t>Legal Readiness</a:t>
            </a:r>
          </a:p>
        </p:txBody>
      </p:sp>
    </p:spTree>
    <p:extLst>
      <p:ext uri="{BB962C8B-B14F-4D97-AF65-F5344CB8AC3E}">
        <p14:creationId xmlns:p14="http://schemas.microsoft.com/office/powerpoint/2010/main" val="4278100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4"/>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10: </a:t>
            </a:r>
            <a:r>
              <a:rPr lang="tr-TR" sz="6000" dirty="0" err="1">
                <a:solidFill>
                  <a:schemeClr val="accent2"/>
                </a:solidFill>
                <a:latin typeface="+mj-lt"/>
                <a:ea typeface="Open Sans Light"/>
                <a:cs typeface="Open Sans Light"/>
                <a:sym typeface="Open Sans Light"/>
              </a:rPr>
              <a:t>Differentiation</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and</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Flexibility</a:t>
            </a:r>
            <a:r>
              <a:rPr lang="tr-TR" sz="6000" dirty="0">
                <a:solidFill>
                  <a:schemeClr val="accent2"/>
                </a:solidFill>
                <a:latin typeface="+mj-lt"/>
                <a:ea typeface="Open Sans Light"/>
                <a:cs typeface="Open Sans Light"/>
                <a:sym typeface="Open Sans Light"/>
              </a:rPr>
              <a:t> </a:t>
            </a:r>
            <a:r>
              <a:rPr lang="en-US" sz="6000" dirty="0">
                <a:solidFill>
                  <a:schemeClr val="accent2"/>
                </a:solidFill>
                <a:latin typeface="+mj-lt"/>
                <a:ea typeface="Open Sans Light"/>
                <a:cs typeface="Open Sans Light"/>
              </a:rPr>
              <a:t> </a:t>
            </a:r>
            <a:endParaRPr lang="tr-TR" sz="6000" dirty="0">
              <a:solidFill>
                <a:schemeClr val="accent2"/>
              </a:solidFill>
              <a:latin typeface="+mj-lt"/>
              <a:ea typeface="Open Sans Light"/>
              <a:cs typeface="Open Sans Light"/>
              <a:sym typeface="Open Sans Light"/>
            </a:endParaRPr>
          </a:p>
        </p:txBody>
      </p:sp>
      <p:sp>
        <p:nvSpPr>
          <p:cNvPr id="32" name="Google Shape;1888;p58"/>
          <p:cNvSpPr/>
          <p:nvPr/>
        </p:nvSpPr>
        <p:spPr>
          <a:xfrm>
            <a:off x="2352581" y="9592721"/>
            <a:ext cx="7467280" cy="1682141"/>
          </a:xfrm>
          <a:prstGeom prst="rect">
            <a:avLst/>
          </a:prstGeom>
          <a:solidFill>
            <a:schemeClr val="accent1"/>
          </a:solidFill>
          <a:ln>
            <a:noFill/>
          </a:ln>
        </p:spPr>
        <p:txBody>
          <a:bodyPr spcFirstLastPara="1" wrap="square" lIns="91425" tIns="45700" rIns="91425" bIns="45700" anchor="ctr" anchorCtr="0">
            <a:noAutofit/>
          </a:bodyPr>
          <a:lstStyle/>
          <a:p>
            <a:pPr lvl="0"/>
            <a:r>
              <a:rPr lang="en-US" sz="3600" dirty="0">
                <a:solidFill>
                  <a:schemeClr val="bg1"/>
                </a:solidFill>
                <a:latin typeface="Calibri Light" panose="020F0302020204030204" pitchFamily="34" charset="0"/>
                <a:cs typeface="Calibri Light" panose="020F0302020204030204" pitchFamily="34" charset="0"/>
              </a:rPr>
              <a:t>Should special and differential treatment for LDCs be expanded?</a:t>
            </a:r>
            <a:endParaRPr lang="tr-TR" sz="3600" dirty="0">
              <a:solidFill>
                <a:schemeClr val="bg1"/>
              </a:solidFill>
              <a:latin typeface="Calibri Light" panose="020F0302020204030204" pitchFamily="34" charset="0"/>
              <a:cs typeface="Calibri Light" panose="020F0302020204030204" pitchFamily="34" charset="0"/>
            </a:endParaRPr>
          </a:p>
        </p:txBody>
      </p:sp>
      <p:sp>
        <p:nvSpPr>
          <p:cNvPr id="19" name="Google Shape;1888;p58"/>
          <p:cNvSpPr/>
          <p:nvPr/>
        </p:nvSpPr>
        <p:spPr>
          <a:xfrm>
            <a:off x="14037277" y="9598484"/>
            <a:ext cx="9020432" cy="1676378"/>
          </a:xfrm>
          <a:prstGeom prst="rect">
            <a:avLst/>
          </a:prstGeom>
          <a:solidFill>
            <a:schemeClr val="accent1"/>
          </a:solidFill>
          <a:ln>
            <a:noFill/>
          </a:ln>
        </p:spPr>
        <p:txBody>
          <a:bodyPr spcFirstLastPara="1" wrap="square" lIns="91425" tIns="45700" rIns="91425" bIns="45700" anchor="ctr" anchorCtr="0">
            <a:noAutofit/>
          </a:bodyPr>
          <a:lstStyle/>
          <a:p>
            <a:pPr lvl="0"/>
            <a:r>
              <a:rPr lang="en-US" sz="3600" dirty="0">
                <a:solidFill>
                  <a:schemeClr val="bg1"/>
                </a:solidFill>
                <a:latin typeface="Calibri Light" panose="020F0302020204030204" pitchFamily="34" charset="0"/>
                <a:cs typeface="Calibri Light" panose="020F0302020204030204" pitchFamily="34" charset="0"/>
              </a:rPr>
              <a:t>Should participation in newly introduced disciplines be mandatory for all Members or optional based on readiness and interest?</a:t>
            </a:r>
            <a:endParaRPr lang="tr-TR" sz="3600" dirty="0">
              <a:solidFill>
                <a:schemeClr val="bg1"/>
              </a:solidFill>
              <a:latin typeface="Calibri Light" panose="020F0302020204030204" pitchFamily="34" charset="0"/>
              <a:cs typeface="Calibri Light" panose="020F0302020204030204" pitchFamily="34" charset="0"/>
            </a:endParaRPr>
          </a:p>
        </p:txBody>
      </p:sp>
      <p:sp>
        <p:nvSpPr>
          <p:cNvPr id="27" name="Google Shape;1890;p58"/>
          <p:cNvSpPr txBox="1"/>
          <p:nvPr/>
        </p:nvSpPr>
        <p:spPr>
          <a:xfrm>
            <a:off x="16610723" y="11371100"/>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 name="Google Shape;1890;p58"/>
          <p:cNvSpPr txBox="1"/>
          <p:nvPr/>
        </p:nvSpPr>
        <p:spPr>
          <a:xfrm>
            <a:off x="3733278" y="11395499"/>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6" name="Google Shape;1887;p58"/>
          <p:cNvGraphicFramePr/>
          <p:nvPr>
            <p:extLst/>
          </p:nvPr>
        </p:nvGraphicFramePr>
        <p:xfrm>
          <a:off x="2193913" y="3165503"/>
          <a:ext cx="8329389" cy="636480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6" name="Google Shape;1887;p58"/>
          <p:cNvGraphicFramePr/>
          <p:nvPr>
            <p:extLst>
              <p:ext uri="{D42A27DB-BD31-4B8C-83A1-F6EECF244321}">
                <p14:modId xmlns:p14="http://schemas.microsoft.com/office/powerpoint/2010/main" val="2415330887"/>
              </p:ext>
            </p:extLst>
          </p:nvPr>
        </p:nvGraphicFramePr>
        <p:xfrm>
          <a:off x="1555855" y="2743200"/>
          <a:ext cx="9319668" cy="6907744"/>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7" name="Google Shape;1887;p58"/>
          <p:cNvGraphicFramePr/>
          <p:nvPr>
            <p:extLst>
              <p:ext uri="{D42A27DB-BD31-4B8C-83A1-F6EECF244321}">
                <p14:modId xmlns:p14="http://schemas.microsoft.com/office/powerpoint/2010/main" val="917682166"/>
              </p:ext>
            </p:extLst>
          </p:nvPr>
        </p:nvGraphicFramePr>
        <p:xfrm>
          <a:off x="11396017" y="1673157"/>
          <a:ext cx="11544128" cy="8716813"/>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3400584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3">
            <a:extLst/>
          </a:blip>
          <a:stretch>
            <a:fillRect/>
          </a:stretch>
        </p:blipFill>
        <p:spPr>
          <a:xfrm>
            <a:off x="942975" y="575361"/>
            <a:ext cx="1720014" cy="1691048"/>
          </a:xfrm>
          <a:prstGeom prst="rect">
            <a:avLst/>
          </a:prstGeom>
        </p:spPr>
      </p:pic>
      <p:graphicFrame>
        <p:nvGraphicFramePr>
          <p:cNvPr id="24" name="Grafik 23"/>
          <p:cNvGraphicFramePr>
            <a:graphicFrameLocks/>
          </p:cNvGraphicFramePr>
          <p:nvPr>
            <p:extLst/>
          </p:nvPr>
        </p:nvGraphicFramePr>
        <p:xfrm>
          <a:off x="553381" y="2718850"/>
          <a:ext cx="11994219" cy="8466386"/>
        </p:xfrm>
        <a:graphic>
          <a:graphicData uri="http://schemas.openxmlformats.org/drawingml/2006/chart">
            <c:chart xmlns:c="http://schemas.openxmlformats.org/drawingml/2006/chart" xmlns:r="http://schemas.openxmlformats.org/officeDocument/2006/relationships" r:id="rId4"/>
          </a:graphicData>
        </a:graphic>
      </p:graphicFrame>
      <p:sp>
        <p:nvSpPr>
          <p:cNvPr id="28" name="Google Shape;181;p2"/>
          <p:cNvSpPr txBox="1">
            <a:spLocks/>
          </p:cNvSpPr>
          <p:nvPr/>
        </p:nvSpPr>
        <p:spPr>
          <a:xfrm>
            <a:off x="3598664" y="1072036"/>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dirty="0" err="1">
                <a:solidFill>
                  <a:schemeClr val="accent2"/>
                </a:solidFill>
                <a:latin typeface="+mj-lt"/>
                <a:ea typeface="Open Sans Light"/>
                <a:cs typeface="Open Sans Light"/>
                <a:sym typeface="Open Sans Light"/>
              </a:rPr>
              <a:t>Responses</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to</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the</a:t>
            </a:r>
            <a:r>
              <a:rPr lang="tr-TR" sz="6000" dirty="0">
                <a:solidFill>
                  <a:schemeClr val="accent2"/>
                </a:solidFill>
                <a:latin typeface="+mj-lt"/>
                <a:ea typeface="Open Sans Light"/>
                <a:cs typeface="Open Sans Light"/>
                <a:sym typeface="Open Sans Light"/>
              </a:rPr>
              <a:t> TPS-OIC Expansion </a:t>
            </a:r>
            <a:r>
              <a:rPr lang="tr-TR" sz="6000" dirty="0" err="1">
                <a:solidFill>
                  <a:schemeClr val="accent2"/>
                </a:solidFill>
                <a:latin typeface="+mj-lt"/>
                <a:ea typeface="Open Sans Light"/>
                <a:cs typeface="Open Sans Light"/>
                <a:sym typeface="Open Sans Light"/>
              </a:rPr>
              <a:t>Questionnaire</a:t>
            </a:r>
            <a:endParaRPr lang="tr-TR" sz="6000" dirty="0">
              <a:solidFill>
                <a:schemeClr val="accent2"/>
              </a:solidFill>
              <a:latin typeface="+mj-lt"/>
              <a:ea typeface="Open Sans Light"/>
              <a:cs typeface="Open Sans Light"/>
              <a:sym typeface="Open Sans Light"/>
            </a:endParaRPr>
          </a:p>
        </p:txBody>
      </p:sp>
      <p:sp>
        <p:nvSpPr>
          <p:cNvPr id="9" name="Rounded Rectangle 3"/>
          <p:cNvSpPr/>
          <p:nvPr/>
        </p:nvSpPr>
        <p:spPr>
          <a:xfrm>
            <a:off x="13296900" y="2266409"/>
            <a:ext cx="9963150" cy="10516141"/>
          </a:xfrm>
          <a:prstGeom prst="roundRect">
            <a:avLst/>
          </a:prstGeom>
          <a:solidFill>
            <a:schemeClr val="accent1"/>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numCol="2" rtlCol="0" anchor="ctr"/>
          <a:lstStyle/>
          <a:p>
            <a:pPr marL="0" marR="0" lvl="0" indent="0" defTabSz="457200" eaLnBrk="1" fontAlgn="auto" latinLnBrk="0" hangingPunct="1">
              <a:lnSpc>
                <a:spcPct val="100000"/>
              </a:lnSpc>
              <a:spcBef>
                <a:spcPts val="0"/>
              </a:spcBef>
              <a:spcAft>
                <a:spcPts val="0"/>
              </a:spcAft>
              <a:buClrTx/>
              <a:buSzTx/>
              <a:buFontTx/>
              <a:buNone/>
              <a:tabLst/>
              <a:defRPr/>
            </a:pPr>
            <a:r>
              <a:rPr sz="4400" b="1" dirty="0">
                <a:solidFill>
                  <a:schemeClr val="bg1"/>
                </a:solidFill>
                <a:latin typeface="+mn-lt"/>
                <a:ea typeface="+mn-ea"/>
                <a:cs typeface="+mn-cs"/>
              </a:rPr>
              <a:t>R</a:t>
            </a:r>
            <a:r>
              <a:rPr lang="tr-TR" sz="4400" b="1" dirty="0" err="1">
                <a:solidFill>
                  <a:schemeClr val="bg1"/>
                </a:solidFill>
                <a:latin typeface="+mn-lt"/>
                <a:ea typeface="+mn-ea"/>
                <a:cs typeface="+mn-cs"/>
              </a:rPr>
              <a:t>esponding</a:t>
            </a:r>
            <a:r>
              <a:rPr sz="4400" b="1" dirty="0">
                <a:solidFill>
                  <a:schemeClr val="bg1"/>
                </a:solidFill>
                <a:latin typeface="+mn-lt"/>
                <a:ea typeface="+mn-ea"/>
                <a:cs typeface="+mn-cs"/>
              </a:rPr>
              <a:t> </a:t>
            </a:r>
            <a:r>
              <a:rPr lang="tr-TR" sz="4400" b="1" dirty="0" err="1">
                <a:solidFill>
                  <a:schemeClr val="bg1"/>
                </a:solidFill>
                <a:latin typeface="+mn-lt"/>
                <a:ea typeface="+mn-ea"/>
                <a:cs typeface="+mn-cs"/>
              </a:rPr>
              <a:t>Member</a:t>
            </a:r>
            <a:r>
              <a:rPr lang="tr-TR" sz="4400" b="1" dirty="0">
                <a:solidFill>
                  <a:schemeClr val="bg1"/>
                </a:solidFill>
                <a:latin typeface="+mn-lt"/>
                <a:ea typeface="+mn-ea"/>
                <a:cs typeface="+mn-cs"/>
              </a:rPr>
              <a:t> </a:t>
            </a:r>
            <a:r>
              <a:rPr lang="tr-TR" sz="4400" b="1" dirty="0" err="1">
                <a:solidFill>
                  <a:schemeClr val="bg1"/>
                </a:solidFill>
                <a:latin typeface="+mn-lt"/>
                <a:ea typeface="+mn-ea"/>
                <a:cs typeface="+mn-cs"/>
              </a:rPr>
              <a:t>Countries</a:t>
            </a:r>
            <a:r>
              <a:rPr sz="4400" b="1" dirty="0">
                <a:solidFill>
                  <a:schemeClr val="bg1"/>
                </a:solidFill>
                <a:latin typeface="+mn-lt"/>
                <a:ea typeface="+mn-ea"/>
                <a:cs typeface="+mn-cs"/>
              </a:rPr>
              <a:t> (</a:t>
            </a:r>
            <a:r>
              <a:rPr lang="tr-TR" sz="4400" b="1" dirty="0">
                <a:solidFill>
                  <a:schemeClr val="bg1"/>
                </a:solidFill>
                <a:latin typeface="+mn-lt"/>
                <a:ea typeface="+mn-ea"/>
                <a:cs typeface="+mn-cs"/>
              </a:rPr>
              <a:t>16</a:t>
            </a:r>
            <a:r>
              <a:rPr sz="4400" b="1" dirty="0">
                <a:solidFill>
                  <a:schemeClr val="bg1"/>
                </a:solidFill>
                <a:latin typeface="+mn-lt"/>
                <a:ea typeface="+mn-ea"/>
                <a:cs typeface="+mn-cs"/>
              </a:rPr>
              <a:t>)</a:t>
            </a:r>
          </a:p>
          <a:p>
            <a:pPr marL="0" marR="0" lvl="0" indent="0" defTabSz="457200" eaLnBrk="1" fontAlgn="auto" latinLnBrk="0" hangingPunct="1">
              <a:lnSpc>
                <a:spcPct val="100000"/>
              </a:lnSpc>
              <a:spcBef>
                <a:spcPts val="0"/>
              </a:spcBef>
              <a:spcAft>
                <a:spcPts val="0"/>
              </a:spcAft>
              <a:buClrTx/>
              <a:buSzTx/>
              <a:buFontTx/>
              <a:buNone/>
              <a:tabLst/>
              <a:defRPr/>
            </a:pPr>
            <a:endParaRPr kumimoji="0" sz="4400" b="0" i="0" u="none" strike="noStrike" kern="1200" cap="none" spc="0" normalizeH="0" baseline="0" noProof="0" dirty="0">
              <a:ln>
                <a:noFill/>
              </a:ln>
              <a:solidFill>
                <a:prstClr val="white"/>
              </a:solidFill>
              <a:effectLst/>
              <a:uLnTx/>
              <a:uFillTx/>
              <a:latin typeface="Calibri"/>
              <a:ea typeface="+mn-ea"/>
              <a:cs typeface="+mn-cs"/>
            </a:endParaRPr>
          </a:p>
          <a:p>
            <a:pPr defTabSz="457200">
              <a:buClrTx/>
              <a:defRPr/>
            </a:pPr>
            <a:endParaRPr lang="tr-TR" sz="4400" b="1" dirty="0">
              <a:solidFill>
                <a:schemeClr val="bg1"/>
              </a:solidFill>
              <a:latin typeface="+mn-lt"/>
              <a:ea typeface="+mn-ea"/>
              <a:cs typeface="+mn-cs"/>
            </a:endParaRPr>
          </a:p>
          <a:p>
            <a:pPr defTabSz="457200">
              <a:buClrTx/>
              <a:defRPr/>
            </a:pPr>
            <a:r>
              <a:rPr lang="tr-TR" sz="4400" b="1" dirty="0">
                <a:solidFill>
                  <a:schemeClr val="bg1"/>
                </a:solidFill>
                <a:latin typeface="+mn-lt"/>
                <a:ea typeface="+mn-ea"/>
                <a:cs typeface="+mn-cs"/>
              </a:rPr>
              <a:t>Albania</a:t>
            </a:r>
          </a:p>
          <a:p>
            <a:pPr defTabSz="457200">
              <a:buClrTx/>
              <a:defRPr/>
            </a:pPr>
            <a:r>
              <a:rPr lang="tr-TR" sz="4400" b="1" dirty="0" err="1">
                <a:solidFill>
                  <a:schemeClr val="bg1"/>
                </a:solidFill>
                <a:latin typeface="+mn-lt"/>
                <a:ea typeface="+mn-ea"/>
                <a:cs typeface="+mn-cs"/>
              </a:rPr>
              <a:t>Azerbaijan</a:t>
            </a:r>
            <a:endParaRPr lang="tr-TR" sz="4400" b="1" dirty="0">
              <a:solidFill>
                <a:schemeClr val="bg1"/>
              </a:solidFill>
              <a:latin typeface="+mn-lt"/>
              <a:ea typeface="+mn-ea"/>
              <a:cs typeface="+mn-cs"/>
            </a:endParaRPr>
          </a:p>
          <a:p>
            <a:pPr defTabSz="457200">
              <a:buClrTx/>
              <a:defRPr/>
            </a:pPr>
            <a:r>
              <a:rPr lang="tr-TR" sz="4400" b="1" dirty="0" err="1">
                <a:solidFill>
                  <a:schemeClr val="bg1"/>
                </a:solidFill>
                <a:latin typeface="+mn-lt"/>
                <a:ea typeface="+mn-ea"/>
                <a:cs typeface="+mn-cs"/>
              </a:rPr>
              <a:t>Bangladesh</a:t>
            </a:r>
            <a:endParaRPr lang="tr-TR" sz="4400" b="1" dirty="0">
              <a:solidFill>
                <a:schemeClr val="bg1"/>
              </a:solidFill>
              <a:latin typeface="+mn-lt"/>
              <a:ea typeface="+mn-ea"/>
              <a:cs typeface="+mn-cs"/>
            </a:endParaRPr>
          </a:p>
          <a:p>
            <a:pPr defTabSz="457200">
              <a:buClrTx/>
              <a:defRPr/>
            </a:pPr>
            <a:r>
              <a:rPr lang="tr-TR" sz="4400" b="1" dirty="0">
                <a:solidFill>
                  <a:schemeClr val="bg1"/>
                </a:solidFill>
                <a:latin typeface="+mn-lt"/>
                <a:ea typeface="+mn-ea"/>
                <a:cs typeface="+mn-cs"/>
              </a:rPr>
              <a:t>Burkina Faso</a:t>
            </a:r>
          </a:p>
          <a:p>
            <a:pPr defTabSz="457200">
              <a:buClrTx/>
              <a:defRPr/>
            </a:pPr>
            <a:r>
              <a:rPr lang="tr-TR" sz="4400" b="1" dirty="0">
                <a:solidFill>
                  <a:schemeClr val="bg1"/>
                </a:solidFill>
                <a:latin typeface="+mn-lt"/>
                <a:ea typeface="+mn-ea"/>
                <a:cs typeface="+mn-cs"/>
              </a:rPr>
              <a:t>Gabon</a:t>
            </a:r>
          </a:p>
          <a:p>
            <a:pPr defTabSz="457200">
              <a:buClrTx/>
              <a:defRPr/>
            </a:pPr>
            <a:r>
              <a:rPr lang="tr-TR" sz="4400" b="1" dirty="0" err="1">
                <a:solidFill>
                  <a:schemeClr val="bg1"/>
                </a:solidFill>
                <a:latin typeface="+mn-lt"/>
                <a:ea typeface="+mn-ea"/>
                <a:cs typeface="+mn-cs"/>
              </a:rPr>
              <a:t>Iraq</a:t>
            </a:r>
            <a:r>
              <a:rPr lang="tr-TR" sz="4400" b="1" dirty="0">
                <a:solidFill>
                  <a:schemeClr val="bg1"/>
                </a:solidFill>
                <a:latin typeface="+mn-lt"/>
                <a:ea typeface="+mn-ea"/>
                <a:cs typeface="+mn-cs"/>
              </a:rPr>
              <a:t> </a:t>
            </a:r>
          </a:p>
          <a:p>
            <a:pPr defTabSz="457200">
              <a:buClrTx/>
              <a:defRPr/>
            </a:pPr>
            <a:r>
              <a:rPr lang="tr-TR" sz="4400" b="1" dirty="0">
                <a:solidFill>
                  <a:schemeClr val="bg1"/>
                </a:solidFill>
                <a:latin typeface="+mn-lt"/>
                <a:ea typeface="+mn-ea"/>
                <a:cs typeface="+mn-cs"/>
              </a:rPr>
              <a:t>Jordan</a:t>
            </a:r>
          </a:p>
          <a:p>
            <a:pPr defTabSz="457200">
              <a:buClrTx/>
              <a:defRPr/>
            </a:pPr>
            <a:r>
              <a:rPr lang="tr-TR" sz="4400" b="1" dirty="0" err="1">
                <a:solidFill>
                  <a:schemeClr val="bg1"/>
                </a:solidFill>
                <a:latin typeface="+mn-lt"/>
                <a:ea typeface="+mn-ea"/>
                <a:cs typeface="+mn-cs"/>
              </a:rPr>
              <a:t>Mauritania</a:t>
            </a:r>
            <a:endParaRPr lang="tr-TR" sz="4400" b="1" dirty="0">
              <a:solidFill>
                <a:schemeClr val="bg1"/>
              </a:solidFill>
              <a:latin typeface="+mn-lt"/>
              <a:ea typeface="+mn-ea"/>
              <a:cs typeface="+mn-cs"/>
            </a:endParaRPr>
          </a:p>
          <a:p>
            <a:pPr defTabSz="457200">
              <a:buClrTx/>
              <a:defRPr/>
            </a:pPr>
            <a:endParaRPr lang="tr-TR" sz="4400" b="1" dirty="0">
              <a:solidFill>
                <a:schemeClr val="bg1"/>
              </a:solidFill>
              <a:latin typeface="+mn-lt"/>
              <a:ea typeface="+mn-ea"/>
              <a:cs typeface="+mn-cs"/>
            </a:endParaRPr>
          </a:p>
          <a:p>
            <a:pPr defTabSz="457200">
              <a:buClrTx/>
              <a:defRPr/>
            </a:pPr>
            <a:endParaRPr lang="tr-TR" sz="4400" b="1" dirty="0">
              <a:solidFill>
                <a:schemeClr val="bg1"/>
              </a:solidFill>
              <a:latin typeface="+mn-lt"/>
              <a:ea typeface="+mn-ea"/>
              <a:cs typeface="+mn-cs"/>
            </a:endParaRPr>
          </a:p>
          <a:p>
            <a:pPr defTabSz="457200">
              <a:buClrTx/>
              <a:defRPr/>
            </a:pPr>
            <a:endParaRPr lang="tr-TR" sz="4400" b="1" dirty="0">
              <a:solidFill>
                <a:schemeClr val="bg1"/>
              </a:solidFill>
              <a:latin typeface="+mn-lt"/>
              <a:ea typeface="+mn-ea"/>
              <a:cs typeface="+mn-cs"/>
            </a:endParaRPr>
          </a:p>
          <a:p>
            <a:pPr defTabSz="457200">
              <a:buClrTx/>
              <a:defRPr/>
            </a:pPr>
            <a:endParaRPr lang="tr-TR" sz="4400" b="1" dirty="0">
              <a:solidFill>
                <a:schemeClr val="bg1"/>
              </a:solidFill>
              <a:latin typeface="+mn-lt"/>
              <a:ea typeface="+mn-ea"/>
              <a:cs typeface="+mn-cs"/>
            </a:endParaRPr>
          </a:p>
          <a:p>
            <a:pPr defTabSz="457200">
              <a:buClrTx/>
              <a:defRPr/>
            </a:pPr>
            <a:endParaRPr lang="tr-TR" sz="4400" b="1" dirty="0">
              <a:solidFill>
                <a:schemeClr val="bg1"/>
              </a:solidFill>
              <a:latin typeface="+mn-lt"/>
              <a:ea typeface="+mn-ea"/>
              <a:cs typeface="+mn-cs"/>
            </a:endParaRPr>
          </a:p>
          <a:p>
            <a:pPr defTabSz="457200">
              <a:buClrTx/>
              <a:defRPr/>
            </a:pPr>
            <a:endParaRPr lang="tr-TR" sz="4400" b="1" dirty="0">
              <a:solidFill>
                <a:schemeClr val="bg1"/>
              </a:solidFill>
              <a:latin typeface="+mn-lt"/>
              <a:ea typeface="+mn-ea"/>
              <a:cs typeface="+mn-cs"/>
            </a:endParaRPr>
          </a:p>
          <a:p>
            <a:pPr defTabSz="457200">
              <a:buClrTx/>
              <a:defRPr/>
            </a:pPr>
            <a:r>
              <a:rPr lang="tr-TR" sz="4400" b="1" dirty="0" err="1">
                <a:solidFill>
                  <a:schemeClr val="bg1"/>
                </a:solidFill>
                <a:latin typeface="+mn-lt"/>
                <a:ea typeface="+mn-ea"/>
                <a:cs typeface="+mn-cs"/>
              </a:rPr>
              <a:t>Malaysia</a:t>
            </a:r>
            <a:endParaRPr lang="tr-TR" sz="4400" b="1" dirty="0">
              <a:solidFill>
                <a:schemeClr val="bg1"/>
              </a:solidFill>
              <a:latin typeface="+mn-lt"/>
              <a:ea typeface="+mn-ea"/>
              <a:cs typeface="+mn-cs"/>
            </a:endParaRPr>
          </a:p>
          <a:p>
            <a:pPr defTabSz="457200">
              <a:buClrTx/>
              <a:defRPr/>
            </a:pPr>
            <a:r>
              <a:rPr lang="tr-TR" sz="4400" b="1" dirty="0" err="1">
                <a:solidFill>
                  <a:schemeClr val="bg1"/>
                </a:solidFill>
                <a:latin typeface="+mn-lt"/>
                <a:ea typeface="+mn-ea"/>
                <a:cs typeface="+mn-cs"/>
              </a:rPr>
              <a:t>Maldives</a:t>
            </a:r>
            <a:endParaRPr lang="tr-TR" sz="4400" b="1" dirty="0">
              <a:solidFill>
                <a:schemeClr val="bg1"/>
              </a:solidFill>
              <a:latin typeface="+mn-lt"/>
              <a:ea typeface="+mn-ea"/>
              <a:cs typeface="+mn-cs"/>
            </a:endParaRPr>
          </a:p>
          <a:p>
            <a:pPr defTabSz="457200">
              <a:buClrTx/>
              <a:defRPr/>
            </a:pPr>
            <a:r>
              <a:rPr lang="tr-TR" sz="4400" b="1" dirty="0" err="1">
                <a:solidFill>
                  <a:schemeClr val="bg1"/>
                </a:solidFill>
                <a:latin typeface="+mn-lt"/>
                <a:ea typeface="+mn-ea"/>
                <a:cs typeface="+mn-cs"/>
              </a:rPr>
              <a:t>Morocco</a:t>
            </a:r>
            <a:endParaRPr lang="tr-TR" sz="4400" b="1" dirty="0">
              <a:solidFill>
                <a:schemeClr val="bg1"/>
              </a:solidFill>
              <a:latin typeface="+mn-lt"/>
              <a:ea typeface="+mn-ea"/>
              <a:cs typeface="+mn-cs"/>
            </a:endParaRPr>
          </a:p>
          <a:p>
            <a:pPr defTabSz="457200">
              <a:buClrTx/>
              <a:defRPr/>
            </a:pPr>
            <a:r>
              <a:rPr lang="tr-TR" sz="4400" b="1" dirty="0">
                <a:solidFill>
                  <a:schemeClr val="bg1"/>
                </a:solidFill>
                <a:latin typeface="+mn-lt"/>
                <a:ea typeface="+mn-ea"/>
                <a:cs typeface="+mn-cs"/>
              </a:rPr>
              <a:t>Oman</a:t>
            </a:r>
          </a:p>
          <a:p>
            <a:pPr defTabSz="457200">
              <a:buClrTx/>
              <a:defRPr/>
            </a:pPr>
            <a:r>
              <a:rPr lang="tr-TR" sz="4400" b="1" dirty="0" err="1">
                <a:solidFill>
                  <a:schemeClr val="bg1"/>
                </a:solidFill>
                <a:latin typeface="+mn-lt"/>
                <a:ea typeface="+mn-ea"/>
                <a:cs typeface="+mn-cs"/>
              </a:rPr>
              <a:t>Palestine</a:t>
            </a:r>
            <a:endParaRPr lang="tr-TR" sz="4400" b="1" dirty="0">
              <a:solidFill>
                <a:schemeClr val="bg1"/>
              </a:solidFill>
              <a:latin typeface="+mn-lt"/>
              <a:ea typeface="+mn-ea"/>
              <a:cs typeface="+mn-cs"/>
            </a:endParaRPr>
          </a:p>
          <a:p>
            <a:pPr defTabSz="457200">
              <a:buClrTx/>
              <a:defRPr/>
            </a:pPr>
            <a:r>
              <a:rPr lang="tr-TR" sz="4400" b="1" dirty="0" err="1">
                <a:solidFill>
                  <a:schemeClr val="bg1"/>
                </a:solidFill>
                <a:latin typeface="+mn-lt"/>
                <a:ea typeface="+mn-ea"/>
                <a:cs typeface="+mn-cs"/>
              </a:rPr>
              <a:t>Tunisia</a:t>
            </a:r>
            <a:endParaRPr lang="tr-TR" sz="4400" b="1" dirty="0">
              <a:solidFill>
                <a:schemeClr val="bg1"/>
              </a:solidFill>
              <a:latin typeface="+mn-lt"/>
              <a:ea typeface="+mn-ea"/>
              <a:cs typeface="+mn-cs"/>
            </a:endParaRPr>
          </a:p>
          <a:p>
            <a:pPr defTabSz="457200">
              <a:buClrTx/>
              <a:defRPr/>
            </a:pPr>
            <a:r>
              <a:rPr lang="tr-TR" sz="4400" b="1" dirty="0" err="1">
                <a:solidFill>
                  <a:schemeClr val="bg1"/>
                </a:solidFill>
                <a:latin typeface="+mn-lt"/>
                <a:ea typeface="+mn-ea"/>
                <a:cs typeface="+mn-cs"/>
              </a:rPr>
              <a:t>Turkmenistan</a:t>
            </a:r>
            <a:endParaRPr lang="tr-TR" sz="4400" b="1" dirty="0">
              <a:solidFill>
                <a:schemeClr val="bg1"/>
              </a:solidFill>
              <a:latin typeface="+mn-lt"/>
              <a:ea typeface="+mn-ea"/>
              <a:cs typeface="+mn-cs"/>
            </a:endParaRPr>
          </a:p>
          <a:p>
            <a:pPr defTabSz="457200">
              <a:buClrTx/>
              <a:defRPr/>
            </a:pPr>
            <a:r>
              <a:rPr lang="tr-TR" sz="4400" b="1" dirty="0">
                <a:solidFill>
                  <a:schemeClr val="bg1"/>
                </a:solidFill>
                <a:latin typeface="+mn-lt"/>
                <a:ea typeface="+mn-ea"/>
                <a:cs typeface="+mn-cs"/>
              </a:rPr>
              <a:t>Türkiye</a:t>
            </a:r>
            <a:endParaRPr sz="4400" b="1" dirty="0">
              <a:solidFill>
                <a:schemeClr val="bg1"/>
              </a:solidFill>
              <a:latin typeface="+mn-lt"/>
              <a:ea typeface="+mn-ea"/>
              <a:cs typeface="+mn-cs"/>
            </a:endParaRPr>
          </a:p>
        </p:txBody>
      </p:sp>
      <p:sp>
        <p:nvSpPr>
          <p:cNvPr id="10" name="Dikdörtgen 9"/>
          <p:cNvSpPr/>
          <p:nvPr/>
        </p:nvSpPr>
        <p:spPr>
          <a:xfrm>
            <a:off x="1123121" y="3508518"/>
            <a:ext cx="9781076" cy="646331"/>
          </a:xfrm>
          <a:prstGeom prst="rect">
            <a:avLst/>
          </a:prstGeom>
        </p:spPr>
        <p:txBody>
          <a:bodyPr wrap="none">
            <a:spAutoFit/>
          </a:bodyPr>
          <a:lstStyle/>
          <a:p>
            <a:pPr algn="ctr">
              <a:defRPr sz="3600" b="0" i="0" u="none" strike="noStrike" kern="1200" spc="0" baseline="0">
                <a:solidFill>
                  <a:srgbClr val="999999">
                    <a:lumMod val="65000"/>
                    <a:lumOff val="35000"/>
                  </a:srgbClr>
                </a:solidFill>
                <a:latin typeface="+mn-lt"/>
                <a:ea typeface="+mn-ea"/>
                <a:cs typeface="+mn-cs"/>
              </a:defRPr>
            </a:pPr>
            <a:r>
              <a:rPr lang="tr-TR" b="1" kern="1200" dirty="0" err="1">
                <a:solidFill>
                  <a:schemeClr val="accent6"/>
                </a:solidFill>
              </a:rPr>
              <a:t>Response</a:t>
            </a:r>
            <a:r>
              <a:rPr lang="tr-TR" b="1" kern="1200" dirty="0">
                <a:solidFill>
                  <a:schemeClr val="accent6"/>
                </a:solidFill>
              </a:rPr>
              <a:t> </a:t>
            </a:r>
            <a:r>
              <a:rPr lang="tr-TR" b="1" kern="1200" dirty="0" err="1">
                <a:solidFill>
                  <a:schemeClr val="accent6"/>
                </a:solidFill>
              </a:rPr>
              <a:t>to</a:t>
            </a:r>
            <a:r>
              <a:rPr lang="tr-TR" b="1" kern="1200" dirty="0">
                <a:solidFill>
                  <a:schemeClr val="accent6"/>
                </a:solidFill>
              </a:rPr>
              <a:t> </a:t>
            </a:r>
            <a:r>
              <a:rPr lang="tr-TR" b="1" kern="1200" dirty="0" err="1">
                <a:solidFill>
                  <a:schemeClr val="accent6"/>
                </a:solidFill>
              </a:rPr>
              <a:t>the</a:t>
            </a:r>
            <a:r>
              <a:rPr lang="tr-TR" b="1" kern="1200" dirty="0">
                <a:solidFill>
                  <a:schemeClr val="accent6"/>
                </a:solidFill>
              </a:rPr>
              <a:t> TPS-OIC Expansion </a:t>
            </a:r>
            <a:r>
              <a:rPr lang="tr-TR" b="1" kern="1200" dirty="0" err="1">
                <a:solidFill>
                  <a:schemeClr val="accent6"/>
                </a:solidFill>
              </a:rPr>
              <a:t>Questionnaire</a:t>
            </a:r>
            <a:endParaRPr lang="tr-TR" b="1" kern="1200" dirty="0">
              <a:solidFill>
                <a:schemeClr val="accent6"/>
              </a:solidFill>
            </a:endParaRPr>
          </a:p>
        </p:txBody>
      </p:sp>
      <p:graphicFrame>
        <p:nvGraphicFramePr>
          <p:cNvPr id="11" name="Google Shape;1887;p58"/>
          <p:cNvGraphicFramePr/>
          <p:nvPr>
            <p:extLst>
              <p:ext uri="{D42A27DB-BD31-4B8C-83A1-F6EECF244321}">
                <p14:modId xmlns:p14="http://schemas.microsoft.com/office/powerpoint/2010/main" val="2531004389"/>
              </p:ext>
            </p:extLst>
          </p:nvPr>
        </p:nvGraphicFramePr>
        <p:xfrm>
          <a:off x="1959880" y="4638025"/>
          <a:ext cx="5952844" cy="629378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9337826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4"/>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11: </a:t>
            </a:r>
            <a:r>
              <a:rPr lang="tr-TR" sz="6000" dirty="0" err="1">
                <a:solidFill>
                  <a:schemeClr val="accent2"/>
                </a:solidFill>
                <a:latin typeface="+mj-lt"/>
                <a:ea typeface="Open Sans Light"/>
                <a:cs typeface="Open Sans Light"/>
                <a:sym typeface="Open Sans Light"/>
              </a:rPr>
              <a:t>Overall</a:t>
            </a:r>
            <a:r>
              <a:rPr lang="tr-TR" sz="6000" dirty="0">
                <a:solidFill>
                  <a:schemeClr val="accent2"/>
                </a:solidFill>
                <a:latin typeface="+mj-lt"/>
                <a:ea typeface="Open Sans Light"/>
                <a:cs typeface="Open Sans Light"/>
                <a:sym typeface="Open Sans Light"/>
              </a:rPr>
              <a:t> Strategic </a:t>
            </a:r>
            <a:r>
              <a:rPr lang="tr-TR" sz="6000" dirty="0" err="1">
                <a:solidFill>
                  <a:schemeClr val="accent2"/>
                </a:solidFill>
                <a:latin typeface="+mj-lt"/>
                <a:ea typeface="Open Sans Light"/>
                <a:cs typeface="Open Sans Light"/>
                <a:sym typeface="Open Sans Light"/>
              </a:rPr>
              <a:t>Vision</a:t>
            </a:r>
            <a:r>
              <a:rPr lang="tr-TR" sz="6000" dirty="0">
                <a:solidFill>
                  <a:schemeClr val="accent2"/>
                </a:solidFill>
                <a:latin typeface="+mj-lt"/>
                <a:ea typeface="Open Sans Light"/>
                <a:cs typeface="Open Sans Light"/>
                <a:sym typeface="Open Sans Light"/>
              </a:rPr>
              <a:t> </a:t>
            </a:r>
            <a:r>
              <a:rPr lang="en-US" sz="6000" dirty="0">
                <a:solidFill>
                  <a:schemeClr val="accent2"/>
                </a:solidFill>
                <a:latin typeface="+mj-lt"/>
                <a:ea typeface="Open Sans Light"/>
                <a:cs typeface="Open Sans Light"/>
              </a:rPr>
              <a:t> </a:t>
            </a:r>
            <a:endParaRPr lang="tr-TR" sz="6000" dirty="0">
              <a:solidFill>
                <a:schemeClr val="accent2"/>
              </a:solidFill>
              <a:latin typeface="+mj-lt"/>
              <a:ea typeface="Open Sans Light"/>
              <a:cs typeface="Open Sans Light"/>
              <a:sym typeface="Open Sans Light"/>
            </a:endParaRPr>
          </a:p>
        </p:txBody>
      </p:sp>
      <p:sp>
        <p:nvSpPr>
          <p:cNvPr id="32" name="Google Shape;1888;p58"/>
          <p:cNvSpPr/>
          <p:nvPr/>
        </p:nvSpPr>
        <p:spPr>
          <a:xfrm>
            <a:off x="1356051" y="10108774"/>
            <a:ext cx="9504969" cy="1682141"/>
          </a:xfrm>
          <a:prstGeom prst="rect">
            <a:avLst/>
          </a:prstGeom>
          <a:solidFill>
            <a:schemeClr val="accent1"/>
          </a:solidFill>
          <a:ln>
            <a:noFill/>
          </a:ln>
        </p:spPr>
        <p:txBody>
          <a:bodyPr spcFirstLastPara="1" wrap="square" lIns="91425" tIns="45700" rIns="91425" bIns="45700" anchor="ctr" anchorCtr="0">
            <a:noAutofit/>
          </a:bodyPr>
          <a:lstStyle/>
          <a:p>
            <a:r>
              <a:rPr lang="tr-TR" sz="3600" dirty="0" err="1">
                <a:solidFill>
                  <a:schemeClr val="bg1"/>
                </a:solidFill>
                <a:latin typeface="Calibri Light" panose="020F0302020204030204" pitchFamily="34" charset="0"/>
                <a:cs typeface="Calibri Light" panose="020F0302020204030204" pitchFamily="34" charset="0"/>
              </a:rPr>
              <a:t>What</a:t>
            </a:r>
            <a:r>
              <a:rPr lang="en-US" sz="3600" dirty="0">
                <a:solidFill>
                  <a:schemeClr val="bg1"/>
                </a:solidFill>
                <a:latin typeface="Calibri Light" panose="020F0302020204030204" pitchFamily="34" charset="0"/>
                <a:cs typeface="Calibri Light" panose="020F0302020204030204" pitchFamily="34" charset="0"/>
              </a:rPr>
              <a:t> should be the primary objectives of TPS-OIC expansion? </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a:t>
            </a: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The</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 1st </a:t>
            </a: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Priority</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a:p>
            <a:pPr lvl="0"/>
            <a:endParaRPr lang="tr-TR" sz="3600" dirty="0">
              <a:solidFill>
                <a:schemeClr val="bg1"/>
              </a:solidFill>
              <a:latin typeface="Calibri Light" panose="020F0302020204030204" pitchFamily="34" charset="0"/>
              <a:cs typeface="Calibri Light" panose="020F0302020204030204" pitchFamily="34" charset="0"/>
            </a:endParaRPr>
          </a:p>
        </p:txBody>
      </p:sp>
      <p:sp>
        <p:nvSpPr>
          <p:cNvPr id="18" name="Google Shape;1890;p58"/>
          <p:cNvSpPr txBox="1"/>
          <p:nvPr/>
        </p:nvSpPr>
        <p:spPr>
          <a:xfrm>
            <a:off x="3880959" y="11790915"/>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6" name="Google Shape;1887;p58"/>
          <p:cNvGraphicFramePr/>
          <p:nvPr>
            <p:extLst/>
          </p:nvPr>
        </p:nvGraphicFramePr>
        <p:xfrm>
          <a:off x="2193913" y="3165503"/>
          <a:ext cx="8329389" cy="636480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6" name="Google Shape;1887;p58"/>
          <p:cNvGraphicFramePr/>
          <p:nvPr>
            <p:extLst/>
          </p:nvPr>
        </p:nvGraphicFramePr>
        <p:xfrm>
          <a:off x="1555856" y="3458248"/>
          <a:ext cx="8591752" cy="619269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5" name="Grafik 14">
            <a:extLst>
              <a:ext uri="{FF2B5EF4-FFF2-40B4-BE49-F238E27FC236}">
                <a16:creationId xmlns:a16="http://schemas.microsoft.com/office/drawing/2014/main" id="{A382D3FC-DEAA-4F8B-B9E6-82344A48D7F6}"/>
              </a:ext>
            </a:extLst>
          </p:cNvPr>
          <p:cNvGraphicFramePr/>
          <p:nvPr>
            <p:extLst>
              <p:ext uri="{D42A27DB-BD31-4B8C-83A1-F6EECF244321}">
                <p14:modId xmlns:p14="http://schemas.microsoft.com/office/powerpoint/2010/main" val="1044901153"/>
              </p:ext>
            </p:extLst>
          </p:nvPr>
        </p:nvGraphicFramePr>
        <p:xfrm>
          <a:off x="1356051" y="3517132"/>
          <a:ext cx="9004827" cy="6362727"/>
        </p:xfrm>
        <a:graphic>
          <a:graphicData uri="http://schemas.openxmlformats.org/drawingml/2006/chart">
            <c:chart xmlns:c="http://schemas.openxmlformats.org/drawingml/2006/chart" xmlns:r="http://schemas.openxmlformats.org/officeDocument/2006/relationships" r:id="rId9"/>
          </a:graphicData>
        </a:graphic>
      </p:graphicFrame>
      <p:sp>
        <p:nvSpPr>
          <p:cNvPr id="21" name="Google Shape;1888;p58"/>
          <p:cNvSpPr/>
          <p:nvPr/>
        </p:nvSpPr>
        <p:spPr>
          <a:xfrm>
            <a:off x="13187656" y="3021385"/>
            <a:ext cx="10191328" cy="1682141"/>
          </a:xfrm>
          <a:prstGeom prst="rect">
            <a:avLst/>
          </a:prstGeom>
          <a:solidFill>
            <a:schemeClr val="accent1"/>
          </a:solidFill>
          <a:ln>
            <a:noFill/>
          </a:ln>
        </p:spPr>
        <p:txBody>
          <a:bodyPr spcFirstLastPara="1" wrap="square" lIns="91425" tIns="45700" rIns="91425" bIns="45700" anchor="ctr" anchorCtr="0">
            <a:noAutofit/>
          </a:bodyPr>
          <a:lstStyle/>
          <a:p>
            <a:pPr lvl="0"/>
            <a:r>
              <a:rPr lang="tr-TR" sz="3600" dirty="0">
                <a:solidFill>
                  <a:schemeClr val="bg1"/>
                </a:solidFill>
                <a:latin typeface="Calibri Light" panose="020F0302020204030204" pitchFamily="34" charset="0"/>
                <a:cs typeface="Calibri Light" panose="020F0302020204030204" pitchFamily="34" charset="0"/>
              </a:rPr>
              <a:t>T</a:t>
            </a:r>
            <a:r>
              <a:rPr lang="en-US" sz="3600" dirty="0" err="1">
                <a:solidFill>
                  <a:schemeClr val="bg1"/>
                </a:solidFill>
                <a:latin typeface="Calibri Light" panose="020F0302020204030204" pitchFamily="34" charset="0"/>
                <a:cs typeface="Calibri Light" panose="020F0302020204030204" pitchFamily="34" charset="0"/>
              </a:rPr>
              <a:t>hree</a:t>
            </a:r>
            <a:r>
              <a:rPr lang="en-US" sz="3600" dirty="0">
                <a:solidFill>
                  <a:schemeClr val="bg1"/>
                </a:solidFill>
                <a:latin typeface="Calibri Light" panose="020F0302020204030204" pitchFamily="34" charset="0"/>
                <a:cs typeface="Calibri Light" panose="020F0302020204030204" pitchFamily="34" charset="0"/>
              </a:rPr>
              <a:t> most important risks associated with expansion</a:t>
            </a:r>
            <a:endParaRPr lang="tr-TR" sz="3600" dirty="0">
              <a:solidFill>
                <a:schemeClr val="bg1"/>
              </a:solidFill>
              <a:latin typeface="Calibri Light" panose="020F0302020204030204" pitchFamily="34" charset="0"/>
              <a:cs typeface="Calibri Light" panose="020F0302020204030204" pitchFamily="34" charset="0"/>
            </a:endParaRPr>
          </a:p>
        </p:txBody>
      </p:sp>
      <p:sp>
        <p:nvSpPr>
          <p:cNvPr id="22" name="Google Shape;1890;p58"/>
          <p:cNvSpPr txBox="1"/>
          <p:nvPr/>
        </p:nvSpPr>
        <p:spPr>
          <a:xfrm>
            <a:off x="13558689" y="5821813"/>
            <a:ext cx="10661245" cy="1551194"/>
          </a:xfrm>
          <a:prstGeom prst="rect">
            <a:avLst/>
          </a:prstGeom>
          <a:noFill/>
          <a:ln>
            <a:noFill/>
          </a:ln>
        </p:spPr>
        <p:txBody>
          <a:bodyPr spcFirstLastPara="1" wrap="square" lIns="0" tIns="0" rIns="0" bIns="0" anchor="t" anchorCtr="0">
            <a:spAutoFit/>
          </a:bodyPr>
          <a:lstStyle/>
          <a:p>
            <a:pPr marL="342900" indent="-342900" algn="just">
              <a:lnSpc>
                <a:spcPct val="140000"/>
              </a:lnSpc>
              <a:buFont typeface="Arial" panose="020B0604020202020204" pitchFamily="34" charset="0"/>
              <a:buChar char="•"/>
            </a:pPr>
            <a:r>
              <a:rPr lang="tr-TR" sz="2400" dirty="0" err="1"/>
              <a:t>Domestic</a:t>
            </a:r>
            <a:r>
              <a:rPr lang="tr-TR" sz="2400" dirty="0"/>
              <a:t> </a:t>
            </a:r>
            <a:r>
              <a:rPr lang="tr-TR" sz="2400" dirty="0" err="1"/>
              <a:t>Industry</a:t>
            </a:r>
            <a:r>
              <a:rPr lang="tr-TR" sz="2400" dirty="0"/>
              <a:t> </a:t>
            </a:r>
            <a:r>
              <a:rPr lang="tr-TR" sz="2400" dirty="0" err="1"/>
              <a:t>Protection</a:t>
            </a:r>
            <a:r>
              <a:rPr lang="tr-TR" sz="2400" dirty="0"/>
              <a:t> &amp; </a:t>
            </a:r>
            <a:r>
              <a:rPr lang="tr-TR" sz="2400" dirty="0" err="1"/>
              <a:t>Revenue</a:t>
            </a:r>
            <a:r>
              <a:rPr lang="tr-TR" sz="2400" dirty="0"/>
              <a:t> </a:t>
            </a:r>
            <a:r>
              <a:rPr lang="tr-TR" sz="2400" dirty="0" err="1"/>
              <a:t>Considerations</a:t>
            </a:r>
            <a:endParaRPr lang="tr-TR" sz="2400" dirty="0"/>
          </a:p>
          <a:p>
            <a:pPr marL="342900" indent="-342900" algn="just">
              <a:lnSpc>
                <a:spcPct val="140000"/>
              </a:lnSpc>
              <a:buFont typeface="Arial" panose="020B0604020202020204" pitchFamily="34" charset="0"/>
              <a:buChar char="•"/>
            </a:pPr>
            <a:r>
              <a:rPr lang="en-US" sz="2400" dirty="0"/>
              <a:t>Regulatory Alignment with Existing International Commitments</a:t>
            </a:r>
            <a:endParaRPr lang="tr-TR" sz="2400" dirty="0"/>
          </a:p>
          <a:p>
            <a:pPr marL="342900" indent="-342900" algn="just">
              <a:lnSpc>
                <a:spcPct val="140000"/>
              </a:lnSpc>
              <a:buFont typeface="Arial" panose="020B0604020202020204" pitchFamily="34" charset="0"/>
              <a:buChar char="•"/>
            </a:pPr>
            <a:r>
              <a:rPr lang="tr-TR" sz="2400" dirty="0"/>
              <a:t>Cross-</a:t>
            </a:r>
            <a:r>
              <a:rPr lang="tr-TR" sz="2400" dirty="0" err="1"/>
              <a:t>Border</a:t>
            </a:r>
            <a:r>
              <a:rPr lang="tr-TR" sz="2400" dirty="0"/>
              <a:t> </a:t>
            </a:r>
            <a:r>
              <a:rPr lang="tr-TR" sz="2400" dirty="0" err="1"/>
              <a:t>Infrastructure</a:t>
            </a:r>
            <a:r>
              <a:rPr lang="tr-TR" sz="2400" dirty="0"/>
              <a:t> &amp; </a:t>
            </a:r>
            <a:r>
              <a:rPr lang="tr-TR" sz="2400" dirty="0" err="1"/>
              <a:t>Customs</a:t>
            </a:r>
            <a:r>
              <a:rPr lang="tr-TR" sz="2400" dirty="0"/>
              <a:t> </a:t>
            </a:r>
            <a:r>
              <a:rPr lang="tr-TR" sz="2400" dirty="0" err="1"/>
              <a:t>Digitalization</a:t>
            </a:r>
            <a:endParaRPr lang="tr-TR" sz="2400" dirty="0">
              <a:sym typeface="Open Sans Light"/>
            </a:endParaRPr>
          </a:p>
        </p:txBody>
      </p:sp>
      <p:sp>
        <p:nvSpPr>
          <p:cNvPr id="28" name="Google Shape;1890;p58"/>
          <p:cNvSpPr txBox="1"/>
          <p:nvPr/>
        </p:nvSpPr>
        <p:spPr>
          <a:xfrm>
            <a:off x="14671081" y="4847643"/>
            <a:ext cx="7224477" cy="94795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Tree>
    <p:extLst>
      <p:ext uri="{BB962C8B-B14F-4D97-AF65-F5344CB8AC3E}">
        <p14:creationId xmlns:p14="http://schemas.microsoft.com/office/powerpoint/2010/main" val="746675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extLst>
              <p:ext uri="{D42A27DB-BD31-4B8C-83A1-F6EECF244321}">
                <p14:modId xmlns:p14="http://schemas.microsoft.com/office/powerpoint/2010/main" val="3814900307"/>
              </p:ext>
            </p:extLst>
          </p:nvPr>
        </p:nvGraphicFramePr>
        <p:xfrm>
          <a:off x="20763084" y="3046566"/>
          <a:ext cx="4473608" cy="4778586"/>
        </p:xfrm>
        <a:graphic>
          <a:graphicData uri="http://schemas.openxmlformats.org/drawingml/2006/chart">
            <c:chart xmlns:c="http://schemas.openxmlformats.org/drawingml/2006/chart" xmlns:r="http://schemas.openxmlformats.org/officeDocument/2006/relationships" r:id="rId4"/>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11: </a:t>
            </a:r>
            <a:r>
              <a:rPr lang="tr-TR" sz="6000" dirty="0" err="1">
                <a:solidFill>
                  <a:schemeClr val="accent2"/>
                </a:solidFill>
                <a:latin typeface="+mj-lt"/>
                <a:ea typeface="Open Sans Light"/>
                <a:cs typeface="Open Sans Light"/>
                <a:sym typeface="Open Sans Light"/>
              </a:rPr>
              <a:t>Overall</a:t>
            </a:r>
            <a:r>
              <a:rPr lang="tr-TR" sz="6000" dirty="0">
                <a:solidFill>
                  <a:schemeClr val="accent2"/>
                </a:solidFill>
                <a:latin typeface="+mj-lt"/>
                <a:ea typeface="Open Sans Light"/>
                <a:cs typeface="Open Sans Light"/>
                <a:sym typeface="Open Sans Light"/>
              </a:rPr>
              <a:t> Strategic </a:t>
            </a:r>
            <a:r>
              <a:rPr lang="tr-TR" sz="6000" dirty="0" err="1">
                <a:solidFill>
                  <a:schemeClr val="accent2"/>
                </a:solidFill>
                <a:latin typeface="+mj-lt"/>
                <a:ea typeface="Open Sans Light"/>
                <a:cs typeface="Open Sans Light"/>
                <a:sym typeface="Open Sans Light"/>
              </a:rPr>
              <a:t>Vision</a:t>
            </a:r>
            <a:r>
              <a:rPr lang="tr-TR" sz="6000" dirty="0">
                <a:solidFill>
                  <a:schemeClr val="accent2"/>
                </a:solidFill>
                <a:latin typeface="+mj-lt"/>
                <a:ea typeface="Open Sans Light"/>
                <a:cs typeface="Open Sans Light"/>
                <a:sym typeface="Open Sans Light"/>
              </a:rPr>
              <a:t> </a:t>
            </a:r>
            <a:r>
              <a:rPr lang="en-US" sz="6000" dirty="0">
                <a:solidFill>
                  <a:schemeClr val="accent2"/>
                </a:solidFill>
                <a:latin typeface="+mj-lt"/>
                <a:ea typeface="Open Sans Light"/>
                <a:cs typeface="Open Sans Light"/>
              </a:rPr>
              <a:t> </a:t>
            </a:r>
            <a:endParaRPr lang="tr-TR" sz="6000" dirty="0">
              <a:solidFill>
                <a:schemeClr val="accent2"/>
              </a:solidFill>
              <a:latin typeface="+mj-lt"/>
              <a:ea typeface="Open Sans Light"/>
              <a:cs typeface="Open Sans Light"/>
              <a:sym typeface="Open Sans Light"/>
            </a:endParaRPr>
          </a:p>
        </p:txBody>
      </p:sp>
      <p:graphicFrame>
        <p:nvGraphicFramePr>
          <p:cNvPr id="26" name="Google Shape;1887;p58"/>
          <p:cNvGraphicFramePr/>
          <p:nvPr>
            <p:extLst/>
          </p:nvPr>
        </p:nvGraphicFramePr>
        <p:xfrm>
          <a:off x="2193913" y="3165503"/>
          <a:ext cx="8329389" cy="636480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6" name="Google Shape;1887;p58"/>
          <p:cNvGraphicFramePr/>
          <p:nvPr>
            <p:extLst/>
          </p:nvPr>
        </p:nvGraphicFramePr>
        <p:xfrm>
          <a:off x="1555856" y="3458248"/>
          <a:ext cx="8591752" cy="619269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5" name="Grafik 14">
            <a:extLst>
              <a:ext uri="{FF2B5EF4-FFF2-40B4-BE49-F238E27FC236}">
                <a16:creationId xmlns:a16="http://schemas.microsoft.com/office/drawing/2014/main" id="{A382D3FC-DEAA-4F8B-B9E6-82344A48D7F6}"/>
              </a:ext>
            </a:extLst>
          </p:cNvPr>
          <p:cNvGraphicFramePr/>
          <p:nvPr>
            <p:extLst/>
          </p:nvPr>
        </p:nvGraphicFramePr>
        <p:xfrm>
          <a:off x="1356051" y="3517132"/>
          <a:ext cx="9004827" cy="6362727"/>
        </p:xfrm>
        <a:graphic>
          <a:graphicData uri="http://schemas.openxmlformats.org/drawingml/2006/chart">
            <c:chart xmlns:c="http://schemas.openxmlformats.org/drawingml/2006/chart" xmlns:r="http://schemas.openxmlformats.org/officeDocument/2006/relationships" r:id="rId9"/>
          </a:graphicData>
        </a:graphic>
      </p:graphicFrame>
      <p:sp>
        <p:nvSpPr>
          <p:cNvPr id="21" name="Google Shape;1888;p58"/>
          <p:cNvSpPr/>
          <p:nvPr/>
        </p:nvSpPr>
        <p:spPr>
          <a:xfrm>
            <a:off x="4176583" y="2452169"/>
            <a:ext cx="18238573" cy="1682141"/>
          </a:xfrm>
          <a:prstGeom prst="rect">
            <a:avLst/>
          </a:prstGeom>
          <a:solidFill>
            <a:schemeClr val="accent1"/>
          </a:solidFill>
          <a:ln>
            <a:noFill/>
          </a:ln>
        </p:spPr>
        <p:txBody>
          <a:bodyPr spcFirstLastPara="1" wrap="square" lIns="91425" tIns="45700" rIns="91425" bIns="45700" anchor="ctr" anchorCtr="0">
            <a:noAutofit/>
          </a:bodyPr>
          <a:lstStyle/>
          <a:p>
            <a:pPr lvl="0"/>
            <a:r>
              <a:rPr lang="en-US" sz="3600" dirty="0">
                <a:solidFill>
                  <a:schemeClr val="bg1"/>
                </a:solidFill>
                <a:latin typeface="Calibri Light" panose="020F0302020204030204" pitchFamily="34" charset="0"/>
                <a:cs typeface="Calibri Light" panose="020F0302020204030204" pitchFamily="34" charset="0"/>
              </a:rPr>
              <a:t>What conditions must be met before your country can engage in formal expansion negotiations? </a:t>
            </a:r>
            <a:endParaRPr lang="tr-TR" sz="3600" dirty="0">
              <a:solidFill>
                <a:schemeClr val="bg1"/>
              </a:solidFill>
              <a:latin typeface="Calibri Light" panose="020F0302020204030204" pitchFamily="34" charset="0"/>
              <a:cs typeface="Calibri Light" panose="020F0302020204030204" pitchFamily="34" charset="0"/>
            </a:endParaRPr>
          </a:p>
        </p:txBody>
      </p:sp>
      <p:sp>
        <p:nvSpPr>
          <p:cNvPr id="22" name="Google Shape;1890;p58"/>
          <p:cNvSpPr txBox="1"/>
          <p:nvPr/>
        </p:nvSpPr>
        <p:spPr>
          <a:xfrm>
            <a:off x="1027983" y="5698912"/>
            <a:ext cx="15871839" cy="2326791"/>
          </a:xfrm>
          <a:prstGeom prst="rect">
            <a:avLst/>
          </a:prstGeom>
          <a:noFill/>
          <a:ln>
            <a:noFill/>
          </a:ln>
        </p:spPr>
        <p:txBody>
          <a:bodyPr spcFirstLastPara="1" wrap="square" lIns="0" tIns="0" rIns="0" bIns="0" anchor="t" anchorCtr="0">
            <a:spAutoFit/>
          </a:bodyPr>
          <a:lstStyle/>
          <a:p>
            <a:pPr marL="342900" indent="-342900" algn="just">
              <a:lnSpc>
                <a:spcPct val="140000"/>
              </a:lnSpc>
              <a:buFont typeface="Arial" panose="020B0604020202020204" pitchFamily="34" charset="0"/>
              <a:buChar char="•"/>
            </a:pPr>
            <a:r>
              <a:rPr lang="tr-TR" sz="3600" dirty="0"/>
              <a:t>Market </a:t>
            </a:r>
            <a:r>
              <a:rPr lang="tr-TR" sz="3600" dirty="0" err="1"/>
              <a:t>Harmonization</a:t>
            </a:r>
            <a:r>
              <a:rPr lang="tr-TR" sz="3600" dirty="0"/>
              <a:t> &amp; </a:t>
            </a:r>
            <a:r>
              <a:rPr lang="tr-TR" sz="3600" dirty="0" err="1"/>
              <a:t>Private</a:t>
            </a:r>
            <a:r>
              <a:rPr lang="tr-TR" sz="3600" dirty="0"/>
              <a:t> </a:t>
            </a:r>
            <a:r>
              <a:rPr lang="tr-TR" sz="3600" dirty="0" err="1"/>
              <a:t>Sector</a:t>
            </a:r>
            <a:r>
              <a:rPr lang="tr-TR" sz="3600" dirty="0"/>
              <a:t> </a:t>
            </a:r>
            <a:r>
              <a:rPr lang="tr-TR" sz="3600" dirty="0" err="1"/>
              <a:t>Engagement</a:t>
            </a:r>
            <a:endParaRPr lang="tr-TR" sz="3600" dirty="0"/>
          </a:p>
          <a:p>
            <a:pPr marL="342900" indent="-342900" algn="just">
              <a:lnSpc>
                <a:spcPct val="140000"/>
              </a:lnSpc>
              <a:buFont typeface="Arial" panose="020B0604020202020204" pitchFamily="34" charset="0"/>
              <a:buChar char="•"/>
            </a:pPr>
            <a:r>
              <a:rPr lang="tr-TR" sz="3600" dirty="0"/>
              <a:t>Legal </a:t>
            </a:r>
            <a:r>
              <a:rPr lang="tr-TR" sz="3600" dirty="0" err="1"/>
              <a:t>Codification</a:t>
            </a:r>
            <a:r>
              <a:rPr lang="tr-TR" sz="3600" dirty="0"/>
              <a:t> &amp; </a:t>
            </a:r>
            <a:r>
              <a:rPr lang="tr-TR" sz="3600" dirty="0" err="1"/>
              <a:t>Institutional</a:t>
            </a:r>
            <a:r>
              <a:rPr lang="tr-TR" sz="3600" dirty="0"/>
              <a:t> </a:t>
            </a:r>
            <a:r>
              <a:rPr lang="tr-TR" sz="3600" dirty="0" err="1"/>
              <a:t>Frameworks</a:t>
            </a:r>
            <a:endParaRPr lang="tr-TR" sz="3600" dirty="0"/>
          </a:p>
          <a:p>
            <a:pPr marL="342900" indent="-342900" algn="just">
              <a:lnSpc>
                <a:spcPct val="140000"/>
              </a:lnSpc>
              <a:buFont typeface="Arial" panose="020B0604020202020204" pitchFamily="34" charset="0"/>
              <a:buChar char="•"/>
            </a:pPr>
            <a:r>
              <a:rPr lang="en-US" sz="3600" dirty="0"/>
              <a:t>Special Treatment &amp; Structural Transition</a:t>
            </a:r>
            <a:endParaRPr lang="tr-TR" sz="2400" dirty="0">
              <a:sym typeface="Open Sans Light"/>
            </a:endParaRPr>
          </a:p>
        </p:txBody>
      </p:sp>
      <p:sp>
        <p:nvSpPr>
          <p:cNvPr id="28" name="Google Shape;1890;p58"/>
          <p:cNvSpPr txBox="1"/>
          <p:nvPr/>
        </p:nvSpPr>
        <p:spPr>
          <a:xfrm>
            <a:off x="9675346" y="4193194"/>
            <a:ext cx="7224477" cy="94795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Tree>
    <p:extLst>
      <p:ext uri="{BB962C8B-B14F-4D97-AF65-F5344CB8AC3E}">
        <p14:creationId xmlns:p14="http://schemas.microsoft.com/office/powerpoint/2010/main" val="617878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6"/>
        <p:cNvGrpSpPr/>
        <p:nvPr/>
      </p:nvGrpSpPr>
      <p:grpSpPr>
        <a:xfrm>
          <a:off x="0" y="0"/>
          <a:ext cx="0" cy="0"/>
          <a:chOff x="0" y="0"/>
          <a:chExt cx="0" cy="0"/>
        </a:xfrm>
      </p:grpSpPr>
      <p:grpSp>
        <p:nvGrpSpPr>
          <p:cNvPr id="2" name="Grup 1">
            <a:extLst>
              <a:ext uri="{FF2B5EF4-FFF2-40B4-BE49-F238E27FC236}">
                <a16:creationId xmlns:a16="http://schemas.microsoft.com/office/drawing/2014/main" id="{E1EDA942-36FA-878F-7435-481B4507EC96}"/>
              </a:ext>
            </a:extLst>
          </p:cNvPr>
          <p:cNvGrpSpPr/>
          <p:nvPr/>
        </p:nvGrpSpPr>
        <p:grpSpPr>
          <a:xfrm>
            <a:off x="-101015" y="0"/>
            <a:ext cx="24485015" cy="13716000"/>
            <a:chOff x="-101015" y="0"/>
            <a:chExt cx="24485015" cy="13716000"/>
          </a:xfrm>
        </p:grpSpPr>
        <p:sp>
          <p:nvSpPr>
            <p:cNvPr id="3" name="Google Shape;166;p1">
              <a:extLst>
                <a:ext uri="{FF2B5EF4-FFF2-40B4-BE49-F238E27FC236}">
                  <a16:creationId xmlns:a16="http://schemas.microsoft.com/office/drawing/2014/main" id="{0910EA43-DC36-7F9D-8AEF-8075CE5F4BC4}"/>
                </a:ext>
              </a:extLst>
            </p:cNvPr>
            <p:cNvSpPr/>
            <p:nvPr/>
          </p:nvSpPr>
          <p:spPr>
            <a:xfrm>
              <a:off x="0" y="0"/>
              <a:ext cx="24384000" cy="13716000"/>
            </a:xfrm>
            <a:prstGeom prst="rect">
              <a:avLst/>
            </a:prstGeom>
            <a:gradFill>
              <a:gsLst>
                <a:gs pos="0">
                  <a:srgbClr val="00CCD7">
                    <a:alpha val="89803"/>
                  </a:srgbClr>
                </a:gs>
                <a:gs pos="33000">
                  <a:srgbClr val="00AFD2">
                    <a:alpha val="89803"/>
                  </a:srgbClr>
                </a:gs>
                <a:gs pos="66000">
                  <a:srgbClr val="006DA4">
                    <a:alpha val="89803"/>
                  </a:srgbClr>
                </a:gs>
                <a:gs pos="100000">
                  <a:srgbClr val="00486C">
                    <a:alpha val="89803"/>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a:solidFill>
                  <a:schemeClr val="lt1"/>
                </a:solidFill>
                <a:latin typeface="Calibri"/>
                <a:ea typeface="Calibri"/>
                <a:cs typeface="Calibri"/>
                <a:sym typeface="Calibri"/>
              </a:endParaRPr>
            </a:p>
          </p:txBody>
        </p:sp>
        <p:pic>
          <p:nvPicPr>
            <p:cNvPr id="4" name="Resim Yer Tutucusu 4" descr="tasarım, kalıp, desen, düzen, sanat içeren bir resim&#10;&#10;Yapay zeka tarafından oluşturulmuş içerik yanlış olabilir.">
              <a:extLst>
                <a:ext uri="{FF2B5EF4-FFF2-40B4-BE49-F238E27FC236}">
                  <a16:creationId xmlns:a16="http://schemas.microsoft.com/office/drawing/2014/main" id="{AACC9CB4-9E34-6F2A-955A-E33C5CF47918}"/>
                </a:ext>
              </a:extLst>
            </p:cNvPr>
            <p:cNvPicPr>
              <a:picLocks noChangeAspect="1"/>
            </p:cNvPicPr>
            <p:nvPr/>
          </p:nvPicPr>
          <p:blipFill>
            <a:blip r:embed="rId3">
              <a:alphaModFix amt="20000"/>
              <a:duotone>
                <a:prstClr val="black"/>
                <a:schemeClr val="accent4">
                  <a:tint val="45000"/>
                  <a:satMod val="400000"/>
                </a:schemeClr>
              </a:duotone>
              <a:extLst>
                <a:ext uri="{28A0092B-C50C-407E-A947-70E740481C1C}">
                  <a14:useLocalDpi xmlns:a14="http://schemas.microsoft.com/office/drawing/2010/main" val="0"/>
                </a:ext>
              </a:extLst>
            </a:blip>
            <a:srcRect l="5556" r="5556"/>
            <a:stretch>
              <a:fillRect/>
            </a:stretch>
          </p:blipFill>
          <p:spPr>
            <a:xfrm>
              <a:off x="-101015" y="0"/>
              <a:ext cx="24384000" cy="13716000"/>
            </a:xfrm>
            <a:prstGeom prst="rect">
              <a:avLst/>
            </a:prstGeom>
          </p:spPr>
        </p:pic>
      </p:grpSp>
      <p:sp>
        <p:nvSpPr>
          <p:cNvPr id="2158" name="Google Shape;2158;p70"/>
          <p:cNvSpPr txBox="1"/>
          <p:nvPr/>
        </p:nvSpPr>
        <p:spPr>
          <a:xfrm>
            <a:off x="6493878" y="4005455"/>
            <a:ext cx="11396245" cy="1698927"/>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9200" b="1" dirty="0">
                <a:solidFill>
                  <a:schemeClr val="lt1"/>
                </a:solidFill>
                <a:latin typeface="Open Sans Light"/>
                <a:ea typeface="Open Sans Light"/>
                <a:cs typeface="Open Sans Light"/>
                <a:sym typeface="Open Sans Light"/>
              </a:rPr>
              <a:t>Thank You</a:t>
            </a:r>
            <a:endParaRPr b="1" dirty="0"/>
          </a:p>
        </p:txBody>
      </p:sp>
      <p:sp>
        <p:nvSpPr>
          <p:cNvPr id="2159" name="Google Shape;2159;p70"/>
          <p:cNvSpPr txBox="1"/>
          <p:nvPr/>
        </p:nvSpPr>
        <p:spPr>
          <a:xfrm>
            <a:off x="6493878" y="8235348"/>
            <a:ext cx="11396245" cy="4358116"/>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tr-TR" sz="3800" dirty="0">
                <a:solidFill>
                  <a:schemeClr val="lt1"/>
                </a:solidFill>
                <a:latin typeface="Calibri Light" panose="020F0302020204030204" pitchFamily="34" charset="0"/>
                <a:ea typeface="Open Sans Light"/>
                <a:cs typeface="Calibri Light" panose="020F0302020204030204" pitchFamily="34" charset="0"/>
                <a:sym typeface="Open Sans Light"/>
              </a:rPr>
              <a:t>For any further </a:t>
            </a:r>
            <a:r>
              <a:rPr lang="tr-TR" sz="3800" dirty="0" err="1">
                <a:solidFill>
                  <a:schemeClr val="lt1"/>
                </a:solidFill>
                <a:latin typeface="Calibri Light" panose="020F0302020204030204" pitchFamily="34" charset="0"/>
                <a:ea typeface="Open Sans Light"/>
                <a:cs typeface="Calibri Light" panose="020F0302020204030204" pitchFamily="34" charset="0"/>
                <a:sym typeface="Open Sans Light"/>
              </a:rPr>
              <a:t>queries</a:t>
            </a:r>
            <a:r>
              <a:rPr lang="tr-TR" sz="3800" dirty="0">
                <a:solidFill>
                  <a:schemeClr val="lt1"/>
                </a:solidFill>
                <a:latin typeface="Calibri Light" panose="020F0302020204030204" pitchFamily="34" charset="0"/>
                <a:ea typeface="Open Sans Light"/>
                <a:cs typeface="Calibri Light" panose="020F0302020204030204" pitchFamily="34" charset="0"/>
                <a:sym typeface="Open Sans Light"/>
              </a:rPr>
              <a:t>;</a:t>
            </a:r>
          </a:p>
          <a:p>
            <a:pPr lvl="0" algn="ctr">
              <a:lnSpc>
                <a:spcPct val="120000"/>
              </a:lnSpc>
            </a:pPr>
            <a:r>
              <a:rPr lang="en-US" sz="3800" dirty="0" err="1">
                <a:solidFill>
                  <a:schemeClr val="lt1"/>
                </a:solidFill>
                <a:latin typeface="Calibri Light" panose="020F0302020204030204" pitchFamily="34" charset="0"/>
                <a:ea typeface="Open Sans Light"/>
                <a:cs typeface="Calibri Light" panose="020F0302020204030204" pitchFamily="34" charset="0"/>
              </a:rPr>
              <a:t>Necatibey</a:t>
            </a:r>
            <a:r>
              <a:rPr lang="en-US" sz="3800" dirty="0">
                <a:solidFill>
                  <a:schemeClr val="lt1"/>
                </a:solidFill>
                <a:latin typeface="Calibri Light" panose="020F0302020204030204" pitchFamily="34" charset="0"/>
                <a:ea typeface="Open Sans Light"/>
                <a:cs typeface="Calibri Light" panose="020F0302020204030204" pitchFamily="34" charset="0"/>
              </a:rPr>
              <a:t> Cad. No:110/A</a:t>
            </a:r>
            <a:br>
              <a:rPr lang="en-US" sz="3800" dirty="0">
                <a:solidFill>
                  <a:schemeClr val="lt1"/>
                </a:solidFill>
                <a:latin typeface="Calibri Light" panose="020F0302020204030204" pitchFamily="34" charset="0"/>
                <a:ea typeface="Open Sans Light"/>
                <a:cs typeface="Calibri Light" panose="020F0302020204030204" pitchFamily="34" charset="0"/>
              </a:rPr>
            </a:br>
            <a:r>
              <a:rPr lang="en-US" sz="3800" dirty="0">
                <a:solidFill>
                  <a:schemeClr val="lt1"/>
                </a:solidFill>
                <a:latin typeface="Calibri Light" panose="020F0302020204030204" pitchFamily="34" charset="0"/>
                <a:ea typeface="Open Sans Light"/>
                <a:cs typeface="Calibri Light" panose="020F0302020204030204" pitchFamily="34" charset="0"/>
              </a:rPr>
              <a:t>06580 Ankara-T</a:t>
            </a:r>
            <a:r>
              <a:rPr lang="tr-TR" sz="3800" dirty="0">
                <a:solidFill>
                  <a:schemeClr val="lt1"/>
                </a:solidFill>
                <a:latin typeface="Calibri Light" panose="020F0302020204030204" pitchFamily="34" charset="0"/>
                <a:ea typeface="Open Sans Light"/>
                <a:cs typeface="Calibri Light" panose="020F0302020204030204" pitchFamily="34" charset="0"/>
              </a:rPr>
              <a:t>ÜRKİYE</a:t>
            </a:r>
            <a:br>
              <a:rPr lang="en-US" sz="3800" dirty="0">
                <a:solidFill>
                  <a:schemeClr val="lt1"/>
                </a:solidFill>
                <a:latin typeface="Calibri Light" panose="020F0302020204030204" pitchFamily="34" charset="0"/>
                <a:ea typeface="Open Sans Light"/>
                <a:cs typeface="Calibri Light" panose="020F0302020204030204" pitchFamily="34" charset="0"/>
              </a:rPr>
            </a:br>
            <a:r>
              <a:rPr lang="en-US" sz="3800" dirty="0">
                <a:solidFill>
                  <a:schemeClr val="lt1"/>
                </a:solidFill>
                <a:latin typeface="Calibri Light" panose="020F0302020204030204" pitchFamily="34" charset="0"/>
                <a:ea typeface="Open Sans Light"/>
                <a:cs typeface="Calibri Light" panose="020F0302020204030204" pitchFamily="34" charset="0"/>
              </a:rPr>
              <a:t>Phone : (90) (312) 294 57 10 – 294 57 30</a:t>
            </a:r>
            <a:br>
              <a:rPr lang="en-US" sz="3800" dirty="0">
                <a:solidFill>
                  <a:schemeClr val="lt1"/>
                </a:solidFill>
                <a:latin typeface="Calibri Light" panose="020F0302020204030204" pitchFamily="34" charset="0"/>
                <a:ea typeface="Open Sans Light"/>
                <a:cs typeface="Calibri Light" panose="020F0302020204030204" pitchFamily="34" charset="0"/>
              </a:rPr>
            </a:br>
            <a:r>
              <a:rPr lang="en-US" sz="3800" dirty="0">
                <a:solidFill>
                  <a:schemeClr val="lt1"/>
                </a:solidFill>
                <a:latin typeface="Calibri Light" panose="020F0302020204030204" pitchFamily="34" charset="0"/>
                <a:ea typeface="Open Sans Light"/>
                <a:cs typeface="Calibri Light" panose="020F0302020204030204" pitchFamily="34" charset="0"/>
              </a:rPr>
              <a:t>Fax : (90)(312) 294 57 77 - (90)(312) 294 57 79</a:t>
            </a:r>
            <a:endParaRPr lang="tr-TR" sz="3800" dirty="0">
              <a:solidFill>
                <a:schemeClr val="lt1"/>
              </a:solidFill>
              <a:latin typeface="Calibri Light" panose="020F0302020204030204" pitchFamily="34" charset="0"/>
              <a:ea typeface="Open Sans Light"/>
              <a:cs typeface="Calibri Light" panose="020F0302020204030204" pitchFamily="34" charset="0"/>
              <a:sym typeface="Open Sans Light"/>
            </a:endParaRPr>
          </a:p>
          <a:p>
            <a:pPr marL="0" marR="0" lvl="0" indent="0" algn="ctr" rtl="0">
              <a:lnSpc>
                <a:spcPct val="120000"/>
              </a:lnSpc>
              <a:spcBef>
                <a:spcPts val="0"/>
              </a:spcBef>
              <a:spcAft>
                <a:spcPts val="0"/>
              </a:spcAft>
              <a:buNone/>
            </a:pPr>
            <a:r>
              <a:rPr lang="tr-TR" sz="3800" dirty="0">
                <a:solidFill>
                  <a:schemeClr val="lt1"/>
                </a:solidFill>
                <a:latin typeface="Calibri Light" panose="020F0302020204030204" pitchFamily="34" charset="0"/>
                <a:ea typeface="Open Sans Light"/>
                <a:cs typeface="Calibri Light" panose="020F0302020204030204" pitchFamily="34" charset="0"/>
                <a:sym typeface="Open Sans Light"/>
              </a:rPr>
              <a:t>comcec@comcec.org</a:t>
            </a:r>
            <a:endParaRPr dirty="0">
              <a:latin typeface="Calibri Light" panose="020F0302020204030204" pitchFamily="34" charset="0"/>
              <a:cs typeface="Calibri Light" panose="020F0302020204030204" pitchFamily="34" charset="0"/>
            </a:endParaRPr>
          </a:p>
        </p:txBody>
      </p:sp>
      <p:grpSp>
        <p:nvGrpSpPr>
          <p:cNvPr id="2168" name="Google Shape;2168;p70"/>
          <p:cNvGrpSpPr/>
          <p:nvPr/>
        </p:nvGrpSpPr>
        <p:grpSpPr>
          <a:xfrm>
            <a:off x="6705111" y="3056793"/>
            <a:ext cx="10973779" cy="3965376"/>
            <a:chOff x="6893895" y="4227741"/>
            <a:chExt cx="10973779" cy="3965376"/>
          </a:xfrm>
        </p:grpSpPr>
        <p:grpSp>
          <p:nvGrpSpPr>
            <p:cNvPr id="2169" name="Google Shape;2169;p70"/>
            <p:cNvGrpSpPr/>
            <p:nvPr/>
          </p:nvGrpSpPr>
          <p:grpSpPr>
            <a:xfrm>
              <a:off x="6893895" y="4227741"/>
              <a:ext cx="1473200" cy="1463040"/>
              <a:chOff x="6602493" y="3769678"/>
              <a:chExt cx="1473200" cy="1463040"/>
            </a:xfrm>
          </p:grpSpPr>
          <p:cxnSp>
            <p:nvCxnSpPr>
              <p:cNvPr id="2170" name="Google Shape;2170;p70"/>
              <p:cNvCxnSpPr/>
              <p:nvPr/>
            </p:nvCxnSpPr>
            <p:spPr>
              <a:xfrm rot="10800000">
                <a:off x="6612653" y="3784600"/>
                <a:ext cx="1463040" cy="0"/>
              </a:xfrm>
              <a:prstGeom prst="straightConnector1">
                <a:avLst/>
              </a:prstGeom>
              <a:noFill/>
              <a:ln w="28575" cap="flat" cmpd="sng">
                <a:solidFill>
                  <a:schemeClr val="lt1"/>
                </a:solidFill>
                <a:prstDash val="solid"/>
                <a:miter lim="800000"/>
                <a:headEnd type="none" w="sm" len="sm"/>
                <a:tailEnd type="none" w="sm" len="sm"/>
              </a:ln>
            </p:spPr>
          </p:cxnSp>
          <p:cxnSp>
            <p:nvCxnSpPr>
              <p:cNvPr id="2171" name="Google Shape;2171;p70"/>
              <p:cNvCxnSpPr/>
              <p:nvPr/>
            </p:nvCxnSpPr>
            <p:spPr>
              <a:xfrm>
                <a:off x="6602493" y="3769678"/>
                <a:ext cx="0" cy="1463040"/>
              </a:xfrm>
              <a:prstGeom prst="straightConnector1">
                <a:avLst/>
              </a:prstGeom>
              <a:noFill/>
              <a:ln w="28575" cap="flat" cmpd="sng">
                <a:solidFill>
                  <a:schemeClr val="lt1"/>
                </a:solidFill>
                <a:prstDash val="solid"/>
                <a:miter lim="800000"/>
                <a:headEnd type="none" w="sm" len="sm"/>
                <a:tailEnd type="none" w="sm" len="sm"/>
              </a:ln>
            </p:spPr>
          </p:cxnSp>
        </p:grpSp>
        <p:grpSp>
          <p:nvGrpSpPr>
            <p:cNvPr id="2172" name="Google Shape;2172;p70"/>
            <p:cNvGrpSpPr/>
            <p:nvPr/>
          </p:nvGrpSpPr>
          <p:grpSpPr>
            <a:xfrm rot="10800000">
              <a:off x="16394474" y="6730077"/>
              <a:ext cx="1473200" cy="1463040"/>
              <a:chOff x="6009640" y="2851103"/>
              <a:chExt cx="1473200" cy="1463040"/>
            </a:xfrm>
          </p:grpSpPr>
          <p:cxnSp>
            <p:nvCxnSpPr>
              <p:cNvPr id="2173" name="Google Shape;2173;p70"/>
              <p:cNvCxnSpPr/>
              <p:nvPr/>
            </p:nvCxnSpPr>
            <p:spPr>
              <a:xfrm rot="10800000">
                <a:off x="6019800" y="2866025"/>
                <a:ext cx="1463040" cy="0"/>
              </a:xfrm>
              <a:prstGeom prst="straightConnector1">
                <a:avLst/>
              </a:prstGeom>
              <a:noFill/>
              <a:ln w="28575" cap="flat" cmpd="sng">
                <a:solidFill>
                  <a:schemeClr val="lt1"/>
                </a:solidFill>
                <a:prstDash val="solid"/>
                <a:miter lim="800000"/>
                <a:headEnd type="none" w="sm" len="sm"/>
                <a:tailEnd type="none" w="sm" len="sm"/>
              </a:ln>
            </p:spPr>
          </p:cxnSp>
          <p:cxnSp>
            <p:nvCxnSpPr>
              <p:cNvPr id="2174" name="Google Shape;2174;p70"/>
              <p:cNvCxnSpPr/>
              <p:nvPr/>
            </p:nvCxnSpPr>
            <p:spPr>
              <a:xfrm>
                <a:off x="6009640" y="2851103"/>
                <a:ext cx="0" cy="1463040"/>
              </a:xfrm>
              <a:prstGeom prst="straightConnector1">
                <a:avLst/>
              </a:prstGeom>
              <a:noFill/>
              <a:ln w="28575" cap="flat" cmpd="sng">
                <a:solidFill>
                  <a:schemeClr val="lt1"/>
                </a:solidFill>
                <a:prstDash val="solid"/>
                <a:miter lim="800000"/>
                <a:headEnd type="none" w="sm" len="sm"/>
                <a:tailEnd type="none" w="sm" len="sm"/>
              </a:ln>
            </p:spPr>
          </p:cxnSp>
        </p:grpSp>
      </p:grpSp>
      <p:pic>
        <p:nvPicPr>
          <p:cNvPr id="14" name="Grafik 2">
            <a:extLst>
              <a:ext uri="{FF2B5EF4-FFF2-40B4-BE49-F238E27FC236}">
                <a16:creationId xmlns:a16="http://schemas.microsoft.com/office/drawing/2014/main" id="{17A53947-5E4B-48CF-92B1-B201A3A59DA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8866" y="618112"/>
            <a:ext cx="2187369" cy="2537348"/>
          </a:xfrm>
          <a:prstGeom prst="rect">
            <a:avLst/>
          </a:prstGeom>
        </p:spPr>
      </p:pic>
    </p:spTree>
    <p:extLst>
      <p:ext uri="{BB962C8B-B14F-4D97-AF65-F5344CB8AC3E}">
        <p14:creationId xmlns:p14="http://schemas.microsoft.com/office/powerpoint/2010/main" val="1315724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1887" name="Google Shape;1887;p58"/>
          <p:cNvGraphicFramePr/>
          <p:nvPr>
            <p:extLst>
              <p:ext uri="{D42A27DB-BD31-4B8C-83A1-F6EECF244321}">
                <p14:modId xmlns:p14="http://schemas.microsoft.com/office/powerpoint/2010/main" val="3851691888"/>
              </p:ext>
            </p:extLst>
          </p:nvPr>
        </p:nvGraphicFramePr>
        <p:xfrm>
          <a:off x="141200" y="3968885"/>
          <a:ext cx="7290732" cy="5806121"/>
        </p:xfrm>
        <a:graphic>
          <a:graphicData uri="http://schemas.openxmlformats.org/drawingml/2006/chart">
            <c:chart xmlns:c="http://schemas.openxmlformats.org/drawingml/2006/chart" xmlns:r="http://schemas.openxmlformats.org/officeDocument/2006/relationships" r:id="rId3"/>
          </a:graphicData>
        </a:graphic>
      </p:graphicFrame>
      <p:sp>
        <p:nvSpPr>
          <p:cNvPr id="1888" name="Google Shape;1888;p58"/>
          <p:cNvSpPr/>
          <p:nvPr/>
        </p:nvSpPr>
        <p:spPr>
          <a:xfrm>
            <a:off x="1658695" y="9775006"/>
            <a:ext cx="3484345" cy="765558"/>
          </a:xfrm>
          <a:prstGeom prst="rect">
            <a:avLst/>
          </a:prstGeom>
          <a:solidFill>
            <a:schemeClr val="accent1"/>
          </a:solidFill>
          <a:ln>
            <a:noFill/>
          </a:ln>
        </p:spPr>
        <p:txBody>
          <a:bodyPr spcFirstLastPara="1" wrap="square" lIns="91425" tIns="45700" rIns="91425" bIns="45700" anchor="ctr" anchorCtr="0">
            <a:noAutofit/>
          </a:bodyPr>
          <a:lstStyle/>
          <a:p>
            <a:pPr lvl="0" algn="ct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Current</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 </a:t>
            </a: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Situation</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 </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890" name="Google Shape;1890;p58"/>
          <p:cNvSpPr txBox="1"/>
          <p:nvPr/>
        </p:nvSpPr>
        <p:spPr>
          <a:xfrm>
            <a:off x="1353452" y="10879817"/>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10</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94" name="Google Shape;1894;p58"/>
          <p:cNvSpPr txBox="1"/>
          <p:nvPr/>
        </p:nvSpPr>
        <p:spPr>
          <a:xfrm>
            <a:off x="10776358"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Expenses</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4"/>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5"/>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1: </a:t>
            </a:r>
            <a:r>
              <a:rPr lang="en-US" sz="6000" dirty="0">
                <a:solidFill>
                  <a:schemeClr val="accent2"/>
                </a:solidFill>
                <a:latin typeface="+mj-lt"/>
                <a:ea typeface="Open Sans Light"/>
                <a:cs typeface="Open Sans Light"/>
              </a:rPr>
              <a:t>Assessment Of Participation Readiness And Constraints </a:t>
            </a:r>
            <a:endParaRPr lang="tr-TR" sz="6000" dirty="0">
              <a:solidFill>
                <a:schemeClr val="accent2"/>
              </a:solidFill>
              <a:latin typeface="+mj-lt"/>
              <a:ea typeface="Open Sans Light"/>
              <a:cs typeface="Open Sans Light"/>
              <a:sym typeface="Open Sans Light"/>
            </a:endParaRPr>
          </a:p>
        </p:txBody>
      </p:sp>
      <p:graphicFrame>
        <p:nvGraphicFramePr>
          <p:cNvPr id="22" name="Google Shape;1887;p58"/>
          <p:cNvGraphicFramePr/>
          <p:nvPr>
            <p:extLst>
              <p:ext uri="{D42A27DB-BD31-4B8C-83A1-F6EECF244321}">
                <p14:modId xmlns:p14="http://schemas.microsoft.com/office/powerpoint/2010/main" val="1953763740"/>
              </p:ext>
            </p:extLst>
          </p:nvPr>
        </p:nvGraphicFramePr>
        <p:xfrm>
          <a:off x="6130096" y="3968885"/>
          <a:ext cx="7115734" cy="5955311"/>
        </p:xfrm>
        <a:graphic>
          <a:graphicData uri="http://schemas.openxmlformats.org/drawingml/2006/chart">
            <c:chart xmlns:c="http://schemas.openxmlformats.org/drawingml/2006/chart" xmlns:r="http://schemas.openxmlformats.org/officeDocument/2006/relationships" r:id="rId8"/>
          </a:graphicData>
        </a:graphic>
      </p:graphicFrame>
      <p:sp>
        <p:nvSpPr>
          <p:cNvPr id="28" name="Google Shape;1888;p58"/>
          <p:cNvSpPr/>
          <p:nvPr/>
        </p:nvSpPr>
        <p:spPr>
          <a:xfrm>
            <a:off x="7903712" y="9924196"/>
            <a:ext cx="3832768" cy="765558"/>
          </a:xfrm>
          <a:prstGeom prst="rect">
            <a:avLst/>
          </a:prstGeom>
          <a:solidFill>
            <a:schemeClr val="accent1"/>
          </a:solidFill>
          <a:ln>
            <a:noFill/>
          </a:ln>
        </p:spPr>
        <p:txBody>
          <a:bodyPr spcFirstLastPara="1" wrap="square" lIns="91425" tIns="45700" rIns="91425" bIns="45700" anchor="ctr" anchorCtr="0">
            <a:noAutofit/>
          </a:bodyPr>
          <a:lstStyle/>
          <a:p>
            <a:pPr lvl="0" algn="ct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Level of </a:t>
            </a: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Awareness</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 </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29" name="Google Shape;1890;p58"/>
          <p:cNvSpPr txBox="1"/>
          <p:nvPr/>
        </p:nvSpPr>
        <p:spPr>
          <a:xfrm>
            <a:off x="7794934" y="10755588"/>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10</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31" name="Grafik 30">
            <a:extLst>
              <a:ext uri="{FF2B5EF4-FFF2-40B4-BE49-F238E27FC236}">
                <a16:creationId xmlns:a16="http://schemas.microsoft.com/office/drawing/2014/main" id="{A382D3FC-DEAA-4F8B-B9E6-82344A48D7F6}"/>
              </a:ext>
            </a:extLst>
          </p:cNvPr>
          <p:cNvGraphicFramePr/>
          <p:nvPr>
            <p:extLst>
              <p:ext uri="{D42A27DB-BD31-4B8C-83A1-F6EECF244321}">
                <p14:modId xmlns:p14="http://schemas.microsoft.com/office/powerpoint/2010/main" val="3208884376"/>
              </p:ext>
            </p:extLst>
          </p:nvPr>
        </p:nvGraphicFramePr>
        <p:xfrm>
          <a:off x="13057203" y="4573969"/>
          <a:ext cx="10518413" cy="5121258"/>
        </p:xfrm>
        <a:graphic>
          <a:graphicData uri="http://schemas.openxmlformats.org/drawingml/2006/chart">
            <c:chart xmlns:c="http://schemas.openxmlformats.org/drawingml/2006/chart" xmlns:r="http://schemas.openxmlformats.org/officeDocument/2006/relationships" r:id="rId9"/>
          </a:graphicData>
        </a:graphic>
      </p:graphicFrame>
      <p:sp>
        <p:nvSpPr>
          <p:cNvPr id="32" name="Google Shape;1888;p58"/>
          <p:cNvSpPr/>
          <p:nvPr/>
        </p:nvSpPr>
        <p:spPr>
          <a:xfrm>
            <a:off x="16269177" y="9924196"/>
            <a:ext cx="4810079" cy="1396261"/>
          </a:xfrm>
          <a:prstGeom prst="rect">
            <a:avLst/>
          </a:prstGeom>
          <a:solidFill>
            <a:schemeClr val="accent1"/>
          </a:solidFill>
          <a:ln>
            <a:noFill/>
          </a:ln>
        </p:spPr>
        <p:txBody>
          <a:bodyPr spcFirstLastPara="1" wrap="square" lIns="91425" tIns="45700" rIns="91425" bIns="45700" anchor="ctr" anchorCtr="0">
            <a:noAutofit/>
          </a:bodyPr>
          <a:lstStyle/>
          <a:p>
            <a:pPr lvl="0" algn="ct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The</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 </a:t>
            </a: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main reasons for not participating in TPS-OIC</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33" name="Google Shape;1890;p58"/>
          <p:cNvSpPr txBox="1"/>
          <p:nvPr/>
        </p:nvSpPr>
        <p:spPr>
          <a:xfrm>
            <a:off x="16689769" y="11421658"/>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10</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Tree>
    <p:extLst>
      <p:ext uri="{BB962C8B-B14F-4D97-AF65-F5344CB8AC3E}">
        <p14:creationId xmlns:p14="http://schemas.microsoft.com/office/powerpoint/2010/main" val="4202665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1887" name="Google Shape;1887;p58"/>
          <p:cNvGraphicFramePr/>
          <p:nvPr>
            <p:extLst>
              <p:ext uri="{D42A27DB-BD31-4B8C-83A1-F6EECF244321}">
                <p14:modId xmlns:p14="http://schemas.microsoft.com/office/powerpoint/2010/main" val="190651985"/>
              </p:ext>
            </p:extLst>
          </p:nvPr>
        </p:nvGraphicFramePr>
        <p:xfrm>
          <a:off x="0" y="3715966"/>
          <a:ext cx="7049702" cy="5979261"/>
        </p:xfrm>
        <a:graphic>
          <a:graphicData uri="http://schemas.openxmlformats.org/drawingml/2006/chart">
            <c:chart xmlns:c="http://schemas.openxmlformats.org/drawingml/2006/chart" xmlns:r="http://schemas.openxmlformats.org/officeDocument/2006/relationships" r:id="rId3"/>
          </a:graphicData>
        </a:graphic>
      </p:graphicFrame>
      <p:sp>
        <p:nvSpPr>
          <p:cNvPr id="1888" name="Google Shape;1888;p58"/>
          <p:cNvSpPr/>
          <p:nvPr/>
        </p:nvSpPr>
        <p:spPr>
          <a:xfrm>
            <a:off x="1128014" y="9924195"/>
            <a:ext cx="4793674" cy="1396261"/>
          </a:xfrm>
          <a:prstGeom prst="rect">
            <a:avLst/>
          </a:prstGeom>
          <a:solidFill>
            <a:schemeClr val="accent1"/>
          </a:solidFill>
          <a:ln>
            <a:noFill/>
          </a:ln>
        </p:spPr>
        <p:txBody>
          <a:bodyPr spcFirstLastPara="1" wrap="square" lIns="91425" tIns="45700" rIns="91425" bIns="45700" anchor="ctr" anchorCtr="0">
            <a:noAutofit/>
          </a:bodyPr>
          <a:lstStyle/>
          <a:p>
            <a:pPr lvl="0" algn="ct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Implementation-related</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 </a:t>
            </a: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capacity</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 </a:t>
            </a: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constraints</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890" name="Google Shape;1890;p58"/>
          <p:cNvSpPr txBox="1"/>
          <p:nvPr/>
        </p:nvSpPr>
        <p:spPr>
          <a:xfrm>
            <a:off x="1554078" y="11320456"/>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10</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94" name="Google Shape;1894;p58"/>
          <p:cNvSpPr txBox="1"/>
          <p:nvPr/>
        </p:nvSpPr>
        <p:spPr>
          <a:xfrm>
            <a:off x="10776358"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Expenses</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4"/>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5"/>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1: </a:t>
            </a:r>
            <a:r>
              <a:rPr lang="en-US" sz="6000" dirty="0">
                <a:solidFill>
                  <a:schemeClr val="accent2"/>
                </a:solidFill>
                <a:latin typeface="+mj-lt"/>
                <a:ea typeface="Open Sans Light"/>
                <a:cs typeface="Open Sans Light"/>
              </a:rPr>
              <a:t>Assessment Of Participation Readiness And Constraints </a:t>
            </a:r>
            <a:endParaRPr lang="tr-TR" sz="6000" dirty="0">
              <a:solidFill>
                <a:schemeClr val="accent2"/>
              </a:solidFill>
              <a:latin typeface="+mj-lt"/>
              <a:ea typeface="Open Sans Light"/>
              <a:cs typeface="Open Sans Light"/>
              <a:sym typeface="Open Sans Light"/>
            </a:endParaRPr>
          </a:p>
        </p:txBody>
      </p:sp>
      <p:graphicFrame>
        <p:nvGraphicFramePr>
          <p:cNvPr id="31" name="Grafik 30">
            <a:extLst>
              <a:ext uri="{FF2B5EF4-FFF2-40B4-BE49-F238E27FC236}">
                <a16:creationId xmlns:a16="http://schemas.microsoft.com/office/drawing/2014/main" id="{A382D3FC-DEAA-4F8B-B9E6-82344A48D7F6}"/>
              </a:ext>
            </a:extLst>
          </p:cNvPr>
          <p:cNvGraphicFramePr/>
          <p:nvPr>
            <p:extLst>
              <p:ext uri="{D42A27DB-BD31-4B8C-83A1-F6EECF244321}">
                <p14:modId xmlns:p14="http://schemas.microsoft.com/office/powerpoint/2010/main" val="1106812018"/>
              </p:ext>
            </p:extLst>
          </p:nvPr>
        </p:nvGraphicFramePr>
        <p:xfrm>
          <a:off x="6808308" y="4471338"/>
          <a:ext cx="10091515" cy="4837947"/>
        </p:xfrm>
        <a:graphic>
          <a:graphicData uri="http://schemas.openxmlformats.org/drawingml/2006/chart">
            <c:chart xmlns:c="http://schemas.openxmlformats.org/drawingml/2006/chart" xmlns:r="http://schemas.openxmlformats.org/officeDocument/2006/relationships" r:id="rId8"/>
          </a:graphicData>
        </a:graphic>
      </p:graphicFrame>
      <p:sp>
        <p:nvSpPr>
          <p:cNvPr id="32" name="Google Shape;1888;p58"/>
          <p:cNvSpPr/>
          <p:nvPr/>
        </p:nvSpPr>
        <p:spPr>
          <a:xfrm>
            <a:off x="8404039" y="9924195"/>
            <a:ext cx="7195929" cy="1396261"/>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Measures that would most encourage countries to participate in TPS-OIC</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33" name="Google Shape;1890;p58"/>
          <p:cNvSpPr txBox="1"/>
          <p:nvPr/>
        </p:nvSpPr>
        <p:spPr>
          <a:xfrm>
            <a:off x="10031230" y="11320456"/>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10</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9" name="Google Shape;1888;p58"/>
          <p:cNvSpPr/>
          <p:nvPr/>
        </p:nvSpPr>
        <p:spPr>
          <a:xfrm>
            <a:off x="16954304" y="9924195"/>
            <a:ext cx="7195929" cy="1642677"/>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Influence of enhanced implementation support mechanisms on the decision to participate</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graphicFrame>
        <p:nvGraphicFramePr>
          <p:cNvPr id="26" name="Google Shape;1887;p58"/>
          <p:cNvGraphicFramePr/>
          <p:nvPr>
            <p:extLst>
              <p:ext uri="{D42A27DB-BD31-4B8C-83A1-F6EECF244321}">
                <p14:modId xmlns:p14="http://schemas.microsoft.com/office/powerpoint/2010/main" val="4219852823"/>
              </p:ext>
            </p:extLst>
          </p:nvPr>
        </p:nvGraphicFramePr>
        <p:xfrm>
          <a:off x="16954304" y="3715966"/>
          <a:ext cx="7649973" cy="5979261"/>
        </p:xfrm>
        <a:graphic>
          <a:graphicData uri="http://schemas.openxmlformats.org/drawingml/2006/chart">
            <c:chart xmlns:c="http://schemas.openxmlformats.org/drawingml/2006/chart" xmlns:r="http://schemas.openxmlformats.org/officeDocument/2006/relationships" r:id="rId9"/>
          </a:graphicData>
        </a:graphic>
      </p:graphicFrame>
      <p:sp>
        <p:nvSpPr>
          <p:cNvPr id="27" name="Google Shape;1890;p58"/>
          <p:cNvSpPr txBox="1"/>
          <p:nvPr/>
        </p:nvSpPr>
        <p:spPr>
          <a:xfrm>
            <a:off x="18581495" y="11675334"/>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10</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Tree>
    <p:extLst>
      <p:ext uri="{BB962C8B-B14F-4D97-AF65-F5344CB8AC3E}">
        <p14:creationId xmlns:p14="http://schemas.microsoft.com/office/powerpoint/2010/main" val="1751566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1894" name="Google Shape;1894;p58"/>
          <p:cNvSpPr txBox="1"/>
          <p:nvPr/>
        </p:nvSpPr>
        <p:spPr>
          <a:xfrm>
            <a:off x="10776358"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Expenses</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4"/>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1: </a:t>
            </a:r>
            <a:r>
              <a:rPr lang="en-US" sz="6000" dirty="0">
                <a:solidFill>
                  <a:schemeClr val="accent2"/>
                </a:solidFill>
                <a:latin typeface="+mj-lt"/>
                <a:ea typeface="Open Sans Light"/>
                <a:cs typeface="Open Sans Light"/>
              </a:rPr>
              <a:t>Assessment Of Participation Readiness And Constraints </a:t>
            </a:r>
            <a:endParaRPr lang="tr-TR" sz="6000" dirty="0">
              <a:solidFill>
                <a:schemeClr val="accent2"/>
              </a:solidFill>
              <a:latin typeface="+mj-lt"/>
              <a:ea typeface="Open Sans Light"/>
              <a:cs typeface="Open Sans Light"/>
              <a:sym typeface="Open Sans Light"/>
            </a:endParaRPr>
          </a:p>
        </p:txBody>
      </p:sp>
      <p:sp>
        <p:nvSpPr>
          <p:cNvPr id="33" name="Google Shape;1890;p58"/>
          <p:cNvSpPr txBox="1"/>
          <p:nvPr/>
        </p:nvSpPr>
        <p:spPr>
          <a:xfrm>
            <a:off x="7162576" y="5297417"/>
            <a:ext cx="10923552" cy="473976"/>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(10</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9" name="Google Shape;1888;p58"/>
          <p:cNvSpPr/>
          <p:nvPr/>
        </p:nvSpPr>
        <p:spPr>
          <a:xfrm>
            <a:off x="3324225" y="3559482"/>
            <a:ext cx="18096890" cy="1642677"/>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60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Minimum conditions required to consider joining TPS-OIC</a:t>
            </a:r>
            <a:endParaRPr lang="tr-TR" sz="60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8" name="Google Shape;1890;p58"/>
          <p:cNvSpPr txBox="1"/>
          <p:nvPr/>
        </p:nvSpPr>
        <p:spPr>
          <a:xfrm>
            <a:off x="880757" y="5866651"/>
            <a:ext cx="22983825" cy="7755969"/>
          </a:xfrm>
          <a:prstGeom prst="rect">
            <a:avLst/>
          </a:prstGeom>
          <a:noFill/>
          <a:ln>
            <a:noFill/>
          </a:ln>
        </p:spPr>
        <p:txBody>
          <a:bodyPr spcFirstLastPara="1" wrap="square" lIns="0" tIns="0" rIns="0" bIns="0" anchor="t" anchorCtr="0">
            <a:spAutoFit/>
          </a:bodyPr>
          <a:lstStyle/>
          <a:p>
            <a:pPr marL="342900" lvl="0" indent="-342900" algn="just">
              <a:lnSpc>
                <a:spcPct val="140000"/>
              </a:lnSpc>
              <a:buFont typeface="Arial" panose="020B0604020202020204" pitchFamily="34" charset="0"/>
              <a:buChar char="•"/>
            </a:pPr>
            <a:r>
              <a:rPr lang="tr-TR" sz="4000" dirty="0"/>
              <a:t>I</a:t>
            </a:r>
            <a:r>
              <a:rPr lang="en-US" sz="4000" dirty="0" err="1"/>
              <a:t>mproved</a:t>
            </a:r>
            <a:r>
              <a:rPr lang="en-US" sz="4000" dirty="0"/>
              <a:t> institutional coordination mechanisms, enhanced technical assistance for implementation, and clear alignment with existing trade commitments</a:t>
            </a:r>
            <a:r>
              <a:rPr lang="tr-TR" sz="3600" dirty="0">
                <a:solidFill>
                  <a:schemeClr val="dk2"/>
                </a:solidFill>
                <a:latin typeface="Calibri Light" panose="020F0302020204030204" pitchFamily="34" charset="0"/>
                <a:cs typeface="Calibri Light" panose="020F0302020204030204" pitchFamily="34" charset="0"/>
                <a:sym typeface="Open Sans Light"/>
              </a:rPr>
              <a:t>.</a:t>
            </a:r>
          </a:p>
          <a:p>
            <a:pPr marL="342900" lvl="0" indent="-342900" algn="just">
              <a:lnSpc>
                <a:spcPct val="140000"/>
              </a:lnSpc>
              <a:buFont typeface="Arial" panose="020B0604020202020204" pitchFamily="34" charset="0"/>
              <a:buChar char="•"/>
            </a:pPr>
            <a:r>
              <a:rPr lang="en-US" sz="4000" dirty="0"/>
              <a:t>Special status acknowledgment</a:t>
            </a:r>
            <a:r>
              <a:rPr lang="tr-TR" sz="4000" dirty="0"/>
              <a:t> (</a:t>
            </a:r>
            <a:r>
              <a:rPr lang="tr-TR" sz="4000" dirty="0" err="1"/>
              <a:t>Palestine</a:t>
            </a:r>
            <a:r>
              <a:rPr lang="tr-TR" sz="4000" dirty="0"/>
              <a:t>)</a:t>
            </a:r>
            <a:r>
              <a:rPr lang="en-US" sz="4000" dirty="0"/>
              <a:t>, capacity-building, simplified rules of origin and actual market access without complex requirements</a:t>
            </a:r>
            <a:r>
              <a:rPr lang="tr-TR" sz="4000" dirty="0"/>
              <a:t>.</a:t>
            </a:r>
          </a:p>
          <a:p>
            <a:pPr marL="342900" lvl="0" indent="-342900" algn="just">
              <a:lnSpc>
                <a:spcPct val="140000"/>
              </a:lnSpc>
              <a:buFont typeface="Arial" panose="020B0604020202020204" pitchFamily="34" charset="0"/>
              <a:buChar char="•"/>
            </a:pPr>
            <a:r>
              <a:rPr lang="en-US" sz="4000" dirty="0"/>
              <a:t>Comprehensive assessment of legal, economic and technical implications, flexibility in tariff concessions and availability of technical assistance</a:t>
            </a:r>
            <a:r>
              <a:rPr lang="tr-TR" sz="4000" dirty="0"/>
              <a:t>.</a:t>
            </a:r>
          </a:p>
          <a:p>
            <a:pPr marL="342900" lvl="0" indent="-342900" algn="just">
              <a:lnSpc>
                <a:spcPct val="140000"/>
              </a:lnSpc>
              <a:buFont typeface="Arial" panose="020B0604020202020204" pitchFamily="34" charset="0"/>
              <a:buChar char="•"/>
            </a:pPr>
            <a:r>
              <a:rPr lang="en-US" sz="4000" dirty="0"/>
              <a:t>Full alignment with national economic strategies, training for customs personnel, automated information exchange and no administrative bottlenecks</a:t>
            </a:r>
            <a:r>
              <a:rPr lang="tr-TR" sz="4000" dirty="0"/>
              <a:t>.</a:t>
            </a:r>
          </a:p>
          <a:p>
            <a:pPr marL="342900" lvl="0" indent="-342900" algn="just">
              <a:lnSpc>
                <a:spcPct val="140000"/>
              </a:lnSpc>
              <a:buFont typeface="Arial" panose="020B0604020202020204" pitchFamily="34" charset="0"/>
              <a:buChar char="•"/>
            </a:pPr>
            <a:r>
              <a:rPr lang="tr-TR" sz="4000" dirty="0">
                <a:sym typeface="Open Sans Light"/>
              </a:rPr>
              <a:t>No </a:t>
            </a:r>
            <a:r>
              <a:rPr lang="tr-TR" sz="4000" dirty="0" err="1">
                <a:sym typeface="Open Sans Light"/>
              </a:rPr>
              <a:t>Answer</a:t>
            </a:r>
            <a:r>
              <a:rPr lang="tr-TR" sz="4000" dirty="0">
                <a:sym typeface="Open Sans Light"/>
              </a:rPr>
              <a:t> (6 </a:t>
            </a:r>
            <a:r>
              <a:rPr lang="tr-TR" sz="4000" dirty="0" err="1">
                <a:sym typeface="Open Sans Light"/>
              </a:rPr>
              <a:t>Member</a:t>
            </a:r>
            <a:r>
              <a:rPr lang="tr-TR" sz="4000" dirty="0">
                <a:sym typeface="Open Sans Light"/>
              </a:rPr>
              <a:t> </a:t>
            </a:r>
            <a:r>
              <a:rPr lang="tr-TR" sz="4000" dirty="0" err="1">
                <a:sym typeface="Open Sans Light"/>
              </a:rPr>
              <a:t>Countries</a:t>
            </a:r>
            <a:r>
              <a:rPr lang="tr-TR" sz="4000" dirty="0">
                <a:sym typeface="Open Sans Light"/>
              </a:rPr>
              <a:t>)</a:t>
            </a:r>
          </a:p>
        </p:txBody>
      </p:sp>
    </p:spTree>
    <p:extLst>
      <p:ext uri="{BB962C8B-B14F-4D97-AF65-F5344CB8AC3E}">
        <p14:creationId xmlns:p14="http://schemas.microsoft.com/office/powerpoint/2010/main" val="3073922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1887" name="Google Shape;1887;p58"/>
          <p:cNvGraphicFramePr/>
          <p:nvPr>
            <p:extLst/>
          </p:nvPr>
        </p:nvGraphicFramePr>
        <p:xfrm>
          <a:off x="575979" y="3337612"/>
          <a:ext cx="7167237" cy="6357616"/>
        </p:xfrm>
        <a:graphic>
          <a:graphicData uri="http://schemas.openxmlformats.org/drawingml/2006/chart">
            <c:chart xmlns:c="http://schemas.openxmlformats.org/drawingml/2006/chart" xmlns:r="http://schemas.openxmlformats.org/officeDocument/2006/relationships" r:id="rId3"/>
          </a:graphicData>
        </a:graphic>
      </p:graphicFrame>
      <p:sp>
        <p:nvSpPr>
          <p:cNvPr id="1888" name="Google Shape;1888;p58"/>
          <p:cNvSpPr/>
          <p:nvPr/>
        </p:nvSpPr>
        <p:spPr>
          <a:xfrm>
            <a:off x="942975" y="9924195"/>
            <a:ext cx="5833872" cy="1396261"/>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Question on expanding TPS-OIC beyond its current scope</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890" name="Google Shape;1890;p58"/>
          <p:cNvSpPr txBox="1"/>
          <p:nvPr/>
        </p:nvSpPr>
        <p:spPr>
          <a:xfrm>
            <a:off x="1897056" y="11320456"/>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94" name="Google Shape;1894;p58"/>
          <p:cNvSpPr txBox="1"/>
          <p:nvPr/>
        </p:nvSpPr>
        <p:spPr>
          <a:xfrm>
            <a:off x="10776358"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Expenses</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4"/>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5"/>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2: </a:t>
            </a:r>
            <a:r>
              <a:rPr lang="tr-TR" sz="6000" dirty="0">
                <a:solidFill>
                  <a:schemeClr val="accent2"/>
                </a:solidFill>
                <a:latin typeface="+mj-lt"/>
                <a:ea typeface="Open Sans Light"/>
                <a:cs typeface="Open Sans Light"/>
                <a:sym typeface="Open Sans Light"/>
              </a:rPr>
              <a:t>General </a:t>
            </a:r>
            <a:r>
              <a:rPr lang="tr-TR" sz="6000" dirty="0" err="1">
                <a:solidFill>
                  <a:schemeClr val="accent2"/>
                </a:solidFill>
                <a:latin typeface="+mj-lt"/>
                <a:ea typeface="Open Sans Light"/>
                <a:cs typeface="Open Sans Light"/>
                <a:sym typeface="Open Sans Light"/>
              </a:rPr>
              <a:t>Position</a:t>
            </a:r>
            <a:r>
              <a:rPr lang="tr-TR" sz="6000" dirty="0">
                <a:solidFill>
                  <a:schemeClr val="accent2"/>
                </a:solidFill>
                <a:latin typeface="+mj-lt"/>
                <a:ea typeface="Open Sans Light"/>
                <a:cs typeface="Open Sans Light"/>
                <a:sym typeface="Open Sans Light"/>
              </a:rPr>
              <a:t> on Expansion</a:t>
            </a:r>
            <a:r>
              <a:rPr lang="en-US" sz="6000" dirty="0">
                <a:solidFill>
                  <a:schemeClr val="accent2"/>
                </a:solidFill>
                <a:latin typeface="+mj-lt"/>
                <a:ea typeface="Open Sans Light"/>
                <a:cs typeface="Open Sans Light"/>
              </a:rPr>
              <a:t> </a:t>
            </a:r>
            <a:endParaRPr lang="tr-TR" sz="6000" dirty="0">
              <a:solidFill>
                <a:schemeClr val="accent2"/>
              </a:solidFill>
              <a:latin typeface="+mj-lt"/>
              <a:ea typeface="Open Sans Light"/>
              <a:cs typeface="Open Sans Light"/>
              <a:sym typeface="Open Sans Light"/>
            </a:endParaRPr>
          </a:p>
        </p:txBody>
      </p:sp>
      <p:sp>
        <p:nvSpPr>
          <p:cNvPr id="32" name="Google Shape;1888;p58"/>
          <p:cNvSpPr/>
          <p:nvPr/>
        </p:nvSpPr>
        <p:spPr>
          <a:xfrm>
            <a:off x="8404039" y="9924195"/>
            <a:ext cx="7195929" cy="1396261"/>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Views on the overall ambition level of a possible TPS-OIC expansion</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9" name="Google Shape;1888;p58"/>
          <p:cNvSpPr/>
          <p:nvPr/>
        </p:nvSpPr>
        <p:spPr>
          <a:xfrm>
            <a:off x="16954303" y="9873045"/>
            <a:ext cx="7195929" cy="1498560"/>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Question on how TPS-OIC expansion should be pursued</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graphicFrame>
        <p:nvGraphicFramePr>
          <p:cNvPr id="26" name="Google Shape;1887;p58"/>
          <p:cNvGraphicFramePr/>
          <p:nvPr>
            <p:extLst/>
          </p:nvPr>
        </p:nvGraphicFramePr>
        <p:xfrm>
          <a:off x="16954304" y="3337612"/>
          <a:ext cx="7429696" cy="6357616"/>
        </p:xfrm>
        <a:graphic>
          <a:graphicData uri="http://schemas.openxmlformats.org/drawingml/2006/chart">
            <c:chart xmlns:c="http://schemas.openxmlformats.org/drawingml/2006/chart" xmlns:r="http://schemas.openxmlformats.org/officeDocument/2006/relationships" r:id="rId8"/>
          </a:graphicData>
        </a:graphic>
      </p:graphicFrame>
      <p:sp>
        <p:nvSpPr>
          <p:cNvPr id="27" name="Google Shape;1890;p58"/>
          <p:cNvSpPr txBox="1"/>
          <p:nvPr/>
        </p:nvSpPr>
        <p:spPr>
          <a:xfrm>
            <a:off x="18592133" y="11480067"/>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 name="Google Shape;1890;p58"/>
          <p:cNvSpPr txBox="1"/>
          <p:nvPr/>
        </p:nvSpPr>
        <p:spPr>
          <a:xfrm>
            <a:off x="10117950" y="11320456"/>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1" name="Google Shape;1887;p58"/>
          <p:cNvGraphicFramePr/>
          <p:nvPr>
            <p:extLst/>
          </p:nvPr>
        </p:nvGraphicFramePr>
        <p:xfrm>
          <a:off x="8777202" y="3337612"/>
          <a:ext cx="6974925" cy="6357616"/>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160183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1887" name="Google Shape;1887;p58"/>
          <p:cNvGraphicFramePr/>
          <p:nvPr>
            <p:extLst/>
          </p:nvPr>
        </p:nvGraphicFramePr>
        <p:xfrm>
          <a:off x="2662250" y="3495532"/>
          <a:ext cx="9438310" cy="6656436"/>
        </p:xfrm>
        <a:graphic>
          <a:graphicData uri="http://schemas.openxmlformats.org/drawingml/2006/chart">
            <c:chart xmlns:c="http://schemas.openxmlformats.org/drawingml/2006/chart" xmlns:r="http://schemas.openxmlformats.org/officeDocument/2006/relationships" r:id="rId3"/>
          </a:graphicData>
        </a:graphic>
      </p:graphicFrame>
      <p:sp>
        <p:nvSpPr>
          <p:cNvPr id="1888" name="Google Shape;1888;p58"/>
          <p:cNvSpPr/>
          <p:nvPr/>
        </p:nvSpPr>
        <p:spPr>
          <a:xfrm>
            <a:off x="3908584" y="10151968"/>
            <a:ext cx="6647163" cy="1396261"/>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Views on the preferred sequencing approach for TPS-OIC expansion</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890" name="Google Shape;1890;p58"/>
          <p:cNvSpPr txBox="1"/>
          <p:nvPr/>
        </p:nvSpPr>
        <p:spPr>
          <a:xfrm>
            <a:off x="4884096" y="11599237"/>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94" name="Google Shape;1894;p58"/>
          <p:cNvSpPr txBox="1"/>
          <p:nvPr/>
        </p:nvSpPr>
        <p:spPr>
          <a:xfrm>
            <a:off x="10776358"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Expenses</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4"/>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5"/>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2: </a:t>
            </a:r>
            <a:r>
              <a:rPr lang="tr-TR" sz="6000" dirty="0">
                <a:solidFill>
                  <a:schemeClr val="accent2"/>
                </a:solidFill>
                <a:latin typeface="+mj-lt"/>
                <a:ea typeface="Open Sans Light"/>
                <a:cs typeface="Open Sans Light"/>
                <a:sym typeface="Open Sans Light"/>
              </a:rPr>
              <a:t>General </a:t>
            </a:r>
            <a:r>
              <a:rPr lang="tr-TR" sz="6000" dirty="0" err="1">
                <a:solidFill>
                  <a:schemeClr val="accent2"/>
                </a:solidFill>
                <a:latin typeface="+mj-lt"/>
                <a:ea typeface="Open Sans Light"/>
                <a:cs typeface="Open Sans Light"/>
                <a:sym typeface="Open Sans Light"/>
              </a:rPr>
              <a:t>Position</a:t>
            </a:r>
            <a:r>
              <a:rPr lang="tr-TR" sz="6000" dirty="0">
                <a:solidFill>
                  <a:schemeClr val="accent2"/>
                </a:solidFill>
                <a:latin typeface="+mj-lt"/>
                <a:ea typeface="Open Sans Light"/>
                <a:cs typeface="Open Sans Light"/>
                <a:sym typeface="Open Sans Light"/>
              </a:rPr>
              <a:t> on Expansion</a:t>
            </a:r>
            <a:r>
              <a:rPr lang="en-US" sz="6000" dirty="0">
                <a:solidFill>
                  <a:schemeClr val="accent2"/>
                </a:solidFill>
                <a:latin typeface="+mj-lt"/>
                <a:ea typeface="Open Sans Light"/>
                <a:cs typeface="Open Sans Light"/>
              </a:rPr>
              <a:t> </a:t>
            </a:r>
            <a:endParaRPr lang="tr-TR" sz="6000" dirty="0">
              <a:solidFill>
                <a:schemeClr val="accent2"/>
              </a:solidFill>
              <a:latin typeface="+mj-lt"/>
              <a:ea typeface="Open Sans Light"/>
              <a:cs typeface="Open Sans Light"/>
              <a:sym typeface="Open Sans Light"/>
            </a:endParaRPr>
          </a:p>
        </p:txBody>
      </p:sp>
      <p:sp>
        <p:nvSpPr>
          <p:cNvPr id="32" name="Google Shape;1888;p58"/>
          <p:cNvSpPr/>
          <p:nvPr/>
        </p:nvSpPr>
        <p:spPr>
          <a:xfrm>
            <a:off x="14764297" y="10202976"/>
            <a:ext cx="7195929" cy="1396261"/>
          </a:xfrm>
          <a:prstGeom prst="rect">
            <a:avLst/>
          </a:prstGeom>
          <a:solidFill>
            <a:schemeClr val="accent1"/>
          </a:solidFill>
          <a:ln>
            <a:noFill/>
          </a:ln>
        </p:spPr>
        <p:txBody>
          <a:bodyPr spcFirstLastPara="1" wrap="square" lIns="91425" tIns="45700" rIns="91425" bIns="45700" anchor="ctr" anchorCtr="0">
            <a:noAutofit/>
          </a:bodyPr>
          <a:lstStyle/>
          <a:p>
            <a:pPr lvl="0" algn="ct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Priority</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 </a:t>
            </a: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disciplines</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 </a:t>
            </a: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for</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 a </a:t>
            </a: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possible</a:t>
            </a:r>
            <a:r>
              <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 TPS-OIC </a:t>
            </a:r>
            <a:r>
              <a:rPr lang="tr-TR" sz="3600" dirty="0" err="1">
                <a:solidFill>
                  <a:schemeClr val="lt1"/>
                </a:solidFill>
                <a:latin typeface="Calibri Light" panose="020F0302020204030204" pitchFamily="34" charset="0"/>
                <a:ea typeface="Calibri Light" panose="020F0302020204030204" pitchFamily="34" charset="0"/>
                <a:cs typeface="Calibri Light" panose="020F0302020204030204" pitchFamily="34" charset="0"/>
              </a:rPr>
              <a:t>expansion</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8" name="Google Shape;1890;p58"/>
          <p:cNvSpPr txBox="1"/>
          <p:nvPr/>
        </p:nvSpPr>
        <p:spPr>
          <a:xfrm>
            <a:off x="16610723" y="11599237"/>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1" name="Google Shape;1887;p58"/>
          <p:cNvGraphicFramePr/>
          <p:nvPr>
            <p:extLst/>
          </p:nvPr>
        </p:nvGraphicFramePr>
        <p:xfrm>
          <a:off x="14221838" y="3309620"/>
          <a:ext cx="7738388" cy="674924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030628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1887" name="Google Shape;1887;p58"/>
          <p:cNvGraphicFramePr/>
          <p:nvPr>
            <p:extLst>
              <p:ext uri="{D42A27DB-BD31-4B8C-83A1-F6EECF244321}">
                <p14:modId xmlns:p14="http://schemas.microsoft.com/office/powerpoint/2010/main" val="1131425210"/>
              </p:ext>
            </p:extLst>
          </p:nvPr>
        </p:nvGraphicFramePr>
        <p:xfrm>
          <a:off x="575980" y="3713820"/>
          <a:ext cx="7264514" cy="5981407"/>
        </p:xfrm>
        <a:graphic>
          <a:graphicData uri="http://schemas.openxmlformats.org/drawingml/2006/chart">
            <c:chart xmlns:c="http://schemas.openxmlformats.org/drawingml/2006/chart" xmlns:r="http://schemas.openxmlformats.org/officeDocument/2006/relationships" r:id="rId3"/>
          </a:graphicData>
        </a:graphic>
      </p:graphicFrame>
      <p:sp>
        <p:nvSpPr>
          <p:cNvPr id="1888" name="Google Shape;1888;p58"/>
          <p:cNvSpPr/>
          <p:nvPr/>
        </p:nvSpPr>
        <p:spPr>
          <a:xfrm>
            <a:off x="942975" y="9873045"/>
            <a:ext cx="6280168" cy="1447411"/>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Views on expanding product coverage under PRETAS beyond the current thresholds</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890" name="Google Shape;1890;p58"/>
          <p:cNvSpPr txBox="1"/>
          <p:nvPr/>
        </p:nvSpPr>
        <p:spPr>
          <a:xfrm>
            <a:off x="1897056" y="11320456"/>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94" name="Google Shape;1894;p58"/>
          <p:cNvSpPr txBox="1"/>
          <p:nvPr/>
        </p:nvSpPr>
        <p:spPr>
          <a:xfrm>
            <a:off x="10776358"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Expenses</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4"/>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5"/>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3: </a:t>
            </a:r>
            <a:r>
              <a:rPr lang="tr-TR" sz="6000" dirty="0">
                <a:solidFill>
                  <a:schemeClr val="accent2"/>
                </a:solidFill>
                <a:latin typeface="+mj-lt"/>
                <a:ea typeface="Open Sans Light"/>
                <a:cs typeface="Open Sans Light"/>
                <a:sym typeface="Open Sans Light"/>
              </a:rPr>
              <a:t>Expansion in </a:t>
            </a:r>
            <a:r>
              <a:rPr lang="tr-TR" sz="6000" dirty="0" err="1">
                <a:solidFill>
                  <a:schemeClr val="accent2"/>
                </a:solidFill>
                <a:latin typeface="+mj-lt"/>
                <a:ea typeface="Open Sans Light"/>
                <a:cs typeface="Open Sans Light"/>
                <a:sym typeface="Open Sans Light"/>
              </a:rPr>
              <a:t>Trade</a:t>
            </a:r>
            <a:r>
              <a:rPr lang="tr-TR" sz="6000" dirty="0">
                <a:solidFill>
                  <a:schemeClr val="accent2"/>
                </a:solidFill>
                <a:latin typeface="+mj-lt"/>
                <a:ea typeface="Open Sans Light"/>
                <a:cs typeface="Open Sans Light"/>
                <a:sym typeface="Open Sans Light"/>
              </a:rPr>
              <a:t> in </a:t>
            </a:r>
            <a:r>
              <a:rPr lang="tr-TR" sz="6000" dirty="0" err="1">
                <a:solidFill>
                  <a:schemeClr val="accent2"/>
                </a:solidFill>
                <a:latin typeface="+mj-lt"/>
                <a:ea typeface="Open Sans Light"/>
                <a:cs typeface="Open Sans Light"/>
                <a:sym typeface="Open Sans Light"/>
              </a:rPr>
              <a:t>Goods</a:t>
            </a:r>
            <a:r>
              <a:rPr lang="en-US" sz="6000" dirty="0">
                <a:solidFill>
                  <a:schemeClr val="accent2"/>
                </a:solidFill>
                <a:latin typeface="+mj-lt"/>
                <a:ea typeface="Open Sans Light"/>
                <a:cs typeface="Open Sans Light"/>
              </a:rPr>
              <a:t> </a:t>
            </a:r>
            <a:endParaRPr lang="tr-TR" sz="6000" dirty="0">
              <a:solidFill>
                <a:schemeClr val="accent2"/>
              </a:solidFill>
              <a:latin typeface="+mj-lt"/>
              <a:ea typeface="Open Sans Light"/>
              <a:cs typeface="Open Sans Light"/>
              <a:sym typeface="Open Sans Light"/>
            </a:endParaRPr>
          </a:p>
        </p:txBody>
      </p:sp>
      <p:sp>
        <p:nvSpPr>
          <p:cNvPr id="32" name="Google Shape;1888;p58"/>
          <p:cNvSpPr/>
          <p:nvPr/>
        </p:nvSpPr>
        <p:spPr>
          <a:xfrm>
            <a:off x="8894744" y="9924195"/>
            <a:ext cx="7195929" cy="1396261"/>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Views on the future direction of tariff reduction commitments</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9" name="Google Shape;1888;p58"/>
          <p:cNvSpPr/>
          <p:nvPr/>
        </p:nvSpPr>
        <p:spPr>
          <a:xfrm>
            <a:off x="16954303" y="9873045"/>
            <a:ext cx="7195929" cy="1498560"/>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Question on revising the concession list preparation methodology</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graphicFrame>
        <p:nvGraphicFramePr>
          <p:cNvPr id="26" name="Google Shape;1887;p58"/>
          <p:cNvGraphicFramePr/>
          <p:nvPr>
            <p:extLst>
              <p:ext uri="{D42A27DB-BD31-4B8C-83A1-F6EECF244321}">
                <p14:modId xmlns:p14="http://schemas.microsoft.com/office/powerpoint/2010/main" val="1190396750"/>
              </p:ext>
            </p:extLst>
          </p:nvPr>
        </p:nvGraphicFramePr>
        <p:xfrm>
          <a:off x="17315406" y="3662670"/>
          <a:ext cx="7068593" cy="6032557"/>
        </p:xfrm>
        <a:graphic>
          <a:graphicData uri="http://schemas.openxmlformats.org/drawingml/2006/chart">
            <c:chart xmlns:c="http://schemas.openxmlformats.org/drawingml/2006/chart" xmlns:r="http://schemas.openxmlformats.org/officeDocument/2006/relationships" r:id="rId8"/>
          </a:graphicData>
        </a:graphic>
      </p:graphicFrame>
      <p:sp>
        <p:nvSpPr>
          <p:cNvPr id="27" name="Google Shape;1890;p58"/>
          <p:cNvSpPr txBox="1"/>
          <p:nvPr/>
        </p:nvSpPr>
        <p:spPr>
          <a:xfrm>
            <a:off x="18592133" y="11480067"/>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8" name="Google Shape;1890;p58"/>
          <p:cNvSpPr txBox="1"/>
          <p:nvPr/>
        </p:nvSpPr>
        <p:spPr>
          <a:xfrm>
            <a:off x="10521935" y="11351300"/>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2" name="Google Shape;1887;p58"/>
          <p:cNvGraphicFramePr/>
          <p:nvPr>
            <p:extLst>
              <p:ext uri="{D42A27DB-BD31-4B8C-83A1-F6EECF244321}">
                <p14:modId xmlns:p14="http://schemas.microsoft.com/office/powerpoint/2010/main" val="1857611045"/>
              </p:ext>
            </p:extLst>
          </p:nvPr>
        </p:nvGraphicFramePr>
        <p:xfrm>
          <a:off x="8681861" y="3662670"/>
          <a:ext cx="7621696" cy="5910637"/>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3040157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1894" name="Google Shape;1894;p58"/>
          <p:cNvSpPr txBox="1"/>
          <p:nvPr/>
        </p:nvSpPr>
        <p:spPr>
          <a:xfrm>
            <a:off x="10776358"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Expenses</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1897" name="Google Shape;1897;p58"/>
          <p:cNvGraphicFramePr/>
          <p:nvPr/>
        </p:nvGraphicFramePr>
        <p:xfrm>
          <a:off x="16899823" y="3309619"/>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4"/>
          </a:graphicData>
        </a:graphic>
      </p:graphicFrame>
      <p:pic>
        <p:nvPicPr>
          <p:cNvPr id="23" name="Grafik 2">
            <a:extLst>
              <a:ext uri="{FF2B5EF4-FFF2-40B4-BE49-F238E27FC236}">
                <a16:creationId xmlns:a16="http://schemas.microsoft.com/office/drawing/2014/main" id="{9E4B9A13-6267-1609-74CC-AAFE0C7D1A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975" y="575361"/>
            <a:ext cx="2381250" cy="2762250"/>
          </a:xfrm>
          <a:prstGeom prst="rect">
            <a:avLst/>
          </a:prstGeom>
        </p:spPr>
      </p:pic>
      <p:sp>
        <p:nvSpPr>
          <p:cNvPr id="25" name="Google Shape;181;p2"/>
          <p:cNvSpPr txBox="1">
            <a:spLocks/>
          </p:cNvSpPr>
          <p:nvPr/>
        </p:nvSpPr>
        <p:spPr>
          <a:xfrm>
            <a:off x="3505200" y="1102771"/>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ea typeface="Open Sans Light"/>
                <a:cs typeface="Open Sans Light"/>
                <a:sym typeface="Open Sans Light"/>
              </a:rPr>
              <a:t>Section</a:t>
            </a:r>
            <a:r>
              <a:rPr lang="tr-TR" sz="6000" b="1" dirty="0">
                <a:solidFill>
                  <a:schemeClr val="accent2"/>
                </a:solidFill>
                <a:ea typeface="Open Sans Light"/>
                <a:cs typeface="Open Sans Light"/>
                <a:sym typeface="Open Sans Light"/>
              </a:rPr>
              <a:t> 3: </a:t>
            </a:r>
            <a:r>
              <a:rPr lang="tr-TR" sz="6000" dirty="0">
                <a:solidFill>
                  <a:schemeClr val="accent2"/>
                </a:solidFill>
                <a:ea typeface="Open Sans Light"/>
                <a:cs typeface="Open Sans Light"/>
                <a:sym typeface="Open Sans Light"/>
              </a:rPr>
              <a:t>Expansion in </a:t>
            </a:r>
            <a:r>
              <a:rPr lang="tr-TR" sz="6000" dirty="0" err="1">
                <a:solidFill>
                  <a:schemeClr val="accent2"/>
                </a:solidFill>
                <a:ea typeface="Open Sans Light"/>
                <a:cs typeface="Open Sans Light"/>
                <a:sym typeface="Open Sans Light"/>
              </a:rPr>
              <a:t>Trade</a:t>
            </a:r>
            <a:r>
              <a:rPr lang="tr-TR" sz="6000" dirty="0">
                <a:solidFill>
                  <a:schemeClr val="accent2"/>
                </a:solidFill>
                <a:ea typeface="Open Sans Light"/>
                <a:cs typeface="Open Sans Light"/>
                <a:sym typeface="Open Sans Light"/>
              </a:rPr>
              <a:t> in </a:t>
            </a:r>
            <a:r>
              <a:rPr lang="tr-TR" sz="6000" dirty="0" err="1">
                <a:solidFill>
                  <a:schemeClr val="accent2"/>
                </a:solidFill>
                <a:ea typeface="Open Sans Light"/>
                <a:cs typeface="Open Sans Light"/>
                <a:sym typeface="Open Sans Light"/>
              </a:rPr>
              <a:t>Goods</a:t>
            </a:r>
            <a:r>
              <a:rPr lang="en-US" sz="6000" dirty="0">
                <a:solidFill>
                  <a:schemeClr val="accent2"/>
                </a:solidFill>
                <a:ea typeface="Open Sans Light"/>
                <a:cs typeface="Open Sans Light"/>
              </a:rPr>
              <a:t> </a:t>
            </a:r>
            <a:endParaRPr lang="tr-TR" sz="6000" dirty="0">
              <a:solidFill>
                <a:schemeClr val="accent2"/>
              </a:solidFill>
              <a:ea typeface="Open Sans Light"/>
              <a:cs typeface="Open Sans Light"/>
              <a:sym typeface="Open Sans Light"/>
            </a:endParaRPr>
          </a:p>
        </p:txBody>
      </p:sp>
      <p:sp>
        <p:nvSpPr>
          <p:cNvPr id="33" name="Google Shape;1890;p58"/>
          <p:cNvSpPr txBox="1"/>
          <p:nvPr/>
        </p:nvSpPr>
        <p:spPr>
          <a:xfrm>
            <a:off x="472216" y="9218628"/>
            <a:ext cx="6446744" cy="947952"/>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9" name="Google Shape;1888;p58"/>
          <p:cNvSpPr/>
          <p:nvPr/>
        </p:nvSpPr>
        <p:spPr>
          <a:xfrm>
            <a:off x="942975" y="4156812"/>
            <a:ext cx="7604760" cy="1642677"/>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Are there specific sectors that should be prioritized for expanded tariff liberalization? </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8" name="Google Shape;1890;p58"/>
          <p:cNvSpPr txBox="1"/>
          <p:nvPr/>
        </p:nvSpPr>
        <p:spPr>
          <a:xfrm>
            <a:off x="850127" y="6836997"/>
            <a:ext cx="11341873" cy="2068259"/>
          </a:xfrm>
          <a:prstGeom prst="rect">
            <a:avLst/>
          </a:prstGeom>
          <a:noFill/>
          <a:ln>
            <a:noFill/>
          </a:ln>
        </p:spPr>
        <p:txBody>
          <a:bodyPr spcFirstLastPara="1" wrap="square" lIns="0" tIns="0" rIns="0" bIns="0" anchor="t" anchorCtr="0">
            <a:spAutoFit/>
          </a:bodyPr>
          <a:lstStyle/>
          <a:p>
            <a:pPr marL="342900" indent="-342900" algn="just">
              <a:lnSpc>
                <a:spcPct val="140000"/>
              </a:lnSpc>
              <a:buFont typeface="Arial" panose="020B0604020202020204" pitchFamily="34" charset="0"/>
              <a:buChar char="•"/>
            </a:pPr>
            <a:r>
              <a:rPr lang="tr-TR" sz="2400" dirty="0" err="1"/>
              <a:t>Agriculture</a:t>
            </a:r>
            <a:r>
              <a:rPr lang="tr-TR" sz="2400" dirty="0"/>
              <a:t>, </a:t>
            </a:r>
            <a:r>
              <a:rPr lang="tr-TR" sz="2400" dirty="0" err="1"/>
              <a:t>Agro-food</a:t>
            </a:r>
            <a:r>
              <a:rPr lang="tr-TR" sz="2400" dirty="0"/>
              <a:t> &amp; </a:t>
            </a:r>
            <a:r>
              <a:rPr lang="tr-TR" sz="2400" dirty="0" err="1"/>
              <a:t>Fisheries</a:t>
            </a:r>
            <a:r>
              <a:rPr lang="tr-TR" sz="2400" dirty="0"/>
              <a:t> </a:t>
            </a:r>
            <a:r>
              <a:rPr lang="tr-TR" sz="2400" dirty="0">
                <a:sym typeface="Open Sans Light"/>
              </a:rPr>
              <a:t>(4 </a:t>
            </a:r>
            <a:r>
              <a:rPr lang="tr-TR" sz="2400" dirty="0" err="1">
                <a:sym typeface="Open Sans Light"/>
              </a:rPr>
              <a:t>Member</a:t>
            </a:r>
            <a:r>
              <a:rPr lang="tr-TR" sz="2400" dirty="0">
                <a:sym typeface="Open Sans Light"/>
              </a:rPr>
              <a:t> </a:t>
            </a:r>
            <a:r>
              <a:rPr lang="tr-TR" sz="2400" dirty="0" err="1">
                <a:sym typeface="Open Sans Light"/>
              </a:rPr>
              <a:t>Countries</a:t>
            </a:r>
            <a:r>
              <a:rPr lang="tr-TR" sz="2400" dirty="0">
                <a:sym typeface="Open Sans Light"/>
              </a:rPr>
              <a:t>)</a:t>
            </a:r>
            <a:endParaRPr lang="tr-TR" sz="2400" dirty="0"/>
          </a:p>
          <a:p>
            <a:pPr marL="342900" indent="-342900" algn="just">
              <a:lnSpc>
                <a:spcPct val="140000"/>
              </a:lnSpc>
              <a:buFont typeface="Arial" panose="020B0604020202020204" pitchFamily="34" charset="0"/>
              <a:buChar char="•"/>
            </a:pPr>
            <a:r>
              <a:rPr lang="tr-TR" sz="2400" dirty="0" err="1"/>
              <a:t>Manufacturing</a:t>
            </a:r>
            <a:r>
              <a:rPr lang="tr-TR" sz="2400" dirty="0"/>
              <a:t>, </a:t>
            </a:r>
            <a:r>
              <a:rPr lang="tr-TR" sz="2400" dirty="0" err="1"/>
              <a:t>Textiles</a:t>
            </a:r>
            <a:r>
              <a:rPr lang="tr-TR" sz="2400" dirty="0"/>
              <a:t> &amp; </a:t>
            </a:r>
            <a:r>
              <a:rPr lang="tr-TR" sz="2400" dirty="0" err="1"/>
              <a:t>Pharmaceuticals</a:t>
            </a:r>
            <a:r>
              <a:rPr lang="tr-TR" sz="2400" dirty="0"/>
              <a:t> </a:t>
            </a:r>
            <a:r>
              <a:rPr lang="tr-TR" sz="2400" dirty="0">
                <a:sym typeface="Open Sans Light"/>
              </a:rPr>
              <a:t>(3 </a:t>
            </a:r>
            <a:r>
              <a:rPr lang="tr-TR" sz="2400" dirty="0" err="1">
                <a:sym typeface="Open Sans Light"/>
              </a:rPr>
              <a:t>Member</a:t>
            </a:r>
            <a:r>
              <a:rPr lang="tr-TR" sz="2400" dirty="0">
                <a:sym typeface="Open Sans Light"/>
              </a:rPr>
              <a:t> </a:t>
            </a:r>
            <a:r>
              <a:rPr lang="tr-TR" sz="2400" dirty="0" err="1">
                <a:sym typeface="Open Sans Light"/>
              </a:rPr>
              <a:t>Countries</a:t>
            </a:r>
            <a:r>
              <a:rPr lang="tr-TR" sz="2400" dirty="0">
                <a:sym typeface="Open Sans Light"/>
              </a:rPr>
              <a:t>)</a:t>
            </a:r>
            <a:endParaRPr lang="tr-TR" sz="2400" dirty="0"/>
          </a:p>
          <a:p>
            <a:pPr marL="342900" indent="-342900" algn="just">
              <a:lnSpc>
                <a:spcPct val="140000"/>
              </a:lnSpc>
              <a:buFont typeface="Arial" panose="020B0604020202020204" pitchFamily="34" charset="0"/>
              <a:buChar char="•"/>
            </a:pPr>
            <a:r>
              <a:rPr lang="en-US" sz="2400" dirty="0"/>
              <a:t>Flexible based on bilateral assessments / Special cases</a:t>
            </a:r>
            <a:r>
              <a:rPr lang="tr-TR" sz="2400" dirty="0"/>
              <a:t> </a:t>
            </a:r>
            <a:r>
              <a:rPr lang="tr-TR" sz="2400" dirty="0">
                <a:sym typeface="Open Sans Light"/>
              </a:rPr>
              <a:t>(2 </a:t>
            </a:r>
            <a:r>
              <a:rPr lang="tr-TR" sz="2400" dirty="0" err="1">
                <a:sym typeface="Open Sans Light"/>
              </a:rPr>
              <a:t>Member</a:t>
            </a:r>
            <a:r>
              <a:rPr lang="tr-TR" sz="2400" dirty="0">
                <a:sym typeface="Open Sans Light"/>
              </a:rPr>
              <a:t> </a:t>
            </a:r>
            <a:r>
              <a:rPr lang="tr-TR" sz="2400" dirty="0" err="1">
                <a:sym typeface="Open Sans Light"/>
              </a:rPr>
              <a:t>Countries</a:t>
            </a:r>
            <a:r>
              <a:rPr lang="tr-TR" sz="2400" dirty="0">
                <a:sym typeface="Open Sans Light"/>
              </a:rPr>
              <a:t>)</a:t>
            </a:r>
            <a:endParaRPr lang="tr-TR" sz="2400" dirty="0"/>
          </a:p>
          <a:p>
            <a:pPr marL="342900" lvl="0" indent="-342900" algn="just">
              <a:lnSpc>
                <a:spcPct val="140000"/>
              </a:lnSpc>
              <a:buFont typeface="Arial" panose="020B0604020202020204" pitchFamily="34" charset="0"/>
              <a:buChar char="•"/>
            </a:pPr>
            <a:r>
              <a:rPr lang="tr-TR" sz="2400" dirty="0">
                <a:sym typeface="Open Sans Light"/>
              </a:rPr>
              <a:t>No </a:t>
            </a:r>
            <a:r>
              <a:rPr lang="tr-TR" sz="2400" dirty="0" err="1">
                <a:sym typeface="Open Sans Light"/>
              </a:rPr>
              <a:t>Answer</a:t>
            </a:r>
            <a:r>
              <a:rPr lang="tr-TR" sz="2400" dirty="0">
                <a:sym typeface="Open Sans Light"/>
              </a:rPr>
              <a:t> (5 </a:t>
            </a:r>
            <a:r>
              <a:rPr lang="tr-TR" sz="2400" dirty="0" err="1">
                <a:sym typeface="Open Sans Light"/>
              </a:rPr>
              <a:t>Member</a:t>
            </a:r>
            <a:r>
              <a:rPr lang="tr-TR" sz="2400" dirty="0">
                <a:sym typeface="Open Sans Light"/>
              </a:rPr>
              <a:t> </a:t>
            </a:r>
            <a:r>
              <a:rPr lang="tr-TR" sz="2400" dirty="0" err="1">
                <a:sym typeface="Open Sans Light"/>
              </a:rPr>
              <a:t>Countries</a:t>
            </a:r>
            <a:r>
              <a:rPr lang="tr-TR" sz="2400" dirty="0">
                <a:sym typeface="Open Sans Light"/>
              </a:rPr>
              <a:t>)</a:t>
            </a:r>
          </a:p>
        </p:txBody>
      </p:sp>
      <p:graphicFrame>
        <p:nvGraphicFramePr>
          <p:cNvPr id="12" name="Grafik 11">
            <a:extLst>
              <a:ext uri="{FF2B5EF4-FFF2-40B4-BE49-F238E27FC236}">
                <a16:creationId xmlns:a16="http://schemas.microsoft.com/office/drawing/2014/main" id="{A382D3FC-DEAA-4F8B-B9E6-82344A48D7F6}"/>
              </a:ext>
            </a:extLst>
          </p:cNvPr>
          <p:cNvGraphicFramePr/>
          <p:nvPr>
            <p:extLst>
              <p:ext uri="{D42A27DB-BD31-4B8C-83A1-F6EECF244321}">
                <p14:modId xmlns:p14="http://schemas.microsoft.com/office/powerpoint/2010/main" val="1513835557"/>
              </p:ext>
            </p:extLst>
          </p:nvPr>
        </p:nvGraphicFramePr>
        <p:xfrm>
          <a:off x="13024089" y="3176930"/>
          <a:ext cx="10509784" cy="5245117"/>
        </p:xfrm>
        <a:graphic>
          <a:graphicData uri="http://schemas.openxmlformats.org/drawingml/2006/chart">
            <c:chart xmlns:c="http://schemas.openxmlformats.org/drawingml/2006/chart" xmlns:r="http://schemas.openxmlformats.org/officeDocument/2006/relationships" r:id="rId7"/>
          </a:graphicData>
        </a:graphic>
      </p:graphicFrame>
      <p:sp>
        <p:nvSpPr>
          <p:cNvPr id="13" name="Google Shape;1888;p58"/>
          <p:cNvSpPr/>
          <p:nvPr/>
        </p:nvSpPr>
        <p:spPr>
          <a:xfrm>
            <a:off x="14606719" y="8614311"/>
            <a:ext cx="7195929" cy="1396261"/>
          </a:xfrm>
          <a:prstGeom prst="rect">
            <a:avLst/>
          </a:prstGeom>
          <a:solidFill>
            <a:schemeClr val="accent1"/>
          </a:solidFill>
          <a:ln>
            <a:noFill/>
          </a:ln>
        </p:spPr>
        <p:txBody>
          <a:bodyPr spcFirstLastPara="1" wrap="square" lIns="91425" tIns="45700" rIns="91425" bIns="45700" anchor="ctr" anchorCtr="0">
            <a:noAutofit/>
          </a:bodyPr>
          <a:lstStyle/>
          <a:p>
            <a:pPr lvl="0" algn="ctr"/>
            <a:r>
              <a:rPr lang="en-US"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rPr>
              <a:t>Views on domestic constraints to deeper tariff liberalization</a:t>
            </a:r>
            <a:endParaRPr lang="tr-TR" sz="3600"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Calibri"/>
            </a:endParaRPr>
          </a:p>
        </p:txBody>
      </p:sp>
      <p:sp>
        <p:nvSpPr>
          <p:cNvPr id="14" name="Google Shape;1890;p58"/>
          <p:cNvSpPr txBox="1"/>
          <p:nvPr/>
        </p:nvSpPr>
        <p:spPr>
          <a:xfrm>
            <a:off x="16351110" y="10273625"/>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16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Tree>
    <p:extLst>
      <p:ext uri="{BB962C8B-B14F-4D97-AF65-F5344CB8AC3E}">
        <p14:creationId xmlns:p14="http://schemas.microsoft.com/office/powerpoint/2010/main" val="3949697884"/>
      </p:ext>
    </p:extLst>
  </p:cSld>
  <p:clrMapOvr>
    <a:masterClrMapping/>
  </p:clrMapOvr>
</p:sld>
</file>

<file path=ppt/theme/theme1.xml><?xml version="1.0" encoding="utf-8"?>
<a:theme xmlns:a="http://schemas.openxmlformats.org/drawingml/2006/main" name="Office Theme">
  <a:themeElements>
    <a:clrScheme name="Business Report">
      <a:dk1>
        <a:srgbClr val="999999"/>
      </a:dk1>
      <a:lt1>
        <a:srgbClr val="FFFFFF"/>
      </a:lt1>
      <a:dk2>
        <a:srgbClr val="050A19"/>
      </a:dk2>
      <a:lt2>
        <a:srgbClr val="FFFFFF"/>
      </a:lt2>
      <a:accent1>
        <a:srgbClr val="00CCD7"/>
      </a:accent1>
      <a:accent2>
        <a:srgbClr val="00AFD2"/>
      </a:accent2>
      <a:accent3>
        <a:srgbClr val="0092C3"/>
      </a:accent3>
      <a:accent4>
        <a:srgbClr val="006DA4"/>
      </a:accent4>
      <a:accent5>
        <a:srgbClr val="005986"/>
      </a:accent5>
      <a:accent6>
        <a:srgbClr val="00486C"/>
      </a:accent6>
      <a:hlink>
        <a:srgbClr val="0563C1"/>
      </a:hlink>
      <a:folHlink>
        <a:srgbClr val="954F72"/>
      </a:folHlink>
    </a:clrScheme>
    <a:fontScheme name="Özel 2">
      <a:majorFont>
        <a:latin typeface="Calibri"/>
        <a:ea typeface=""/>
        <a:cs typeface=""/>
      </a:majorFont>
      <a:minorFont>
        <a:latin typeface="Calibri"/>
        <a:ea typeface=""/>
        <a:cs typeface="Calibr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2033</TotalTime>
  <Words>2095</Words>
  <Application>Microsoft Office PowerPoint</Application>
  <PresentationFormat>Özel</PresentationFormat>
  <Paragraphs>350</Paragraphs>
  <Slides>22</Slides>
  <Notes>22</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22</vt:i4>
      </vt:variant>
    </vt:vector>
  </HeadingPairs>
  <TitlesOfParts>
    <vt:vector size="30" baseType="lpstr">
      <vt:lpstr>Open Sans</vt:lpstr>
      <vt:lpstr>Calibri Light</vt:lpstr>
      <vt:lpstr>Wingdings</vt:lpstr>
      <vt:lpstr>Roboto</vt:lpstr>
      <vt:lpstr>Calibri</vt:lpstr>
      <vt:lpstr>Open Sans Light</vt:lpstr>
      <vt:lpstr>Arial</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JafarDesigns</dc:creator>
  <cp:lastModifiedBy>Gürkan POLAT</cp:lastModifiedBy>
  <cp:revision>166</cp:revision>
  <dcterms:created xsi:type="dcterms:W3CDTF">2016-06-20T18:47:00Z</dcterms:created>
  <dcterms:modified xsi:type="dcterms:W3CDTF">2026-06-30T15:50:36Z</dcterms:modified>
</cp:coreProperties>
</file>