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4.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2.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0.xml" ContentType="application/vnd.openxmlformats-officedocument.presentationml.notesSlid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1.xml" ContentType="application/vnd.openxmlformats-officedocument.presentationml.notesSlide+xml"/>
  <Override PartName="/ppt/charts/chart7.xml" ContentType="application/vnd.openxmlformats-officedocument.drawingml.chart+xml"/>
  <Override PartName="/ppt/charts/style6.xml" ContentType="application/vnd.ms-office.chartstyle+xml"/>
  <Override PartName="/ppt/charts/colors6.xml" ContentType="application/vnd.ms-office.chartcolorstyle+xml"/>
  <Override PartName="/ppt/charts/chart8.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2.xml" ContentType="application/vnd.openxmlformats-officedocument.presentationml.notesSlide+xml"/>
  <Override PartName="/ppt/charts/chart9.xml" ContentType="application/vnd.openxmlformats-officedocument.drawingml.chart+xml"/>
  <Override PartName="/ppt/charts/style8.xml" ContentType="application/vnd.ms-office.chartstyle+xml"/>
  <Override PartName="/ppt/charts/colors8.xml" ContentType="application/vnd.ms-office.chartcolorstyle+xml"/>
  <Override PartName="/ppt/charts/chart10.xml" ContentType="application/vnd.openxmlformats-officedocument.drawingml.chart+xml"/>
  <Override PartName="/ppt/charts/style9.xml" ContentType="application/vnd.ms-office.chartstyle+xml"/>
  <Override PartName="/ppt/charts/colors9.xml" ContentType="application/vnd.ms-office.chartcolorstyle+xml"/>
  <Override PartName="/ppt/charts/chart11.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2.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3.xml" ContentType="application/vnd.openxmlformats-officedocument.themeOverride+xml"/>
  <Override PartName="/ppt/charts/chart13.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4.xml" ContentType="application/vnd.openxmlformats-officedocument.themeOverride+xml"/>
  <Override PartName="/ppt/notesSlides/notesSlide16.xml" ContentType="application/vnd.openxmlformats-officedocument.presentationml.notesSlide+xml"/>
  <Override PartName="/ppt/charts/chart14.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5.xml" ContentType="application/vnd.openxmlformats-officedocument.themeOverride+xml"/>
  <Override PartName="/ppt/notesSlides/notesSlide17.xml" ContentType="application/vnd.openxmlformats-officedocument.presentationml.notesSlide+xml"/>
  <Override PartName="/ppt/charts/chart15.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bookmarkIdSeed="2">
  <p:sldMasterIdLst>
    <p:sldMasterId id="2147483672" r:id="rId1"/>
    <p:sldMasterId id="2147483684" r:id="rId2"/>
  </p:sldMasterIdLst>
  <p:notesMasterIdLst>
    <p:notesMasterId r:id="rId23"/>
  </p:notesMasterIdLst>
  <p:handoutMasterIdLst>
    <p:handoutMasterId r:id="rId24"/>
  </p:handoutMasterIdLst>
  <p:sldIdLst>
    <p:sldId id="315" r:id="rId3"/>
    <p:sldId id="257" r:id="rId4"/>
    <p:sldId id="353" r:id="rId5"/>
    <p:sldId id="405" r:id="rId6"/>
    <p:sldId id="422" r:id="rId7"/>
    <p:sldId id="391" r:id="rId8"/>
    <p:sldId id="392" r:id="rId9"/>
    <p:sldId id="385" r:id="rId10"/>
    <p:sldId id="393" r:id="rId11"/>
    <p:sldId id="424" r:id="rId12"/>
    <p:sldId id="425" r:id="rId13"/>
    <p:sldId id="426" r:id="rId14"/>
    <p:sldId id="423" r:id="rId15"/>
    <p:sldId id="397" r:id="rId16"/>
    <p:sldId id="413" r:id="rId17"/>
    <p:sldId id="416" r:id="rId18"/>
    <p:sldId id="417" r:id="rId19"/>
    <p:sldId id="421" r:id="rId20"/>
    <p:sldId id="418" r:id="rId21"/>
    <p:sldId id="316" r:id="rId22"/>
  </p:sldIdLst>
  <p:sldSz cx="12192000" cy="6858000"/>
  <p:notesSz cx="6797675" cy="9928225"/>
  <p:defaultTextStyle>
    <a:defPPr>
      <a:defRPr lang="en-US"/>
    </a:defPPr>
    <a:lvl1pPr algn="ctr" rtl="0" fontAlgn="base">
      <a:spcBef>
        <a:spcPct val="0"/>
      </a:spcBef>
      <a:spcAft>
        <a:spcPct val="0"/>
      </a:spcAft>
      <a:defRPr sz="3000" kern="1200">
        <a:solidFill>
          <a:srgbClr val="414141"/>
        </a:solidFill>
        <a:latin typeface="Gill Sans Light" charset="0"/>
        <a:ea typeface="ヒラギノ角ゴ ProN W3" charset="0"/>
        <a:cs typeface="ヒラギノ角ゴ ProN W3" charset="0"/>
        <a:sym typeface="Gill Sans Light" charset="0"/>
      </a:defRPr>
    </a:lvl1pPr>
    <a:lvl2pPr marL="321407" algn="ctr" rtl="0" fontAlgn="base">
      <a:spcBef>
        <a:spcPct val="0"/>
      </a:spcBef>
      <a:spcAft>
        <a:spcPct val="0"/>
      </a:spcAft>
      <a:defRPr sz="3000" kern="1200">
        <a:solidFill>
          <a:srgbClr val="414141"/>
        </a:solidFill>
        <a:latin typeface="Gill Sans Light" charset="0"/>
        <a:ea typeface="ヒラギノ角ゴ ProN W3" charset="0"/>
        <a:cs typeface="ヒラギノ角ゴ ProN W3" charset="0"/>
        <a:sym typeface="Gill Sans Light" charset="0"/>
      </a:defRPr>
    </a:lvl2pPr>
    <a:lvl3pPr marL="642816" algn="ctr" rtl="0" fontAlgn="base">
      <a:spcBef>
        <a:spcPct val="0"/>
      </a:spcBef>
      <a:spcAft>
        <a:spcPct val="0"/>
      </a:spcAft>
      <a:defRPr sz="3000" kern="1200">
        <a:solidFill>
          <a:srgbClr val="414141"/>
        </a:solidFill>
        <a:latin typeface="Gill Sans Light" charset="0"/>
        <a:ea typeface="ヒラギノ角ゴ ProN W3" charset="0"/>
        <a:cs typeface="ヒラギノ角ゴ ProN W3" charset="0"/>
        <a:sym typeface="Gill Sans Light" charset="0"/>
      </a:defRPr>
    </a:lvl3pPr>
    <a:lvl4pPr marL="964224" algn="ctr" rtl="0" fontAlgn="base">
      <a:spcBef>
        <a:spcPct val="0"/>
      </a:spcBef>
      <a:spcAft>
        <a:spcPct val="0"/>
      </a:spcAft>
      <a:defRPr sz="3000" kern="1200">
        <a:solidFill>
          <a:srgbClr val="414141"/>
        </a:solidFill>
        <a:latin typeface="Gill Sans Light" charset="0"/>
        <a:ea typeface="ヒラギノ角ゴ ProN W3" charset="0"/>
        <a:cs typeface="ヒラギノ角ゴ ProN W3" charset="0"/>
        <a:sym typeface="Gill Sans Light" charset="0"/>
      </a:defRPr>
    </a:lvl4pPr>
    <a:lvl5pPr marL="1285631" algn="ctr" rtl="0" fontAlgn="base">
      <a:spcBef>
        <a:spcPct val="0"/>
      </a:spcBef>
      <a:spcAft>
        <a:spcPct val="0"/>
      </a:spcAft>
      <a:defRPr sz="3000" kern="1200">
        <a:solidFill>
          <a:srgbClr val="414141"/>
        </a:solidFill>
        <a:latin typeface="Gill Sans Light" charset="0"/>
        <a:ea typeface="ヒラギノ角ゴ ProN W3" charset="0"/>
        <a:cs typeface="ヒラギノ角ゴ ProN W3" charset="0"/>
        <a:sym typeface="Gill Sans Light" charset="0"/>
      </a:defRPr>
    </a:lvl5pPr>
    <a:lvl6pPr marL="1607041" algn="l" defTabSz="642816" rtl="0" eaLnBrk="1" latinLnBrk="0" hangingPunct="1">
      <a:defRPr sz="3000" kern="1200">
        <a:solidFill>
          <a:srgbClr val="414141"/>
        </a:solidFill>
        <a:latin typeface="Gill Sans Light" charset="0"/>
        <a:ea typeface="ヒラギノ角ゴ ProN W3" charset="0"/>
        <a:cs typeface="ヒラギノ角ゴ ProN W3" charset="0"/>
        <a:sym typeface="Gill Sans Light" charset="0"/>
      </a:defRPr>
    </a:lvl6pPr>
    <a:lvl7pPr marL="1928447" algn="l" defTabSz="642816" rtl="0" eaLnBrk="1" latinLnBrk="0" hangingPunct="1">
      <a:defRPr sz="3000" kern="1200">
        <a:solidFill>
          <a:srgbClr val="414141"/>
        </a:solidFill>
        <a:latin typeface="Gill Sans Light" charset="0"/>
        <a:ea typeface="ヒラギノ角ゴ ProN W3" charset="0"/>
        <a:cs typeface="ヒラギノ角ゴ ProN W3" charset="0"/>
        <a:sym typeface="Gill Sans Light" charset="0"/>
      </a:defRPr>
    </a:lvl7pPr>
    <a:lvl8pPr marL="2249856" algn="l" defTabSz="642816" rtl="0" eaLnBrk="1" latinLnBrk="0" hangingPunct="1">
      <a:defRPr sz="3000" kern="1200">
        <a:solidFill>
          <a:srgbClr val="414141"/>
        </a:solidFill>
        <a:latin typeface="Gill Sans Light" charset="0"/>
        <a:ea typeface="ヒラギノ角ゴ ProN W3" charset="0"/>
        <a:cs typeface="ヒラギノ角ゴ ProN W3" charset="0"/>
        <a:sym typeface="Gill Sans Light" charset="0"/>
      </a:defRPr>
    </a:lvl8pPr>
    <a:lvl9pPr marL="2571264" algn="l" defTabSz="642816" rtl="0" eaLnBrk="1" latinLnBrk="0" hangingPunct="1">
      <a:defRPr sz="3000" kern="1200">
        <a:solidFill>
          <a:srgbClr val="414141"/>
        </a:solidFill>
        <a:latin typeface="Gill Sans Light" charset="0"/>
        <a:ea typeface="ヒラギノ角ゴ ProN W3" charset="0"/>
        <a:cs typeface="ヒラギノ角ゴ ProN W3" charset="0"/>
        <a:sym typeface="Gill Sans Light"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8C03"/>
    <a:srgbClr val="5B9BD5"/>
    <a:srgbClr val="FFC000"/>
    <a:srgbClr val="800000"/>
    <a:srgbClr val="99FF66"/>
    <a:srgbClr val="ED7D31"/>
    <a:srgbClr val="29A8FF"/>
    <a:srgbClr val="47B5FF"/>
    <a:srgbClr val="317CF7"/>
    <a:srgbClr val="AFD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940675A-B579-460E-94D1-54222C63F5DA}" styleName="Stil Yok, Tablo Kılavuz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545" autoAdjust="0"/>
    <p:restoredTop sz="97687" autoAdjust="0"/>
  </p:normalViewPr>
  <p:slideViewPr>
    <p:cSldViewPr>
      <p:cViewPr varScale="1">
        <p:scale>
          <a:sx n="102" d="100"/>
          <a:sy n="102" d="100"/>
        </p:scale>
        <p:origin x="824" y="192"/>
      </p:cViewPr>
      <p:guideLst>
        <p:guide orient="horz" pos="2160"/>
        <p:guide pos="3840"/>
      </p:guideLst>
    </p:cSldViewPr>
  </p:slideViewPr>
  <p:outlineViewPr>
    <p:cViewPr>
      <p:scale>
        <a:sx n="33" d="100"/>
        <a:sy n="33" d="100"/>
      </p:scale>
      <p:origin x="0" y="7308"/>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76" d="100"/>
          <a:sy n="76" d="100"/>
        </p:scale>
        <p:origin x="-2196" y="-114"/>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2" Type="http://schemas.openxmlformats.org/officeDocument/2006/relationships/oleObject" Target="file:////Users/mucahitozdemir/Desktop/AKADEMI&#775;K%20C&#807;ALIS&#807;MALARIM/COMCEC/FINANCIAL%20OUTLOOK/All%20Data/Global%20data.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Users/mucahitozdemir/Desktop/AKADEMI&#775;K%20C&#807;ALIS&#807;MALARIM/COMCEC/FINANCIAL%20OUTLOOK/All%20Data/Global%20data.xlsx" TargetMode="External"/></Relationships>
</file>

<file path=ppt/charts/_rels/chart3.xml.rels><?xml version="1.0" encoding="UTF-8" standalone="yes"?>
<Relationships xmlns="http://schemas.openxmlformats.org/package/2006/relationships"><Relationship Id="rId3" Type="http://schemas.openxmlformats.org/officeDocument/2006/relationships/oleObject" Target="file:////Users/mucahitozdemir/My%20Drive/AKADEMI&#775;K%20C&#807;ALIS&#807;MALARIM/COMCEC/FINANCIAL%20OUTLOOK/2022/All_WorkData_updated2022.xlsx" TargetMode="External"/><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3" Type="http://schemas.openxmlformats.org/officeDocument/2006/relationships/oleObject" Target="file:////Users/mucahitozdemir/My%20Drive/AKADEMI&#775;K%20C&#807;ALIS&#807;MALARIM/COMCEC/FINANCIAL%20OUTLOOK/2022/All_WorkData_updated2022.xlsx" TargetMode="External"/><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3" Type="http://schemas.openxmlformats.org/officeDocument/2006/relationships/oleObject" Target="file:////Users/mucahitozdemir/My%20Drive/AKADEMI&#775;K%20C&#807;ALIS&#807;MALARIM/COMCEC/FINANCIAL%20OUTLOOK/2022/All_WorkData_updated2022.xlsx" TargetMode="External"/><Relationship Id="rId2" Type="http://schemas.microsoft.com/office/2011/relationships/chartColorStyle" Target="colors4.xml"/><Relationship Id="rId1" Type="http://schemas.microsoft.com/office/2011/relationships/chartStyle" Target="style4.xml"/></Relationships>
</file>

<file path=ppt/charts/_rels/chart6.xml.rels><?xml version="1.0" encoding="UTF-8" standalone="yes"?>
<Relationships xmlns="http://schemas.openxmlformats.org/package/2006/relationships"><Relationship Id="rId3" Type="http://schemas.openxmlformats.org/officeDocument/2006/relationships/oleObject" Target="file:////Users/mucahitozdemir/My%20Drive/AKADEMI&#775;K%20C&#807;ALIS&#807;MALARIM/COMCEC/FINANCIAL%20OUTLOOK/2022/All_WorkData_updated2022.xlsx" TargetMode="External"/><Relationship Id="rId2" Type="http://schemas.microsoft.com/office/2011/relationships/chartColorStyle" Target="colors5.xml"/><Relationship Id="rId1" Type="http://schemas.microsoft.com/office/2011/relationships/chartStyle" Target="style5.xml"/></Relationships>
</file>

<file path=ppt/charts/_rels/chart7.xml.rels><?xml version="1.0" encoding="UTF-8" standalone="yes"?>
<Relationships xmlns="http://schemas.openxmlformats.org/package/2006/relationships"><Relationship Id="rId3" Type="http://schemas.openxmlformats.org/officeDocument/2006/relationships/oleObject" Target="file:////Users/mucahitozdemir/My%20Drive/AKADEMI&#775;K%20C&#807;ALIS&#807;MALARIM/COMCEC/FINANCIAL%20OUTLOOK/2022/All_WorkData_updated2022.xlsx" TargetMode="External"/><Relationship Id="rId2" Type="http://schemas.microsoft.com/office/2011/relationships/chartColorStyle" Target="colors6.xml"/><Relationship Id="rId1" Type="http://schemas.microsoft.com/office/2011/relationships/chartStyle" Target="style6.xml"/></Relationships>
</file>

<file path=ppt/charts/_rels/chart8.xml.rels><?xml version="1.0" encoding="UTF-8" standalone="yes"?>
<Relationships xmlns="http://schemas.openxmlformats.org/package/2006/relationships"><Relationship Id="rId3" Type="http://schemas.openxmlformats.org/officeDocument/2006/relationships/oleObject" Target="file:////Users/mucahitozdemir/My%20Drive/AKADEMI&#775;K%20C&#807;ALIS&#807;MALARIM/COMCEC/FINANCIAL%20OUTLOOK/2022/All_WorkData_updated2022.xlsx" TargetMode="External"/><Relationship Id="rId2" Type="http://schemas.microsoft.com/office/2011/relationships/chartColorStyle" Target="colors7.xml"/><Relationship Id="rId1" Type="http://schemas.microsoft.com/office/2011/relationships/chartStyle" Target="style7.xml"/></Relationships>
</file>

<file path=ppt/charts/_rels/chart9.xml.rels><?xml version="1.0" encoding="UTF-8" standalone="yes"?>
<Relationships xmlns="http://schemas.openxmlformats.org/package/2006/relationships"><Relationship Id="rId3" Type="http://schemas.openxmlformats.org/officeDocument/2006/relationships/oleObject" Target="file:////Users/mucahitozdemir/My%20Drive/AKADEMI&#775;K%20C&#807;ALIS&#807;MALARIM/COMCEC/FINANCIAL%20OUTLOOK/2022/All_WorkData_updated2022.xlsx" TargetMode="External"/><Relationship Id="rId2" Type="http://schemas.microsoft.com/office/2011/relationships/chartColorStyle" Target="colors8.xml"/><Relationship Id="rId1" Type="http://schemas.microsoft.com/office/2011/relationships/chartStyle" Target="style8.xml"/></Relationships>
</file>

<file path=ppt/charts/_rels/chart10.xml.rels><?xml version="1.0" encoding="UTF-8" standalone="yes"?>
<Relationships xmlns="http://schemas.openxmlformats.org/package/2006/relationships"><Relationship Id="rId3" Type="http://schemas.openxmlformats.org/officeDocument/2006/relationships/oleObject" Target="file:////Users/mucahitozdemir/My%20Drive/AKADEMI&#775;K%20C&#807;ALIS&#807;MALARIM/COMCEC/FINANCIAL%20OUTLOOK/2022/All_WorkData_updated2022.xlsx" TargetMode="External"/><Relationship Id="rId2" Type="http://schemas.microsoft.com/office/2011/relationships/chartColorStyle" Target="colors9.xml"/><Relationship Id="rId1" Type="http://schemas.microsoft.com/office/2011/relationships/chartStyle" Target="style9.xml"/></Relationships>
</file>

<file path=ppt/charts/_rels/chart11.xml.rels><?xml version="1.0" encoding="UTF-8" standalone="yes"?>
<Relationships xmlns="http://schemas.openxmlformats.org/package/2006/relationships"><Relationship Id="rId3" Type="http://schemas.openxmlformats.org/officeDocument/2006/relationships/oleObject" Target="file:////Users/mucahitozdemir/My%20Drive/AKADEMI&#775;K%20C&#807;ALIS&#807;MALARIM/COMCEC/FINANCIAL%20OUTLOOK/2022/All_WorkData_updated2022.xlsx" TargetMode="External"/><Relationship Id="rId2" Type="http://schemas.microsoft.com/office/2011/relationships/chartColorStyle" Target="colors10.xml"/><Relationship Id="rId1" Type="http://schemas.microsoft.com/office/2011/relationships/chartStyle" Target="style10.xml"/></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oleObject" Target="file:////Users/mucahitozdemir/Desktop/AKADEMI&#775;K%20C&#807;ALIS&#807;MALARIM/COMCEC/FINANCIAL%20OUTLOOK/2023/All%20Data%20for%20Islamic%20finance_updated2022.xlsx" TargetMode="External"/></Relationships>
</file>

<file path=ppt/charts/_rels/chart13.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oleObject" Target="file:////Users/mucahitozdemir/Desktop/AKADEMI&#775;K%20C&#807;ALIS&#807;MALARIM/COMCEC/FINANCIAL%20OUTLOOK/2023/All%20Data%20for%20Islamic%20finance_updated2022.xlsx" TargetMode="External"/></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oleObject" Target="file:////Users/mucahitozdemir/Desktop/AKADEMI&#775;K%20C&#807;ALIS&#807;MALARIM/COMCEC/FINANCIAL%20OUTLOOK/2023/All%20Data%20for%20Islamic%20finance_updated2022.xlsx" TargetMode="External"/></Relationships>
</file>

<file path=ppt/charts/_rels/chart15.xml.rels><?xml version="1.0" encoding="UTF-8" standalone="yes"?>
<Relationships xmlns="http://schemas.openxmlformats.org/package/2006/relationships"><Relationship Id="rId3" Type="http://schemas.openxmlformats.org/officeDocument/2006/relationships/oleObject" Target="file:////Users/mucahitozdemir/Desktop/AKADEMI&#775;K%20C&#807;ALIS&#807;MALARIM/COMCEC/FINANCIAL%20OUTLOOK/2023/All%20Data%20for%20Islamic%20finance_updated2022.xlsx" TargetMode="External"/><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'Growth Rates'!$F$7</c:f>
              <c:strCache>
                <c:ptCount val="1"/>
                <c:pt idx="0">
                  <c:v>2023</c:v>
                </c:pt>
              </c:strCache>
            </c:strRef>
          </c:tx>
          <c:spPr>
            <a:solidFill>
              <a:schemeClr val="accent2"/>
            </a:solidFill>
            <a:ln>
              <a:noFill/>
            </a:ln>
            <a:effectLst/>
          </c:spPr>
          <c:invertIfNegative val="0"/>
          <c:cat>
            <c:strRef>
              <c:f>'Growth Rates'!$D$8:$D$12</c:f>
              <c:strCache>
                <c:ptCount val="5"/>
                <c:pt idx="0">
                  <c:v>World</c:v>
                </c:pt>
                <c:pt idx="1">
                  <c:v>Europe and Central Asia</c:v>
                </c:pt>
                <c:pt idx="2">
                  <c:v>Middle East and North Africa</c:v>
                </c:pt>
                <c:pt idx="3">
                  <c:v>Latin America and the Caribbean</c:v>
                </c:pt>
                <c:pt idx="4">
                  <c:v>East Asia and Pacific</c:v>
                </c:pt>
              </c:strCache>
            </c:strRef>
          </c:cat>
          <c:val>
            <c:numRef>
              <c:f>'Growth Rates'!$F$8:$F$12</c:f>
              <c:numCache>
                <c:formatCode>#,##0.0</c:formatCode>
                <c:ptCount val="5"/>
                <c:pt idx="0">
                  <c:v>2.8</c:v>
                </c:pt>
                <c:pt idx="1">
                  <c:v>3.6</c:v>
                </c:pt>
                <c:pt idx="2">
                  <c:v>2</c:v>
                </c:pt>
                <c:pt idx="3">
                  <c:v>2.2999999999999998</c:v>
                </c:pt>
                <c:pt idx="4">
                  <c:v>5.2</c:v>
                </c:pt>
              </c:numCache>
            </c:numRef>
          </c:val>
          <c:extLst>
            <c:ext xmlns:c16="http://schemas.microsoft.com/office/drawing/2014/chart" uri="{C3380CC4-5D6E-409C-BE32-E72D297353CC}">
              <c16:uniqueId val="{00000000-A7DC-3749-97EB-34EA8FEE63C4}"/>
            </c:ext>
          </c:extLst>
        </c:ser>
        <c:ser>
          <c:idx val="1"/>
          <c:order val="1"/>
          <c:tx>
            <c:strRef>
              <c:f>'Growth Rates'!$G$7</c:f>
              <c:strCache>
                <c:ptCount val="1"/>
                <c:pt idx="0">
                  <c:v>2024</c:v>
                </c:pt>
              </c:strCache>
            </c:strRef>
          </c:tx>
          <c:spPr>
            <a:solidFill>
              <a:schemeClr val="accent3"/>
            </a:solidFill>
            <a:ln>
              <a:noFill/>
            </a:ln>
            <a:effectLst/>
          </c:spPr>
          <c:invertIfNegative val="0"/>
          <c:cat>
            <c:strRef>
              <c:f>'Growth Rates'!$D$8:$D$12</c:f>
              <c:strCache>
                <c:ptCount val="5"/>
                <c:pt idx="0">
                  <c:v>World</c:v>
                </c:pt>
                <c:pt idx="1">
                  <c:v>Europe and Central Asia</c:v>
                </c:pt>
                <c:pt idx="2">
                  <c:v>Middle East and North Africa</c:v>
                </c:pt>
                <c:pt idx="3">
                  <c:v>Latin America and the Caribbean</c:v>
                </c:pt>
                <c:pt idx="4">
                  <c:v>East Asia and Pacific</c:v>
                </c:pt>
              </c:strCache>
            </c:strRef>
          </c:cat>
          <c:val>
            <c:numRef>
              <c:f>'Growth Rates'!$G$8:$G$12</c:f>
              <c:numCache>
                <c:formatCode>#,##0.0</c:formatCode>
                <c:ptCount val="5"/>
                <c:pt idx="0">
                  <c:v>2.9</c:v>
                </c:pt>
                <c:pt idx="1">
                  <c:v>3.9</c:v>
                </c:pt>
                <c:pt idx="2">
                  <c:v>2.9</c:v>
                </c:pt>
                <c:pt idx="3">
                  <c:v>2.2999999999999998</c:v>
                </c:pt>
                <c:pt idx="4">
                  <c:v>5</c:v>
                </c:pt>
              </c:numCache>
            </c:numRef>
          </c:val>
          <c:extLst>
            <c:ext xmlns:c16="http://schemas.microsoft.com/office/drawing/2014/chart" uri="{C3380CC4-5D6E-409C-BE32-E72D297353CC}">
              <c16:uniqueId val="{00000001-A7DC-3749-97EB-34EA8FEE63C4}"/>
            </c:ext>
          </c:extLst>
        </c:ser>
        <c:ser>
          <c:idx val="2"/>
          <c:order val="2"/>
          <c:tx>
            <c:strRef>
              <c:f>'Growth Rates'!$H$7</c:f>
              <c:strCache>
                <c:ptCount val="1"/>
                <c:pt idx="0">
                  <c:v>2025e</c:v>
                </c:pt>
              </c:strCache>
            </c:strRef>
          </c:tx>
          <c:spPr>
            <a:solidFill>
              <a:schemeClr val="accent4"/>
            </a:solidFill>
            <a:ln>
              <a:noFill/>
            </a:ln>
            <a:effectLst/>
          </c:spPr>
          <c:invertIfNegative val="0"/>
          <c:cat>
            <c:strRef>
              <c:f>'Growth Rates'!$D$8:$D$12</c:f>
              <c:strCache>
                <c:ptCount val="5"/>
                <c:pt idx="0">
                  <c:v>World</c:v>
                </c:pt>
                <c:pt idx="1">
                  <c:v>Europe and Central Asia</c:v>
                </c:pt>
                <c:pt idx="2">
                  <c:v>Middle East and North Africa</c:v>
                </c:pt>
                <c:pt idx="3">
                  <c:v>Latin America and the Caribbean</c:v>
                </c:pt>
                <c:pt idx="4">
                  <c:v>East Asia and Pacific</c:v>
                </c:pt>
              </c:strCache>
            </c:strRef>
          </c:cat>
          <c:val>
            <c:numRef>
              <c:f>'Growth Rates'!$H$8:$H$12</c:f>
              <c:numCache>
                <c:formatCode>#,##0.0</c:formatCode>
                <c:ptCount val="5"/>
                <c:pt idx="0">
                  <c:v>2.9</c:v>
                </c:pt>
                <c:pt idx="1">
                  <c:v>2.5</c:v>
                </c:pt>
                <c:pt idx="2">
                  <c:v>4</c:v>
                </c:pt>
                <c:pt idx="3">
                  <c:v>2.2999999999999998</c:v>
                </c:pt>
                <c:pt idx="4">
                  <c:v>5</c:v>
                </c:pt>
              </c:numCache>
            </c:numRef>
          </c:val>
          <c:extLst>
            <c:ext xmlns:c16="http://schemas.microsoft.com/office/drawing/2014/chart" uri="{C3380CC4-5D6E-409C-BE32-E72D297353CC}">
              <c16:uniqueId val="{00000002-A7DC-3749-97EB-34EA8FEE63C4}"/>
            </c:ext>
          </c:extLst>
        </c:ser>
        <c:ser>
          <c:idx val="3"/>
          <c:order val="3"/>
          <c:tx>
            <c:strRef>
              <c:f>'Growth Rates'!$I$7</c:f>
              <c:strCache>
                <c:ptCount val="1"/>
                <c:pt idx="0">
                  <c:v>2026f</c:v>
                </c:pt>
              </c:strCache>
            </c:strRef>
          </c:tx>
          <c:invertIfNegative val="0"/>
          <c:dLbls>
            <c:dLbl>
              <c:idx val="1"/>
              <c:layout>
                <c:manualLayout>
                  <c:x val="-4.0544664896748749E-3"/>
                  <c:y val="-9.362062661440406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A7DC-3749-97EB-34EA8FEE63C4}"/>
                </c:ext>
              </c:extLst>
            </c:dLbl>
            <c:dLbl>
              <c:idx val="2"/>
              <c:layout>
                <c:manualLayout>
                  <c:x val="-1.4190632713862008E-2"/>
                  <c:y val="-1.560343776906715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A7DC-3749-97EB-34EA8FEE63C4}"/>
                </c:ext>
              </c:extLst>
            </c:dLbl>
            <c:dLbl>
              <c:idx val="4"/>
              <c:layout>
                <c:manualLayout>
                  <c:x val="-4.0544664896749868E-3"/>
                  <c:y val="-9.362062661440349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A7DC-3749-97EB-34EA8FEE63C4}"/>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'Growth Rates'!$D$8:$D$12</c:f>
              <c:strCache>
                <c:ptCount val="5"/>
                <c:pt idx="0">
                  <c:v>World</c:v>
                </c:pt>
                <c:pt idx="1">
                  <c:v>Europe and Central Asia</c:v>
                </c:pt>
                <c:pt idx="2">
                  <c:v>Middle East and North Africa</c:v>
                </c:pt>
                <c:pt idx="3">
                  <c:v>Latin America and the Caribbean</c:v>
                </c:pt>
                <c:pt idx="4">
                  <c:v>East Asia and Pacific</c:v>
                </c:pt>
              </c:strCache>
            </c:strRef>
          </c:cat>
          <c:val>
            <c:numRef>
              <c:f>'Growth Rates'!$I$8:$I$12</c:f>
              <c:numCache>
                <c:formatCode>#,##0.0</c:formatCode>
                <c:ptCount val="5"/>
                <c:pt idx="0">
                  <c:v>2.5</c:v>
                </c:pt>
                <c:pt idx="1">
                  <c:v>2.1</c:v>
                </c:pt>
                <c:pt idx="2">
                  <c:v>1.6</c:v>
                </c:pt>
                <c:pt idx="3">
                  <c:v>2.2000000000000002</c:v>
                </c:pt>
                <c:pt idx="4">
                  <c:v>4.2</c:v>
                </c:pt>
              </c:numCache>
            </c:numRef>
          </c:val>
          <c:extLst>
            <c:ext xmlns:c16="http://schemas.microsoft.com/office/drawing/2014/chart" uri="{C3380CC4-5D6E-409C-BE32-E72D297353CC}">
              <c16:uniqueId val="{00000003-A7DC-3749-97EB-34EA8FEE63C4}"/>
            </c:ext>
          </c:extLst>
        </c:ser>
        <c:ser>
          <c:idx val="4"/>
          <c:order val="4"/>
          <c:tx>
            <c:strRef>
              <c:f>'Growth Rates'!$J$7</c:f>
              <c:strCache>
                <c:ptCount val="1"/>
                <c:pt idx="0">
                  <c:v>2027f</c:v>
                </c:pt>
              </c:strCache>
            </c:strRef>
          </c:tx>
          <c:invertIfNegative val="0"/>
          <c:dLbls>
            <c:dLbl>
              <c:idx val="0"/>
              <c:layout>
                <c:manualLayout>
                  <c:x val="8.108932979349677E-3"/>
                  <c:y val="-4.368962575338803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A7DC-3749-97EB-34EA8FEE63C4}"/>
                </c:ext>
              </c:extLst>
            </c:dLbl>
            <c:dLbl>
              <c:idx val="3"/>
              <c:layout>
                <c:manualLayout>
                  <c:x val="0"/>
                  <c:y val="-5.929306352245524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A7DC-3749-97EB-34EA8FEE63C4}"/>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'Growth Rates'!$D$8:$D$12</c:f>
              <c:strCache>
                <c:ptCount val="5"/>
                <c:pt idx="0">
                  <c:v>World</c:v>
                </c:pt>
                <c:pt idx="1">
                  <c:v>Europe and Central Asia</c:v>
                </c:pt>
                <c:pt idx="2">
                  <c:v>Middle East and North Africa</c:v>
                </c:pt>
                <c:pt idx="3">
                  <c:v>Latin America and the Caribbean</c:v>
                </c:pt>
                <c:pt idx="4">
                  <c:v>East Asia and Pacific</c:v>
                </c:pt>
              </c:strCache>
            </c:strRef>
          </c:cat>
          <c:val>
            <c:numRef>
              <c:f>'Growth Rates'!$J$8:$J$12</c:f>
              <c:numCache>
                <c:formatCode>#,##0.0</c:formatCode>
                <c:ptCount val="5"/>
                <c:pt idx="0">
                  <c:v>2.8</c:v>
                </c:pt>
                <c:pt idx="1">
                  <c:v>2.2999999999999998</c:v>
                </c:pt>
                <c:pt idx="2">
                  <c:v>5</c:v>
                </c:pt>
                <c:pt idx="3">
                  <c:v>2.5</c:v>
                </c:pt>
                <c:pt idx="4">
                  <c:v>4.4000000000000004</c:v>
                </c:pt>
              </c:numCache>
            </c:numRef>
          </c:val>
          <c:extLst>
            <c:ext xmlns:c16="http://schemas.microsoft.com/office/drawing/2014/chart" uri="{C3380CC4-5D6E-409C-BE32-E72D297353CC}">
              <c16:uniqueId val="{00000004-A7DC-3749-97EB-34EA8FEE63C4}"/>
            </c:ext>
          </c:extLst>
        </c:ser>
        <c:ser>
          <c:idx val="5"/>
          <c:order val="5"/>
          <c:tx>
            <c:strRef>
              <c:f>'Growth Rates'!$K$7</c:f>
              <c:strCache>
                <c:ptCount val="1"/>
                <c:pt idx="0">
                  <c:v>2028f</c:v>
                </c:pt>
              </c:strCache>
            </c:strRef>
          </c:tx>
          <c:invertIfNegative val="0"/>
          <c:dLbls>
            <c:dLbl>
              <c:idx val="0"/>
              <c:layout>
                <c:manualLayout>
                  <c:x val="2.0272332448374192E-2"/>
                  <c:y val="-5.7211944235984335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A7DC-3749-97EB-34EA8FEE63C4}"/>
                </c:ext>
              </c:extLst>
            </c:dLbl>
            <c:dLbl>
              <c:idx val="1"/>
              <c:layout>
                <c:manualLayout>
                  <c:x val="2.4326798938048955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A7DC-3749-97EB-34EA8FEE63C4}"/>
                </c:ext>
              </c:extLst>
            </c:dLbl>
            <c:dLbl>
              <c:idx val="2"/>
              <c:layout>
                <c:manualLayout>
                  <c:x val="2.6354032182886448E-2"/>
                  <c:y val="-9.362062661440292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A7DC-3749-97EB-34EA8FEE63C4}"/>
                </c:ext>
              </c:extLst>
            </c:dLbl>
            <c:dLbl>
              <c:idx val="3"/>
              <c:layout>
                <c:manualLayout>
                  <c:x val="2.6354032182886448E-2"/>
                  <c:y val="-1.872412532288058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A7DC-3749-97EB-34EA8FEE63C4}"/>
                </c:ext>
              </c:extLst>
            </c:dLbl>
            <c:dLbl>
              <c:idx val="4"/>
              <c:layout>
                <c:manualLayout>
                  <c:x val="3.0408498672561287E-2"/>
                  <c:y val="-6.241375107626861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A7DC-3749-97EB-34EA8FEE63C4}"/>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'Growth Rates'!$D$8:$D$12</c:f>
              <c:strCache>
                <c:ptCount val="5"/>
                <c:pt idx="0">
                  <c:v>World</c:v>
                </c:pt>
                <c:pt idx="1">
                  <c:v>Europe and Central Asia</c:v>
                </c:pt>
                <c:pt idx="2">
                  <c:v>Middle East and North Africa</c:v>
                </c:pt>
                <c:pt idx="3">
                  <c:v>Latin America and the Caribbean</c:v>
                </c:pt>
                <c:pt idx="4">
                  <c:v>East Asia and Pacific</c:v>
                </c:pt>
              </c:strCache>
            </c:strRef>
          </c:cat>
          <c:val>
            <c:numRef>
              <c:f>'Growth Rates'!$K$8:$K$12</c:f>
              <c:numCache>
                <c:formatCode>#,##0.0</c:formatCode>
                <c:ptCount val="5"/>
                <c:pt idx="0">
                  <c:v>2.8</c:v>
                </c:pt>
                <c:pt idx="1">
                  <c:v>2.6</c:v>
                </c:pt>
                <c:pt idx="2">
                  <c:v>4</c:v>
                </c:pt>
                <c:pt idx="3">
                  <c:v>2.6</c:v>
                </c:pt>
                <c:pt idx="4">
                  <c:v>4.3</c:v>
                </c:pt>
              </c:numCache>
            </c:numRef>
          </c:val>
          <c:extLst>
            <c:ext xmlns:c16="http://schemas.microsoft.com/office/drawing/2014/chart" uri="{C3380CC4-5D6E-409C-BE32-E72D297353CC}">
              <c16:uniqueId val="{00000005-A7DC-3749-97EB-34EA8FEE63C4}"/>
            </c:ext>
          </c:extLst>
        </c:ser>
        <c:dLbls>
          <c:showLegendKey val="0"/>
          <c:showVal val="0"/>
          <c:showCatName val="0"/>
          <c:showSerName val="0"/>
          <c:showPercent val="0"/>
          <c:showBubbleSize val="0"/>
        </c:dLbls>
        <c:gapWidth val="219"/>
        <c:axId val="843974480"/>
        <c:axId val="843976048"/>
      </c:barChart>
      <c:catAx>
        <c:axId val="843974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vert="horz"/>
          <a:lstStyle/>
          <a:p>
            <a:pPr>
              <a:defRPr/>
            </a:pPr>
            <a:endParaRPr lang="en-TR"/>
          </a:p>
        </c:txPr>
        <c:crossAx val="843976048"/>
        <c:crosses val="autoZero"/>
        <c:auto val="1"/>
        <c:lblAlgn val="ctr"/>
        <c:lblOffset val="100"/>
        <c:noMultiLvlLbl val="0"/>
      </c:catAx>
      <c:valAx>
        <c:axId val="843976048"/>
        <c:scaling>
          <c:orientation val="minMax"/>
        </c:scaling>
        <c:delete val="0"/>
        <c:axPos val="l"/>
        <c:numFmt formatCode="#,##0" sourceLinked="0"/>
        <c:majorTickMark val="none"/>
        <c:minorTickMark val="none"/>
        <c:tickLblPos val="nextTo"/>
        <c:spPr>
          <a:noFill/>
          <a:ln>
            <a:noFill/>
          </a:ln>
          <a:effectLst/>
        </c:spPr>
        <c:txPr>
          <a:bodyPr rot="-60000000" vert="horz"/>
          <a:lstStyle/>
          <a:p>
            <a:pPr>
              <a:defRPr/>
            </a:pPr>
            <a:endParaRPr lang="en-TR"/>
          </a:p>
        </c:txPr>
        <c:crossAx val="843974480"/>
        <c:crosses val="autoZero"/>
        <c:crossBetween val="between"/>
        <c:majorUnit val="1"/>
      </c:valAx>
      <c:spPr>
        <a:noFill/>
        <a:ln>
          <a:noFill/>
        </a:ln>
        <a:effectLst/>
      </c:spPr>
    </c:plotArea>
    <c:legend>
      <c:legendPos val="b"/>
      <c:overlay val="0"/>
      <c:spPr>
        <a:noFill/>
        <a:ln>
          <a:noFill/>
        </a:ln>
        <a:effectLst/>
      </c:spPr>
      <c:txPr>
        <a:bodyPr rot="0" vert="horz"/>
        <a:lstStyle/>
        <a:p>
          <a:pPr>
            <a:defRPr/>
          </a:pPr>
          <a:endParaRPr lang="en-TR"/>
        </a:p>
      </c:txPr>
    </c:legend>
    <c:plotVisOnly val="1"/>
    <c:dispBlanksAs val="gap"/>
    <c:showDLblsOverMax val="0"/>
  </c:chart>
  <c:spPr>
    <a:noFill/>
    <a:ln w="9525" cap="flat" cmpd="sng" algn="ctr">
      <a:solidFill>
        <a:schemeClr val="tx1">
          <a:lumMod val="15000"/>
          <a:lumOff val="85000"/>
        </a:schemeClr>
      </a:solidFill>
      <a:round/>
    </a:ln>
    <a:effectLst/>
  </c:spPr>
  <c:txPr>
    <a:bodyPr/>
    <a:lstStyle/>
    <a:p>
      <a:pPr>
        <a:defRPr>
          <a:latin typeface="Cambria" panose="02040503050406030204" pitchFamily="18" charset="0"/>
        </a:defRPr>
      </a:pPr>
      <a:endParaRPr lang="en-TR"/>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1"/>
          <c:order val="0"/>
          <c:tx>
            <c:strRef>
              <c:f>'Growth Rates'!$P$7</c:f>
              <c:strCache>
                <c:ptCount val="1"/>
                <c:pt idx="0">
                  <c:v>2023</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'Growth Rates'!$M$8:$M$12</c:f>
              <c:strCache>
                <c:ptCount val="5"/>
                <c:pt idx="0">
                  <c:v>OIC</c:v>
                </c:pt>
                <c:pt idx="1">
                  <c:v>OIC-Low Income Group</c:v>
                </c:pt>
                <c:pt idx="2">
                  <c:v>OIC-Lower Middle Income Group</c:v>
                </c:pt>
                <c:pt idx="3">
                  <c:v>OIC-Upper Middle Income Group</c:v>
                </c:pt>
                <c:pt idx="4">
                  <c:v>OIC-High Income Group</c:v>
                </c:pt>
              </c:strCache>
            </c:strRef>
          </c:cat>
          <c:val>
            <c:numRef>
              <c:f>'Growth Rates'!$P$8:$P$12</c:f>
              <c:numCache>
                <c:formatCode>#,##0.0</c:formatCode>
                <c:ptCount val="5"/>
                <c:pt idx="0">
                  <c:v>3.78</c:v>
                </c:pt>
                <c:pt idx="1">
                  <c:v>1.26</c:v>
                </c:pt>
                <c:pt idx="2">
                  <c:v>4.38</c:v>
                </c:pt>
                <c:pt idx="3">
                  <c:v>4.21</c:v>
                </c:pt>
                <c:pt idx="4">
                  <c:v>6.19</c:v>
                </c:pt>
              </c:numCache>
            </c:numRef>
          </c:val>
          <c:extLst>
            <c:ext xmlns:c16="http://schemas.microsoft.com/office/drawing/2014/chart" uri="{C3380CC4-5D6E-409C-BE32-E72D297353CC}">
              <c16:uniqueId val="{00000001-4BC2-4A4A-9BB1-1A7DEF248933}"/>
            </c:ext>
          </c:extLst>
        </c:ser>
        <c:ser>
          <c:idx val="2"/>
          <c:order val="1"/>
          <c:tx>
            <c:strRef>
              <c:f>'Growth Rates'!$Q$7</c:f>
              <c:strCache>
                <c:ptCount val="1"/>
                <c:pt idx="0">
                  <c:v>2024</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'Growth Rates'!$M$8:$M$12</c:f>
              <c:strCache>
                <c:ptCount val="5"/>
                <c:pt idx="0">
                  <c:v>OIC</c:v>
                </c:pt>
                <c:pt idx="1">
                  <c:v>OIC-Low Income Group</c:v>
                </c:pt>
                <c:pt idx="2">
                  <c:v>OIC-Lower Middle Income Group</c:v>
                </c:pt>
                <c:pt idx="3">
                  <c:v>OIC-Upper Middle Income Group</c:v>
                </c:pt>
                <c:pt idx="4">
                  <c:v>OIC-High Income Group</c:v>
                </c:pt>
              </c:strCache>
            </c:strRef>
          </c:cat>
          <c:val>
            <c:numRef>
              <c:f>'Growth Rates'!$Q$8:$Q$12</c:f>
              <c:numCache>
                <c:formatCode>#,##0.0</c:formatCode>
                <c:ptCount val="5"/>
                <c:pt idx="0">
                  <c:v>3.86</c:v>
                </c:pt>
                <c:pt idx="1">
                  <c:v>2.61</c:v>
                </c:pt>
                <c:pt idx="2">
                  <c:v>3.44</c:v>
                </c:pt>
                <c:pt idx="3">
                  <c:v>3.46</c:v>
                </c:pt>
                <c:pt idx="4">
                  <c:v>8.44</c:v>
                </c:pt>
              </c:numCache>
            </c:numRef>
          </c:val>
          <c:extLst>
            <c:ext xmlns:c16="http://schemas.microsoft.com/office/drawing/2014/chart" uri="{C3380CC4-5D6E-409C-BE32-E72D297353CC}">
              <c16:uniqueId val="{00000002-4BC2-4A4A-9BB1-1A7DEF248933}"/>
            </c:ext>
          </c:extLst>
        </c:ser>
        <c:ser>
          <c:idx val="3"/>
          <c:order val="2"/>
          <c:tx>
            <c:strRef>
              <c:f>'Growth Rates'!$R$7</c:f>
              <c:strCache>
                <c:ptCount val="1"/>
                <c:pt idx="0">
                  <c:v>2025e</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'Growth Rates'!$M$8:$M$12</c:f>
              <c:strCache>
                <c:ptCount val="5"/>
                <c:pt idx="0">
                  <c:v>OIC</c:v>
                </c:pt>
                <c:pt idx="1">
                  <c:v>OIC-Low Income Group</c:v>
                </c:pt>
                <c:pt idx="2">
                  <c:v>OIC-Lower Middle Income Group</c:v>
                </c:pt>
                <c:pt idx="3">
                  <c:v>OIC-Upper Middle Income Group</c:v>
                </c:pt>
                <c:pt idx="4">
                  <c:v>OIC-High Income Group</c:v>
                </c:pt>
              </c:strCache>
            </c:strRef>
          </c:cat>
          <c:val>
            <c:numRef>
              <c:f>'Growth Rates'!$R$8:$R$12</c:f>
              <c:numCache>
                <c:formatCode>#,##0.0</c:formatCode>
                <c:ptCount val="5"/>
                <c:pt idx="0">
                  <c:v>4.6399999999999997</c:v>
                </c:pt>
                <c:pt idx="1">
                  <c:v>3.96</c:v>
                </c:pt>
                <c:pt idx="2">
                  <c:v>5.48</c:v>
                </c:pt>
                <c:pt idx="3">
                  <c:v>3.79</c:v>
                </c:pt>
                <c:pt idx="4">
                  <c:v>5.4</c:v>
                </c:pt>
              </c:numCache>
            </c:numRef>
          </c:val>
          <c:extLst>
            <c:ext xmlns:c16="http://schemas.microsoft.com/office/drawing/2014/chart" uri="{C3380CC4-5D6E-409C-BE32-E72D297353CC}">
              <c16:uniqueId val="{00000003-4BC2-4A4A-9BB1-1A7DEF248933}"/>
            </c:ext>
          </c:extLst>
        </c:ser>
        <c:ser>
          <c:idx val="4"/>
          <c:order val="3"/>
          <c:tx>
            <c:strRef>
              <c:f>'Growth Rates'!$S$7</c:f>
              <c:strCache>
                <c:ptCount val="1"/>
                <c:pt idx="0">
                  <c:v>2026f</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'Growth Rates'!$M$8:$M$12</c:f>
              <c:strCache>
                <c:ptCount val="5"/>
                <c:pt idx="0">
                  <c:v>OIC</c:v>
                </c:pt>
                <c:pt idx="1">
                  <c:v>OIC-Low Income Group</c:v>
                </c:pt>
                <c:pt idx="2">
                  <c:v>OIC-Lower Middle Income Group</c:v>
                </c:pt>
                <c:pt idx="3">
                  <c:v>OIC-Upper Middle Income Group</c:v>
                </c:pt>
                <c:pt idx="4">
                  <c:v>OIC-High Income Group</c:v>
                </c:pt>
              </c:strCache>
            </c:strRef>
          </c:cat>
          <c:val>
            <c:numRef>
              <c:f>'Growth Rates'!$S$8:$S$12</c:f>
              <c:numCache>
                <c:formatCode>#,##0.0</c:formatCode>
                <c:ptCount val="5"/>
                <c:pt idx="0">
                  <c:v>3.71</c:v>
                </c:pt>
                <c:pt idx="1">
                  <c:v>4.26</c:v>
                </c:pt>
                <c:pt idx="2">
                  <c:v>4.8600000000000003</c:v>
                </c:pt>
                <c:pt idx="3">
                  <c:v>2.4500000000000002</c:v>
                </c:pt>
                <c:pt idx="4">
                  <c:v>1.91</c:v>
                </c:pt>
              </c:numCache>
            </c:numRef>
          </c:val>
          <c:extLst>
            <c:ext xmlns:c16="http://schemas.microsoft.com/office/drawing/2014/chart" uri="{C3380CC4-5D6E-409C-BE32-E72D297353CC}">
              <c16:uniqueId val="{00000004-4BC2-4A4A-9BB1-1A7DEF248933}"/>
            </c:ext>
          </c:extLst>
        </c:ser>
        <c:ser>
          <c:idx val="5"/>
          <c:order val="4"/>
          <c:tx>
            <c:strRef>
              <c:f>'Growth Rates'!$T$7</c:f>
              <c:strCache>
                <c:ptCount val="1"/>
                <c:pt idx="0">
                  <c:v>2027f</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'Growth Rates'!$M$8:$M$12</c:f>
              <c:strCache>
                <c:ptCount val="5"/>
                <c:pt idx="0">
                  <c:v>OIC</c:v>
                </c:pt>
                <c:pt idx="1">
                  <c:v>OIC-Low Income Group</c:v>
                </c:pt>
                <c:pt idx="2">
                  <c:v>OIC-Lower Middle Income Group</c:v>
                </c:pt>
                <c:pt idx="3">
                  <c:v>OIC-Upper Middle Income Group</c:v>
                </c:pt>
                <c:pt idx="4">
                  <c:v>OIC-High Income Group</c:v>
                </c:pt>
              </c:strCache>
            </c:strRef>
          </c:cat>
          <c:val>
            <c:numRef>
              <c:f>'Growth Rates'!$T$8:$T$12</c:f>
              <c:numCache>
                <c:formatCode>#,##0.0</c:formatCode>
                <c:ptCount val="5"/>
                <c:pt idx="0">
                  <c:v>5.42</c:v>
                </c:pt>
                <c:pt idx="1">
                  <c:v>4.66</c:v>
                </c:pt>
                <c:pt idx="2">
                  <c:v>5.45</c:v>
                </c:pt>
                <c:pt idx="3">
                  <c:v>4.6100000000000003</c:v>
                </c:pt>
                <c:pt idx="4">
                  <c:v>8.2100000000000009</c:v>
                </c:pt>
              </c:numCache>
            </c:numRef>
          </c:val>
          <c:extLst>
            <c:ext xmlns:c16="http://schemas.microsoft.com/office/drawing/2014/chart" uri="{C3380CC4-5D6E-409C-BE32-E72D297353CC}">
              <c16:uniqueId val="{00000005-4BC2-4A4A-9BB1-1A7DEF248933}"/>
            </c:ext>
          </c:extLst>
        </c:ser>
        <c:ser>
          <c:idx val="5"/>
          <c:order val="5"/>
          <c:tx>
            <c:strRef>
              <c:f>'Growth Rates'!$T$7</c:f>
              <c:strCache>
                <c:ptCount val="1"/>
                <c:pt idx="0">
                  <c:v>2028f</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'Growth Rates'!$M$8:$M$12</c:f>
              <c:strCache>
                <c:ptCount val="5"/>
                <c:pt idx="0">
                  <c:v>OIC</c:v>
                </c:pt>
                <c:pt idx="1">
                  <c:v>OIC-Low Income Group</c:v>
                </c:pt>
                <c:pt idx="2">
                  <c:v>OIC-Lower Middle Income Group</c:v>
                </c:pt>
                <c:pt idx="3">
                  <c:v>OIC-Upper Middle Income Group</c:v>
                </c:pt>
                <c:pt idx="4">
                  <c:v>OIC-High Income Group</c:v>
                </c:pt>
              </c:strCache>
            </c:strRef>
          </c:cat>
          <c:val>
            <c:numRef>
              <c:f>'Growth Rates'!$T$8:$T$12</c:f>
              <c:numCache>
                <c:formatCode>#,##0.0</c:formatCode>
                <c:ptCount val="5"/>
                <c:pt idx="0">
                  <c:v>5.36</c:v>
                </c:pt>
                <c:pt idx="1">
                  <c:v>4.79</c:v>
                </c:pt>
                <c:pt idx="2">
                  <c:v>5.52</c:v>
                </c:pt>
                <c:pt idx="3">
                  <c:v>5.08</c:v>
                </c:pt>
                <c:pt idx="4">
                  <c:v>6.4</c:v>
                </c:pt>
              </c:numCache>
            </c:numRef>
          </c:val>
          <c:extLst>
            <c:ext xmlns:c16="http://schemas.microsoft.com/office/drawing/2014/chart" uri="{C3380CC4-5D6E-409C-BE32-E72D297353CC}">
              <c16:uniqueId val="{11111111-2222-3333-4444-555555555556}"/>
            </c:ext>
          </c:extLst>
        </c:ser>
        <c:dLbls>
          <c:showLegendKey val="0"/>
          <c:showVal val="0"/>
          <c:showCatName val="0"/>
          <c:showSerName val="0"/>
          <c:showPercent val="0"/>
          <c:showBubbleSize val="0"/>
        </c:dLbls>
        <c:gapWidth val="219"/>
        <c:overlap val="-27"/>
        <c:axId val="1238116447"/>
        <c:axId val="1191283791"/>
      </c:barChart>
      <c:catAx>
        <c:axId val="123811644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TR"/>
          </a:p>
        </c:txPr>
        <c:crossAx val="1191283791"/>
        <c:crosses val="autoZero"/>
        <c:auto val="1"/>
        <c:lblAlgn val="ctr"/>
        <c:lblOffset val="100"/>
        <c:noMultiLvlLbl val="0"/>
      </c:catAx>
      <c:valAx>
        <c:axId val="1191283791"/>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TR"/>
          </a:p>
        </c:txPr>
        <c:crossAx val="123811644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TR"/>
        </a:p>
      </c:txPr>
    </c:legend>
    <c:plotVisOnly val="1"/>
    <c:dispBlanksAs val="gap"/>
    <c:showDLblsOverMax val="0"/>
  </c:chart>
  <c:spPr>
    <a:noFill/>
    <a:ln>
      <a:noFill/>
    </a:ln>
    <a:effectLst/>
  </c:spPr>
  <c:txPr>
    <a:bodyPr/>
    <a:lstStyle/>
    <a:p>
      <a:pPr>
        <a:defRPr/>
      </a:pPr>
      <a:endParaRPr lang="en-TR"/>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ACCESS!$B$185</c:f>
              <c:strCache>
                <c:ptCount val="1"/>
                <c:pt idx="0">
                  <c:v>2022</c:v>
                </c:pt>
              </c:strCache>
            </c:strRef>
          </c:tx>
          <c:spPr>
            <a:solidFill>
              <a:schemeClr val="accent1"/>
            </a:solidFill>
            <a:ln>
              <a:noFill/>
            </a:ln>
            <a:effectLst/>
          </c:spPr>
          <c:invertIfNegative val="0"/>
          <c:cat>
            <c:strRef>
              <c:f>ACCESS!$A$186:$A$191</c:f>
              <c:strCache>
                <c:ptCount val="6"/>
                <c:pt idx="0">
                  <c:v>OIC-LIG</c:v>
                </c:pt>
                <c:pt idx="1">
                  <c:v>OIC-LMIG</c:v>
                </c:pt>
                <c:pt idx="2">
                  <c:v>OIC-UMIG</c:v>
                </c:pt>
                <c:pt idx="3">
                  <c:v>OIC-HIG</c:v>
                </c:pt>
                <c:pt idx="4">
                  <c:v>OIC-Average</c:v>
                </c:pt>
                <c:pt idx="5">
                  <c:v>World Average</c:v>
                </c:pt>
              </c:strCache>
            </c:strRef>
          </c:cat>
          <c:val>
            <c:numRef>
              <c:f>ACCESS!$B$186:$B$191</c:f>
              <c:numCache>
                <c:formatCode>0.0</c:formatCode>
                <c:ptCount val="6"/>
                <c:pt idx="0">
                  <c:v>4.9400000000000004</c:v>
                </c:pt>
                <c:pt idx="1">
                  <c:v>21.59</c:v>
                </c:pt>
                <c:pt idx="2">
                  <c:v>39.79</c:v>
                </c:pt>
                <c:pt idx="3">
                  <c:v>49.91</c:v>
                </c:pt>
                <c:pt idx="4">
                  <c:v>27.27</c:v>
                </c:pt>
                <c:pt idx="5">
                  <c:v>51.39</c:v>
                </c:pt>
              </c:numCache>
            </c:numRef>
          </c:val>
          <c:extLst>
            <c:ext xmlns:c16="http://schemas.microsoft.com/office/drawing/2014/chart" uri="{C3380CC4-5D6E-409C-BE32-E72D297353CC}">
              <c16:uniqueId val="{AAAAAAAA-0000-0000-0000-000000000000}"/>
            </c:ext>
          </c:extLst>
        </c:ser>
        <c:ser>
          <c:idx val="1"/>
          <c:order val="1"/>
          <c:tx>
            <c:strRef>
              <c:f>ACCESS!$B$185</c:f>
              <c:strCache>
                <c:ptCount val="1"/>
                <c:pt idx="0">
                  <c:v>2023</c:v>
                </c:pt>
              </c:strCache>
            </c:strRef>
          </c:tx>
          <c:spPr>
            <a:solidFill>
              <a:schemeClr val="accent2"/>
            </a:solidFill>
            <a:ln>
              <a:noFill/>
            </a:ln>
            <a:effectLst/>
          </c:spPr>
          <c:invertIfNegative val="0"/>
          <c:cat>
            <c:strRef>
              <c:f>ACCESS!$A$186:$A$191</c:f>
              <c:strCache>
                <c:ptCount val="6"/>
                <c:pt idx="0">
                  <c:v>OIC-LIG</c:v>
                </c:pt>
                <c:pt idx="1">
                  <c:v>OIC-LMIG</c:v>
                </c:pt>
                <c:pt idx="2">
                  <c:v>OIC-UMIG</c:v>
                </c:pt>
                <c:pt idx="3">
                  <c:v>OIC-HIG</c:v>
                </c:pt>
                <c:pt idx="4">
                  <c:v>OIC-Average</c:v>
                </c:pt>
                <c:pt idx="5">
                  <c:v>World Average</c:v>
                </c:pt>
              </c:strCache>
            </c:strRef>
          </c:cat>
          <c:val>
            <c:numRef>
              <c:f>ACCESS!$B$186:$B$191</c:f>
              <c:numCache>
                <c:formatCode>0.0</c:formatCode>
                <c:ptCount val="6"/>
                <c:pt idx="0">
                  <c:v>5.13</c:v>
                </c:pt>
                <c:pt idx="1">
                  <c:v>23.35</c:v>
                </c:pt>
                <c:pt idx="2">
                  <c:v>37.590000000000003</c:v>
                </c:pt>
                <c:pt idx="3">
                  <c:v>48.39</c:v>
                </c:pt>
                <c:pt idx="4">
                  <c:v>26.77</c:v>
                </c:pt>
                <c:pt idx="5">
                  <c:v>52.31</c:v>
                </c:pt>
              </c:numCache>
            </c:numRef>
          </c:val>
          <c:extLst>
            <c:ext xmlns:c16="http://schemas.microsoft.com/office/drawing/2014/chart" uri="{C3380CC4-5D6E-409C-BE32-E72D297353CC}">
              <c16:uniqueId val="{AAAAAAAA-0000-0000-0000-000000000001}"/>
            </c:ext>
          </c:extLst>
        </c:ser>
        <c:ser>
          <c:idx val="2"/>
          <c:order val="2"/>
          <c:tx>
            <c:strRef>
              <c:f>ACCESS!$B$185</c:f>
              <c:strCache>
                <c:ptCount val="1"/>
                <c:pt idx="0">
                  <c:v>2024</c:v>
                </c:pt>
              </c:strCache>
            </c:strRef>
          </c:tx>
          <c:spPr>
            <a:solidFill>
              <a:schemeClr val="accent3"/>
            </a:solidFill>
            <a:ln>
              <a:noFill/>
            </a:ln>
            <a:effectLst/>
          </c:spPr>
          <c:invertIfNegative val="0"/>
          <c:cat>
            <c:strRef>
              <c:f>ACCESS!$A$186:$A$191</c:f>
              <c:strCache>
                <c:ptCount val="6"/>
                <c:pt idx="0">
                  <c:v>OIC-LIG</c:v>
                </c:pt>
                <c:pt idx="1">
                  <c:v>OIC-LMIG</c:v>
                </c:pt>
                <c:pt idx="2">
                  <c:v>OIC-UMIG</c:v>
                </c:pt>
                <c:pt idx="3">
                  <c:v>OIC-HIG</c:v>
                </c:pt>
                <c:pt idx="4">
                  <c:v>OIC-Average</c:v>
                </c:pt>
                <c:pt idx="5">
                  <c:v>World Average</c:v>
                </c:pt>
              </c:strCache>
            </c:strRef>
          </c:cat>
          <c:val>
            <c:numRef>
              <c:f>ACCESS!$B$186:$B$191</c:f>
              <c:numCache>
                <c:formatCode>0.0</c:formatCode>
                <c:ptCount val="6"/>
                <c:pt idx="0">
                  <c:v>4.97</c:v>
                </c:pt>
                <c:pt idx="1">
                  <c:v>25.12</c:v>
                </c:pt>
                <c:pt idx="2">
                  <c:v>41.9</c:v>
                </c:pt>
                <c:pt idx="3">
                  <c:v>42.18</c:v>
                </c:pt>
                <c:pt idx="4">
                  <c:v>26.57</c:v>
                </c:pt>
                <c:pt idx="5">
                  <c:v>51.7</c:v>
                </c:pt>
              </c:numCache>
            </c:numRef>
          </c:val>
          <c:extLst>
            <c:ext xmlns:c16="http://schemas.microsoft.com/office/drawing/2014/chart" uri="{C3380CC4-5D6E-409C-BE32-E72D297353CC}">
              <c16:uniqueId val="{AAAAAAAA-0000-0000-0000-000000000002}"/>
            </c:ext>
          </c:extLst>
        </c:ser>
        <c:dLbls>
          <c:showLegendKey val="0"/>
          <c:showVal val="0"/>
          <c:showCatName val="0"/>
          <c:showSerName val="0"/>
          <c:showPercent val="0"/>
          <c:showBubbleSize val="0"/>
        </c:dLbls>
        <c:gapWidth val="219"/>
        <c:overlap val="-27"/>
        <c:axId val="920693903"/>
        <c:axId val="945857967"/>
      </c:barChart>
      <c:catAx>
        <c:axId val="92069390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Cambria" panose="02040503050406030204" pitchFamily="18" charset="0"/>
                <a:ea typeface="+mn-ea"/>
                <a:cs typeface="+mn-cs"/>
              </a:defRPr>
            </a:pPr>
            <a:endParaRPr lang="en-TR"/>
          </a:p>
        </c:txPr>
        <c:crossAx val="945857967"/>
        <c:crosses val="autoZero"/>
        <c:auto val="1"/>
        <c:lblAlgn val="ctr"/>
        <c:lblOffset val="100"/>
        <c:noMultiLvlLbl val="0"/>
      </c:catAx>
      <c:valAx>
        <c:axId val="945857967"/>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Cambria" panose="02040503050406030204" pitchFamily="18" charset="0"/>
                <a:ea typeface="+mn-ea"/>
                <a:cs typeface="+mn-cs"/>
              </a:defRPr>
            </a:pPr>
            <a:endParaRPr lang="en-TR"/>
          </a:p>
        </c:txPr>
        <c:crossAx val="92069390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Cambria" panose="02040503050406030204" pitchFamily="18" charset="0"/>
              <a:ea typeface="+mn-ea"/>
              <a:cs typeface="+mn-cs"/>
            </a:defRPr>
          </a:pPr>
          <a:endParaRPr lang="en-TR"/>
        </a:p>
      </c:txPr>
    </c:legend>
    <c:plotVisOnly val="1"/>
    <c:dispBlanksAs val="gap"/>
    <c:showDLblsOverMax val="0"/>
  </c:chart>
  <c:spPr>
    <a:noFill/>
    <a:ln>
      <a:noFill/>
    </a:ln>
    <a:effectLst/>
  </c:spPr>
  <c:txPr>
    <a:bodyPr/>
    <a:lstStyle/>
    <a:p>
      <a:pPr>
        <a:defRPr sz="1100">
          <a:latin typeface="Cambria" panose="02040503050406030204" pitchFamily="18" charset="0"/>
        </a:defRPr>
      </a:pPr>
      <a:endParaRPr lang="en-T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ACCESS!$B$200</c:f>
              <c:strCache>
                <c:ptCount val="1"/>
                <c:pt idx="0">
                  <c:v>2022</c:v>
                </c:pt>
              </c:strCache>
            </c:strRef>
          </c:tx>
          <c:spPr>
            <a:solidFill>
              <a:schemeClr val="accent1"/>
            </a:solidFill>
            <a:ln>
              <a:noFill/>
            </a:ln>
            <a:effectLst/>
          </c:spPr>
          <c:invertIfNegative val="0"/>
          <c:cat>
            <c:strRef>
              <c:f>ACCESS!$A$201:$A$206</c:f>
              <c:strCache>
                <c:ptCount val="6"/>
                <c:pt idx="0">
                  <c:v>OIC-LIG</c:v>
                </c:pt>
                <c:pt idx="1">
                  <c:v>OIC-LMIG</c:v>
                </c:pt>
                <c:pt idx="2">
                  <c:v>OIC-UMIG</c:v>
                </c:pt>
                <c:pt idx="3">
                  <c:v>OIC-HIG</c:v>
                </c:pt>
                <c:pt idx="4">
                  <c:v>OIC-Average</c:v>
                </c:pt>
                <c:pt idx="5">
                  <c:v>World Average</c:v>
                </c:pt>
              </c:strCache>
            </c:strRef>
          </c:cat>
          <c:val>
            <c:numRef>
              <c:f>ACCESS!$B$201:$B$206</c:f>
              <c:numCache>
                <c:formatCode>0.0</c:formatCode>
                <c:ptCount val="6"/>
                <c:pt idx="0">
                  <c:v>3.24</c:v>
                </c:pt>
                <c:pt idx="1">
                  <c:v>11.4</c:v>
                </c:pt>
                <c:pt idx="2">
                  <c:v>10.71</c:v>
                </c:pt>
                <c:pt idx="3">
                  <c:v>10.63</c:v>
                </c:pt>
                <c:pt idx="4">
                  <c:v>9.66</c:v>
                </c:pt>
                <c:pt idx="5">
                  <c:v>15.74</c:v>
                </c:pt>
              </c:numCache>
            </c:numRef>
          </c:val>
          <c:extLst>
            <c:ext xmlns:c16="http://schemas.microsoft.com/office/drawing/2014/chart" uri="{C3380CC4-5D6E-409C-BE32-E72D297353CC}">
              <c16:uniqueId val="{AAAAAAAA-0000-0000-0000-000000000000}"/>
            </c:ext>
          </c:extLst>
        </c:ser>
        <c:ser>
          <c:idx val="1"/>
          <c:order val="1"/>
          <c:tx>
            <c:strRef>
              <c:f>ACCESS!$B$200</c:f>
              <c:strCache>
                <c:ptCount val="1"/>
                <c:pt idx="0">
                  <c:v>2023</c:v>
                </c:pt>
              </c:strCache>
            </c:strRef>
          </c:tx>
          <c:spPr>
            <a:solidFill>
              <a:schemeClr val="accent2"/>
            </a:solidFill>
            <a:ln>
              <a:noFill/>
            </a:ln>
            <a:effectLst/>
          </c:spPr>
          <c:invertIfNegative val="0"/>
          <c:cat>
            <c:strRef>
              <c:f>ACCESS!$A$201:$A$206</c:f>
              <c:strCache>
                <c:ptCount val="6"/>
                <c:pt idx="0">
                  <c:v>OIC-LIG</c:v>
                </c:pt>
                <c:pt idx="1">
                  <c:v>OIC-LMIG</c:v>
                </c:pt>
                <c:pt idx="2">
                  <c:v>OIC-UMIG</c:v>
                </c:pt>
                <c:pt idx="3">
                  <c:v>OIC-HIG</c:v>
                </c:pt>
                <c:pt idx="4">
                  <c:v>OIC-Average</c:v>
                </c:pt>
                <c:pt idx="5">
                  <c:v>World Average</c:v>
                </c:pt>
              </c:strCache>
            </c:strRef>
          </c:cat>
          <c:val>
            <c:numRef>
              <c:f>ACCESS!$B$201:$B$206</c:f>
              <c:numCache>
                <c:formatCode>0.0</c:formatCode>
                <c:ptCount val="6"/>
                <c:pt idx="0">
                  <c:v>3.15</c:v>
                </c:pt>
                <c:pt idx="1">
                  <c:v>11.42</c:v>
                </c:pt>
                <c:pt idx="2">
                  <c:v>10.210000000000001</c:v>
                </c:pt>
                <c:pt idx="3">
                  <c:v>9.36</c:v>
                </c:pt>
                <c:pt idx="4">
                  <c:v>9.31</c:v>
                </c:pt>
                <c:pt idx="5">
                  <c:v>15.87</c:v>
                </c:pt>
              </c:numCache>
            </c:numRef>
          </c:val>
          <c:extLst>
            <c:ext xmlns:c16="http://schemas.microsoft.com/office/drawing/2014/chart" uri="{C3380CC4-5D6E-409C-BE32-E72D297353CC}">
              <c16:uniqueId val="{AAAAAAAA-0000-0000-0000-000000000001}"/>
            </c:ext>
          </c:extLst>
        </c:ser>
        <c:ser>
          <c:idx val="2"/>
          <c:order val="2"/>
          <c:tx>
            <c:strRef>
              <c:f>ACCESS!$B$200</c:f>
              <c:strCache>
                <c:ptCount val="1"/>
                <c:pt idx="0">
                  <c:v>2024</c:v>
                </c:pt>
              </c:strCache>
            </c:strRef>
          </c:tx>
          <c:spPr>
            <a:solidFill>
              <a:schemeClr val="accent3"/>
            </a:solidFill>
            <a:ln>
              <a:noFill/>
            </a:ln>
            <a:effectLst/>
          </c:spPr>
          <c:invertIfNegative val="0"/>
          <c:cat>
            <c:strRef>
              <c:f>ACCESS!$A$201:$A$206</c:f>
              <c:strCache>
                <c:ptCount val="6"/>
                <c:pt idx="0">
                  <c:v>OIC-LIG</c:v>
                </c:pt>
                <c:pt idx="1">
                  <c:v>OIC-LMIG</c:v>
                </c:pt>
                <c:pt idx="2">
                  <c:v>OIC-UMIG</c:v>
                </c:pt>
                <c:pt idx="3">
                  <c:v>OIC-HIG</c:v>
                </c:pt>
                <c:pt idx="4">
                  <c:v>OIC-Average</c:v>
                </c:pt>
                <c:pt idx="5">
                  <c:v>World Average</c:v>
                </c:pt>
              </c:strCache>
            </c:strRef>
          </c:cat>
          <c:val>
            <c:numRef>
              <c:f>ACCESS!$B$201:$B$206</c:f>
              <c:numCache>
                <c:formatCode>0.0</c:formatCode>
                <c:ptCount val="6"/>
                <c:pt idx="0">
                  <c:v>3.14</c:v>
                </c:pt>
                <c:pt idx="1">
                  <c:v>11.24</c:v>
                </c:pt>
                <c:pt idx="2">
                  <c:v>10.14</c:v>
                </c:pt>
                <c:pt idx="3">
                  <c:v>9.66</c:v>
                </c:pt>
                <c:pt idx="4">
                  <c:v>9.24</c:v>
                </c:pt>
                <c:pt idx="5">
                  <c:v>15.82</c:v>
                </c:pt>
              </c:numCache>
            </c:numRef>
          </c:val>
          <c:extLst>
            <c:ext xmlns:c16="http://schemas.microsoft.com/office/drawing/2014/chart" uri="{C3380CC4-5D6E-409C-BE32-E72D297353CC}">
              <c16:uniqueId val="{AAAAAAAA-0000-0000-0000-000000000002}"/>
            </c:ext>
          </c:extLst>
        </c:ser>
        <c:dLbls>
          <c:showLegendKey val="0"/>
          <c:showVal val="0"/>
          <c:showCatName val="0"/>
          <c:showSerName val="0"/>
          <c:showPercent val="0"/>
          <c:showBubbleSize val="0"/>
        </c:dLbls>
        <c:gapWidth val="219"/>
        <c:overlap val="-27"/>
        <c:axId val="729589439"/>
        <c:axId val="944775983"/>
      </c:barChart>
      <c:catAx>
        <c:axId val="72958943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Cambria" panose="02040503050406030204" pitchFamily="18" charset="0"/>
                <a:ea typeface="+mn-ea"/>
                <a:cs typeface="+mn-cs"/>
              </a:defRPr>
            </a:pPr>
            <a:endParaRPr lang="en-TR"/>
          </a:p>
        </c:txPr>
        <c:crossAx val="944775983"/>
        <c:crosses val="autoZero"/>
        <c:auto val="1"/>
        <c:lblAlgn val="ctr"/>
        <c:lblOffset val="100"/>
        <c:noMultiLvlLbl val="0"/>
      </c:catAx>
      <c:valAx>
        <c:axId val="944775983"/>
        <c:scaling>
          <c:orientation val="minMax"/>
          <c:max val="22"/>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Cambria" panose="02040503050406030204" pitchFamily="18" charset="0"/>
                <a:ea typeface="+mn-ea"/>
                <a:cs typeface="+mn-cs"/>
              </a:defRPr>
            </a:pPr>
            <a:endParaRPr lang="en-TR"/>
          </a:p>
        </c:txPr>
        <c:crossAx val="72958943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Cambria" panose="02040503050406030204" pitchFamily="18" charset="0"/>
              <a:ea typeface="+mn-ea"/>
              <a:cs typeface="+mn-cs"/>
            </a:defRPr>
          </a:pPr>
          <a:endParaRPr lang="en-TR"/>
        </a:p>
      </c:txPr>
    </c:legend>
    <c:plotVisOnly val="1"/>
    <c:dispBlanksAs val="gap"/>
    <c:showDLblsOverMax val="0"/>
  </c:chart>
  <c:spPr>
    <a:noFill/>
    <a:ln>
      <a:noFill/>
    </a:ln>
    <a:effectLst/>
  </c:spPr>
  <c:txPr>
    <a:bodyPr/>
    <a:lstStyle/>
    <a:p>
      <a:pPr>
        <a:defRPr sz="1100">
          <a:latin typeface="Cambria" panose="02040503050406030204" pitchFamily="18" charset="0"/>
        </a:defRPr>
      </a:pPr>
      <a:endParaRPr lang="en-TR"/>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DEPTH!$C$179</c:f>
              <c:strCache>
                <c:ptCount val="1"/>
                <c:pt idx="0">
                  <c:v>2022</c:v>
                </c:pt>
              </c:strCache>
            </c:strRef>
          </c:tx>
          <c:spPr>
            <a:solidFill>
              <a:schemeClr val="accent1"/>
            </a:solidFill>
            <a:ln>
              <a:noFill/>
            </a:ln>
            <a:effectLst/>
          </c:spPr>
          <c:invertIfNegative val="0"/>
          <c:cat>
            <c:strRef>
              <c:f>DEPTH!$B$180:$B$185</c:f>
              <c:strCache>
                <c:ptCount val="6"/>
                <c:pt idx="0">
                  <c:v>OIC-LIG</c:v>
                </c:pt>
                <c:pt idx="1">
                  <c:v>OIC-LMIG</c:v>
                </c:pt>
                <c:pt idx="2">
                  <c:v>OIC-UMIG</c:v>
                </c:pt>
                <c:pt idx="3">
                  <c:v>OIC-HIG</c:v>
                </c:pt>
                <c:pt idx="4">
                  <c:v>OIC-Average</c:v>
                </c:pt>
                <c:pt idx="5">
                  <c:v>World Average</c:v>
                </c:pt>
              </c:strCache>
            </c:strRef>
          </c:cat>
          <c:val>
            <c:numRef>
              <c:f>DEPTH!$C$180:$C$185</c:f>
              <c:numCache>
                <c:formatCode>0.0</c:formatCode>
                <c:ptCount val="6"/>
                <c:pt idx="0">
                  <c:v>13.87</c:v>
                </c:pt>
                <c:pt idx="1">
                  <c:v>27.98</c:v>
                </c:pt>
                <c:pt idx="2">
                  <c:v>35.65</c:v>
                </c:pt>
                <c:pt idx="3">
                  <c:v>45</c:v>
                </c:pt>
                <c:pt idx="4">
                  <c:v>29.5</c:v>
                </c:pt>
                <c:pt idx="5">
                  <c:v>49.74</c:v>
                </c:pt>
              </c:numCache>
            </c:numRef>
          </c:val>
          <c:extLst>
            <c:ext xmlns:c16="http://schemas.microsoft.com/office/drawing/2014/chart" uri="{C3380CC4-5D6E-409C-BE32-E72D297353CC}">
              <c16:uniqueId val="{AAAAAAAA-0000-0000-0000-000000000000}"/>
            </c:ext>
          </c:extLst>
        </c:ser>
        <c:ser>
          <c:idx val="1"/>
          <c:order val="1"/>
          <c:tx>
            <c:strRef>
              <c:f>DEPTH!$C$179</c:f>
              <c:strCache>
                <c:ptCount val="1"/>
                <c:pt idx="0">
                  <c:v>2023</c:v>
                </c:pt>
              </c:strCache>
            </c:strRef>
          </c:tx>
          <c:spPr>
            <a:solidFill>
              <a:schemeClr val="accent2"/>
            </a:solidFill>
            <a:ln>
              <a:noFill/>
            </a:ln>
            <a:effectLst/>
          </c:spPr>
          <c:invertIfNegative val="0"/>
          <c:cat>
            <c:strRef>
              <c:f>DEPTH!$B$180:$B$185</c:f>
              <c:strCache>
                <c:ptCount val="6"/>
                <c:pt idx="0">
                  <c:v>OIC-LIG</c:v>
                </c:pt>
                <c:pt idx="1">
                  <c:v>OIC-LMIG</c:v>
                </c:pt>
                <c:pt idx="2">
                  <c:v>OIC-UMIG</c:v>
                </c:pt>
                <c:pt idx="3">
                  <c:v>OIC-HIG</c:v>
                </c:pt>
                <c:pt idx="4">
                  <c:v>OIC-Average</c:v>
                </c:pt>
                <c:pt idx="5">
                  <c:v>World Average</c:v>
                </c:pt>
              </c:strCache>
            </c:strRef>
          </c:cat>
          <c:val>
            <c:numRef>
              <c:f>DEPTH!$C$180:$C$185</c:f>
              <c:numCache>
                <c:formatCode>0.0</c:formatCode>
                <c:ptCount val="6"/>
                <c:pt idx="0">
                  <c:v>13.99</c:v>
                </c:pt>
                <c:pt idx="1">
                  <c:v>27.97</c:v>
                </c:pt>
                <c:pt idx="2">
                  <c:v>36.08</c:v>
                </c:pt>
                <c:pt idx="3">
                  <c:v>50.1</c:v>
                </c:pt>
                <c:pt idx="4">
                  <c:v>30.78</c:v>
                </c:pt>
                <c:pt idx="5">
                  <c:v>48.17</c:v>
                </c:pt>
              </c:numCache>
            </c:numRef>
          </c:val>
          <c:extLst>
            <c:ext xmlns:c16="http://schemas.microsoft.com/office/drawing/2014/chart" uri="{C3380CC4-5D6E-409C-BE32-E72D297353CC}">
              <c16:uniqueId val="{AAAAAAAA-0000-0000-0000-000000000001}"/>
            </c:ext>
          </c:extLst>
        </c:ser>
        <c:ser>
          <c:idx val="2"/>
          <c:order val="2"/>
          <c:tx>
            <c:strRef>
              <c:f>DEPTH!$C$179</c:f>
              <c:strCache>
                <c:ptCount val="1"/>
                <c:pt idx="0">
                  <c:v>2024</c:v>
                </c:pt>
              </c:strCache>
            </c:strRef>
          </c:tx>
          <c:spPr>
            <a:solidFill>
              <a:schemeClr val="accent3"/>
            </a:solidFill>
            <a:ln>
              <a:noFill/>
            </a:ln>
            <a:effectLst/>
          </c:spPr>
          <c:invertIfNegative val="0"/>
          <c:cat>
            <c:strRef>
              <c:f>DEPTH!$B$180:$B$185</c:f>
              <c:strCache>
                <c:ptCount val="6"/>
                <c:pt idx="0">
                  <c:v>OIC-LIG</c:v>
                </c:pt>
                <c:pt idx="1">
                  <c:v>OIC-LMIG</c:v>
                </c:pt>
                <c:pt idx="2">
                  <c:v>OIC-UMIG</c:v>
                </c:pt>
                <c:pt idx="3">
                  <c:v>OIC-HIG</c:v>
                </c:pt>
                <c:pt idx="4">
                  <c:v>OIC-Average</c:v>
                </c:pt>
                <c:pt idx="5">
                  <c:v>World Average</c:v>
                </c:pt>
              </c:strCache>
            </c:strRef>
          </c:cat>
          <c:val>
            <c:numRef>
              <c:f>DEPTH!$C$180:$C$185</c:f>
              <c:numCache>
                <c:formatCode>0.0</c:formatCode>
                <c:ptCount val="6"/>
                <c:pt idx="0">
                  <c:v>13.13</c:v>
                </c:pt>
                <c:pt idx="1">
                  <c:v>29.82</c:v>
                </c:pt>
                <c:pt idx="2">
                  <c:v>36.06</c:v>
                </c:pt>
                <c:pt idx="3">
                  <c:v>51.8</c:v>
                </c:pt>
                <c:pt idx="4">
                  <c:v>31.65</c:v>
                </c:pt>
                <c:pt idx="5">
                  <c:v>48.89</c:v>
                </c:pt>
              </c:numCache>
            </c:numRef>
          </c:val>
          <c:extLst>
            <c:ext xmlns:c16="http://schemas.microsoft.com/office/drawing/2014/chart" uri="{C3380CC4-5D6E-409C-BE32-E72D297353CC}">
              <c16:uniqueId val="{AAAAAAAA-0000-0000-0000-000000000002}"/>
            </c:ext>
          </c:extLst>
        </c:ser>
        <c:dLbls>
          <c:showLegendKey val="0"/>
          <c:showVal val="0"/>
          <c:showCatName val="0"/>
          <c:showSerName val="0"/>
          <c:showPercent val="0"/>
          <c:showBubbleSize val="0"/>
        </c:dLbls>
        <c:gapWidth val="219"/>
        <c:overlap val="-27"/>
        <c:axId val="916281503"/>
        <c:axId val="727561887"/>
      </c:barChart>
      <c:catAx>
        <c:axId val="91628150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Cambria" panose="02040503050406030204" pitchFamily="18" charset="0"/>
                <a:ea typeface="+mn-ea"/>
                <a:cs typeface="+mn-cs"/>
              </a:defRPr>
            </a:pPr>
            <a:endParaRPr lang="en-TR"/>
          </a:p>
        </c:txPr>
        <c:crossAx val="727561887"/>
        <c:crosses val="autoZero"/>
        <c:auto val="1"/>
        <c:lblAlgn val="ctr"/>
        <c:lblOffset val="100"/>
        <c:noMultiLvlLbl val="0"/>
      </c:catAx>
      <c:valAx>
        <c:axId val="727561887"/>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Cambria" panose="02040503050406030204" pitchFamily="18" charset="0"/>
                <a:ea typeface="+mn-ea"/>
                <a:cs typeface="+mn-cs"/>
              </a:defRPr>
            </a:pPr>
            <a:endParaRPr lang="en-TR"/>
          </a:p>
        </c:txPr>
        <c:crossAx val="91628150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Cambria" panose="02040503050406030204" pitchFamily="18" charset="0"/>
              <a:ea typeface="+mn-ea"/>
              <a:cs typeface="+mn-cs"/>
            </a:defRPr>
          </a:pPr>
          <a:endParaRPr lang="en-TR"/>
        </a:p>
      </c:txPr>
    </c:legend>
    <c:plotVisOnly val="1"/>
    <c:dispBlanksAs val="gap"/>
    <c:showDLblsOverMax val="0"/>
  </c:chart>
  <c:spPr>
    <a:noFill/>
    <a:ln>
      <a:noFill/>
    </a:ln>
    <a:effectLst/>
  </c:spPr>
  <c:txPr>
    <a:bodyPr/>
    <a:lstStyle/>
    <a:p>
      <a:pPr>
        <a:defRPr sz="1100">
          <a:latin typeface="Cambria" panose="02040503050406030204" pitchFamily="18" charset="0"/>
        </a:defRPr>
      </a:pPr>
      <a:endParaRPr lang="en-TR"/>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DEPTH!$C$205</c:f>
              <c:strCache>
                <c:ptCount val="1"/>
                <c:pt idx="0">
                  <c:v>2022</c:v>
                </c:pt>
              </c:strCache>
            </c:strRef>
          </c:tx>
          <c:spPr>
            <a:solidFill>
              <a:schemeClr val="accent1"/>
            </a:solidFill>
            <a:ln>
              <a:noFill/>
            </a:ln>
            <a:effectLst/>
          </c:spPr>
          <c:invertIfNegative val="0"/>
          <c:cat>
            <c:strRef>
              <c:f>DEPTH!$B$207:$B$211</c:f>
              <c:strCache>
                <c:ptCount val="5"/>
                <c:pt idx="0">
                  <c:v>OIC-LMIG</c:v>
                </c:pt>
                <c:pt idx="1">
                  <c:v>OIC-UMIG</c:v>
                </c:pt>
                <c:pt idx="2">
                  <c:v>OIC-HIG</c:v>
                </c:pt>
                <c:pt idx="3">
                  <c:v>OIC-Average</c:v>
                </c:pt>
                <c:pt idx="4">
                  <c:v>World Average</c:v>
                </c:pt>
              </c:strCache>
            </c:strRef>
          </c:cat>
          <c:val>
            <c:numRef>
              <c:f>DEPTH!$C$207:$C$211</c:f>
              <c:numCache>
                <c:formatCode>0.0</c:formatCode>
                <c:ptCount val="5"/>
                <c:pt idx="0">
                  <c:v>17.89</c:v>
                </c:pt>
                <c:pt idx="1">
                  <c:v>89.53</c:v>
                </c:pt>
                <c:pt idx="2">
                  <c:v>103.79</c:v>
                </c:pt>
                <c:pt idx="3">
                  <c:v>66.319999999999993</c:v>
                </c:pt>
                <c:pt idx="4">
                  <c:v>73.11</c:v>
                </c:pt>
              </c:numCache>
            </c:numRef>
          </c:val>
          <c:extLst>
            <c:ext xmlns:c16="http://schemas.microsoft.com/office/drawing/2014/chart" uri="{C3380CC4-5D6E-409C-BE32-E72D297353CC}">
              <c16:uniqueId val="{AAAAAAAA-0000-0000-0000-000000000000}"/>
            </c:ext>
          </c:extLst>
        </c:ser>
        <c:ser>
          <c:idx val="1"/>
          <c:order val="1"/>
          <c:tx>
            <c:strRef>
              <c:f>DEPTH!$C$205</c:f>
              <c:strCache>
                <c:ptCount val="1"/>
                <c:pt idx="0">
                  <c:v>2023</c:v>
                </c:pt>
              </c:strCache>
            </c:strRef>
          </c:tx>
          <c:spPr>
            <a:solidFill>
              <a:schemeClr val="accent2"/>
            </a:solidFill>
            <a:ln>
              <a:noFill/>
            </a:ln>
            <a:effectLst/>
          </c:spPr>
          <c:invertIfNegative val="0"/>
          <c:cat>
            <c:strRef>
              <c:f>DEPTH!$B$207:$B$211</c:f>
              <c:strCache>
                <c:ptCount val="5"/>
                <c:pt idx="0">
                  <c:v>OIC-LMIG</c:v>
                </c:pt>
                <c:pt idx="1">
                  <c:v>OIC-UMIG</c:v>
                </c:pt>
                <c:pt idx="2">
                  <c:v>OIC-HIG</c:v>
                </c:pt>
                <c:pt idx="3">
                  <c:v>OIC-Average</c:v>
                </c:pt>
                <c:pt idx="4">
                  <c:v>World Average</c:v>
                </c:pt>
              </c:strCache>
            </c:strRef>
          </c:cat>
          <c:val>
            <c:numRef>
              <c:f>DEPTH!$C$207:$C$211</c:f>
              <c:numCache>
                <c:formatCode>0.0</c:formatCode>
                <c:ptCount val="5"/>
                <c:pt idx="0">
                  <c:v>19.52</c:v>
                </c:pt>
                <c:pt idx="1">
                  <c:v>99.56</c:v>
                </c:pt>
                <c:pt idx="2">
                  <c:v>110.67</c:v>
                </c:pt>
                <c:pt idx="3">
                  <c:v>72.239999999999995</c:v>
                </c:pt>
                <c:pt idx="4">
                  <c:v>72.680000000000007</c:v>
                </c:pt>
              </c:numCache>
            </c:numRef>
          </c:val>
          <c:extLst>
            <c:ext xmlns:c16="http://schemas.microsoft.com/office/drawing/2014/chart" uri="{C3380CC4-5D6E-409C-BE32-E72D297353CC}">
              <c16:uniqueId val="{AAAAAAAA-0000-0000-0000-000000000001}"/>
            </c:ext>
          </c:extLst>
        </c:ser>
        <c:ser>
          <c:idx val="2"/>
          <c:order val="2"/>
          <c:tx>
            <c:strRef>
              <c:f>DEPTH!$C$205</c:f>
              <c:strCache>
                <c:ptCount val="1"/>
                <c:pt idx="0">
                  <c:v>2024</c:v>
                </c:pt>
              </c:strCache>
            </c:strRef>
          </c:tx>
          <c:spPr>
            <a:solidFill>
              <a:schemeClr val="accent3"/>
            </a:solidFill>
            <a:ln>
              <a:noFill/>
            </a:ln>
            <a:effectLst/>
          </c:spPr>
          <c:invertIfNegative val="0"/>
          <c:cat>
            <c:strRef>
              <c:f>DEPTH!$B$207:$B$211</c:f>
              <c:strCache>
                <c:ptCount val="5"/>
                <c:pt idx="0">
                  <c:v>OIC-LMIG</c:v>
                </c:pt>
                <c:pt idx="1">
                  <c:v>OIC-UMIG</c:v>
                </c:pt>
                <c:pt idx="2">
                  <c:v>OIC-HIG</c:v>
                </c:pt>
                <c:pt idx="3">
                  <c:v>OIC-Average</c:v>
                </c:pt>
                <c:pt idx="4">
                  <c:v>World Average</c:v>
                </c:pt>
              </c:strCache>
            </c:strRef>
          </c:cat>
          <c:val>
            <c:numRef>
              <c:f>DEPTH!$C$207:$C$211</c:f>
              <c:numCache>
                <c:formatCode>0.0</c:formatCode>
                <c:ptCount val="5"/>
                <c:pt idx="0">
                  <c:v>21.19</c:v>
                </c:pt>
                <c:pt idx="1">
                  <c:v>45.32</c:v>
                </c:pt>
                <c:pt idx="2">
                  <c:v>108.02</c:v>
                </c:pt>
                <c:pt idx="3">
                  <c:v>54.04</c:v>
                </c:pt>
                <c:pt idx="4">
                  <c:v>69.400000000000006</c:v>
                </c:pt>
              </c:numCache>
            </c:numRef>
          </c:val>
          <c:extLst>
            <c:ext xmlns:c16="http://schemas.microsoft.com/office/drawing/2014/chart" uri="{C3380CC4-5D6E-409C-BE32-E72D297353CC}">
              <c16:uniqueId val="{AAAAAAAA-0000-0000-0000-000000000002}"/>
            </c:ext>
          </c:extLst>
        </c:ser>
        <c:dLbls>
          <c:showLegendKey val="0"/>
          <c:showVal val="0"/>
          <c:showCatName val="0"/>
          <c:showSerName val="0"/>
          <c:showPercent val="0"/>
          <c:showBubbleSize val="0"/>
        </c:dLbls>
        <c:gapWidth val="219"/>
        <c:overlap val="-27"/>
        <c:axId val="932599391"/>
        <c:axId val="534497487"/>
      </c:barChart>
      <c:catAx>
        <c:axId val="93259939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Cambria" panose="02040503050406030204" pitchFamily="18" charset="0"/>
                <a:ea typeface="+mn-ea"/>
                <a:cs typeface="+mn-cs"/>
              </a:defRPr>
            </a:pPr>
            <a:endParaRPr lang="en-TR"/>
          </a:p>
        </c:txPr>
        <c:crossAx val="534497487"/>
        <c:crosses val="autoZero"/>
        <c:auto val="1"/>
        <c:lblAlgn val="ctr"/>
        <c:lblOffset val="100"/>
        <c:noMultiLvlLbl val="0"/>
      </c:catAx>
      <c:valAx>
        <c:axId val="534497487"/>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Cambria" panose="02040503050406030204" pitchFamily="18" charset="0"/>
                <a:ea typeface="+mn-ea"/>
                <a:cs typeface="+mn-cs"/>
              </a:defRPr>
            </a:pPr>
            <a:endParaRPr lang="en-TR"/>
          </a:p>
        </c:txPr>
        <c:crossAx val="93259939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Cambria" panose="02040503050406030204" pitchFamily="18" charset="0"/>
              <a:ea typeface="+mn-ea"/>
              <a:cs typeface="+mn-cs"/>
            </a:defRPr>
          </a:pPr>
          <a:endParaRPr lang="en-TR"/>
        </a:p>
      </c:txPr>
    </c:legend>
    <c:plotVisOnly val="1"/>
    <c:dispBlanksAs val="gap"/>
    <c:showDLblsOverMax val="0"/>
  </c:chart>
  <c:spPr>
    <a:noFill/>
    <a:ln>
      <a:noFill/>
    </a:ln>
    <a:effectLst/>
  </c:spPr>
  <c:txPr>
    <a:bodyPr/>
    <a:lstStyle/>
    <a:p>
      <a:pPr>
        <a:defRPr>
          <a:latin typeface="Cambria" panose="02040503050406030204" pitchFamily="18" charset="0"/>
        </a:defRPr>
      </a:pPr>
      <a:endParaRPr lang="en-TR"/>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EFFICIENCY!$C$191</c:f>
              <c:strCache>
                <c:ptCount val="1"/>
                <c:pt idx="0">
                  <c:v>2022</c:v>
                </c:pt>
              </c:strCache>
            </c:strRef>
          </c:tx>
          <c:spPr>
            <a:solidFill>
              <a:schemeClr val="accent1"/>
            </a:solidFill>
            <a:ln>
              <a:noFill/>
            </a:ln>
            <a:effectLst/>
          </c:spPr>
          <c:invertIfNegative val="0"/>
          <c:cat>
            <c:strRef>
              <c:f>EFFICIENCY!$B$192:$B$197</c:f>
              <c:strCache>
                <c:ptCount val="6"/>
                <c:pt idx="0">
                  <c:v>OIC-LIG</c:v>
                </c:pt>
                <c:pt idx="1">
                  <c:v>OIC-LMIG</c:v>
                </c:pt>
                <c:pt idx="2">
                  <c:v>OIC-UMIG</c:v>
                </c:pt>
                <c:pt idx="3">
                  <c:v>OIC-HIG</c:v>
                </c:pt>
                <c:pt idx="4">
                  <c:v>OIC-Average</c:v>
                </c:pt>
                <c:pt idx="5">
                  <c:v>World Average</c:v>
                </c:pt>
              </c:strCache>
            </c:strRef>
          </c:cat>
          <c:val>
            <c:numRef>
              <c:f>EFFICIENCY!$C$192:$C$197</c:f>
              <c:numCache>
                <c:formatCode>0.0</c:formatCode>
                <c:ptCount val="6"/>
                <c:pt idx="0">
                  <c:v>3.09</c:v>
                </c:pt>
                <c:pt idx="1">
                  <c:v>2.29</c:v>
                </c:pt>
                <c:pt idx="2">
                  <c:v>2.65</c:v>
                </c:pt>
                <c:pt idx="3">
                  <c:v>1.66</c:v>
                </c:pt>
                <c:pt idx="4">
                  <c:v>2.4700000000000002</c:v>
                </c:pt>
                <c:pt idx="5">
                  <c:v>1.82</c:v>
                </c:pt>
              </c:numCache>
            </c:numRef>
          </c:val>
          <c:extLst>
            <c:ext xmlns:c16="http://schemas.microsoft.com/office/drawing/2014/chart" uri="{C3380CC4-5D6E-409C-BE32-E72D297353CC}">
              <c16:uniqueId val="{AAAAAAAA-0000-0000-0000-000000000000}"/>
            </c:ext>
          </c:extLst>
        </c:ser>
        <c:ser>
          <c:idx val="1"/>
          <c:order val="1"/>
          <c:tx>
            <c:strRef>
              <c:f>EFFICIENCY!$C$191</c:f>
              <c:strCache>
                <c:ptCount val="1"/>
                <c:pt idx="0">
                  <c:v>2023</c:v>
                </c:pt>
              </c:strCache>
            </c:strRef>
          </c:tx>
          <c:spPr>
            <a:solidFill>
              <a:schemeClr val="accent2"/>
            </a:solidFill>
            <a:ln>
              <a:noFill/>
            </a:ln>
            <a:effectLst/>
          </c:spPr>
          <c:invertIfNegative val="0"/>
          <c:cat>
            <c:strRef>
              <c:f>EFFICIENCY!$B$192:$B$197</c:f>
              <c:strCache>
                <c:ptCount val="6"/>
                <c:pt idx="0">
                  <c:v>OIC-LIG</c:v>
                </c:pt>
                <c:pt idx="1">
                  <c:v>OIC-LMIG</c:v>
                </c:pt>
                <c:pt idx="2">
                  <c:v>OIC-UMIG</c:v>
                </c:pt>
                <c:pt idx="3">
                  <c:v>OIC-HIG</c:v>
                </c:pt>
                <c:pt idx="4">
                  <c:v>OIC-Average</c:v>
                </c:pt>
                <c:pt idx="5">
                  <c:v>World Average</c:v>
                </c:pt>
              </c:strCache>
            </c:strRef>
          </c:cat>
          <c:val>
            <c:numRef>
              <c:f>EFFICIENCY!$C$192:$C$197</c:f>
              <c:numCache>
                <c:formatCode>0.0</c:formatCode>
                <c:ptCount val="6"/>
                <c:pt idx="0">
                  <c:v>2.6</c:v>
                </c:pt>
                <c:pt idx="1">
                  <c:v>2.5499999999999998</c:v>
                </c:pt>
                <c:pt idx="2">
                  <c:v>2.79</c:v>
                </c:pt>
                <c:pt idx="3">
                  <c:v>2.0299999999999998</c:v>
                </c:pt>
                <c:pt idx="4">
                  <c:v>2.58</c:v>
                </c:pt>
                <c:pt idx="5">
                  <c:v>2.2599999999999998</c:v>
                </c:pt>
              </c:numCache>
            </c:numRef>
          </c:val>
          <c:extLst>
            <c:ext xmlns:c16="http://schemas.microsoft.com/office/drawing/2014/chart" uri="{C3380CC4-5D6E-409C-BE32-E72D297353CC}">
              <c16:uniqueId val="{AAAAAAAA-0000-0000-0000-000000000001}"/>
            </c:ext>
          </c:extLst>
        </c:ser>
        <c:ser>
          <c:idx val="2"/>
          <c:order val="2"/>
          <c:tx>
            <c:strRef>
              <c:f>EFFICIENCY!$C$191</c:f>
              <c:strCache>
                <c:ptCount val="1"/>
                <c:pt idx="0">
                  <c:v>2024</c:v>
                </c:pt>
              </c:strCache>
            </c:strRef>
          </c:tx>
          <c:spPr>
            <a:solidFill>
              <a:schemeClr val="accent3"/>
            </a:solidFill>
            <a:ln>
              <a:noFill/>
            </a:ln>
            <a:effectLst/>
          </c:spPr>
          <c:invertIfNegative val="0"/>
          <c:cat>
            <c:strRef>
              <c:f>EFFICIENCY!$B$192:$B$197</c:f>
              <c:strCache>
                <c:ptCount val="6"/>
                <c:pt idx="0">
                  <c:v>OIC-LIG</c:v>
                </c:pt>
                <c:pt idx="1">
                  <c:v>OIC-LMIG</c:v>
                </c:pt>
                <c:pt idx="2">
                  <c:v>OIC-UMIG</c:v>
                </c:pt>
                <c:pt idx="3">
                  <c:v>OIC-HIG</c:v>
                </c:pt>
                <c:pt idx="4">
                  <c:v>OIC-Average</c:v>
                </c:pt>
                <c:pt idx="5">
                  <c:v>World Average</c:v>
                </c:pt>
              </c:strCache>
            </c:strRef>
          </c:cat>
          <c:val>
            <c:numRef>
              <c:f>EFFICIENCY!$C$192:$C$197</c:f>
              <c:numCache>
                <c:formatCode>0.0</c:formatCode>
                <c:ptCount val="6"/>
                <c:pt idx="0">
                  <c:v>2.66</c:v>
                </c:pt>
                <c:pt idx="1">
                  <c:v>2.75</c:v>
                </c:pt>
                <c:pt idx="2">
                  <c:v>3.01</c:v>
                </c:pt>
                <c:pt idx="3">
                  <c:v>2.0499999999999998</c:v>
                </c:pt>
                <c:pt idx="4">
                  <c:v>2.73</c:v>
                </c:pt>
                <c:pt idx="5">
                  <c:v>2.29</c:v>
                </c:pt>
              </c:numCache>
            </c:numRef>
          </c:val>
          <c:extLst>
            <c:ext xmlns:c16="http://schemas.microsoft.com/office/drawing/2014/chart" uri="{C3380CC4-5D6E-409C-BE32-E72D297353CC}">
              <c16:uniqueId val="{AAAAAAAA-0000-0000-0000-000000000002}"/>
            </c:ext>
          </c:extLst>
        </c:ser>
        <c:dLbls>
          <c:showLegendKey val="0"/>
          <c:showVal val="0"/>
          <c:showCatName val="0"/>
          <c:showSerName val="0"/>
          <c:showPercent val="0"/>
          <c:showBubbleSize val="0"/>
        </c:dLbls>
        <c:gapWidth val="219"/>
        <c:overlap val="-27"/>
        <c:axId val="918842415"/>
        <c:axId val="944806351"/>
      </c:barChart>
      <c:catAx>
        <c:axId val="91884241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Cambria" panose="02040503050406030204" pitchFamily="18" charset="0"/>
                <a:ea typeface="+mn-ea"/>
                <a:cs typeface="+mn-cs"/>
              </a:defRPr>
            </a:pPr>
            <a:endParaRPr lang="en-TR"/>
          </a:p>
        </c:txPr>
        <c:crossAx val="944806351"/>
        <c:crosses val="autoZero"/>
        <c:auto val="1"/>
        <c:lblAlgn val="ctr"/>
        <c:lblOffset val="100"/>
        <c:noMultiLvlLbl val="0"/>
      </c:catAx>
      <c:valAx>
        <c:axId val="944806351"/>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Cambria" panose="02040503050406030204" pitchFamily="18" charset="0"/>
                <a:ea typeface="+mn-ea"/>
                <a:cs typeface="+mn-cs"/>
              </a:defRPr>
            </a:pPr>
            <a:endParaRPr lang="en-TR"/>
          </a:p>
        </c:txPr>
        <c:crossAx val="91884241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Cambria" panose="02040503050406030204" pitchFamily="18" charset="0"/>
              <a:ea typeface="+mn-ea"/>
              <a:cs typeface="+mn-cs"/>
            </a:defRPr>
          </a:pPr>
          <a:endParaRPr lang="en-TR"/>
        </a:p>
      </c:txPr>
    </c:legend>
    <c:plotVisOnly val="1"/>
    <c:dispBlanksAs val="gap"/>
    <c:showDLblsOverMax val="0"/>
  </c:chart>
  <c:spPr>
    <a:noFill/>
    <a:ln>
      <a:noFill/>
    </a:ln>
    <a:effectLst/>
  </c:spPr>
  <c:txPr>
    <a:bodyPr/>
    <a:lstStyle/>
    <a:p>
      <a:pPr>
        <a:defRPr>
          <a:latin typeface="Cambria" panose="02040503050406030204" pitchFamily="18" charset="0"/>
        </a:defRPr>
      </a:pPr>
      <a:endParaRPr lang="en-TR"/>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EFFICIENCY!$C$203</c:f>
              <c:strCache>
                <c:ptCount val="1"/>
                <c:pt idx="0">
                  <c:v>2022</c:v>
                </c:pt>
              </c:strCache>
            </c:strRef>
          </c:tx>
          <c:spPr>
            <a:solidFill>
              <a:schemeClr val="accent1"/>
            </a:solidFill>
            <a:ln>
              <a:noFill/>
            </a:ln>
            <a:effectLst/>
          </c:spPr>
          <c:invertIfNegative val="0"/>
          <c:cat>
            <c:strRef>
              <c:f>EFFICIENCY!$B$204:$B$209</c:f>
              <c:strCache>
                <c:ptCount val="6"/>
                <c:pt idx="0">
                  <c:v>OIC-LIG</c:v>
                </c:pt>
                <c:pt idx="1">
                  <c:v>OIC-LMIG</c:v>
                </c:pt>
                <c:pt idx="2">
                  <c:v>OIC-UMIG</c:v>
                </c:pt>
                <c:pt idx="3">
                  <c:v>OIC-HIG</c:v>
                </c:pt>
                <c:pt idx="4">
                  <c:v>OIC-Average</c:v>
                </c:pt>
                <c:pt idx="5">
                  <c:v>World Average</c:v>
                </c:pt>
              </c:strCache>
            </c:strRef>
          </c:cat>
          <c:val>
            <c:numRef>
              <c:f>EFFICIENCY!$C$204:$C$209</c:f>
              <c:numCache>
                <c:formatCode>0.0</c:formatCode>
                <c:ptCount val="6"/>
                <c:pt idx="0">
                  <c:v>15.78</c:v>
                </c:pt>
                <c:pt idx="1">
                  <c:v>15.94</c:v>
                </c:pt>
                <c:pt idx="2">
                  <c:v>16.77</c:v>
                </c:pt>
                <c:pt idx="3">
                  <c:v>12.19</c:v>
                </c:pt>
                <c:pt idx="4">
                  <c:v>15.73</c:v>
                </c:pt>
                <c:pt idx="5">
                  <c:v>12.99</c:v>
                </c:pt>
              </c:numCache>
            </c:numRef>
          </c:val>
          <c:extLst>
            <c:ext xmlns:c16="http://schemas.microsoft.com/office/drawing/2014/chart" uri="{C3380CC4-5D6E-409C-BE32-E72D297353CC}">
              <c16:uniqueId val="{AAAAAAAA-0000-0000-0000-000000000000}"/>
            </c:ext>
          </c:extLst>
        </c:ser>
        <c:ser>
          <c:idx val="1"/>
          <c:order val="1"/>
          <c:tx>
            <c:strRef>
              <c:f>EFFICIENCY!$C$203</c:f>
              <c:strCache>
                <c:ptCount val="1"/>
                <c:pt idx="0">
                  <c:v>2023</c:v>
                </c:pt>
              </c:strCache>
            </c:strRef>
          </c:tx>
          <c:spPr>
            <a:solidFill>
              <a:schemeClr val="accent2"/>
            </a:solidFill>
            <a:ln>
              <a:noFill/>
            </a:ln>
            <a:effectLst/>
          </c:spPr>
          <c:invertIfNegative val="0"/>
          <c:cat>
            <c:strRef>
              <c:f>EFFICIENCY!$B$204:$B$209</c:f>
              <c:strCache>
                <c:ptCount val="6"/>
                <c:pt idx="0">
                  <c:v>OIC-LIG</c:v>
                </c:pt>
                <c:pt idx="1">
                  <c:v>OIC-LMIG</c:v>
                </c:pt>
                <c:pt idx="2">
                  <c:v>OIC-UMIG</c:v>
                </c:pt>
                <c:pt idx="3">
                  <c:v>OIC-HIG</c:v>
                </c:pt>
                <c:pt idx="4">
                  <c:v>OIC-Average</c:v>
                </c:pt>
                <c:pt idx="5">
                  <c:v>World Average</c:v>
                </c:pt>
              </c:strCache>
            </c:strRef>
          </c:cat>
          <c:val>
            <c:numRef>
              <c:f>EFFICIENCY!$C$204:$C$209</c:f>
              <c:numCache>
                <c:formatCode>0.0</c:formatCode>
                <c:ptCount val="6"/>
                <c:pt idx="0">
                  <c:v>13.72</c:v>
                </c:pt>
                <c:pt idx="1">
                  <c:v>18.53</c:v>
                </c:pt>
                <c:pt idx="2">
                  <c:v>20.260000000000002</c:v>
                </c:pt>
                <c:pt idx="3">
                  <c:v>14.15</c:v>
                </c:pt>
                <c:pt idx="4">
                  <c:v>17.920000000000002</c:v>
                </c:pt>
                <c:pt idx="5">
                  <c:v>16.41</c:v>
                </c:pt>
              </c:numCache>
            </c:numRef>
          </c:val>
          <c:extLst>
            <c:ext xmlns:c16="http://schemas.microsoft.com/office/drawing/2014/chart" uri="{C3380CC4-5D6E-409C-BE32-E72D297353CC}">
              <c16:uniqueId val="{AAAAAAAA-0000-0000-0000-000000000001}"/>
            </c:ext>
          </c:extLst>
        </c:ser>
        <c:ser>
          <c:idx val="2"/>
          <c:order val="2"/>
          <c:tx>
            <c:strRef>
              <c:f>EFFICIENCY!$C$203</c:f>
              <c:strCache>
                <c:ptCount val="1"/>
                <c:pt idx="0">
                  <c:v>2024</c:v>
                </c:pt>
              </c:strCache>
            </c:strRef>
          </c:tx>
          <c:spPr>
            <a:solidFill>
              <a:schemeClr val="accent3"/>
            </a:solidFill>
            <a:ln>
              <a:noFill/>
            </a:ln>
            <a:effectLst/>
          </c:spPr>
          <c:invertIfNegative val="0"/>
          <c:cat>
            <c:strRef>
              <c:f>EFFICIENCY!$B$204:$B$209</c:f>
              <c:strCache>
                <c:ptCount val="6"/>
                <c:pt idx="0">
                  <c:v>OIC-LIG</c:v>
                </c:pt>
                <c:pt idx="1">
                  <c:v>OIC-LMIG</c:v>
                </c:pt>
                <c:pt idx="2">
                  <c:v>OIC-UMIG</c:v>
                </c:pt>
                <c:pt idx="3">
                  <c:v>OIC-HIG</c:v>
                </c:pt>
                <c:pt idx="4">
                  <c:v>OIC-Average</c:v>
                </c:pt>
                <c:pt idx="5">
                  <c:v>World Average</c:v>
                </c:pt>
              </c:strCache>
            </c:strRef>
          </c:cat>
          <c:val>
            <c:numRef>
              <c:f>EFFICIENCY!$C$204:$C$209</c:f>
              <c:numCache>
                <c:formatCode>0.0</c:formatCode>
                <c:ptCount val="6"/>
                <c:pt idx="0">
                  <c:v>11.06</c:v>
                </c:pt>
                <c:pt idx="1">
                  <c:v>19.670000000000002</c:v>
                </c:pt>
                <c:pt idx="2">
                  <c:v>18.48</c:v>
                </c:pt>
                <c:pt idx="3">
                  <c:v>14</c:v>
                </c:pt>
                <c:pt idx="4">
                  <c:v>17.25</c:v>
                </c:pt>
                <c:pt idx="5">
                  <c:v>16.2</c:v>
                </c:pt>
              </c:numCache>
            </c:numRef>
          </c:val>
          <c:extLst>
            <c:ext xmlns:c16="http://schemas.microsoft.com/office/drawing/2014/chart" uri="{C3380CC4-5D6E-409C-BE32-E72D297353CC}">
              <c16:uniqueId val="{AAAAAAAA-0000-0000-0000-000000000002}"/>
            </c:ext>
          </c:extLst>
        </c:ser>
        <c:dLbls>
          <c:showLegendKey val="0"/>
          <c:showVal val="0"/>
          <c:showCatName val="0"/>
          <c:showSerName val="0"/>
          <c:showPercent val="0"/>
          <c:showBubbleSize val="0"/>
        </c:dLbls>
        <c:gapWidth val="219"/>
        <c:overlap val="-27"/>
        <c:axId val="920994767"/>
        <c:axId val="944792207"/>
      </c:barChart>
      <c:catAx>
        <c:axId val="92099476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Cambria" panose="02040503050406030204" pitchFamily="18" charset="0"/>
                <a:ea typeface="+mn-ea"/>
                <a:cs typeface="+mn-cs"/>
              </a:defRPr>
            </a:pPr>
            <a:endParaRPr lang="en-TR"/>
          </a:p>
        </c:txPr>
        <c:crossAx val="944792207"/>
        <c:crosses val="autoZero"/>
        <c:auto val="1"/>
        <c:lblAlgn val="ctr"/>
        <c:lblOffset val="100"/>
        <c:noMultiLvlLbl val="0"/>
      </c:catAx>
      <c:valAx>
        <c:axId val="944792207"/>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Cambria" panose="02040503050406030204" pitchFamily="18" charset="0"/>
                <a:ea typeface="+mn-ea"/>
                <a:cs typeface="+mn-cs"/>
              </a:defRPr>
            </a:pPr>
            <a:endParaRPr lang="en-TR"/>
          </a:p>
        </c:txPr>
        <c:crossAx val="92099476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Cambria" panose="02040503050406030204" pitchFamily="18" charset="0"/>
              <a:ea typeface="+mn-ea"/>
              <a:cs typeface="+mn-cs"/>
            </a:defRPr>
          </a:pPr>
          <a:endParaRPr lang="en-TR"/>
        </a:p>
      </c:txPr>
    </c:legend>
    <c:plotVisOnly val="1"/>
    <c:dispBlanksAs val="gap"/>
    <c:showDLblsOverMax val="0"/>
  </c:chart>
  <c:spPr>
    <a:noFill/>
    <a:ln>
      <a:noFill/>
    </a:ln>
    <a:effectLst/>
  </c:spPr>
  <c:txPr>
    <a:bodyPr/>
    <a:lstStyle/>
    <a:p>
      <a:pPr>
        <a:defRPr>
          <a:latin typeface="Cambria" panose="02040503050406030204" pitchFamily="18" charset="0"/>
        </a:defRPr>
      </a:pPr>
      <a:endParaRPr lang="en-TR"/>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STABILITY!$C$204</c:f>
              <c:strCache>
                <c:ptCount val="1"/>
                <c:pt idx="0">
                  <c:v>2022</c:v>
                </c:pt>
              </c:strCache>
            </c:strRef>
          </c:tx>
          <c:spPr>
            <a:solidFill>
              <a:schemeClr val="accent1"/>
            </a:solidFill>
            <a:ln>
              <a:noFill/>
            </a:ln>
            <a:effectLst/>
          </c:spPr>
          <c:invertIfNegative val="0"/>
          <c:cat>
            <c:strRef>
              <c:f>STABILITY!$B$205:$B$210</c:f>
              <c:strCache>
                <c:ptCount val="6"/>
                <c:pt idx="0">
                  <c:v>OIC-LIG</c:v>
                </c:pt>
                <c:pt idx="1">
                  <c:v>OIC-LMIG</c:v>
                </c:pt>
                <c:pt idx="2">
                  <c:v>OIC-UMIG</c:v>
                </c:pt>
                <c:pt idx="3">
                  <c:v>OIC-HIG</c:v>
                </c:pt>
                <c:pt idx="4">
                  <c:v>OIC-Average</c:v>
                </c:pt>
                <c:pt idx="5">
                  <c:v>World Average</c:v>
                </c:pt>
              </c:strCache>
            </c:strRef>
          </c:cat>
          <c:val>
            <c:numRef>
              <c:f>STABILITY!$C$205:$C$210</c:f>
              <c:numCache>
                <c:formatCode>0.0</c:formatCode>
                <c:ptCount val="6"/>
                <c:pt idx="0">
                  <c:v>21.13</c:v>
                </c:pt>
                <c:pt idx="1">
                  <c:v>16.07</c:v>
                </c:pt>
                <c:pt idx="2">
                  <c:v>23.75</c:v>
                </c:pt>
                <c:pt idx="3">
                  <c:v>18.940000000000001</c:v>
                </c:pt>
                <c:pt idx="4">
                  <c:v>19.98</c:v>
                </c:pt>
                <c:pt idx="5">
                  <c:v>19.37</c:v>
                </c:pt>
              </c:numCache>
            </c:numRef>
          </c:val>
          <c:extLst>
            <c:ext xmlns:c16="http://schemas.microsoft.com/office/drawing/2014/chart" uri="{C3380CC4-5D6E-409C-BE32-E72D297353CC}">
              <c16:uniqueId val="{AAAAAAAA-0000-0000-0000-000000000000}"/>
            </c:ext>
          </c:extLst>
        </c:ser>
        <c:ser>
          <c:idx val="1"/>
          <c:order val="1"/>
          <c:tx>
            <c:strRef>
              <c:f>STABILITY!$C$204</c:f>
              <c:strCache>
                <c:ptCount val="1"/>
                <c:pt idx="0">
                  <c:v>2023</c:v>
                </c:pt>
              </c:strCache>
            </c:strRef>
          </c:tx>
          <c:spPr>
            <a:solidFill>
              <a:schemeClr val="accent2"/>
            </a:solidFill>
            <a:ln>
              <a:noFill/>
            </a:ln>
            <a:effectLst/>
          </c:spPr>
          <c:invertIfNegative val="0"/>
          <c:cat>
            <c:strRef>
              <c:f>STABILITY!$B$205:$B$210</c:f>
              <c:strCache>
                <c:ptCount val="6"/>
                <c:pt idx="0">
                  <c:v>OIC-LIG</c:v>
                </c:pt>
                <c:pt idx="1">
                  <c:v>OIC-LMIG</c:v>
                </c:pt>
                <c:pt idx="2">
                  <c:v>OIC-UMIG</c:v>
                </c:pt>
                <c:pt idx="3">
                  <c:v>OIC-HIG</c:v>
                </c:pt>
                <c:pt idx="4">
                  <c:v>OIC-Average</c:v>
                </c:pt>
                <c:pt idx="5">
                  <c:v>World Average</c:v>
                </c:pt>
              </c:strCache>
            </c:strRef>
          </c:cat>
          <c:val>
            <c:numRef>
              <c:f>STABILITY!$C$205:$C$210</c:f>
              <c:numCache>
                <c:formatCode>0.0</c:formatCode>
                <c:ptCount val="6"/>
                <c:pt idx="0">
                  <c:v>18.36</c:v>
                </c:pt>
                <c:pt idx="1">
                  <c:v>16.98</c:v>
                </c:pt>
                <c:pt idx="2">
                  <c:v>24.55</c:v>
                </c:pt>
                <c:pt idx="3">
                  <c:v>19.420000000000002</c:v>
                </c:pt>
                <c:pt idx="4">
                  <c:v>20.38</c:v>
                </c:pt>
                <c:pt idx="5">
                  <c:v>19.62</c:v>
                </c:pt>
              </c:numCache>
            </c:numRef>
          </c:val>
          <c:extLst>
            <c:ext xmlns:c16="http://schemas.microsoft.com/office/drawing/2014/chart" uri="{C3380CC4-5D6E-409C-BE32-E72D297353CC}">
              <c16:uniqueId val="{AAAAAAAA-0000-0000-0000-000000000001}"/>
            </c:ext>
          </c:extLst>
        </c:ser>
        <c:ser>
          <c:idx val="2"/>
          <c:order val="2"/>
          <c:tx>
            <c:strRef>
              <c:f>STABILITY!$C$204</c:f>
              <c:strCache>
                <c:ptCount val="1"/>
                <c:pt idx="0">
                  <c:v>2024</c:v>
                </c:pt>
              </c:strCache>
            </c:strRef>
          </c:tx>
          <c:spPr>
            <a:solidFill>
              <a:schemeClr val="accent3"/>
            </a:solidFill>
            <a:ln>
              <a:noFill/>
            </a:ln>
            <a:effectLst/>
          </c:spPr>
          <c:invertIfNegative val="0"/>
          <c:cat>
            <c:strRef>
              <c:f>STABILITY!$B$205:$B$210</c:f>
              <c:strCache>
                <c:ptCount val="6"/>
                <c:pt idx="0">
                  <c:v>OIC-LIG</c:v>
                </c:pt>
                <c:pt idx="1">
                  <c:v>OIC-LMIG</c:v>
                </c:pt>
                <c:pt idx="2">
                  <c:v>OIC-UMIG</c:v>
                </c:pt>
                <c:pt idx="3">
                  <c:v>OIC-HIG</c:v>
                </c:pt>
                <c:pt idx="4">
                  <c:v>OIC-Average</c:v>
                </c:pt>
                <c:pt idx="5">
                  <c:v>World Average</c:v>
                </c:pt>
              </c:strCache>
            </c:strRef>
          </c:cat>
          <c:val>
            <c:numRef>
              <c:f>STABILITY!$C$205:$C$210</c:f>
              <c:numCache>
                <c:formatCode>0.0</c:formatCode>
                <c:ptCount val="6"/>
                <c:pt idx="0">
                  <c:v>23.29</c:v>
                </c:pt>
                <c:pt idx="1">
                  <c:v>17.43</c:v>
                </c:pt>
                <c:pt idx="2">
                  <c:v>24.77</c:v>
                </c:pt>
                <c:pt idx="3">
                  <c:v>19.100000000000001</c:v>
                </c:pt>
                <c:pt idx="4">
                  <c:v>21.34</c:v>
                </c:pt>
                <c:pt idx="5">
                  <c:v>20.079999999999998</c:v>
                </c:pt>
              </c:numCache>
            </c:numRef>
          </c:val>
          <c:extLst>
            <c:ext xmlns:c16="http://schemas.microsoft.com/office/drawing/2014/chart" uri="{C3380CC4-5D6E-409C-BE32-E72D297353CC}">
              <c16:uniqueId val="{AAAAAAAA-0000-0000-0000-000000000002}"/>
            </c:ext>
          </c:extLst>
        </c:ser>
        <c:dLbls>
          <c:showLegendKey val="0"/>
          <c:showVal val="0"/>
          <c:showCatName val="0"/>
          <c:showSerName val="0"/>
          <c:showPercent val="0"/>
          <c:showBubbleSize val="0"/>
        </c:dLbls>
        <c:gapWidth val="219"/>
        <c:overlap val="-27"/>
        <c:axId val="931345807"/>
        <c:axId val="944772239"/>
      </c:barChart>
      <c:catAx>
        <c:axId val="93134580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Cambria" panose="02040503050406030204" pitchFamily="18" charset="0"/>
                <a:ea typeface="+mn-ea"/>
                <a:cs typeface="+mn-cs"/>
              </a:defRPr>
            </a:pPr>
            <a:endParaRPr lang="en-TR"/>
          </a:p>
        </c:txPr>
        <c:crossAx val="944772239"/>
        <c:crosses val="autoZero"/>
        <c:auto val="1"/>
        <c:lblAlgn val="ctr"/>
        <c:lblOffset val="100"/>
        <c:noMultiLvlLbl val="0"/>
      </c:catAx>
      <c:valAx>
        <c:axId val="944772239"/>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Cambria" panose="02040503050406030204" pitchFamily="18" charset="0"/>
                <a:ea typeface="+mn-ea"/>
                <a:cs typeface="+mn-cs"/>
              </a:defRPr>
            </a:pPr>
            <a:endParaRPr lang="en-TR"/>
          </a:p>
        </c:txPr>
        <c:crossAx val="93134580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Cambria" panose="02040503050406030204" pitchFamily="18" charset="0"/>
              <a:ea typeface="+mn-ea"/>
              <a:cs typeface="+mn-cs"/>
            </a:defRPr>
          </a:pPr>
          <a:endParaRPr lang="en-TR"/>
        </a:p>
      </c:txPr>
    </c:legend>
    <c:plotVisOnly val="1"/>
    <c:dispBlanksAs val="gap"/>
    <c:showDLblsOverMax val="0"/>
  </c:chart>
  <c:spPr>
    <a:noFill/>
    <a:ln>
      <a:noFill/>
    </a:ln>
    <a:effectLst/>
  </c:spPr>
  <c:txPr>
    <a:bodyPr/>
    <a:lstStyle/>
    <a:p>
      <a:pPr>
        <a:defRPr sz="1100">
          <a:latin typeface="Cambria" panose="02040503050406030204" pitchFamily="18" charset="0"/>
        </a:defRPr>
      </a:pPr>
      <a:endParaRPr lang="en-TR"/>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STABILITY!$C$190</c:f>
              <c:strCache>
                <c:ptCount val="1"/>
                <c:pt idx="0">
                  <c:v>2022</c:v>
                </c:pt>
              </c:strCache>
            </c:strRef>
          </c:tx>
          <c:spPr>
            <a:solidFill>
              <a:schemeClr val="accent1"/>
            </a:solidFill>
            <a:ln>
              <a:noFill/>
            </a:ln>
            <a:effectLst/>
          </c:spPr>
          <c:invertIfNegative val="0"/>
          <c:cat>
            <c:strRef>
              <c:f>STABILITY!$B$191:$B$196</c:f>
              <c:strCache>
                <c:ptCount val="6"/>
                <c:pt idx="0">
                  <c:v>OIC-LIG</c:v>
                </c:pt>
                <c:pt idx="1">
                  <c:v>OIC-LMIG</c:v>
                </c:pt>
                <c:pt idx="2">
                  <c:v>OIC-UMIG</c:v>
                </c:pt>
                <c:pt idx="3">
                  <c:v>OIC-HIG</c:v>
                </c:pt>
                <c:pt idx="4">
                  <c:v>OIC-Average</c:v>
                </c:pt>
                <c:pt idx="5">
                  <c:v>World Average</c:v>
                </c:pt>
              </c:strCache>
            </c:strRef>
          </c:cat>
          <c:val>
            <c:numRef>
              <c:f>STABILITY!$C$191:$C$196</c:f>
              <c:numCache>
                <c:formatCode>0.0</c:formatCode>
                <c:ptCount val="6"/>
                <c:pt idx="0">
                  <c:v>10.98</c:v>
                </c:pt>
                <c:pt idx="1">
                  <c:v>8.07</c:v>
                </c:pt>
                <c:pt idx="2">
                  <c:v>10.33</c:v>
                </c:pt>
                <c:pt idx="3">
                  <c:v>11.93</c:v>
                </c:pt>
                <c:pt idx="4">
                  <c:v>9.86</c:v>
                </c:pt>
                <c:pt idx="5">
                  <c:v>8.89</c:v>
                </c:pt>
              </c:numCache>
            </c:numRef>
          </c:val>
          <c:extLst>
            <c:ext xmlns:c16="http://schemas.microsoft.com/office/drawing/2014/chart" uri="{C3380CC4-5D6E-409C-BE32-E72D297353CC}">
              <c16:uniqueId val="{AAAAAAAA-0000-0000-0000-000000000000}"/>
            </c:ext>
          </c:extLst>
        </c:ser>
        <c:ser>
          <c:idx val="1"/>
          <c:order val="1"/>
          <c:tx>
            <c:strRef>
              <c:f>STABILITY!$C$190</c:f>
              <c:strCache>
                <c:ptCount val="1"/>
                <c:pt idx="0">
                  <c:v>2023</c:v>
                </c:pt>
              </c:strCache>
            </c:strRef>
          </c:tx>
          <c:spPr>
            <a:solidFill>
              <a:schemeClr val="accent2"/>
            </a:solidFill>
            <a:ln>
              <a:noFill/>
            </a:ln>
            <a:effectLst/>
          </c:spPr>
          <c:invertIfNegative val="0"/>
          <c:cat>
            <c:strRef>
              <c:f>STABILITY!$B$191:$B$196</c:f>
              <c:strCache>
                <c:ptCount val="6"/>
                <c:pt idx="0">
                  <c:v>OIC-LIG</c:v>
                </c:pt>
                <c:pt idx="1">
                  <c:v>OIC-LMIG</c:v>
                </c:pt>
                <c:pt idx="2">
                  <c:v>OIC-UMIG</c:v>
                </c:pt>
                <c:pt idx="3">
                  <c:v>OIC-HIG</c:v>
                </c:pt>
                <c:pt idx="4">
                  <c:v>OIC-Average</c:v>
                </c:pt>
                <c:pt idx="5">
                  <c:v>World Average</c:v>
                </c:pt>
              </c:strCache>
            </c:strRef>
          </c:cat>
          <c:val>
            <c:numRef>
              <c:f>STABILITY!$C$191:$C$196</c:f>
              <c:numCache>
                <c:formatCode>0.0</c:formatCode>
                <c:ptCount val="6"/>
                <c:pt idx="0">
                  <c:v>9.25</c:v>
                </c:pt>
                <c:pt idx="1">
                  <c:v>8.0299999999999994</c:v>
                </c:pt>
                <c:pt idx="2">
                  <c:v>10.6</c:v>
                </c:pt>
                <c:pt idx="3">
                  <c:v>12.42</c:v>
                </c:pt>
                <c:pt idx="4">
                  <c:v>9.77</c:v>
                </c:pt>
                <c:pt idx="5">
                  <c:v>8.9600000000000009</c:v>
                </c:pt>
              </c:numCache>
            </c:numRef>
          </c:val>
          <c:extLst>
            <c:ext xmlns:c16="http://schemas.microsoft.com/office/drawing/2014/chart" uri="{C3380CC4-5D6E-409C-BE32-E72D297353CC}">
              <c16:uniqueId val="{AAAAAAAA-0000-0000-0000-000000000001}"/>
            </c:ext>
          </c:extLst>
        </c:ser>
        <c:ser>
          <c:idx val="2"/>
          <c:order val="2"/>
          <c:tx>
            <c:strRef>
              <c:f>STABILITY!$C$190</c:f>
              <c:strCache>
                <c:ptCount val="1"/>
                <c:pt idx="0">
                  <c:v>2024</c:v>
                </c:pt>
              </c:strCache>
            </c:strRef>
          </c:tx>
          <c:spPr>
            <a:solidFill>
              <a:schemeClr val="accent3"/>
            </a:solidFill>
            <a:ln>
              <a:noFill/>
            </a:ln>
            <a:effectLst/>
          </c:spPr>
          <c:invertIfNegative val="0"/>
          <c:cat>
            <c:strRef>
              <c:f>STABILITY!$B$191:$B$196</c:f>
              <c:strCache>
                <c:ptCount val="6"/>
                <c:pt idx="0">
                  <c:v>OIC-LIG</c:v>
                </c:pt>
                <c:pt idx="1">
                  <c:v>OIC-LMIG</c:v>
                </c:pt>
                <c:pt idx="2">
                  <c:v>OIC-UMIG</c:v>
                </c:pt>
                <c:pt idx="3">
                  <c:v>OIC-HIG</c:v>
                </c:pt>
                <c:pt idx="4">
                  <c:v>OIC-Average</c:v>
                </c:pt>
                <c:pt idx="5">
                  <c:v>World Average</c:v>
                </c:pt>
              </c:strCache>
            </c:strRef>
          </c:cat>
          <c:val>
            <c:numRef>
              <c:f>STABILITY!$C$191:$C$196</c:f>
              <c:numCache>
                <c:formatCode>0.0</c:formatCode>
                <c:ptCount val="6"/>
                <c:pt idx="0">
                  <c:v>12.52</c:v>
                </c:pt>
                <c:pt idx="1">
                  <c:v>7.68</c:v>
                </c:pt>
                <c:pt idx="2">
                  <c:v>10.63</c:v>
                </c:pt>
                <c:pt idx="3">
                  <c:v>12.14</c:v>
                </c:pt>
                <c:pt idx="4">
                  <c:v>9.9499999999999993</c:v>
                </c:pt>
                <c:pt idx="5">
                  <c:v>9.35</c:v>
                </c:pt>
              </c:numCache>
            </c:numRef>
          </c:val>
          <c:extLst>
            <c:ext xmlns:c16="http://schemas.microsoft.com/office/drawing/2014/chart" uri="{C3380CC4-5D6E-409C-BE32-E72D297353CC}">
              <c16:uniqueId val="{AAAAAAAA-0000-0000-0000-000000000002}"/>
            </c:ext>
          </c:extLst>
        </c:ser>
        <c:dLbls>
          <c:showLegendKey val="0"/>
          <c:showVal val="0"/>
          <c:showCatName val="0"/>
          <c:showSerName val="0"/>
          <c:showPercent val="0"/>
          <c:showBubbleSize val="0"/>
        </c:dLbls>
        <c:gapWidth val="219"/>
        <c:overlap val="-27"/>
        <c:axId val="949487903"/>
        <c:axId val="944756847"/>
      </c:barChart>
      <c:catAx>
        <c:axId val="94948790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Cambria" panose="02040503050406030204" pitchFamily="18" charset="0"/>
                <a:ea typeface="+mn-ea"/>
                <a:cs typeface="+mn-cs"/>
              </a:defRPr>
            </a:pPr>
            <a:endParaRPr lang="en-TR"/>
          </a:p>
        </c:txPr>
        <c:crossAx val="944756847"/>
        <c:crosses val="autoZero"/>
        <c:auto val="1"/>
        <c:lblAlgn val="ctr"/>
        <c:lblOffset val="100"/>
        <c:noMultiLvlLbl val="0"/>
      </c:catAx>
      <c:valAx>
        <c:axId val="944756847"/>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Cambria" panose="02040503050406030204" pitchFamily="18" charset="0"/>
                <a:ea typeface="+mn-ea"/>
                <a:cs typeface="+mn-cs"/>
              </a:defRPr>
            </a:pPr>
            <a:endParaRPr lang="en-TR"/>
          </a:p>
        </c:txPr>
        <c:crossAx val="94948790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Cambria" panose="02040503050406030204" pitchFamily="18" charset="0"/>
              <a:ea typeface="+mn-ea"/>
              <a:cs typeface="+mn-cs"/>
            </a:defRPr>
          </a:pPr>
          <a:endParaRPr lang="en-TR"/>
        </a:p>
      </c:txPr>
    </c:legend>
    <c:plotVisOnly val="1"/>
    <c:dispBlanksAs val="gap"/>
    <c:showDLblsOverMax val="0"/>
  </c:chart>
  <c:spPr>
    <a:noFill/>
    <a:ln>
      <a:noFill/>
    </a:ln>
    <a:effectLst/>
  </c:spPr>
  <c:txPr>
    <a:bodyPr/>
    <a:lstStyle/>
    <a:p>
      <a:pPr>
        <a:defRPr sz="1200">
          <a:latin typeface="Cambria" panose="02040503050406030204" pitchFamily="18" charset="0"/>
        </a:defRPr>
      </a:pPr>
      <a:endParaRPr lang="en-TR"/>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STABILITY!$C$178</c:f>
              <c:strCache>
                <c:ptCount val="1"/>
                <c:pt idx="0">
                  <c:v>2022</c:v>
                </c:pt>
              </c:strCache>
            </c:strRef>
          </c:tx>
          <c:spPr>
            <a:solidFill>
              <a:schemeClr val="accent1"/>
            </a:solidFill>
            <a:ln>
              <a:noFill/>
            </a:ln>
            <a:effectLst/>
          </c:spPr>
          <c:invertIfNegative val="0"/>
          <c:cat>
            <c:strRef>
              <c:f>STABILITY!$B$179:$B$184</c:f>
              <c:strCache>
                <c:ptCount val="6"/>
                <c:pt idx="0">
                  <c:v>OIC-LIG</c:v>
                </c:pt>
                <c:pt idx="1">
                  <c:v>OIC-LMIG</c:v>
                </c:pt>
                <c:pt idx="2">
                  <c:v>OIC-UMIG</c:v>
                </c:pt>
                <c:pt idx="3">
                  <c:v>OIC-HIG</c:v>
                </c:pt>
                <c:pt idx="4">
                  <c:v>OIC-Average</c:v>
                </c:pt>
                <c:pt idx="5">
                  <c:v>World Average</c:v>
                </c:pt>
              </c:strCache>
            </c:strRef>
          </c:cat>
          <c:val>
            <c:numRef>
              <c:f>STABILITY!$C$179:$C$184</c:f>
              <c:numCache>
                <c:formatCode>0.0</c:formatCode>
                <c:ptCount val="6"/>
                <c:pt idx="0">
                  <c:v>9.6199999999999992</c:v>
                </c:pt>
                <c:pt idx="1">
                  <c:v>8.0299999999999994</c:v>
                </c:pt>
                <c:pt idx="2">
                  <c:v>7.18</c:v>
                </c:pt>
                <c:pt idx="3">
                  <c:v>3.15</c:v>
                </c:pt>
                <c:pt idx="4">
                  <c:v>7.35</c:v>
                </c:pt>
                <c:pt idx="5">
                  <c:v>5.79</c:v>
                </c:pt>
              </c:numCache>
            </c:numRef>
          </c:val>
          <c:extLst>
            <c:ext xmlns:c16="http://schemas.microsoft.com/office/drawing/2014/chart" uri="{C3380CC4-5D6E-409C-BE32-E72D297353CC}">
              <c16:uniqueId val="{AAAAAAAA-0000-0000-0000-000000000000}"/>
            </c:ext>
          </c:extLst>
        </c:ser>
        <c:ser>
          <c:idx val="1"/>
          <c:order val="1"/>
          <c:tx>
            <c:strRef>
              <c:f>STABILITY!$C$178</c:f>
              <c:strCache>
                <c:ptCount val="1"/>
                <c:pt idx="0">
                  <c:v>2023</c:v>
                </c:pt>
              </c:strCache>
            </c:strRef>
          </c:tx>
          <c:spPr>
            <a:solidFill>
              <a:schemeClr val="accent2"/>
            </a:solidFill>
            <a:ln>
              <a:noFill/>
            </a:ln>
            <a:effectLst/>
          </c:spPr>
          <c:invertIfNegative val="0"/>
          <c:cat>
            <c:strRef>
              <c:f>STABILITY!$B$179:$B$184</c:f>
              <c:strCache>
                <c:ptCount val="6"/>
                <c:pt idx="0">
                  <c:v>OIC-LIG</c:v>
                </c:pt>
                <c:pt idx="1">
                  <c:v>OIC-LMIG</c:v>
                </c:pt>
                <c:pt idx="2">
                  <c:v>OIC-UMIG</c:v>
                </c:pt>
                <c:pt idx="3">
                  <c:v>OIC-HIG</c:v>
                </c:pt>
                <c:pt idx="4">
                  <c:v>OIC-Average</c:v>
                </c:pt>
                <c:pt idx="5">
                  <c:v>World Average</c:v>
                </c:pt>
              </c:strCache>
            </c:strRef>
          </c:cat>
          <c:val>
            <c:numRef>
              <c:f>STABILITY!$C$179:$C$184</c:f>
              <c:numCache>
                <c:formatCode>0.0</c:formatCode>
                <c:ptCount val="6"/>
                <c:pt idx="0">
                  <c:v>11.63</c:v>
                </c:pt>
                <c:pt idx="1">
                  <c:v>7.07</c:v>
                </c:pt>
                <c:pt idx="2">
                  <c:v>6.62</c:v>
                </c:pt>
                <c:pt idx="3">
                  <c:v>2.75</c:v>
                </c:pt>
                <c:pt idx="4">
                  <c:v>7.08</c:v>
                </c:pt>
                <c:pt idx="5">
                  <c:v>5.35</c:v>
                </c:pt>
              </c:numCache>
            </c:numRef>
          </c:val>
          <c:extLst>
            <c:ext xmlns:c16="http://schemas.microsoft.com/office/drawing/2014/chart" uri="{C3380CC4-5D6E-409C-BE32-E72D297353CC}">
              <c16:uniqueId val="{AAAAAAAA-0000-0000-0000-000000000001}"/>
            </c:ext>
          </c:extLst>
        </c:ser>
        <c:ser>
          <c:idx val="2"/>
          <c:order val="2"/>
          <c:tx>
            <c:strRef>
              <c:f>STABILITY!$C$178</c:f>
              <c:strCache>
                <c:ptCount val="1"/>
                <c:pt idx="0">
                  <c:v>2024</c:v>
                </c:pt>
              </c:strCache>
            </c:strRef>
          </c:tx>
          <c:spPr>
            <a:solidFill>
              <a:schemeClr val="accent3"/>
            </a:solidFill>
            <a:ln>
              <a:noFill/>
            </a:ln>
            <a:effectLst/>
          </c:spPr>
          <c:invertIfNegative val="0"/>
          <c:cat>
            <c:strRef>
              <c:f>STABILITY!$B$179:$B$184</c:f>
              <c:strCache>
                <c:ptCount val="6"/>
                <c:pt idx="0">
                  <c:v>OIC-LIG</c:v>
                </c:pt>
                <c:pt idx="1">
                  <c:v>OIC-LMIG</c:v>
                </c:pt>
                <c:pt idx="2">
                  <c:v>OIC-UMIG</c:v>
                </c:pt>
                <c:pt idx="3">
                  <c:v>OIC-HIG</c:v>
                </c:pt>
                <c:pt idx="4">
                  <c:v>OIC-Average</c:v>
                </c:pt>
                <c:pt idx="5">
                  <c:v>World Average</c:v>
                </c:pt>
              </c:strCache>
            </c:strRef>
          </c:cat>
          <c:val>
            <c:numRef>
              <c:f>STABILITY!$C$179:$C$184</c:f>
              <c:numCache>
                <c:formatCode>0.0</c:formatCode>
                <c:ptCount val="6"/>
                <c:pt idx="0">
                  <c:v>5.25</c:v>
                </c:pt>
                <c:pt idx="1">
                  <c:v>7.71</c:v>
                </c:pt>
                <c:pt idx="2">
                  <c:v>6.4</c:v>
                </c:pt>
                <c:pt idx="3">
                  <c:v>2.31</c:v>
                </c:pt>
                <c:pt idx="4">
                  <c:v>6.18</c:v>
                </c:pt>
                <c:pt idx="5">
                  <c:v>4.62</c:v>
                </c:pt>
              </c:numCache>
            </c:numRef>
          </c:val>
          <c:extLst>
            <c:ext xmlns:c16="http://schemas.microsoft.com/office/drawing/2014/chart" uri="{C3380CC4-5D6E-409C-BE32-E72D297353CC}">
              <c16:uniqueId val="{AAAAAAAA-0000-0000-0000-000000000002}"/>
            </c:ext>
          </c:extLst>
        </c:ser>
        <c:dLbls>
          <c:showLegendKey val="0"/>
          <c:showVal val="0"/>
          <c:showCatName val="0"/>
          <c:showSerName val="0"/>
          <c:showPercent val="0"/>
          <c:showBubbleSize val="0"/>
        </c:dLbls>
        <c:gapWidth val="219"/>
        <c:overlap val="-27"/>
        <c:axId val="792949487"/>
        <c:axId val="945847567"/>
      </c:barChart>
      <c:catAx>
        <c:axId val="79294948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Cambria" panose="02040503050406030204" pitchFamily="18" charset="0"/>
                <a:ea typeface="+mn-ea"/>
                <a:cs typeface="+mn-cs"/>
              </a:defRPr>
            </a:pPr>
            <a:endParaRPr lang="en-TR"/>
          </a:p>
        </c:txPr>
        <c:crossAx val="945847567"/>
        <c:crosses val="autoZero"/>
        <c:auto val="1"/>
        <c:lblAlgn val="ctr"/>
        <c:lblOffset val="100"/>
        <c:noMultiLvlLbl val="0"/>
      </c:catAx>
      <c:valAx>
        <c:axId val="945847567"/>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Cambria" panose="02040503050406030204" pitchFamily="18" charset="0"/>
                <a:ea typeface="+mn-ea"/>
                <a:cs typeface="+mn-cs"/>
              </a:defRPr>
            </a:pPr>
            <a:endParaRPr lang="en-TR"/>
          </a:p>
        </c:txPr>
        <c:crossAx val="79294948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Cambria" panose="02040503050406030204" pitchFamily="18" charset="0"/>
              <a:ea typeface="+mn-ea"/>
              <a:cs typeface="+mn-cs"/>
            </a:defRPr>
          </a:pPr>
          <a:endParaRPr lang="en-TR"/>
        </a:p>
      </c:txPr>
    </c:legend>
    <c:plotVisOnly val="1"/>
    <c:dispBlanksAs val="gap"/>
    <c:showDLblsOverMax val="0"/>
  </c:chart>
  <c:spPr>
    <a:noFill/>
    <a:ln>
      <a:noFill/>
    </a:ln>
    <a:effectLst/>
  </c:spPr>
  <c:txPr>
    <a:bodyPr/>
    <a:lstStyle/>
    <a:p>
      <a:pPr>
        <a:defRPr sz="1200">
          <a:latin typeface="Cambria" panose="02040503050406030204" pitchFamily="18" charset="0"/>
        </a:defRPr>
      </a:pPr>
      <a:endParaRPr lang="en-TR"/>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Sector_Countr_Historical!$C$4</c:f>
              <c:strCache>
                <c:ptCount val="1"/>
                <c:pt idx="0">
                  <c:v>2025</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lumMod val="75000"/>
                        <a:lumOff val="25000"/>
                      </a:schemeClr>
                    </a:solidFill>
                    <a:latin typeface="Cambria" panose="02040503050406030204" pitchFamily="18" charset="0"/>
                    <a:ea typeface="+mn-ea"/>
                    <a:cs typeface="+mn-cs"/>
                  </a:defRPr>
                </a:pPr>
                <a:endParaRPr lang="en-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Sector_Countr_Historical!$B$5:$B$9</c:f>
              <c:strCache>
                <c:ptCount val="6"/>
                <c:pt idx="0">
                  <c:v>GCC</c:v>
                </c:pt>
                <c:pt idx="1">
                  <c:v>EAP</c:v>
                </c:pt>
                <c:pt idx="2">
                  <c:v>MENA (excl. GCC)</c:v>
                </c:pt>
                <c:pt idx="3">
                  <c:v>ECA</c:v>
                </c:pt>
                <c:pt idx="4">
                  <c:v>South Asia</c:v>
                </c:pt>
                <c:pt idx="5">
                  <c:v>SSA</c:v>
                </c:pt>
              </c:strCache>
            </c:strRef>
          </c:cat>
          <c:val>
            <c:numRef>
              <c:f>Sector_Countr_Historical!$C$5:$C$9</c:f>
              <c:numCache>
                <c:formatCode>0%</c:formatCode>
                <c:ptCount val="6"/>
                <c:pt idx="0">
                  <c:v>0.53800000000000003</c:v>
                </c:pt>
                <c:pt idx="1">
                  <c:v>0.21299999999999999</c:v>
                </c:pt>
                <c:pt idx="2">
                  <c:v>0.16400000000000001</c:v>
                </c:pt>
                <c:pt idx="3">
                  <c:v>4.9000000000000002E-2</c:v>
                </c:pt>
                <c:pt idx="4">
                  <c:v>2.4E-2</c:v>
                </c:pt>
                <c:pt idx="5">
                  <c:v>7.0000000000000001E-3</c:v>
                </c:pt>
              </c:numCache>
            </c:numRef>
          </c:val>
          <c:extLst>
            <c:ext xmlns:c16="http://schemas.microsoft.com/office/drawing/2014/chart" uri="{C3380CC4-5D6E-409C-BE32-E72D297353CC}">
              <c16:uniqueId val="{00000000-6DAE-6747-84F8-334F124C2C15}"/>
            </c:ext>
          </c:extLst>
        </c:ser>
        <c:dLbls>
          <c:showLegendKey val="0"/>
          <c:showVal val="0"/>
          <c:showCatName val="0"/>
          <c:showSerName val="0"/>
          <c:showPercent val="0"/>
          <c:showBubbleSize val="0"/>
        </c:dLbls>
        <c:gapWidth val="219"/>
        <c:overlap val="-27"/>
        <c:axId val="139232656"/>
        <c:axId val="143400528"/>
      </c:barChart>
      <c:catAx>
        <c:axId val="139232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Cambria" panose="02040503050406030204" pitchFamily="18" charset="0"/>
                <a:ea typeface="+mn-ea"/>
                <a:cs typeface="+mn-cs"/>
              </a:defRPr>
            </a:pPr>
            <a:endParaRPr lang="en-TR"/>
          </a:p>
        </c:txPr>
        <c:crossAx val="143400528"/>
        <c:crosses val="autoZero"/>
        <c:auto val="1"/>
        <c:lblAlgn val="ctr"/>
        <c:lblOffset val="100"/>
        <c:noMultiLvlLbl val="0"/>
      </c:catAx>
      <c:valAx>
        <c:axId val="143400528"/>
        <c:scaling>
          <c:orientation val="minMax"/>
        </c:scaling>
        <c:delete val="1"/>
        <c:axPos val="l"/>
        <c:numFmt formatCode="0%" sourceLinked="1"/>
        <c:majorTickMark val="none"/>
        <c:minorTickMark val="none"/>
        <c:tickLblPos val="nextTo"/>
        <c:crossAx val="139232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Cambria" panose="02040503050406030204" pitchFamily="18" charset="0"/>
              <a:ea typeface="+mn-ea"/>
              <a:cs typeface="+mn-cs"/>
            </a:defRPr>
          </a:pPr>
          <a:endParaRPr lang="en-TR"/>
        </a:p>
      </c:txPr>
    </c:legend>
    <c:plotVisOnly val="1"/>
    <c:dispBlanksAs val="gap"/>
    <c:showDLblsOverMax val="0"/>
  </c:chart>
  <c:spPr>
    <a:noFill/>
    <a:ln>
      <a:noFill/>
    </a:ln>
    <a:effectLst/>
  </c:spPr>
  <c:txPr>
    <a:bodyPr/>
    <a:lstStyle/>
    <a:p>
      <a:pPr>
        <a:defRPr>
          <a:latin typeface="Cambria" panose="02040503050406030204" pitchFamily="18" charset="0"/>
        </a:defRPr>
      </a:pPr>
      <a:endParaRPr lang="en-TR"/>
    </a:p>
  </c:txPr>
  <c:externalData r:id="rId4">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Sector_Countr_Historical!$C$20</c:f>
              <c:strCache>
                <c:ptCount val="1"/>
                <c:pt idx="0">
                  <c:v>2025</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Cambria" panose="02040503050406030204" pitchFamily="18" charset="0"/>
                    <a:ea typeface="+mn-ea"/>
                    <a:cs typeface="+mn-cs"/>
                  </a:defRPr>
                </a:pPr>
                <a:endParaRPr lang="en-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Sector_Countr_Historical!$B$21:$B$24</c:f>
              <c:strCache>
                <c:ptCount val="4"/>
                <c:pt idx="0">
                  <c:v>Islamic Banking</c:v>
                </c:pt>
                <c:pt idx="1">
                  <c:v>Sukuk</c:v>
                </c:pt>
                <c:pt idx="2">
                  <c:v>Islamic Funds</c:v>
                </c:pt>
                <c:pt idx="3">
                  <c:v>Takaful</c:v>
                </c:pt>
              </c:strCache>
            </c:strRef>
          </c:cat>
          <c:val>
            <c:numRef>
              <c:f>Sector_Countr_Historical!$C$21:$C$24</c:f>
              <c:numCache>
                <c:formatCode>0%</c:formatCode>
                <c:ptCount val="4"/>
                <c:pt idx="0">
                  <c:v>0.69199999999999995</c:v>
                </c:pt>
                <c:pt idx="1">
                  <c:v>0.251</c:v>
                </c:pt>
                <c:pt idx="2">
                  <c:v>4.1000000000000002E-2</c:v>
                </c:pt>
                <c:pt idx="3">
                  <c:v>1.6E-2</c:v>
                </c:pt>
              </c:numCache>
            </c:numRef>
          </c:val>
          <c:extLst>
            <c:ext xmlns:c16="http://schemas.microsoft.com/office/drawing/2014/chart" uri="{C3380CC4-5D6E-409C-BE32-E72D297353CC}">
              <c16:uniqueId val="{00000000-79D8-EA4A-950E-9B9C06E24E54}"/>
            </c:ext>
          </c:extLst>
        </c:ser>
        <c:dLbls>
          <c:showLegendKey val="0"/>
          <c:showVal val="0"/>
          <c:showCatName val="0"/>
          <c:showSerName val="0"/>
          <c:showPercent val="0"/>
          <c:showBubbleSize val="0"/>
        </c:dLbls>
        <c:gapWidth val="219"/>
        <c:overlap val="-27"/>
        <c:axId val="117913344"/>
        <c:axId val="63557712"/>
      </c:barChart>
      <c:catAx>
        <c:axId val="117913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Cambria" panose="02040503050406030204" pitchFamily="18" charset="0"/>
                <a:ea typeface="+mn-ea"/>
                <a:cs typeface="+mn-cs"/>
              </a:defRPr>
            </a:pPr>
            <a:endParaRPr lang="en-TR"/>
          </a:p>
        </c:txPr>
        <c:crossAx val="63557712"/>
        <c:crosses val="autoZero"/>
        <c:auto val="1"/>
        <c:lblAlgn val="ctr"/>
        <c:lblOffset val="100"/>
        <c:noMultiLvlLbl val="0"/>
      </c:catAx>
      <c:valAx>
        <c:axId val="63557712"/>
        <c:scaling>
          <c:orientation val="minMax"/>
        </c:scaling>
        <c:delete val="1"/>
        <c:axPos val="l"/>
        <c:numFmt formatCode="0%" sourceLinked="1"/>
        <c:majorTickMark val="none"/>
        <c:minorTickMark val="none"/>
        <c:tickLblPos val="nextTo"/>
        <c:crossAx val="117913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Cambria" panose="02040503050406030204" pitchFamily="18" charset="0"/>
              <a:ea typeface="+mn-ea"/>
              <a:cs typeface="+mn-cs"/>
            </a:defRPr>
          </a:pPr>
          <a:endParaRPr lang="en-TR"/>
        </a:p>
      </c:txPr>
    </c:legend>
    <c:plotVisOnly val="1"/>
    <c:dispBlanksAs val="gap"/>
    <c:showDLblsOverMax val="0"/>
  </c:chart>
  <c:spPr>
    <a:noFill/>
    <a:ln>
      <a:noFill/>
    </a:ln>
    <a:effectLst/>
  </c:spPr>
  <c:txPr>
    <a:bodyPr/>
    <a:lstStyle/>
    <a:p>
      <a:pPr>
        <a:defRPr>
          <a:latin typeface="Cambria" panose="02040503050406030204" pitchFamily="18" charset="0"/>
        </a:defRPr>
      </a:pPr>
      <a:endParaRPr lang="en-TR"/>
    </a:p>
  </c:txPr>
  <c:externalData r:id="rId4">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1"/>
          <c:order val="0"/>
          <c:tx>
            <c:strRef>
              <c:f>'Islamic Banking'!$L$3</c:f>
              <c:strCache>
                <c:ptCount val="1"/>
                <c:pt idx="0">
                  <c:v>2025Q3</c:v>
                </c:pt>
              </c:strCache>
            </c:strRef>
          </c:tx>
          <c:spPr>
            <a:solidFill>
              <a:schemeClr val="accent2"/>
            </a:solidFill>
            <a:ln>
              <a:noFill/>
            </a:ln>
            <a:effectLst/>
          </c:spPr>
          <c:invertIfNegative val="0"/>
          <c:dPt>
            <c:idx val="15"/>
            <c:invertIfNegative val="0"/>
            <c:bubble3D val="0"/>
            <c:spPr>
              <a:solidFill>
                <a:schemeClr val="accent1"/>
              </a:solidFill>
              <a:ln>
                <a:noFill/>
              </a:ln>
              <a:effectLst/>
            </c:spPr>
            <c:extLst>
              <c:ext xmlns:c16="http://schemas.microsoft.com/office/drawing/2014/chart" uri="{C3380CC4-5D6E-409C-BE32-E72D297353CC}">
                <c16:uniqueId val="{00000001-7A16-034E-B282-11244813CF7D}"/>
              </c:ext>
            </c:extLst>
          </c:dPt>
          <c:dPt>
            <c:idx val="16"/>
            <c:invertIfNegative val="0"/>
            <c:bubble3D val="0"/>
            <c:spPr>
              <a:solidFill>
                <a:schemeClr val="accent1"/>
              </a:solidFill>
              <a:ln>
                <a:noFill/>
              </a:ln>
              <a:effectLst/>
            </c:spPr>
            <c:extLst>
              <c:ext xmlns:c16="http://schemas.microsoft.com/office/drawing/2014/chart" uri="{C3380CC4-5D6E-409C-BE32-E72D297353CC}">
                <c16:uniqueId val="{00000003-7A16-034E-B282-11244813CF7D}"/>
              </c:ext>
            </c:extLst>
          </c:dPt>
          <c:dPt>
            <c:idx val="17"/>
            <c:invertIfNegative val="0"/>
            <c:bubble3D val="0"/>
            <c:spPr>
              <a:solidFill>
                <a:schemeClr val="accent1"/>
              </a:solidFill>
              <a:ln>
                <a:noFill/>
              </a:ln>
              <a:effectLst/>
            </c:spPr>
            <c:extLst>
              <c:ext xmlns:c16="http://schemas.microsoft.com/office/drawing/2014/chart" uri="{C3380CC4-5D6E-409C-BE32-E72D297353CC}">
                <c16:uniqueId val="{00000005-7A16-034E-B282-11244813CF7D}"/>
              </c:ext>
            </c:extLst>
          </c:dPt>
          <c:dPt>
            <c:idx val="18"/>
            <c:invertIfNegative val="0"/>
            <c:bubble3D val="0"/>
            <c:spPr>
              <a:solidFill>
                <a:schemeClr val="accent1"/>
              </a:solidFill>
              <a:ln>
                <a:noFill/>
              </a:ln>
              <a:effectLst/>
            </c:spPr>
            <c:extLst>
              <c:ext xmlns:c16="http://schemas.microsoft.com/office/drawing/2014/chart" uri="{C3380CC4-5D6E-409C-BE32-E72D297353CC}">
                <c16:uniqueId val="{00000007-7A16-034E-B282-11244813CF7D}"/>
              </c:ext>
            </c:extLst>
          </c:dPt>
          <c:dPt>
            <c:idx val="19"/>
            <c:invertIfNegative val="0"/>
            <c:bubble3D val="0"/>
            <c:spPr>
              <a:solidFill>
                <a:schemeClr val="accent1"/>
              </a:solidFill>
              <a:ln>
                <a:noFill/>
              </a:ln>
              <a:effectLst/>
            </c:spPr>
            <c:extLst>
              <c:ext xmlns:c16="http://schemas.microsoft.com/office/drawing/2014/chart" uri="{C3380CC4-5D6E-409C-BE32-E72D297353CC}">
                <c16:uniqueId val="{00000009-7A16-034E-B282-11244813CF7D}"/>
              </c:ext>
            </c:extLst>
          </c:dPt>
          <c:dPt>
            <c:idx val="20"/>
            <c:invertIfNegative val="0"/>
            <c:bubble3D val="0"/>
            <c:spPr>
              <a:solidFill>
                <a:schemeClr val="accent1"/>
              </a:solidFill>
              <a:ln>
                <a:noFill/>
              </a:ln>
              <a:effectLst/>
            </c:spPr>
            <c:extLst>
              <c:ext xmlns:c16="http://schemas.microsoft.com/office/drawing/2014/chart" uri="{C3380CC4-5D6E-409C-BE32-E72D297353CC}">
                <c16:uniqueId val="{0000000B-7A16-034E-B282-11244813CF7D}"/>
              </c:ext>
            </c:extLst>
          </c:dPt>
          <c:dPt>
            <c:idx val="21"/>
            <c:invertIfNegative val="0"/>
            <c:bubble3D val="0"/>
            <c:spPr>
              <a:solidFill>
                <a:schemeClr val="accent1"/>
              </a:solidFill>
              <a:ln>
                <a:noFill/>
              </a:ln>
              <a:effectLst/>
            </c:spPr>
            <c:extLst>
              <c:ext xmlns:c16="http://schemas.microsoft.com/office/drawing/2014/chart" uri="{C3380CC4-5D6E-409C-BE32-E72D297353CC}">
                <c16:uniqueId val="{0000000D-7A16-034E-B282-11244813CF7D}"/>
              </c:ext>
            </c:extLst>
          </c:dPt>
          <c:dPt>
            <c:idx val="22"/>
            <c:invertIfNegative val="0"/>
            <c:bubble3D val="0"/>
            <c:spPr>
              <a:solidFill>
                <a:schemeClr val="accent1"/>
              </a:solidFill>
              <a:ln>
                <a:noFill/>
              </a:ln>
              <a:effectLst/>
            </c:spPr>
            <c:extLst>
              <c:ext xmlns:c16="http://schemas.microsoft.com/office/drawing/2014/chart" uri="{C3380CC4-5D6E-409C-BE32-E72D297353CC}">
                <c16:uniqueId val="{0000000F-7A16-034E-B282-11244813CF7D}"/>
              </c:ext>
            </c:extLst>
          </c:dPt>
          <c:dPt>
            <c:idx val="23"/>
            <c:invertIfNegative val="0"/>
            <c:bubble3D val="0"/>
            <c:spPr>
              <a:solidFill>
                <a:schemeClr val="accent1"/>
              </a:solidFill>
              <a:ln>
                <a:noFill/>
              </a:ln>
              <a:effectLst/>
            </c:spPr>
            <c:extLst>
              <c:ext xmlns:c16="http://schemas.microsoft.com/office/drawing/2014/chart" uri="{C3380CC4-5D6E-409C-BE32-E72D297353CC}">
                <c16:uniqueId val="{00000011-7A16-034E-B282-11244813CF7D}"/>
              </c:ext>
            </c:extLst>
          </c:dPt>
          <c:dPt>
            <c:idx val="24"/>
            <c:invertIfNegative val="0"/>
            <c:bubble3D val="0"/>
            <c:spPr>
              <a:solidFill>
                <a:schemeClr val="accent1"/>
              </a:solidFill>
              <a:ln>
                <a:noFill/>
              </a:ln>
              <a:effectLst/>
            </c:spPr>
            <c:extLst>
              <c:ext xmlns:c16="http://schemas.microsoft.com/office/drawing/2014/chart" uri="{C3380CC4-5D6E-409C-BE32-E72D297353CC}">
                <c16:uniqueId val="{00000013-7A16-034E-B282-11244813CF7D}"/>
              </c:ext>
            </c:extLst>
          </c:dPt>
          <c:dPt>
            <c:idx val="25"/>
            <c:invertIfNegative val="0"/>
            <c:bubble3D val="0"/>
            <c:spPr>
              <a:solidFill>
                <a:schemeClr val="accent1"/>
              </a:solidFill>
              <a:ln>
                <a:noFill/>
              </a:ln>
              <a:effectLst/>
            </c:spPr>
            <c:extLst>
              <c:ext xmlns:c16="http://schemas.microsoft.com/office/drawing/2014/chart" uri="{C3380CC4-5D6E-409C-BE32-E72D297353CC}">
                <c16:uniqueId val="{00000015-7A16-034E-B282-11244813CF7D}"/>
              </c:ext>
            </c:extLst>
          </c:dPt>
          <c:dPt>
            <c:idx val="26"/>
            <c:invertIfNegative val="0"/>
            <c:bubble3D val="0"/>
            <c:spPr>
              <a:solidFill>
                <a:schemeClr val="accent1"/>
              </a:solidFill>
              <a:ln>
                <a:noFill/>
              </a:ln>
              <a:effectLst/>
            </c:spPr>
            <c:extLst>
              <c:ext xmlns:c16="http://schemas.microsoft.com/office/drawing/2014/chart" uri="{C3380CC4-5D6E-409C-BE32-E72D297353CC}">
                <c16:uniqueId val="{00000017-7A16-034E-B282-11244813CF7D}"/>
              </c:ext>
            </c:extLst>
          </c:dPt>
          <c:dPt>
            <c:idx val="27"/>
            <c:invertIfNegative val="0"/>
            <c:bubble3D val="0"/>
            <c:spPr>
              <a:solidFill>
                <a:schemeClr val="accent1"/>
              </a:solidFill>
              <a:ln>
                <a:noFill/>
              </a:ln>
              <a:effectLst/>
            </c:spPr>
            <c:extLst>
              <c:ext xmlns:c16="http://schemas.microsoft.com/office/drawing/2014/chart" uri="{C3380CC4-5D6E-409C-BE32-E72D297353CC}">
                <c16:uniqueId val="{00000019-7A16-034E-B282-11244813CF7D}"/>
              </c:ext>
            </c:extLst>
          </c:dPt>
          <c:dPt>
            <c:idx val="28"/>
            <c:invertIfNegative val="0"/>
            <c:bubble3D val="0"/>
            <c:spPr>
              <a:solidFill>
                <a:schemeClr val="accent1"/>
              </a:solidFill>
              <a:ln>
                <a:noFill/>
              </a:ln>
              <a:effectLst/>
            </c:spPr>
            <c:extLst>
              <c:ext xmlns:c16="http://schemas.microsoft.com/office/drawing/2014/chart" uri="{C3380CC4-5D6E-409C-BE32-E72D297353CC}">
                <c16:uniqueId val="{0000001B-7A16-034E-B282-11244813CF7D}"/>
              </c:ext>
            </c:extLst>
          </c:dPt>
          <c:dPt>
            <c:idx val="29"/>
            <c:invertIfNegative val="0"/>
            <c:bubble3D val="0"/>
            <c:spPr>
              <a:solidFill>
                <a:schemeClr val="accent1"/>
              </a:solidFill>
              <a:ln>
                <a:noFill/>
              </a:ln>
              <a:effectLst/>
            </c:spPr>
            <c:extLst>
              <c:ext xmlns:c16="http://schemas.microsoft.com/office/drawing/2014/chart" uri="{C3380CC4-5D6E-409C-BE32-E72D297353CC}">
                <c16:uniqueId val="{0000001D-7A16-034E-B282-11244813CF7D}"/>
              </c:ext>
            </c:extLst>
          </c:dPt>
          <c:dLbls>
            <c:numFmt formatCode="#,##0" sourceLinked="0"/>
            <c:spPr>
              <a:noFill/>
              <a:ln>
                <a:noFill/>
              </a:ln>
              <a:effectLst/>
            </c:spPr>
            <c:txPr>
              <a:bodyPr rot="0" spcFirstLastPara="1" vertOverflow="ellipsis" vert="horz" wrap="square" anchor="ctr" anchorCtr="1"/>
              <a:lstStyle/>
              <a:p>
                <a:pPr>
                  <a:defRPr sz="700" b="0" i="0" u="none" strike="noStrike" kern="1200" baseline="0">
                    <a:solidFill>
                      <a:schemeClr val="tx1"/>
                    </a:solidFill>
                    <a:latin typeface="Cambria" panose="02040503050406030204" pitchFamily="18" charset="0"/>
                    <a:ea typeface="+mn-ea"/>
                    <a:cs typeface="+mn-cs"/>
                  </a:defRPr>
                </a:pPr>
                <a:endParaRPr lang="en-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'Islamic Banking'!$K$4:$K$33</c:f>
              <c:strCache>
                <c:ptCount val="30"/>
                <c:pt idx="0">
                  <c:v>Kazakhstan</c:v>
                </c:pt>
                <c:pt idx="1">
                  <c:v>Kyrgyz Republic</c:v>
                </c:pt>
                <c:pt idx="2">
                  <c:v>Nigeria</c:v>
                </c:pt>
                <c:pt idx="3">
                  <c:v>Morocco</c:v>
                </c:pt>
                <c:pt idx="4">
                  <c:v>Algeria</c:v>
                </c:pt>
                <c:pt idx="5">
                  <c:v>Egypt</c:v>
                </c:pt>
                <c:pt idx="6">
                  <c:v>Libya</c:v>
                </c:pt>
                <c:pt idx="7">
                  <c:v>Tunisia</c:v>
                </c:pt>
                <c:pt idx="8">
                  <c:v>Indonesia</c:v>
                </c:pt>
                <c:pt idx="9">
                  <c:v>Iraq</c:v>
                </c:pt>
                <c:pt idx="10">
                  <c:v>Türkiye</c:v>
                </c:pt>
                <c:pt idx="11">
                  <c:v>Afghanistan</c:v>
                </c:pt>
                <c:pt idx="12">
                  <c:v>Maldives</c:v>
                </c:pt>
                <c:pt idx="13">
                  <c:v>Palestine</c:v>
                </c:pt>
                <c:pt idx="14">
                  <c:v>Oman</c:v>
                </c:pt>
                <c:pt idx="15">
                  <c:v>Pakistan</c:v>
                </c:pt>
                <c:pt idx="16">
                  <c:v>Jordan</c:v>
                </c:pt>
                <c:pt idx="17">
                  <c:v>Bangladesh</c:v>
                </c:pt>
                <c:pt idx="18">
                  <c:v>UAE</c:v>
                </c:pt>
                <c:pt idx="19">
                  <c:v>Djibouti</c:v>
                </c:pt>
                <c:pt idx="20">
                  <c:v>Bahrain</c:v>
                </c:pt>
                <c:pt idx="21">
                  <c:v>Qatar</c:v>
                </c:pt>
                <c:pt idx="22">
                  <c:v>Malaysia</c:v>
                </c:pt>
                <c:pt idx="23">
                  <c:v>Mauritania</c:v>
                </c:pt>
                <c:pt idx="24">
                  <c:v>Kuwait</c:v>
                </c:pt>
                <c:pt idx="25">
                  <c:v>Brunei</c:v>
                </c:pt>
                <c:pt idx="26">
                  <c:v>Saudi Arabia</c:v>
                </c:pt>
                <c:pt idx="27">
                  <c:v>Iran</c:v>
                </c:pt>
                <c:pt idx="28">
                  <c:v>Sudan</c:v>
                </c:pt>
                <c:pt idx="29">
                  <c:v>Somalia</c:v>
                </c:pt>
              </c:strCache>
            </c:strRef>
          </c:cat>
          <c:val>
            <c:numRef>
              <c:f>'Islamic Banking'!$L$4:$L$33</c:f>
              <c:numCache>
                <c:formatCode>General</c:formatCode>
                <c:ptCount val="30"/>
                <c:pt idx="0">
                  <c:v>0.4</c:v>
                </c:pt>
                <c:pt idx="1">
                  <c:v>1.1000000000000001</c:v>
                </c:pt>
                <c:pt idx="2">
                  <c:v>1.5</c:v>
                </c:pt>
                <c:pt idx="3">
                  <c:v>1.8</c:v>
                </c:pt>
                <c:pt idx="4">
                  <c:v>2.4</c:v>
                </c:pt>
                <c:pt idx="5">
                  <c:v>5</c:v>
                </c:pt>
                <c:pt idx="6">
                  <c:v>6.6</c:v>
                </c:pt>
                <c:pt idx="7">
                  <c:v>6.9</c:v>
                </c:pt>
                <c:pt idx="8">
                  <c:v>7.6</c:v>
                </c:pt>
                <c:pt idx="9">
                  <c:v>9.4</c:v>
                </c:pt>
                <c:pt idx="10">
                  <c:v>9.6999999999999993</c:v>
                </c:pt>
                <c:pt idx="11">
                  <c:v>12.4</c:v>
                </c:pt>
                <c:pt idx="12">
                  <c:v>13.5</c:v>
                </c:pt>
                <c:pt idx="13">
                  <c:v>14.7</c:v>
                </c:pt>
                <c:pt idx="14">
                  <c:v>19.2</c:v>
                </c:pt>
                <c:pt idx="15">
                  <c:v>21.1</c:v>
                </c:pt>
                <c:pt idx="16">
                  <c:v>21.4</c:v>
                </c:pt>
                <c:pt idx="17">
                  <c:v>22.1</c:v>
                </c:pt>
                <c:pt idx="18">
                  <c:v>24</c:v>
                </c:pt>
                <c:pt idx="19">
                  <c:v>25</c:v>
                </c:pt>
                <c:pt idx="20">
                  <c:v>27</c:v>
                </c:pt>
                <c:pt idx="21">
                  <c:v>28.1</c:v>
                </c:pt>
                <c:pt idx="22">
                  <c:v>34.299999999999997</c:v>
                </c:pt>
                <c:pt idx="23">
                  <c:v>43.7</c:v>
                </c:pt>
                <c:pt idx="24">
                  <c:v>58.2</c:v>
                </c:pt>
                <c:pt idx="25">
                  <c:v>61.3</c:v>
                </c:pt>
                <c:pt idx="26">
                  <c:v>75.8</c:v>
                </c:pt>
                <c:pt idx="27">
                  <c:v>100</c:v>
                </c:pt>
                <c:pt idx="28">
                  <c:v>100</c:v>
                </c:pt>
                <c:pt idx="29">
                  <c:v>100</c:v>
                </c:pt>
              </c:numCache>
            </c:numRef>
          </c:val>
          <c:extLst>
            <c:ext xmlns:c16="http://schemas.microsoft.com/office/drawing/2014/chart" uri="{C3380CC4-5D6E-409C-BE32-E72D297353CC}">
              <c16:uniqueId val="{0000001E-7A16-034E-B282-11244813CF7D}"/>
            </c:ext>
          </c:extLst>
        </c:ser>
        <c:dLbls>
          <c:showLegendKey val="0"/>
          <c:showVal val="0"/>
          <c:showCatName val="0"/>
          <c:showSerName val="0"/>
          <c:showPercent val="0"/>
          <c:showBubbleSize val="0"/>
        </c:dLbls>
        <c:gapWidth val="182"/>
        <c:axId val="845795519"/>
        <c:axId val="845739455"/>
      </c:barChart>
      <c:catAx>
        <c:axId val="84579551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700" b="0" i="0" u="none" strike="noStrike" kern="1200" baseline="0">
                <a:solidFill>
                  <a:schemeClr val="tx1"/>
                </a:solidFill>
                <a:latin typeface="Cambria" panose="02040503050406030204" pitchFamily="18" charset="0"/>
                <a:ea typeface="+mn-ea"/>
                <a:cs typeface="+mn-cs"/>
              </a:defRPr>
            </a:pPr>
            <a:endParaRPr lang="en-TR"/>
          </a:p>
        </c:txPr>
        <c:crossAx val="845739455"/>
        <c:crosses val="autoZero"/>
        <c:auto val="1"/>
        <c:lblAlgn val="ctr"/>
        <c:lblOffset val="100"/>
        <c:noMultiLvlLbl val="0"/>
      </c:catAx>
      <c:valAx>
        <c:axId val="845739455"/>
        <c:scaling>
          <c:orientation val="minMax"/>
          <c:max val="100"/>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700" b="0" i="0" u="none" strike="noStrike" kern="1200" baseline="0">
                <a:solidFill>
                  <a:schemeClr val="tx1"/>
                </a:solidFill>
                <a:latin typeface="Cambria" panose="02040503050406030204" pitchFamily="18" charset="0"/>
                <a:ea typeface="+mn-ea"/>
                <a:cs typeface="+mn-cs"/>
              </a:defRPr>
            </a:pPr>
            <a:endParaRPr lang="en-TR"/>
          </a:p>
        </c:txPr>
        <c:crossAx val="84579551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700">
          <a:solidFill>
            <a:schemeClr val="tx1"/>
          </a:solidFill>
          <a:latin typeface="Cambria" panose="02040503050406030204" pitchFamily="18" charset="0"/>
        </a:defRPr>
      </a:pPr>
      <a:endParaRPr lang="en-TR"/>
    </a:p>
  </c:txPr>
  <c:externalData r:id="rId4">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Sukuk!$C$3</c:f>
              <c:strCache>
                <c:ptCount val="1"/>
                <c:pt idx="0">
                  <c:v>Million USD</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Cambria" panose="02040503050406030204" pitchFamily="18" charset="0"/>
                    <a:ea typeface="+mn-ea"/>
                    <a:cs typeface="+mn-cs"/>
                  </a:defRPr>
                </a:pPr>
                <a:endParaRPr lang="en-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Sukuk!$B$9:$B$20</c:f>
              <c:numCache>
                <c:formatCode>General</c:formatCode>
                <c:ptCount val="10"/>
                <c:pt idx="0">
                  <c:v>2016</c:v>
                </c:pt>
                <c:pt idx="1">
                  <c:v>2017</c:v>
                </c:pt>
                <c:pt idx="2">
                  <c:v>2018</c:v>
                </c:pt>
                <c:pt idx="3">
                  <c:v>2019</c:v>
                </c:pt>
                <c:pt idx="4">
                  <c:v>2020</c:v>
                </c:pt>
                <c:pt idx="5">
                  <c:v>2021</c:v>
                </c:pt>
                <c:pt idx="6">
                  <c:v>2022</c:v>
                </c:pt>
                <c:pt idx="7">
                  <c:v>2023</c:v>
                </c:pt>
                <c:pt idx="8">
                  <c:v>2024</c:v>
                </c:pt>
                <c:pt idx="9">
                  <c:v>2025</c:v>
                </c:pt>
              </c:numCache>
            </c:numRef>
          </c:cat>
          <c:val>
            <c:numRef>
              <c:f>Sukuk!$C$9:$C$20</c:f>
              <c:numCache>
                <c:formatCode>General</c:formatCode>
                <c:ptCount val="10"/>
                <c:pt idx="0">
                  <c:v>88.3</c:v>
                </c:pt>
                <c:pt idx="1">
                  <c:v>116.7</c:v>
                </c:pt>
                <c:pt idx="2">
                  <c:v>123.2</c:v>
                </c:pt>
                <c:pt idx="3">
                  <c:v>145.69999999999999</c:v>
                </c:pt>
                <c:pt idx="4">
                  <c:v>174.6</c:v>
                </c:pt>
                <c:pt idx="5">
                  <c:v>188.1</c:v>
                </c:pt>
                <c:pt idx="6">
                  <c:v>182.7</c:v>
                </c:pt>
                <c:pt idx="7">
                  <c:v>212</c:v>
                </c:pt>
                <c:pt idx="8">
                  <c:v>205.1</c:v>
                </c:pt>
                <c:pt idx="9">
                  <c:v>262.89999999999998</c:v>
                </c:pt>
              </c:numCache>
            </c:numRef>
          </c:val>
          <c:extLst>
            <c:ext xmlns:c16="http://schemas.microsoft.com/office/drawing/2014/chart" uri="{C3380CC4-5D6E-409C-BE32-E72D297353CC}">
              <c16:uniqueId val="{00000000-F960-684E-8C05-9A5C2CE18AE9}"/>
            </c:ext>
          </c:extLst>
        </c:ser>
        <c:dLbls>
          <c:showLegendKey val="0"/>
          <c:showVal val="0"/>
          <c:showCatName val="0"/>
          <c:showSerName val="0"/>
          <c:showPercent val="0"/>
          <c:showBubbleSize val="0"/>
        </c:dLbls>
        <c:gapWidth val="219"/>
        <c:overlap val="-27"/>
        <c:axId val="883660415"/>
        <c:axId val="887640575"/>
      </c:barChart>
      <c:catAx>
        <c:axId val="88366041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Cambria" panose="02040503050406030204" pitchFamily="18" charset="0"/>
                <a:ea typeface="+mn-ea"/>
                <a:cs typeface="+mn-cs"/>
              </a:defRPr>
            </a:pPr>
            <a:endParaRPr lang="en-TR"/>
          </a:p>
        </c:txPr>
        <c:crossAx val="887640575"/>
        <c:crosses val="autoZero"/>
        <c:auto val="1"/>
        <c:lblAlgn val="ctr"/>
        <c:lblOffset val="100"/>
        <c:noMultiLvlLbl val="0"/>
      </c:catAx>
      <c:valAx>
        <c:axId val="887640575"/>
        <c:scaling>
          <c:orientation val="minMax"/>
        </c:scaling>
        <c:delete val="1"/>
        <c:axPos val="l"/>
        <c:numFmt formatCode="General" sourceLinked="1"/>
        <c:majorTickMark val="none"/>
        <c:minorTickMark val="none"/>
        <c:tickLblPos val="nextTo"/>
        <c:crossAx val="883660415"/>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chemeClr val="tx1"/>
          </a:solidFill>
          <a:latin typeface="Cambria" panose="02040503050406030204" pitchFamily="18" charset="0"/>
        </a:defRPr>
      </a:pPr>
      <a:endParaRPr lang="en-T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1" y="5"/>
            <a:ext cx="2945659" cy="496411"/>
          </a:xfrm>
          <a:prstGeom prst="rect">
            <a:avLst/>
          </a:prstGeom>
        </p:spPr>
        <p:txBody>
          <a:bodyPr vert="horz" lIns="90807" tIns="45404" rIns="90807" bIns="45404" rtlCol="0"/>
          <a:lstStyle>
            <a:lvl1pPr algn="l">
              <a:defRPr sz="1200"/>
            </a:lvl1pPr>
          </a:lstStyle>
          <a:p>
            <a:endParaRPr lang="tr-TR"/>
          </a:p>
        </p:txBody>
      </p:sp>
      <p:sp>
        <p:nvSpPr>
          <p:cNvPr id="3" name="2 Veri Yer Tutucusu"/>
          <p:cNvSpPr>
            <a:spLocks noGrp="1"/>
          </p:cNvSpPr>
          <p:nvPr>
            <p:ph type="dt" sz="quarter" idx="1"/>
          </p:nvPr>
        </p:nvSpPr>
        <p:spPr>
          <a:xfrm>
            <a:off x="3850445" y="5"/>
            <a:ext cx="2945659" cy="496411"/>
          </a:xfrm>
          <a:prstGeom prst="rect">
            <a:avLst/>
          </a:prstGeom>
        </p:spPr>
        <p:txBody>
          <a:bodyPr vert="horz" lIns="90807" tIns="45404" rIns="90807" bIns="45404" rtlCol="0"/>
          <a:lstStyle>
            <a:lvl1pPr algn="r">
              <a:defRPr sz="1200"/>
            </a:lvl1pPr>
          </a:lstStyle>
          <a:p>
            <a:fld id="{4978A189-AE54-4737-BEA5-C540A137E944}" type="datetimeFigureOut">
              <a:rPr lang="tr-TR" smtClean="0"/>
              <a:pPr/>
              <a:t>18.09.2026</a:t>
            </a:fld>
            <a:endParaRPr lang="tr-TR"/>
          </a:p>
        </p:txBody>
      </p:sp>
      <p:sp>
        <p:nvSpPr>
          <p:cNvPr id="4" name="3 Altbilgi Yer Tutucusu"/>
          <p:cNvSpPr>
            <a:spLocks noGrp="1"/>
          </p:cNvSpPr>
          <p:nvPr>
            <p:ph type="ftr" sz="quarter" idx="2"/>
          </p:nvPr>
        </p:nvSpPr>
        <p:spPr>
          <a:xfrm>
            <a:off x="1" y="9430096"/>
            <a:ext cx="2945659" cy="496411"/>
          </a:xfrm>
          <a:prstGeom prst="rect">
            <a:avLst/>
          </a:prstGeom>
        </p:spPr>
        <p:txBody>
          <a:bodyPr vert="horz" lIns="90807" tIns="45404" rIns="90807" bIns="45404" rtlCol="0" anchor="b"/>
          <a:lstStyle>
            <a:lvl1pPr algn="l">
              <a:defRPr sz="1200"/>
            </a:lvl1pPr>
          </a:lstStyle>
          <a:p>
            <a:endParaRPr lang="tr-TR"/>
          </a:p>
        </p:txBody>
      </p:sp>
      <p:sp>
        <p:nvSpPr>
          <p:cNvPr id="5" name="4 Slayt Numarası Yer Tutucusu"/>
          <p:cNvSpPr>
            <a:spLocks noGrp="1"/>
          </p:cNvSpPr>
          <p:nvPr>
            <p:ph type="sldNum" sz="quarter" idx="3"/>
          </p:nvPr>
        </p:nvSpPr>
        <p:spPr>
          <a:xfrm>
            <a:off x="3850445" y="9430096"/>
            <a:ext cx="2945659" cy="496411"/>
          </a:xfrm>
          <a:prstGeom prst="rect">
            <a:avLst/>
          </a:prstGeom>
        </p:spPr>
        <p:txBody>
          <a:bodyPr vert="horz" lIns="90807" tIns="45404" rIns="90807" bIns="45404" rtlCol="0" anchor="b"/>
          <a:lstStyle>
            <a:lvl1pPr algn="r">
              <a:defRPr sz="1200"/>
            </a:lvl1pPr>
          </a:lstStyle>
          <a:p>
            <a:fld id="{6EA56DB2-14F1-4E2A-B2D2-0E5D0B448D64}" type="slidenum">
              <a:rPr lang="tr-TR" smtClean="0"/>
              <a:pPr/>
              <a:t>‹#›</a:t>
            </a:fld>
            <a:endParaRPr lang="tr-TR"/>
          </a:p>
        </p:txBody>
      </p:sp>
    </p:spTree>
    <p:extLst>
      <p:ext uri="{BB962C8B-B14F-4D97-AF65-F5344CB8AC3E}">
        <p14:creationId xmlns:p14="http://schemas.microsoft.com/office/powerpoint/2010/main" val="100310299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1" y="5"/>
            <a:ext cx="2945659" cy="496411"/>
          </a:xfrm>
          <a:prstGeom prst="rect">
            <a:avLst/>
          </a:prstGeom>
        </p:spPr>
        <p:txBody>
          <a:bodyPr vert="horz" lIns="90807" tIns="45404" rIns="90807" bIns="45404" rtlCol="0"/>
          <a:lstStyle>
            <a:lvl1pPr algn="l">
              <a:defRPr sz="1200" smtClean="0"/>
            </a:lvl1pPr>
          </a:lstStyle>
          <a:p>
            <a:pPr>
              <a:defRPr/>
            </a:pPr>
            <a:endParaRPr lang="tr-TR"/>
          </a:p>
        </p:txBody>
      </p:sp>
      <p:sp>
        <p:nvSpPr>
          <p:cNvPr id="3" name="Veri Yer Tutucusu 2"/>
          <p:cNvSpPr>
            <a:spLocks noGrp="1"/>
          </p:cNvSpPr>
          <p:nvPr>
            <p:ph type="dt" idx="1"/>
          </p:nvPr>
        </p:nvSpPr>
        <p:spPr>
          <a:xfrm>
            <a:off x="3850445" y="5"/>
            <a:ext cx="2945659" cy="496411"/>
          </a:xfrm>
          <a:prstGeom prst="rect">
            <a:avLst/>
          </a:prstGeom>
        </p:spPr>
        <p:txBody>
          <a:bodyPr vert="horz" lIns="90807" tIns="45404" rIns="90807" bIns="45404" rtlCol="0"/>
          <a:lstStyle>
            <a:lvl1pPr algn="r">
              <a:defRPr sz="1200" smtClean="0"/>
            </a:lvl1pPr>
          </a:lstStyle>
          <a:p>
            <a:pPr>
              <a:defRPr/>
            </a:pPr>
            <a:fld id="{DF92DF99-6F1B-4330-B6E7-629D19D2EB96}" type="datetimeFigureOut">
              <a:rPr lang="tr-TR"/>
              <a:pPr>
                <a:defRPr/>
              </a:pPr>
              <a:t>18.09.2026</a:t>
            </a:fld>
            <a:endParaRPr lang="tr-TR"/>
          </a:p>
        </p:txBody>
      </p:sp>
      <p:sp>
        <p:nvSpPr>
          <p:cNvPr id="4" name="Slayt Görüntüsü Yer Tutucusu 3"/>
          <p:cNvSpPr>
            <a:spLocks noGrp="1" noRot="1" noChangeAspect="1"/>
          </p:cNvSpPr>
          <p:nvPr>
            <p:ph type="sldImg" idx="2"/>
          </p:nvPr>
        </p:nvSpPr>
        <p:spPr>
          <a:xfrm>
            <a:off x="88900" y="744538"/>
            <a:ext cx="6619875" cy="3724275"/>
          </a:xfrm>
          <a:prstGeom prst="rect">
            <a:avLst/>
          </a:prstGeom>
          <a:noFill/>
          <a:ln w="12700">
            <a:solidFill>
              <a:prstClr val="black"/>
            </a:solidFill>
          </a:ln>
        </p:spPr>
        <p:txBody>
          <a:bodyPr vert="horz" lIns="90807" tIns="45404" rIns="90807" bIns="45404" rtlCol="0" anchor="ctr"/>
          <a:lstStyle/>
          <a:p>
            <a:pPr lvl="0"/>
            <a:endParaRPr lang="tr-TR" noProof="0"/>
          </a:p>
        </p:txBody>
      </p:sp>
      <p:sp>
        <p:nvSpPr>
          <p:cNvPr id="5" name="Not Yer Tutucusu 4"/>
          <p:cNvSpPr>
            <a:spLocks noGrp="1"/>
          </p:cNvSpPr>
          <p:nvPr>
            <p:ph type="body" sz="quarter" idx="3"/>
          </p:nvPr>
        </p:nvSpPr>
        <p:spPr>
          <a:xfrm>
            <a:off x="679768" y="4715907"/>
            <a:ext cx="5438140" cy="4467701"/>
          </a:xfrm>
          <a:prstGeom prst="rect">
            <a:avLst/>
          </a:prstGeom>
        </p:spPr>
        <p:txBody>
          <a:bodyPr vert="horz" lIns="90807" tIns="45404" rIns="90807" bIns="45404" rtlCol="0"/>
          <a:lstStyle/>
          <a:p>
            <a:pPr lvl="0"/>
            <a:r>
              <a:rPr lang="tr-TR" noProof="0"/>
              <a:t>Asıl metin stillerini düzenlemek için tıklatın</a:t>
            </a:r>
          </a:p>
          <a:p>
            <a:pPr lvl="1"/>
            <a:r>
              <a:rPr lang="tr-TR" noProof="0"/>
              <a:t>İkinci düzey</a:t>
            </a:r>
          </a:p>
          <a:p>
            <a:pPr lvl="2"/>
            <a:r>
              <a:rPr lang="tr-TR" noProof="0"/>
              <a:t>Üçüncü düzey</a:t>
            </a:r>
          </a:p>
          <a:p>
            <a:pPr lvl="3"/>
            <a:r>
              <a:rPr lang="tr-TR" noProof="0"/>
              <a:t>Dördüncü düzey</a:t>
            </a:r>
          </a:p>
          <a:p>
            <a:pPr lvl="4"/>
            <a:r>
              <a:rPr lang="tr-TR" noProof="0"/>
              <a:t>Beşinci düzey</a:t>
            </a:r>
          </a:p>
        </p:txBody>
      </p:sp>
      <p:sp>
        <p:nvSpPr>
          <p:cNvPr id="6" name="Altbilgi Yer Tutucusu 5"/>
          <p:cNvSpPr>
            <a:spLocks noGrp="1"/>
          </p:cNvSpPr>
          <p:nvPr>
            <p:ph type="ftr" sz="quarter" idx="4"/>
          </p:nvPr>
        </p:nvSpPr>
        <p:spPr>
          <a:xfrm>
            <a:off x="1" y="9430096"/>
            <a:ext cx="2945659" cy="496411"/>
          </a:xfrm>
          <a:prstGeom prst="rect">
            <a:avLst/>
          </a:prstGeom>
        </p:spPr>
        <p:txBody>
          <a:bodyPr vert="horz" lIns="90807" tIns="45404" rIns="90807" bIns="45404" rtlCol="0" anchor="b"/>
          <a:lstStyle>
            <a:lvl1pPr algn="l">
              <a:defRPr sz="1200" smtClean="0"/>
            </a:lvl1pPr>
          </a:lstStyle>
          <a:p>
            <a:pPr>
              <a:defRPr/>
            </a:pPr>
            <a:endParaRPr lang="tr-TR"/>
          </a:p>
        </p:txBody>
      </p:sp>
      <p:sp>
        <p:nvSpPr>
          <p:cNvPr id="7" name="Slayt Numarası Yer Tutucusu 6"/>
          <p:cNvSpPr>
            <a:spLocks noGrp="1"/>
          </p:cNvSpPr>
          <p:nvPr>
            <p:ph type="sldNum" sz="quarter" idx="5"/>
          </p:nvPr>
        </p:nvSpPr>
        <p:spPr>
          <a:xfrm>
            <a:off x="3850445" y="9430096"/>
            <a:ext cx="2945659" cy="496411"/>
          </a:xfrm>
          <a:prstGeom prst="rect">
            <a:avLst/>
          </a:prstGeom>
        </p:spPr>
        <p:txBody>
          <a:bodyPr vert="horz" lIns="90807" tIns="45404" rIns="90807" bIns="45404" rtlCol="0" anchor="b"/>
          <a:lstStyle>
            <a:lvl1pPr algn="r">
              <a:defRPr sz="1200" smtClean="0"/>
            </a:lvl1pPr>
          </a:lstStyle>
          <a:p>
            <a:pPr>
              <a:defRPr/>
            </a:pPr>
            <a:fld id="{C500BD36-474D-41FC-B12A-385C170A7692}" type="slidenum">
              <a:rPr lang="tr-TR"/>
              <a:pPr>
                <a:defRPr/>
              </a:pPr>
              <a:t>‹#›</a:t>
            </a:fld>
            <a:endParaRPr lang="tr-TR"/>
          </a:p>
        </p:txBody>
      </p:sp>
    </p:spTree>
    <p:extLst>
      <p:ext uri="{BB962C8B-B14F-4D97-AF65-F5344CB8AC3E}">
        <p14:creationId xmlns:p14="http://schemas.microsoft.com/office/powerpoint/2010/main" val="3275188147"/>
      </p:ext>
    </p:extLst>
  </p:cSld>
  <p:clrMap bg1="lt1" tx1="dk1" bg2="lt2" tx2="dk2" accent1="accent1" accent2="accent2" accent3="accent3" accent4="accent4" accent5="accent5" accent6="accent6" hlink="hlink" folHlink="folHlink"/>
  <p:hf hdr="0" ftr="0" dt="0"/>
  <p:notesStyle>
    <a:lvl1pPr algn="l" rtl="0" fontAlgn="base">
      <a:spcBef>
        <a:spcPct val="30000"/>
      </a:spcBef>
      <a:spcAft>
        <a:spcPct val="0"/>
      </a:spcAft>
      <a:defRPr sz="800" kern="1200">
        <a:solidFill>
          <a:schemeClr val="tx1"/>
        </a:solidFill>
        <a:latin typeface="+mn-lt"/>
        <a:ea typeface="+mn-ea"/>
        <a:cs typeface="+mn-cs"/>
      </a:defRPr>
    </a:lvl1pPr>
    <a:lvl2pPr marL="321407" algn="l" rtl="0" fontAlgn="base">
      <a:spcBef>
        <a:spcPct val="30000"/>
      </a:spcBef>
      <a:spcAft>
        <a:spcPct val="0"/>
      </a:spcAft>
      <a:defRPr sz="800" kern="1200">
        <a:solidFill>
          <a:schemeClr val="tx1"/>
        </a:solidFill>
        <a:latin typeface="+mn-lt"/>
        <a:ea typeface="+mn-ea"/>
        <a:cs typeface="+mn-cs"/>
      </a:defRPr>
    </a:lvl2pPr>
    <a:lvl3pPr marL="642816" algn="l" rtl="0" fontAlgn="base">
      <a:spcBef>
        <a:spcPct val="30000"/>
      </a:spcBef>
      <a:spcAft>
        <a:spcPct val="0"/>
      </a:spcAft>
      <a:defRPr sz="800" kern="1200">
        <a:solidFill>
          <a:schemeClr val="tx1"/>
        </a:solidFill>
        <a:latin typeface="+mn-lt"/>
        <a:ea typeface="+mn-ea"/>
        <a:cs typeface="+mn-cs"/>
      </a:defRPr>
    </a:lvl3pPr>
    <a:lvl4pPr marL="964224" algn="l" rtl="0" fontAlgn="base">
      <a:spcBef>
        <a:spcPct val="30000"/>
      </a:spcBef>
      <a:spcAft>
        <a:spcPct val="0"/>
      </a:spcAft>
      <a:defRPr sz="800" kern="1200">
        <a:solidFill>
          <a:schemeClr val="tx1"/>
        </a:solidFill>
        <a:latin typeface="+mn-lt"/>
        <a:ea typeface="+mn-ea"/>
        <a:cs typeface="+mn-cs"/>
      </a:defRPr>
    </a:lvl4pPr>
    <a:lvl5pPr marL="1285631" algn="l" rtl="0" fontAlgn="base">
      <a:spcBef>
        <a:spcPct val="30000"/>
      </a:spcBef>
      <a:spcAft>
        <a:spcPct val="0"/>
      </a:spcAft>
      <a:defRPr sz="800" kern="1200">
        <a:solidFill>
          <a:schemeClr val="tx1"/>
        </a:solidFill>
        <a:latin typeface="+mn-lt"/>
        <a:ea typeface="+mn-ea"/>
        <a:cs typeface="+mn-cs"/>
      </a:defRPr>
    </a:lvl5pPr>
    <a:lvl6pPr marL="1607041" algn="l" defTabSz="642816" rtl="0" eaLnBrk="1" latinLnBrk="0" hangingPunct="1">
      <a:defRPr sz="800" kern="1200">
        <a:solidFill>
          <a:schemeClr val="tx1"/>
        </a:solidFill>
        <a:latin typeface="+mn-lt"/>
        <a:ea typeface="+mn-ea"/>
        <a:cs typeface="+mn-cs"/>
      </a:defRPr>
    </a:lvl6pPr>
    <a:lvl7pPr marL="1928447" algn="l" defTabSz="642816" rtl="0" eaLnBrk="1" latinLnBrk="0" hangingPunct="1">
      <a:defRPr sz="800" kern="1200">
        <a:solidFill>
          <a:schemeClr val="tx1"/>
        </a:solidFill>
        <a:latin typeface="+mn-lt"/>
        <a:ea typeface="+mn-ea"/>
        <a:cs typeface="+mn-cs"/>
      </a:defRPr>
    </a:lvl7pPr>
    <a:lvl8pPr marL="2249856" algn="l" defTabSz="642816" rtl="0" eaLnBrk="1" latinLnBrk="0" hangingPunct="1">
      <a:defRPr sz="800" kern="1200">
        <a:solidFill>
          <a:schemeClr val="tx1"/>
        </a:solidFill>
        <a:latin typeface="+mn-lt"/>
        <a:ea typeface="+mn-ea"/>
        <a:cs typeface="+mn-cs"/>
      </a:defRPr>
    </a:lvl8pPr>
    <a:lvl9pPr marL="2571264" algn="l" defTabSz="642816" rtl="0" eaLnBrk="1" latinLnBrk="0" hangingPunct="1">
      <a:defRPr sz="8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88900" y="744538"/>
            <a:ext cx="6619875" cy="3724275"/>
          </a:xfrm>
        </p:spPr>
      </p:sp>
      <p:sp>
        <p:nvSpPr>
          <p:cNvPr id="3" name="2 Not Yer Tutucusu"/>
          <p:cNvSpPr>
            <a:spLocks noGrp="1"/>
          </p:cNvSpPr>
          <p:nvPr>
            <p:ph type="body" idx="1"/>
          </p:nvPr>
        </p:nvSpPr>
        <p:spPr/>
        <p:txBody>
          <a:bodyPr>
            <a:normAutofit/>
          </a:bodyPr>
          <a:lstStyle/>
          <a:p>
            <a:endParaRPr lang="en-US" sz="1600" dirty="0"/>
          </a:p>
        </p:txBody>
      </p:sp>
      <p:sp>
        <p:nvSpPr>
          <p:cNvPr id="4" name="3 Slayt Numarası Yer Tutucusu"/>
          <p:cNvSpPr>
            <a:spLocks noGrp="1"/>
          </p:cNvSpPr>
          <p:nvPr>
            <p:ph type="sldNum" sz="quarter" idx="10"/>
          </p:nvPr>
        </p:nvSpPr>
        <p:spPr/>
        <p:txBody>
          <a:bodyPr/>
          <a:lstStyle/>
          <a:p>
            <a:pPr>
              <a:defRPr/>
            </a:pPr>
            <a:fld id="{C500BD36-474D-41FC-B12A-385C170A7692}" type="slidenum">
              <a:rPr lang="tr-TR" smtClean="0"/>
              <a:pPr>
                <a:defRPr/>
              </a:pPr>
              <a:t>1</a:t>
            </a:fld>
            <a:endParaRPr lang="tr-TR" dirty="0"/>
          </a:p>
        </p:txBody>
      </p:sp>
    </p:spTree>
    <p:extLst>
      <p:ext uri="{BB962C8B-B14F-4D97-AF65-F5344CB8AC3E}">
        <p14:creationId xmlns:p14="http://schemas.microsoft.com/office/powerpoint/2010/main" val="24437321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88900" y="744538"/>
            <a:ext cx="6619875" cy="3724275"/>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pPr>
              <a:defRPr/>
            </a:pPr>
            <a:fld id="{C500BD36-474D-41FC-B12A-385C170A7692}" type="slidenum">
              <a:rPr lang="tr-TR" smtClean="0"/>
              <a:pPr>
                <a:defRPr/>
              </a:pPr>
              <a:t>2</a:t>
            </a:fld>
            <a:endParaRPr lang="tr-TR" dirty="0"/>
          </a:p>
        </p:txBody>
      </p:sp>
    </p:spTree>
    <p:extLst>
      <p:ext uri="{BB962C8B-B14F-4D97-AF65-F5344CB8AC3E}">
        <p14:creationId xmlns:p14="http://schemas.microsoft.com/office/powerpoint/2010/main" val="11036482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8900" y="744538"/>
            <a:ext cx="6619875" cy="3724275"/>
          </a:xfrm>
        </p:spPr>
      </p:sp>
      <p:sp>
        <p:nvSpPr>
          <p:cNvPr id="3" name="Notes Placeholder 2"/>
          <p:cNvSpPr>
            <a:spLocks noGrp="1"/>
          </p:cNvSpPr>
          <p:nvPr>
            <p:ph type="body" idx="1"/>
          </p:nvPr>
        </p:nvSpPr>
        <p:spPr/>
        <p:txBody>
          <a:bodyPr/>
          <a:lstStyle/>
          <a:p>
            <a:endParaRPr lang="en-US" noProof="0" dirty="0"/>
          </a:p>
        </p:txBody>
      </p:sp>
      <p:sp>
        <p:nvSpPr>
          <p:cNvPr id="4" name="Slide Number Placeholder 3"/>
          <p:cNvSpPr>
            <a:spLocks noGrp="1"/>
          </p:cNvSpPr>
          <p:nvPr>
            <p:ph type="sldNum" sz="quarter" idx="10"/>
          </p:nvPr>
        </p:nvSpPr>
        <p:spPr/>
        <p:txBody>
          <a:bodyPr/>
          <a:lstStyle/>
          <a:p>
            <a:pPr>
              <a:defRPr/>
            </a:pPr>
            <a:fld id="{C500BD36-474D-41FC-B12A-385C170A7692}" type="slidenum">
              <a:rPr lang="tr-TR" smtClean="0"/>
              <a:pPr>
                <a:defRPr/>
              </a:pPr>
              <a:t>3</a:t>
            </a:fld>
            <a:endParaRPr lang="tr-TR" dirty="0"/>
          </a:p>
        </p:txBody>
      </p:sp>
    </p:spTree>
    <p:extLst>
      <p:ext uri="{BB962C8B-B14F-4D97-AF65-F5344CB8AC3E}">
        <p14:creationId xmlns:p14="http://schemas.microsoft.com/office/powerpoint/2010/main" val="9519531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8900" y="744538"/>
            <a:ext cx="6619875" cy="3724275"/>
          </a:xfrm>
        </p:spPr>
      </p:sp>
      <p:sp>
        <p:nvSpPr>
          <p:cNvPr id="3" name="Notes Placeholder 2"/>
          <p:cNvSpPr>
            <a:spLocks noGrp="1"/>
          </p:cNvSpPr>
          <p:nvPr>
            <p:ph type="body" idx="1"/>
          </p:nvPr>
        </p:nvSpPr>
        <p:spPr/>
        <p:txBody>
          <a:bodyPr/>
          <a:lstStyle/>
          <a:p>
            <a:endParaRPr lang="en-US" noProof="0" dirty="0"/>
          </a:p>
        </p:txBody>
      </p:sp>
      <p:sp>
        <p:nvSpPr>
          <p:cNvPr id="4" name="Slide Number Placeholder 3"/>
          <p:cNvSpPr>
            <a:spLocks noGrp="1"/>
          </p:cNvSpPr>
          <p:nvPr>
            <p:ph type="sldNum" sz="quarter" idx="10"/>
          </p:nvPr>
        </p:nvSpPr>
        <p:spPr/>
        <p:txBody>
          <a:bodyPr/>
          <a:lstStyle/>
          <a:p>
            <a:pPr>
              <a:defRPr/>
            </a:pPr>
            <a:fld id="{C500BD36-474D-41FC-B12A-385C170A7692}" type="slidenum">
              <a:rPr lang="tr-TR" smtClean="0"/>
              <a:pPr>
                <a:defRPr/>
              </a:pPr>
              <a:t>4</a:t>
            </a:fld>
            <a:endParaRPr lang="tr-TR" dirty="0"/>
          </a:p>
        </p:txBody>
      </p:sp>
    </p:spTree>
    <p:extLst>
      <p:ext uri="{BB962C8B-B14F-4D97-AF65-F5344CB8AC3E}">
        <p14:creationId xmlns:p14="http://schemas.microsoft.com/office/powerpoint/2010/main" val="9110263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88900" y="744538"/>
            <a:ext cx="6619875" cy="3724275"/>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pPr>
              <a:defRPr/>
            </a:pPr>
            <a:fld id="{C500BD36-474D-41FC-B12A-385C170A7692}" type="slidenum">
              <a:rPr lang="tr-TR" smtClean="0"/>
              <a:pPr>
                <a:defRPr/>
              </a:pPr>
              <a:t>5</a:t>
            </a:fld>
            <a:endParaRPr lang="tr-TR" dirty="0"/>
          </a:p>
        </p:txBody>
      </p:sp>
    </p:spTree>
    <p:extLst>
      <p:ext uri="{BB962C8B-B14F-4D97-AF65-F5344CB8AC3E}">
        <p14:creationId xmlns:p14="http://schemas.microsoft.com/office/powerpoint/2010/main" val="10461387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8900" y="744538"/>
            <a:ext cx="6619875" cy="3724275"/>
          </a:xfrm>
        </p:spPr>
      </p:sp>
      <p:sp>
        <p:nvSpPr>
          <p:cNvPr id="3" name="Notes Placeholder 2"/>
          <p:cNvSpPr>
            <a:spLocks noGrp="1"/>
          </p:cNvSpPr>
          <p:nvPr>
            <p:ph type="body" idx="1"/>
          </p:nvPr>
        </p:nvSpPr>
        <p:spPr/>
        <p:txBody>
          <a:bodyPr/>
          <a:lstStyle/>
          <a:p>
            <a:endParaRPr lang="en-US" noProof="0" dirty="0"/>
          </a:p>
        </p:txBody>
      </p:sp>
      <p:sp>
        <p:nvSpPr>
          <p:cNvPr id="4" name="Slide Number Placeholder 3"/>
          <p:cNvSpPr>
            <a:spLocks noGrp="1"/>
          </p:cNvSpPr>
          <p:nvPr>
            <p:ph type="sldNum" sz="quarter" idx="10"/>
          </p:nvPr>
        </p:nvSpPr>
        <p:spPr/>
        <p:txBody>
          <a:bodyPr/>
          <a:lstStyle/>
          <a:p>
            <a:pPr>
              <a:defRPr/>
            </a:pPr>
            <a:fld id="{C500BD36-474D-41FC-B12A-385C170A7692}" type="slidenum">
              <a:rPr lang="tr-TR"/>
              <a:pPr>
                <a:defRPr/>
              </a:pPr>
              <a:t>6</a:t>
            </a:fld>
            <a:endParaRPr lang="tr-TR" dirty="0"/>
          </a:p>
        </p:txBody>
      </p:sp>
    </p:spTree>
    <p:extLst>
      <p:ext uri="{BB962C8B-B14F-4D97-AF65-F5344CB8AC3E}">
        <p14:creationId xmlns:p14="http://schemas.microsoft.com/office/powerpoint/2010/main" val="36659183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88900" y="744538"/>
            <a:ext cx="6619875" cy="3724275"/>
          </a:xfrm>
        </p:spPr>
      </p:sp>
      <p:sp>
        <p:nvSpPr>
          <p:cNvPr id="3" name="Not Yer Tutucusu 2"/>
          <p:cNvSpPr>
            <a:spLocks noGrp="1"/>
          </p:cNvSpPr>
          <p:nvPr>
            <p:ph type="body" idx="1"/>
          </p:nvPr>
        </p:nvSpPr>
        <p:spPr/>
        <p:txBody>
          <a:bodyPr/>
          <a:lstStyle/>
          <a:p>
            <a:endParaRPr lang="en-US" noProof="0" dirty="0"/>
          </a:p>
        </p:txBody>
      </p:sp>
      <p:sp>
        <p:nvSpPr>
          <p:cNvPr id="4" name="Slayt Numarası Yer Tutucusu 3"/>
          <p:cNvSpPr>
            <a:spLocks noGrp="1"/>
          </p:cNvSpPr>
          <p:nvPr>
            <p:ph type="sldNum" sz="quarter" idx="10"/>
          </p:nvPr>
        </p:nvSpPr>
        <p:spPr/>
        <p:txBody>
          <a:bodyPr/>
          <a:lstStyle/>
          <a:p>
            <a:pPr>
              <a:defRPr/>
            </a:pPr>
            <a:fld id="{C500BD36-474D-41FC-B12A-385C170A7692}" type="slidenum">
              <a:rPr lang="tr-TR"/>
              <a:pPr>
                <a:defRPr/>
              </a:pPr>
              <a:t>7</a:t>
            </a:fld>
            <a:endParaRPr lang="tr-TR"/>
          </a:p>
        </p:txBody>
      </p:sp>
    </p:spTree>
    <p:extLst>
      <p:ext uri="{BB962C8B-B14F-4D97-AF65-F5344CB8AC3E}">
        <p14:creationId xmlns:p14="http://schemas.microsoft.com/office/powerpoint/2010/main" val="25890850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88900" y="744538"/>
            <a:ext cx="6619875" cy="3724275"/>
          </a:xfrm>
        </p:spPr>
      </p:sp>
      <p:sp>
        <p:nvSpPr>
          <p:cNvPr id="3" name="Not Yer Tutucusu 2"/>
          <p:cNvSpPr>
            <a:spLocks noGrp="1"/>
          </p:cNvSpPr>
          <p:nvPr>
            <p:ph type="body" idx="1"/>
          </p:nvPr>
        </p:nvSpPr>
        <p:spPr/>
        <p:txBody>
          <a:bodyPr/>
          <a:lstStyle/>
          <a:p>
            <a:endParaRPr lang="en-US" noProof="0" dirty="0"/>
          </a:p>
        </p:txBody>
      </p:sp>
      <p:sp>
        <p:nvSpPr>
          <p:cNvPr id="4" name="Slayt Numarası Yer Tutucusu 3"/>
          <p:cNvSpPr>
            <a:spLocks noGrp="1"/>
          </p:cNvSpPr>
          <p:nvPr>
            <p:ph type="sldNum" sz="quarter" idx="10"/>
          </p:nvPr>
        </p:nvSpPr>
        <p:spPr/>
        <p:txBody>
          <a:bodyPr/>
          <a:lstStyle/>
          <a:p>
            <a:pPr>
              <a:defRPr/>
            </a:pPr>
            <a:fld id="{C500BD36-474D-41FC-B12A-385C170A7692}" type="slidenum">
              <a:rPr lang="tr-TR" smtClean="0"/>
              <a:pPr>
                <a:defRPr/>
              </a:pPr>
              <a:t>8</a:t>
            </a:fld>
            <a:endParaRPr lang="tr-TR"/>
          </a:p>
        </p:txBody>
      </p:sp>
    </p:spTree>
    <p:extLst>
      <p:ext uri="{BB962C8B-B14F-4D97-AF65-F5344CB8AC3E}">
        <p14:creationId xmlns:p14="http://schemas.microsoft.com/office/powerpoint/2010/main" val="23593923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8900" y="744538"/>
            <a:ext cx="6619875" cy="3724275"/>
          </a:xfrm>
        </p:spPr>
      </p:sp>
      <p:sp>
        <p:nvSpPr>
          <p:cNvPr id="3" name="Notes Placeholder 2"/>
          <p:cNvSpPr>
            <a:spLocks noGrp="1"/>
          </p:cNvSpPr>
          <p:nvPr>
            <p:ph type="body" idx="1"/>
          </p:nvPr>
        </p:nvSpPr>
        <p:spPr/>
        <p:txBody>
          <a:bodyPr/>
          <a:lstStyle/>
          <a:p>
            <a:endParaRPr lang="en-US" noProof="0" dirty="0"/>
          </a:p>
        </p:txBody>
      </p:sp>
      <p:sp>
        <p:nvSpPr>
          <p:cNvPr id="4" name="Slide Number Placeholder 3"/>
          <p:cNvSpPr>
            <a:spLocks noGrp="1"/>
          </p:cNvSpPr>
          <p:nvPr>
            <p:ph type="sldNum" sz="quarter" idx="10"/>
          </p:nvPr>
        </p:nvSpPr>
        <p:spPr/>
        <p:txBody>
          <a:bodyPr/>
          <a:lstStyle/>
          <a:p>
            <a:pPr>
              <a:defRPr/>
            </a:pPr>
            <a:fld id="{C500BD36-474D-41FC-B12A-385C170A7692}" type="slidenum">
              <a:rPr lang="tr-TR"/>
              <a:pPr>
                <a:defRPr/>
              </a:pPr>
              <a:t>9</a:t>
            </a:fld>
            <a:endParaRPr lang="tr-TR" dirty="0"/>
          </a:p>
        </p:txBody>
      </p:sp>
    </p:spTree>
    <p:extLst>
      <p:ext uri="{BB962C8B-B14F-4D97-AF65-F5344CB8AC3E}">
        <p14:creationId xmlns:p14="http://schemas.microsoft.com/office/powerpoint/2010/main" val="34223001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8900" y="744538"/>
            <a:ext cx="6619875" cy="3724275"/>
          </a:xfrm>
        </p:spPr>
      </p:sp>
      <p:sp>
        <p:nvSpPr>
          <p:cNvPr id="3" name="Notes Placeholder 2"/>
          <p:cNvSpPr>
            <a:spLocks noGrp="1"/>
          </p:cNvSpPr>
          <p:nvPr>
            <p:ph type="body" idx="1"/>
          </p:nvPr>
        </p:nvSpPr>
        <p:spPr/>
        <p:txBody>
          <a:bodyPr/>
          <a:lstStyle/>
          <a:p>
            <a:endParaRPr lang="en-US" noProof="0" dirty="0"/>
          </a:p>
        </p:txBody>
      </p:sp>
      <p:sp>
        <p:nvSpPr>
          <p:cNvPr id="4" name="Slide Number Placeholder 3"/>
          <p:cNvSpPr>
            <a:spLocks noGrp="1"/>
          </p:cNvSpPr>
          <p:nvPr>
            <p:ph type="sldNum" sz="quarter" idx="10"/>
          </p:nvPr>
        </p:nvSpPr>
        <p:spPr/>
        <p:txBody>
          <a:bodyPr/>
          <a:lstStyle/>
          <a:p>
            <a:pPr>
              <a:defRPr/>
            </a:pPr>
            <a:fld id="{C500BD36-474D-41FC-B12A-385C170A7692}" type="slidenum">
              <a:rPr lang="tr-TR"/>
              <a:pPr>
                <a:defRPr/>
              </a:pPr>
              <a:t>10</a:t>
            </a:fld>
            <a:endParaRPr lang="tr-TR" dirty="0"/>
          </a:p>
        </p:txBody>
      </p:sp>
    </p:spTree>
    <p:extLst>
      <p:ext uri="{BB962C8B-B14F-4D97-AF65-F5344CB8AC3E}">
        <p14:creationId xmlns:p14="http://schemas.microsoft.com/office/powerpoint/2010/main" val="8436254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8900" y="744538"/>
            <a:ext cx="6619875" cy="3724275"/>
          </a:xfrm>
        </p:spPr>
      </p:sp>
      <p:sp>
        <p:nvSpPr>
          <p:cNvPr id="3" name="Notes Placeholder 2"/>
          <p:cNvSpPr>
            <a:spLocks noGrp="1"/>
          </p:cNvSpPr>
          <p:nvPr>
            <p:ph type="body" idx="1"/>
          </p:nvPr>
        </p:nvSpPr>
        <p:spPr/>
        <p:txBody>
          <a:bodyPr/>
          <a:lstStyle/>
          <a:p>
            <a:endParaRPr lang="en-US" noProof="0" dirty="0"/>
          </a:p>
        </p:txBody>
      </p:sp>
      <p:sp>
        <p:nvSpPr>
          <p:cNvPr id="4" name="Slide Number Placeholder 3"/>
          <p:cNvSpPr>
            <a:spLocks noGrp="1"/>
          </p:cNvSpPr>
          <p:nvPr>
            <p:ph type="sldNum" sz="quarter" idx="10"/>
          </p:nvPr>
        </p:nvSpPr>
        <p:spPr/>
        <p:txBody>
          <a:bodyPr/>
          <a:lstStyle/>
          <a:p>
            <a:pPr>
              <a:defRPr/>
            </a:pPr>
            <a:fld id="{C500BD36-474D-41FC-B12A-385C170A7692}" type="slidenum">
              <a:rPr lang="tr-TR"/>
              <a:pPr>
                <a:defRPr/>
              </a:pPr>
              <a:t>11</a:t>
            </a:fld>
            <a:endParaRPr lang="tr-TR" dirty="0"/>
          </a:p>
        </p:txBody>
      </p:sp>
    </p:spTree>
    <p:extLst>
      <p:ext uri="{BB962C8B-B14F-4D97-AF65-F5344CB8AC3E}">
        <p14:creationId xmlns:p14="http://schemas.microsoft.com/office/powerpoint/2010/main" val="38334782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8900" y="744538"/>
            <a:ext cx="6619875" cy="3724275"/>
          </a:xfrm>
        </p:spPr>
      </p:sp>
      <p:sp>
        <p:nvSpPr>
          <p:cNvPr id="3" name="Notes Placeholder 2"/>
          <p:cNvSpPr>
            <a:spLocks noGrp="1"/>
          </p:cNvSpPr>
          <p:nvPr>
            <p:ph type="body" idx="1"/>
          </p:nvPr>
        </p:nvSpPr>
        <p:spPr/>
        <p:txBody>
          <a:bodyPr/>
          <a:lstStyle/>
          <a:p>
            <a:endParaRPr lang="en-US" noProof="0" dirty="0"/>
          </a:p>
        </p:txBody>
      </p:sp>
      <p:sp>
        <p:nvSpPr>
          <p:cNvPr id="4" name="Slide Number Placeholder 3"/>
          <p:cNvSpPr>
            <a:spLocks noGrp="1"/>
          </p:cNvSpPr>
          <p:nvPr>
            <p:ph type="sldNum" sz="quarter" idx="10"/>
          </p:nvPr>
        </p:nvSpPr>
        <p:spPr/>
        <p:txBody>
          <a:bodyPr/>
          <a:lstStyle/>
          <a:p>
            <a:pPr>
              <a:defRPr/>
            </a:pPr>
            <a:fld id="{C500BD36-474D-41FC-B12A-385C170A7692}" type="slidenum">
              <a:rPr lang="tr-TR"/>
              <a:pPr>
                <a:defRPr/>
              </a:pPr>
              <a:t>12</a:t>
            </a:fld>
            <a:endParaRPr lang="tr-TR" dirty="0"/>
          </a:p>
        </p:txBody>
      </p:sp>
    </p:spTree>
    <p:extLst>
      <p:ext uri="{BB962C8B-B14F-4D97-AF65-F5344CB8AC3E}">
        <p14:creationId xmlns:p14="http://schemas.microsoft.com/office/powerpoint/2010/main" val="35919805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88900" y="744538"/>
            <a:ext cx="6619875" cy="3724275"/>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pPr>
              <a:defRPr/>
            </a:pPr>
            <a:fld id="{C500BD36-474D-41FC-B12A-385C170A7692}" type="slidenum">
              <a:rPr lang="tr-TR" smtClean="0"/>
              <a:pPr>
                <a:defRPr/>
              </a:pPr>
              <a:t>13</a:t>
            </a:fld>
            <a:endParaRPr lang="tr-TR" dirty="0"/>
          </a:p>
        </p:txBody>
      </p:sp>
    </p:spTree>
    <p:extLst>
      <p:ext uri="{BB962C8B-B14F-4D97-AF65-F5344CB8AC3E}">
        <p14:creationId xmlns:p14="http://schemas.microsoft.com/office/powerpoint/2010/main" val="24243486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8900" y="744538"/>
            <a:ext cx="6619875" cy="3724275"/>
          </a:xfrm>
        </p:spPr>
      </p:sp>
      <p:sp>
        <p:nvSpPr>
          <p:cNvPr id="3" name="Notes Placeholder 2"/>
          <p:cNvSpPr>
            <a:spLocks noGrp="1"/>
          </p:cNvSpPr>
          <p:nvPr>
            <p:ph type="body" idx="1"/>
          </p:nvPr>
        </p:nvSpPr>
        <p:spPr/>
        <p:txBody>
          <a:bodyPr/>
          <a:lstStyle/>
          <a:p>
            <a:pPr marL="169976" indent="-169976">
              <a:buFont typeface="Arial" panose="020B0604020202020204" pitchFamily="34" charset="0"/>
              <a:buChar char="•"/>
            </a:pPr>
            <a:endParaRPr lang="en-US" noProof="0" dirty="0"/>
          </a:p>
        </p:txBody>
      </p:sp>
      <p:sp>
        <p:nvSpPr>
          <p:cNvPr id="4" name="Slide Number Placeholder 3"/>
          <p:cNvSpPr>
            <a:spLocks noGrp="1"/>
          </p:cNvSpPr>
          <p:nvPr>
            <p:ph type="sldNum" sz="quarter" idx="10"/>
          </p:nvPr>
        </p:nvSpPr>
        <p:spPr/>
        <p:txBody>
          <a:bodyPr/>
          <a:lstStyle/>
          <a:p>
            <a:pPr>
              <a:defRPr/>
            </a:pPr>
            <a:fld id="{C500BD36-474D-41FC-B12A-385C170A7692}" type="slidenum">
              <a:rPr lang="tr-TR"/>
              <a:pPr>
                <a:defRPr/>
              </a:pPr>
              <a:t>14</a:t>
            </a:fld>
            <a:endParaRPr lang="tr-TR" dirty="0"/>
          </a:p>
        </p:txBody>
      </p:sp>
    </p:spTree>
    <p:extLst>
      <p:ext uri="{BB962C8B-B14F-4D97-AF65-F5344CB8AC3E}">
        <p14:creationId xmlns:p14="http://schemas.microsoft.com/office/powerpoint/2010/main" val="37827742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8900" y="744538"/>
            <a:ext cx="6619875" cy="3724275"/>
          </a:xfrm>
        </p:spPr>
      </p:sp>
      <p:sp>
        <p:nvSpPr>
          <p:cNvPr id="3" name="Notes Placeholder 2"/>
          <p:cNvSpPr>
            <a:spLocks noGrp="1"/>
          </p:cNvSpPr>
          <p:nvPr>
            <p:ph type="body" idx="1"/>
          </p:nvPr>
        </p:nvSpPr>
        <p:spPr/>
        <p:txBody>
          <a:bodyPr/>
          <a:lstStyle/>
          <a:p>
            <a:pPr marL="169976" indent="-169976">
              <a:buFont typeface="Arial" panose="020B0604020202020204" pitchFamily="34" charset="0"/>
              <a:buChar char="•"/>
            </a:pPr>
            <a:endParaRPr lang="en-US" noProof="0" dirty="0"/>
          </a:p>
        </p:txBody>
      </p:sp>
      <p:sp>
        <p:nvSpPr>
          <p:cNvPr id="4" name="Slide Number Placeholder 3"/>
          <p:cNvSpPr>
            <a:spLocks noGrp="1"/>
          </p:cNvSpPr>
          <p:nvPr>
            <p:ph type="sldNum" sz="quarter" idx="10"/>
          </p:nvPr>
        </p:nvSpPr>
        <p:spPr/>
        <p:txBody>
          <a:bodyPr/>
          <a:lstStyle/>
          <a:p>
            <a:pPr>
              <a:defRPr/>
            </a:pPr>
            <a:fld id="{C500BD36-474D-41FC-B12A-385C170A7692}" type="slidenum">
              <a:rPr lang="tr-TR"/>
              <a:pPr>
                <a:defRPr/>
              </a:pPr>
              <a:t>15</a:t>
            </a:fld>
            <a:endParaRPr lang="tr-TR" dirty="0"/>
          </a:p>
        </p:txBody>
      </p:sp>
    </p:spTree>
    <p:extLst>
      <p:ext uri="{BB962C8B-B14F-4D97-AF65-F5344CB8AC3E}">
        <p14:creationId xmlns:p14="http://schemas.microsoft.com/office/powerpoint/2010/main" val="37827742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8900" y="744538"/>
            <a:ext cx="6619875" cy="3724275"/>
          </a:xfrm>
        </p:spPr>
      </p:sp>
      <p:sp>
        <p:nvSpPr>
          <p:cNvPr id="3" name="Notes Placeholder 2"/>
          <p:cNvSpPr>
            <a:spLocks noGrp="1"/>
          </p:cNvSpPr>
          <p:nvPr>
            <p:ph type="body" idx="1"/>
          </p:nvPr>
        </p:nvSpPr>
        <p:spPr/>
        <p:txBody>
          <a:bodyPr/>
          <a:lstStyle/>
          <a:p>
            <a:pPr marL="169976" indent="-169976">
              <a:buFont typeface="Arial" panose="020B0604020202020204" pitchFamily="34" charset="0"/>
              <a:buChar char="•"/>
            </a:pPr>
            <a:endParaRPr lang="en-US" noProof="0" dirty="0"/>
          </a:p>
        </p:txBody>
      </p:sp>
      <p:sp>
        <p:nvSpPr>
          <p:cNvPr id="4" name="Slide Number Placeholder 3"/>
          <p:cNvSpPr>
            <a:spLocks noGrp="1"/>
          </p:cNvSpPr>
          <p:nvPr>
            <p:ph type="sldNum" sz="quarter" idx="10"/>
          </p:nvPr>
        </p:nvSpPr>
        <p:spPr/>
        <p:txBody>
          <a:bodyPr/>
          <a:lstStyle/>
          <a:p>
            <a:pPr>
              <a:defRPr/>
            </a:pPr>
            <a:fld id="{C500BD36-474D-41FC-B12A-385C170A7692}" type="slidenum">
              <a:rPr lang="tr-TR"/>
              <a:pPr>
                <a:defRPr/>
              </a:pPr>
              <a:t>16</a:t>
            </a:fld>
            <a:endParaRPr lang="tr-TR" dirty="0"/>
          </a:p>
        </p:txBody>
      </p:sp>
    </p:spTree>
    <p:extLst>
      <p:ext uri="{BB962C8B-B14F-4D97-AF65-F5344CB8AC3E}">
        <p14:creationId xmlns:p14="http://schemas.microsoft.com/office/powerpoint/2010/main" val="37827742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8900" y="744538"/>
            <a:ext cx="6619875" cy="3724275"/>
          </a:xfrm>
        </p:spPr>
      </p:sp>
      <p:sp>
        <p:nvSpPr>
          <p:cNvPr id="3" name="Notes Placeholder 2"/>
          <p:cNvSpPr>
            <a:spLocks noGrp="1"/>
          </p:cNvSpPr>
          <p:nvPr>
            <p:ph type="body" idx="1"/>
          </p:nvPr>
        </p:nvSpPr>
        <p:spPr/>
        <p:txBody>
          <a:bodyPr/>
          <a:lstStyle/>
          <a:p>
            <a:pPr marL="169976" indent="-169976">
              <a:buFont typeface="Arial" panose="020B0604020202020204" pitchFamily="34" charset="0"/>
              <a:buChar char="•"/>
            </a:pPr>
            <a:endParaRPr lang="en-US" noProof="0" dirty="0"/>
          </a:p>
        </p:txBody>
      </p:sp>
      <p:sp>
        <p:nvSpPr>
          <p:cNvPr id="4" name="Slide Number Placeholder 3"/>
          <p:cNvSpPr>
            <a:spLocks noGrp="1"/>
          </p:cNvSpPr>
          <p:nvPr>
            <p:ph type="sldNum" sz="quarter" idx="10"/>
          </p:nvPr>
        </p:nvSpPr>
        <p:spPr/>
        <p:txBody>
          <a:bodyPr/>
          <a:lstStyle/>
          <a:p>
            <a:pPr>
              <a:defRPr/>
            </a:pPr>
            <a:fld id="{C500BD36-474D-41FC-B12A-385C170A7692}" type="slidenum">
              <a:rPr lang="tr-TR"/>
              <a:pPr>
                <a:defRPr/>
              </a:pPr>
              <a:t>17</a:t>
            </a:fld>
            <a:endParaRPr lang="tr-TR" dirty="0"/>
          </a:p>
        </p:txBody>
      </p:sp>
    </p:spTree>
    <p:extLst>
      <p:ext uri="{BB962C8B-B14F-4D97-AF65-F5344CB8AC3E}">
        <p14:creationId xmlns:p14="http://schemas.microsoft.com/office/powerpoint/2010/main" val="37827742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8900" y="744538"/>
            <a:ext cx="6619875" cy="3724275"/>
          </a:xfrm>
        </p:spPr>
      </p:sp>
      <p:sp>
        <p:nvSpPr>
          <p:cNvPr id="3" name="Notes Placeholder 2"/>
          <p:cNvSpPr>
            <a:spLocks noGrp="1"/>
          </p:cNvSpPr>
          <p:nvPr>
            <p:ph type="body" idx="1"/>
          </p:nvPr>
        </p:nvSpPr>
        <p:spPr/>
        <p:txBody>
          <a:bodyPr/>
          <a:lstStyle/>
          <a:p>
            <a:pPr marL="169976" indent="-169976">
              <a:buFont typeface="Arial" panose="020B0604020202020204" pitchFamily="34" charset="0"/>
              <a:buChar char="•"/>
            </a:pPr>
            <a:endParaRPr lang="en-US" noProof="0"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500BD36-474D-41FC-B12A-385C170A7692}" type="slidenum">
              <a:rPr kumimoji="0" lang="tr-TR" sz="1200" b="0" i="0" u="none" strike="noStrike" kern="1200" cap="none" spc="0" normalizeH="0" baseline="0" noProof="0">
                <a:ln>
                  <a:noFill/>
                </a:ln>
                <a:solidFill>
                  <a:srgbClr val="414141"/>
                </a:solidFill>
                <a:effectLst/>
                <a:uLnTx/>
                <a:uFillTx/>
                <a:latin typeface="Gill Sans Light" charset="0"/>
                <a:sym typeface="Gill Sans Light" charset="0"/>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tr-TR" sz="1200" b="0" i="0" u="none" strike="noStrike" kern="1200" cap="none" spc="0" normalizeH="0" baseline="0" noProof="0" dirty="0">
              <a:ln>
                <a:noFill/>
              </a:ln>
              <a:solidFill>
                <a:srgbClr val="414141"/>
              </a:solidFill>
              <a:effectLst/>
              <a:uLnTx/>
              <a:uFillTx/>
              <a:latin typeface="Gill Sans Light" charset="0"/>
              <a:sym typeface="Gill Sans Light" charset="0"/>
            </a:endParaRPr>
          </a:p>
        </p:txBody>
      </p:sp>
    </p:spTree>
    <p:extLst>
      <p:ext uri="{BB962C8B-B14F-4D97-AF65-F5344CB8AC3E}">
        <p14:creationId xmlns:p14="http://schemas.microsoft.com/office/powerpoint/2010/main" val="37827742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8900" y="744538"/>
            <a:ext cx="6619875" cy="3724275"/>
          </a:xfrm>
        </p:spPr>
      </p:sp>
      <p:sp>
        <p:nvSpPr>
          <p:cNvPr id="3" name="Notes Placeholder 2"/>
          <p:cNvSpPr>
            <a:spLocks noGrp="1"/>
          </p:cNvSpPr>
          <p:nvPr>
            <p:ph type="body" idx="1"/>
          </p:nvPr>
        </p:nvSpPr>
        <p:spPr/>
        <p:txBody>
          <a:bodyPr/>
          <a:lstStyle/>
          <a:p>
            <a:pPr marL="169976" indent="-169976">
              <a:buFont typeface="Arial" panose="020B0604020202020204" pitchFamily="34" charset="0"/>
              <a:buChar char="•"/>
            </a:pPr>
            <a:endParaRPr lang="en-US" noProof="0" dirty="0"/>
          </a:p>
        </p:txBody>
      </p:sp>
      <p:sp>
        <p:nvSpPr>
          <p:cNvPr id="4" name="Slide Number Placeholder 3"/>
          <p:cNvSpPr>
            <a:spLocks noGrp="1"/>
          </p:cNvSpPr>
          <p:nvPr>
            <p:ph type="sldNum" sz="quarter" idx="10"/>
          </p:nvPr>
        </p:nvSpPr>
        <p:spPr/>
        <p:txBody>
          <a:bodyPr/>
          <a:lstStyle/>
          <a:p>
            <a:pPr>
              <a:defRPr/>
            </a:pPr>
            <a:fld id="{C500BD36-474D-41FC-B12A-385C170A7692}" type="slidenum">
              <a:rPr lang="tr-TR"/>
              <a:pPr>
                <a:defRPr/>
              </a:pPr>
              <a:t>19</a:t>
            </a:fld>
            <a:endParaRPr lang="tr-TR" dirty="0"/>
          </a:p>
        </p:txBody>
      </p:sp>
    </p:spTree>
    <p:extLst>
      <p:ext uri="{BB962C8B-B14F-4D97-AF65-F5344CB8AC3E}">
        <p14:creationId xmlns:p14="http://schemas.microsoft.com/office/powerpoint/2010/main" val="37827742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8900" y="744538"/>
            <a:ext cx="6619875" cy="3724275"/>
          </a:xfrm>
        </p:spPr>
      </p:sp>
      <p:sp>
        <p:nvSpPr>
          <p:cNvPr id="3" name="Notes Placeholder 2"/>
          <p:cNvSpPr>
            <a:spLocks noGrp="1"/>
          </p:cNvSpPr>
          <p:nvPr>
            <p:ph type="body" idx="1"/>
          </p:nvPr>
        </p:nvSpPr>
        <p:spPr/>
        <p:txBody>
          <a:bodyPr/>
          <a:lstStyle/>
          <a:p>
            <a:endParaRPr lang="en-US" sz="1600" dirty="0"/>
          </a:p>
        </p:txBody>
      </p:sp>
      <p:sp>
        <p:nvSpPr>
          <p:cNvPr id="4" name="Slide Number Placeholder 3"/>
          <p:cNvSpPr>
            <a:spLocks noGrp="1"/>
          </p:cNvSpPr>
          <p:nvPr>
            <p:ph type="sldNum" sz="quarter" idx="10"/>
          </p:nvPr>
        </p:nvSpPr>
        <p:spPr/>
        <p:txBody>
          <a:bodyPr/>
          <a:lstStyle/>
          <a:p>
            <a:pPr>
              <a:defRPr/>
            </a:pPr>
            <a:fld id="{C500BD36-474D-41FC-B12A-385C170A7692}" type="slidenum">
              <a:rPr lang="tr-TR" smtClean="0"/>
              <a:pPr>
                <a:defRPr/>
              </a:pPr>
              <a:t>20</a:t>
            </a:fld>
            <a:endParaRPr lang="tr-TR"/>
          </a:p>
        </p:txBody>
      </p:sp>
    </p:spTree>
    <p:extLst>
      <p:ext uri="{BB962C8B-B14F-4D97-AF65-F5344CB8AC3E}">
        <p14:creationId xmlns:p14="http://schemas.microsoft.com/office/powerpoint/2010/main" val="29697063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913806" y="2130849"/>
            <a:ext cx="10364391" cy="1470049"/>
          </a:xfrm>
        </p:spPr>
        <p:txBody>
          <a:bodyPr/>
          <a:lstStyle/>
          <a:p>
            <a:r>
              <a:rPr lang="en-US"/>
              <a:t>Click to edit Master title style</a:t>
            </a:r>
            <a:endParaRPr lang="tr-TR"/>
          </a:p>
        </p:txBody>
      </p:sp>
      <p:sp>
        <p:nvSpPr>
          <p:cNvPr id="3" name="Alt Başlık 2"/>
          <p:cNvSpPr>
            <a:spLocks noGrp="1"/>
          </p:cNvSpPr>
          <p:nvPr>
            <p:ph type="subTitle" idx="1"/>
          </p:nvPr>
        </p:nvSpPr>
        <p:spPr>
          <a:xfrm>
            <a:off x="1829099" y="3886652"/>
            <a:ext cx="8533805" cy="1752451"/>
          </a:xfrm>
        </p:spPr>
        <p:txBody>
          <a:bodyPr/>
          <a:lstStyle>
            <a:lvl1pPr marL="0" indent="0" algn="ctr">
              <a:buNone/>
              <a:defRPr/>
            </a:lvl1pPr>
            <a:lvl2pPr marL="321391" indent="0" algn="ctr">
              <a:buNone/>
              <a:defRPr/>
            </a:lvl2pPr>
            <a:lvl3pPr marL="642783" indent="0" algn="ctr">
              <a:buNone/>
              <a:defRPr/>
            </a:lvl3pPr>
            <a:lvl4pPr marL="964174" indent="0" algn="ctr">
              <a:buNone/>
              <a:defRPr/>
            </a:lvl4pPr>
            <a:lvl5pPr marL="1285565" indent="0" algn="ctr">
              <a:buNone/>
              <a:defRPr/>
            </a:lvl5pPr>
            <a:lvl6pPr marL="1606959" indent="0" algn="ctr">
              <a:buNone/>
              <a:defRPr/>
            </a:lvl6pPr>
            <a:lvl7pPr marL="1928348" indent="0" algn="ctr">
              <a:buNone/>
              <a:defRPr/>
            </a:lvl7pPr>
            <a:lvl8pPr marL="2249741" indent="0" algn="ctr">
              <a:buNone/>
              <a:defRPr/>
            </a:lvl8pPr>
            <a:lvl9pPr marL="2571133" indent="0" algn="ctr">
              <a:buNone/>
              <a:defRPr/>
            </a:lvl9pPr>
          </a:lstStyle>
          <a:p>
            <a:r>
              <a:rPr lang="en-US"/>
              <a:t>Click to edit Master subtitle style</a:t>
            </a:r>
            <a:endParaRPr lang="tr-TR"/>
          </a:p>
        </p:txBody>
      </p:sp>
      <p:sp>
        <p:nvSpPr>
          <p:cNvPr id="5" name="Slide Number Placeholder 3"/>
          <p:cNvSpPr txBox="1">
            <a:spLocks/>
          </p:cNvSpPr>
          <p:nvPr userDrawn="1"/>
        </p:nvSpPr>
        <p:spPr>
          <a:xfrm>
            <a:off x="10213958" y="6472909"/>
            <a:ext cx="1860887" cy="385093"/>
          </a:xfrm>
          <a:prstGeom prst="rect">
            <a:avLst/>
          </a:prstGeom>
        </p:spPr>
        <p:txBody>
          <a:bodyPr lIns="64281" tIns="32140" rIns="64281" bIns="32140"/>
          <a:lstStyle>
            <a:defPPr>
              <a:defRPr lang="en-US"/>
            </a:defPPr>
            <a:lvl1pPr algn="ctr" rtl="0" fontAlgn="base">
              <a:spcBef>
                <a:spcPct val="0"/>
              </a:spcBef>
              <a:spcAft>
                <a:spcPct val="0"/>
              </a:spcAft>
              <a:defRPr sz="4200" kern="1200">
                <a:solidFill>
                  <a:srgbClr val="414141"/>
                </a:solidFill>
                <a:latin typeface="Gill Sans Light" charset="0"/>
                <a:ea typeface="ヒラギノ角ゴ ProN W3" charset="0"/>
                <a:cs typeface="ヒラギノ角ゴ ProN W3" charset="0"/>
                <a:sym typeface="Gill Sans Light" charset="0"/>
              </a:defRPr>
            </a:lvl1pPr>
            <a:lvl2pPr marL="457200" algn="ctr" rtl="0" fontAlgn="base">
              <a:spcBef>
                <a:spcPct val="0"/>
              </a:spcBef>
              <a:spcAft>
                <a:spcPct val="0"/>
              </a:spcAft>
              <a:defRPr sz="4200" kern="1200">
                <a:solidFill>
                  <a:srgbClr val="414141"/>
                </a:solidFill>
                <a:latin typeface="Gill Sans Light" charset="0"/>
                <a:ea typeface="ヒラギノ角ゴ ProN W3" charset="0"/>
                <a:cs typeface="ヒラギノ角ゴ ProN W3" charset="0"/>
                <a:sym typeface="Gill Sans Light" charset="0"/>
              </a:defRPr>
            </a:lvl2pPr>
            <a:lvl3pPr marL="914400" algn="ctr" rtl="0" fontAlgn="base">
              <a:spcBef>
                <a:spcPct val="0"/>
              </a:spcBef>
              <a:spcAft>
                <a:spcPct val="0"/>
              </a:spcAft>
              <a:defRPr sz="4200" kern="1200">
                <a:solidFill>
                  <a:srgbClr val="414141"/>
                </a:solidFill>
                <a:latin typeface="Gill Sans Light" charset="0"/>
                <a:ea typeface="ヒラギノ角ゴ ProN W3" charset="0"/>
                <a:cs typeface="ヒラギノ角ゴ ProN W3" charset="0"/>
                <a:sym typeface="Gill Sans Light" charset="0"/>
              </a:defRPr>
            </a:lvl3pPr>
            <a:lvl4pPr marL="1371600" algn="ctr" rtl="0" fontAlgn="base">
              <a:spcBef>
                <a:spcPct val="0"/>
              </a:spcBef>
              <a:spcAft>
                <a:spcPct val="0"/>
              </a:spcAft>
              <a:defRPr sz="4200" kern="1200">
                <a:solidFill>
                  <a:srgbClr val="414141"/>
                </a:solidFill>
                <a:latin typeface="Gill Sans Light" charset="0"/>
                <a:ea typeface="ヒラギノ角ゴ ProN W3" charset="0"/>
                <a:cs typeface="ヒラギノ角ゴ ProN W3" charset="0"/>
                <a:sym typeface="Gill Sans Light" charset="0"/>
              </a:defRPr>
            </a:lvl4pPr>
            <a:lvl5pPr marL="1828800" algn="ctr" rtl="0" fontAlgn="base">
              <a:spcBef>
                <a:spcPct val="0"/>
              </a:spcBef>
              <a:spcAft>
                <a:spcPct val="0"/>
              </a:spcAft>
              <a:defRPr sz="4200" kern="1200">
                <a:solidFill>
                  <a:srgbClr val="414141"/>
                </a:solidFill>
                <a:latin typeface="Gill Sans Light" charset="0"/>
                <a:ea typeface="ヒラギノ角ゴ ProN W3" charset="0"/>
                <a:cs typeface="ヒラギノ角ゴ ProN W3" charset="0"/>
                <a:sym typeface="Gill Sans Light" charset="0"/>
              </a:defRPr>
            </a:lvl5pPr>
            <a:lvl6pPr marL="2286000" algn="l" defTabSz="914400" rtl="0" eaLnBrk="1" latinLnBrk="0" hangingPunct="1">
              <a:defRPr sz="4200" kern="1200">
                <a:solidFill>
                  <a:srgbClr val="414141"/>
                </a:solidFill>
                <a:latin typeface="Gill Sans Light" charset="0"/>
                <a:ea typeface="ヒラギノ角ゴ ProN W3" charset="0"/>
                <a:cs typeface="ヒラギノ角ゴ ProN W3" charset="0"/>
                <a:sym typeface="Gill Sans Light" charset="0"/>
              </a:defRPr>
            </a:lvl6pPr>
            <a:lvl7pPr marL="2743200" algn="l" defTabSz="914400" rtl="0" eaLnBrk="1" latinLnBrk="0" hangingPunct="1">
              <a:defRPr sz="4200" kern="1200">
                <a:solidFill>
                  <a:srgbClr val="414141"/>
                </a:solidFill>
                <a:latin typeface="Gill Sans Light" charset="0"/>
                <a:ea typeface="ヒラギノ角ゴ ProN W3" charset="0"/>
                <a:cs typeface="ヒラギノ角ゴ ProN W3" charset="0"/>
                <a:sym typeface="Gill Sans Light" charset="0"/>
              </a:defRPr>
            </a:lvl7pPr>
            <a:lvl8pPr marL="3200400" algn="l" defTabSz="914400" rtl="0" eaLnBrk="1" latinLnBrk="0" hangingPunct="1">
              <a:defRPr sz="4200" kern="1200">
                <a:solidFill>
                  <a:srgbClr val="414141"/>
                </a:solidFill>
                <a:latin typeface="Gill Sans Light" charset="0"/>
                <a:ea typeface="ヒラギノ角ゴ ProN W3" charset="0"/>
                <a:cs typeface="ヒラギノ角ゴ ProN W3" charset="0"/>
                <a:sym typeface="Gill Sans Light" charset="0"/>
              </a:defRPr>
            </a:lvl8pPr>
            <a:lvl9pPr marL="3657600" algn="l" defTabSz="914400" rtl="0" eaLnBrk="1" latinLnBrk="0" hangingPunct="1">
              <a:defRPr sz="4200" kern="1200">
                <a:solidFill>
                  <a:srgbClr val="414141"/>
                </a:solidFill>
                <a:latin typeface="Gill Sans Light" charset="0"/>
                <a:ea typeface="ヒラギノ角ゴ ProN W3" charset="0"/>
                <a:cs typeface="ヒラギノ角ゴ ProN W3" charset="0"/>
                <a:sym typeface="Gill Sans Light" charset="0"/>
              </a:defRPr>
            </a:lvl9pPr>
          </a:lstStyle>
          <a:p>
            <a:pPr algn="r"/>
            <a:fld id="{B6F15528-21DE-4FAA-801E-634DDDAF4B2B}" type="slidenum">
              <a:rPr lang="en-US" sz="1700" smtClean="0">
                <a:solidFill>
                  <a:schemeClr val="tx1">
                    <a:lumMod val="60000"/>
                    <a:lumOff val="40000"/>
                  </a:schemeClr>
                </a:solidFill>
              </a:rPr>
              <a:pPr algn="r"/>
              <a:t>‹#›</a:t>
            </a:fld>
            <a:endParaRPr lang="en-US" sz="1700" dirty="0">
              <a:solidFill>
                <a:schemeClr val="tx1">
                  <a:lumMod val="60000"/>
                  <a:lumOff val="40000"/>
                </a:schemeClr>
              </a:solidFill>
            </a:endParaRP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en-US"/>
              <a:t>Click to edit Master title style</a:t>
            </a:r>
            <a:endParaRPr lang="tr-TR"/>
          </a:p>
        </p:txBody>
      </p:sp>
      <p:sp>
        <p:nvSpPr>
          <p:cNvPr id="3" name="İçerik Yer Tutucusu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962919" y="4406803"/>
            <a:ext cx="10362901" cy="1361777"/>
          </a:xfrm>
        </p:spPr>
        <p:txBody>
          <a:bodyPr anchor="t"/>
          <a:lstStyle>
            <a:lvl1pPr algn="l">
              <a:defRPr sz="2800" b="1" cap="all"/>
            </a:lvl1pPr>
          </a:lstStyle>
          <a:p>
            <a:r>
              <a:rPr lang="en-US"/>
              <a:t>Click to edit Master title style</a:t>
            </a:r>
            <a:endParaRPr lang="tr-TR"/>
          </a:p>
        </p:txBody>
      </p:sp>
      <p:sp>
        <p:nvSpPr>
          <p:cNvPr id="3" name="Metin Yer Tutucusu 2"/>
          <p:cNvSpPr>
            <a:spLocks noGrp="1"/>
          </p:cNvSpPr>
          <p:nvPr>
            <p:ph type="body" idx="1"/>
          </p:nvPr>
        </p:nvSpPr>
        <p:spPr>
          <a:xfrm>
            <a:off x="962919" y="2906613"/>
            <a:ext cx="10362901" cy="1500188"/>
          </a:xfrm>
        </p:spPr>
        <p:txBody>
          <a:bodyPr anchor="b"/>
          <a:lstStyle>
            <a:lvl1pPr marL="0" indent="0">
              <a:buNone/>
              <a:defRPr sz="1400"/>
            </a:lvl1pPr>
            <a:lvl2pPr marL="321391" indent="0">
              <a:buNone/>
              <a:defRPr sz="1300"/>
            </a:lvl2pPr>
            <a:lvl3pPr marL="642783" indent="0">
              <a:buNone/>
              <a:defRPr sz="1100"/>
            </a:lvl3pPr>
            <a:lvl4pPr marL="964174" indent="0">
              <a:buNone/>
              <a:defRPr sz="1000"/>
            </a:lvl4pPr>
            <a:lvl5pPr marL="1285565" indent="0">
              <a:buNone/>
              <a:defRPr sz="1000"/>
            </a:lvl5pPr>
            <a:lvl6pPr marL="1606959" indent="0">
              <a:buNone/>
              <a:defRPr sz="1000"/>
            </a:lvl6pPr>
            <a:lvl7pPr marL="1928348" indent="0">
              <a:buNone/>
              <a:defRPr sz="1000"/>
            </a:lvl7pPr>
            <a:lvl8pPr marL="2249741" indent="0">
              <a:buNone/>
              <a:defRPr sz="1000"/>
            </a:lvl8pPr>
            <a:lvl9pPr marL="2571133" indent="0">
              <a:buNone/>
              <a:defRPr sz="1000"/>
            </a:lvl9pPr>
          </a:lstStyle>
          <a:p>
            <a:pPr lvl="0"/>
            <a:r>
              <a:rPr lang="en-US"/>
              <a:t>Click to edit Master text styles</a:t>
            </a: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en-US"/>
              <a:t>Click to edit Master title style</a:t>
            </a:r>
            <a:endParaRPr lang="tr-TR"/>
          </a:p>
        </p:txBody>
      </p:sp>
      <p:sp>
        <p:nvSpPr>
          <p:cNvPr id="3" name="İçerik Yer Tutucusu 2"/>
          <p:cNvSpPr>
            <a:spLocks noGrp="1"/>
          </p:cNvSpPr>
          <p:nvPr>
            <p:ph sz="half" idx="1"/>
          </p:nvPr>
        </p:nvSpPr>
        <p:spPr>
          <a:xfrm>
            <a:off x="333381" y="3705820"/>
            <a:ext cx="5691188" cy="910828"/>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İçerik Yer Tutucusu 3"/>
          <p:cNvSpPr>
            <a:spLocks noGrp="1"/>
          </p:cNvSpPr>
          <p:nvPr>
            <p:ph sz="half" idx="2"/>
          </p:nvPr>
        </p:nvSpPr>
        <p:spPr>
          <a:xfrm>
            <a:off x="6167443" y="3705820"/>
            <a:ext cx="5691188" cy="910828"/>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610197" y="274588"/>
            <a:ext cx="10971609" cy="1143000"/>
          </a:xfrm>
        </p:spPr>
        <p:txBody>
          <a:bodyPr/>
          <a:lstStyle>
            <a:lvl1pPr>
              <a:defRPr/>
            </a:lvl1pPr>
          </a:lstStyle>
          <a:p>
            <a:r>
              <a:rPr lang="en-US"/>
              <a:t>Click to edit Master title style</a:t>
            </a:r>
            <a:endParaRPr lang="tr-TR"/>
          </a:p>
        </p:txBody>
      </p:sp>
      <p:sp>
        <p:nvSpPr>
          <p:cNvPr id="3" name="Metin Yer Tutucusu 2"/>
          <p:cNvSpPr>
            <a:spLocks noGrp="1"/>
          </p:cNvSpPr>
          <p:nvPr>
            <p:ph type="body" idx="1"/>
          </p:nvPr>
        </p:nvSpPr>
        <p:spPr>
          <a:xfrm>
            <a:off x="610196" y="1534791"/>
            <a:ext cx="5386091" cy="639589"/>
          </a:xfrm>
        </p:spPr>
        <p:txBody>
          <a:bodyPr anchor="b"/>
          <a:lstStyle>
            <a:lvl1pPr marL="0" indent="0">
              <a:buNone/>
              <a:defRPr sz="1700" b="1"/>
            </a:lvl1pPr>
            <a:lvl2pPr marL="321391" indent="0">
              <a:buNone/>
              <a:defRPr sz="1400" b="1"/>
            </a:lvl2pPr>
            <a:lvl3pPr marL="642783" indent="0">
              <a:buNone/>
              <a:defRPr sz="1300" b="1"/>
            </a:lvl3pPr>
            <a:lvl4pPr marL="964174" indent="0">
              <a:buNone/>
              <a:defRPr sz="1100" b="1"/>
            </a:lvl4pPr>
            <a:lvl5pPr marL="1285565" indent="0">
              <a:buNone/>
              <a:defRPr sz="1100" b="1"/>
            </a:lvl5pPr>
            <a:lvl6pPr marL="1606959" indent="0">
              <a:buNone/>
              <a:defRPr sz="1100" b="1"/>
            </a:lvl6pPr>
            <a:lvl7pPr marL="1928348" indent="0">
              <a:buNone/>
              <a:defRPr sz="1100" b="1"/>
            </a:lvl7pPr>
            <a:lvl8pPr marL="2249741" indent="0">
              <a:buNone/>
              <a:defRPr sz="1100" b="1"/>
            </a:lvl8pPr>
            <a:lvl9pPr marL="2571133" indent="0">
              <a:buNone/>
              <a:defRPr sz="1100" b="1"/>
            </a:lvl9pPr>
          </a:lstStyle>
          <a:p>
            <a:pPr lvl="0"/>
            <a:r>
              <a:rPr lang="en-US"/>
              <a:t>Click to edit Master text styles</a:t>
            </a:r>
          </a:p>
        </p:txBody>
      </p:sp>
      <p:sp>
        <p:nvSpPr>
          <p:cNvPr id="4" name="İçerik Yer Tutucusu 3"/>
          <p:cNvSpPr>
            <a:spLocks noGrp="1"/>
          </p:cNvSpPr>
          <p:nvPr>
            <p:ph sz="half" idx="2"/>
          </p:nvPr>
        </p:nvSpPr>
        <p:spPr>
          <a:xfrm>
            <a:off x="610196" y="2174380"/>
            <a:ext cx="5386091" cy="3951387"/>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5" name="Metin Yer Tutucusu 4"/>
          <p:cNvSpPr>
            <a:spLocks noGrp="1"/>
          </p:cNvSpPr>
          <p:nvPr>
            <p:ph type="body" sz="quarter" idx="3"/>
          </p:nvPr>
        </p:nvSpPr>
        <p:spPr>
          <a:xfrm>
            <a:off x="6192741" y="1534791"/>
            <a:ext cx="5389065" cy="639589"/>
          </a:xfrm>
        </p:spPr>
        <p:txBody>
          <a:bodyPr anchor="b"/>
          <a:lstStyle>
            <a:lvl1pPr marL="0" indent="0">
              <a:buNone/>
              <a:defRPr sz="1700" b="1"/>
            </a:lvl1pPr>
            <a:lvl2pPr marL="321391" indent="0">
              <a:buNone/>
              <a:defRPr sz="1400" b="1"/>
            </a:lvl2pPr>
            <a:lvl3pPr marL="642783" indent="0">
              <a:buNone/>
              <a:defRPr sz="1300" b="1"/>
            </a:lvl3pPr>
            <a:lvl4pPr marL="964174" indent="0">
              <a:buNone/>
              <a:defRPr sz="1100" b="1"/>
            </a:lvl4pPr>
            <a:lvl5pPr marL="1285565" indent="0">
              <a:buNone/>
              <a:defRPr sz="1100" b="1"/>
            </a:lvl5pPr>
            <a:lvl6pPr marL="1606959" indent="0">
              <a:buNone/>
              <a:defRPr sz="1100" b="1"/>
            </a:lvl6pPr>
            <a:lvl7pPr marL="1928348" indent="0">
              <a:buNone/>
              <a:defRPr sz="1100" b="1"/>
            </a:lvl7pPr>
            <a:lvl8pPr marL="2249741" indent="0">
              <a:buNone/>
              <a:defRPr sz="1100" b="1"/>
            </a:lvl8pPr>
            <a:lvl9pPr marL="2571133" indent="0">
              <a:buNone/>
              <a:defRPr sz="1100" b="1"/>
            </a:lvl9pPr>
          </a:lstStyle>
          <a:p>
            <a:pPr lvl="0"/>
            <a:r>
              <a:rPr lang="en-US"/>
              <a:t>Click to edit Master text styles</a:t>
            </a:r>
          </a:p>
        </p:txBody>
      </p:sp>
      <p:sp>
        <p:nvSpPr>
          <p:cNvPr id="6" name="İçerik Yer Tutucusu 5"/>
          <p:cNvSpPr>
            <a:spLocks noGrp="1"/>
          </p:cNvSpPr>
          <p:nvPr>
            <p:ph sz="quarter" idx="4"/>
          </p:nvPr>
        </p:nvSpPr>
        <p:spPr>
          <a:xfrm>
            <a:off x="6192741" y="2174380"/>
            <a:ext cx="5389065" cy="3951387"/>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en-US"/>
              <a:t>Click to edit Master title style</a:t>
            </a:r>
            <a:endParaRPr lang="tr-T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10202" y="273478"/>
            <a:ext cx="4010919" cy="1161975"/>
          </a:xfrm>
        </p:spPr>
        <p:txBody>
          <a:bodyPr/>
          <a:lstStyle>
            <a:lvl1pPr algn="l">
              <a:defRPr sz="1400" b="1"/>
            </a:lvl1pPr>
          </a:lstStyle>
          <a:p>
            <a:r>
              <a:rPr lang="en-US"/>
              <a:t>Click to edit Master title style</a:t>
            </a:r>
            <a:endParaRPr lang="tr-TR"/>
          </a:p>
        </p:txBody>
      </p:sp>
      <p:sp>
        <p:nvSpPr>
          <p:cNvPr id="3" name="İçerik Yer Tutucusu 2"/>
          <p:cNvSpPr>
            <a:spLocks noGrp="1"/>
          </p:cNvSpPr>
          <p:nvPr>
            <p:ph idx="1"/>
          </p:nvPr>
        </p:nvSpPr>
        <p:spPr>
          <a:xfrm>
            <a:off x="4766965" y="273473"/>
            <a:ext cx="6814840" cy="5852294"/>
          </a:xfrm>
        </p:spPr>
        <p:txBody>
          <a:bodyPr/>
          <a:lstStyle>
            <a:lvl1pPr>
              <a:defRPr sz="2200"/>
            </a:lvl1pPr>
            <a:lvl2pPr>
              <a:defRPr sz="2000"/>
            </a:lvl2pPr>
            <a:lvl3pPr>
              <a:defRPr sz="17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Metin Yer Tutucusu 3"/>
          <p:cNvSpPr>
            <a:spLocks noGrp="1"/>
          </p:cNvSpPr>
          <p:nvPr>
            <p:ph type="body" sz="half" idx="2"/>
          </p:nvPr>
        </p:nvSpPr>
        <p:spPr>
          <a:xfrm>
            <a:off x="610202" y="1435448"/>
            <a:ext cx="4010919" cy="4690318"/>
          </a:xfrm>
        </p:spPr>
        <p:txBody>
          <a:bodyPr/>
          <a:lstStyle>
            <a:lvl1pPr marL="0" indent="0">
              <a:buNone/>
              <a:defRPr sz="1000"/>
            </a:lvl1pPr>
            <a:lvl2pPr marL="321391" indent="0">
              <a:buNone/>
              <a:defRPr sz="800"/>
            </a:lvl2pPr>
            <a:lvl3pPr marL="642783" indent="0">
              <a:buNone/>
              <a:defRPr sz="700"/>
            </a:lvl3pPr>
            <a:lvl4pPr marL="964174" indent="0">
              <a:buNone/>
              <a:defRPr sz="600"/>
            </a:lvl4pPr>
            <a:lvl5pPr marL="1285565" indent="0">
              <a:buNone/>
              <a:defRPr sz="600"/>
            </a:lvl5pPr>
            <a:lvl6pPr marL="1606959" indent="0">
              <a:buNone/>
              <a:defRPr sz="600"/>
            </a:lvl6pPr>
            <a:lvl7pPr marL="1928348" indent="0">
              <a:buNone/>
              <a:defRPr sz="600"/>
            </a:lvl7pPr>
            <a:lvl8pPr marL="2249741" indent="0">
              <a:buNone/>
              <a:defRPr sz="600"/>
            </a:lvl8pPr>
            <a:lvl9pPr marL="2571133" indent="0">
              <a:buNone/>
              <a:defRPr sz="600"/>
            </a:lvl9pPr>
          </a:lstStyle>
          <a:p>
            <a:pPr lvl="0"/>
            <a:r>
              <a:rPr lang="en-US"/>
              <a:t>Click to edit Master text styles</a:t>
            </a: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2390186" y="4800825"/>
            <a:ext cx="7314903" cy="567035"/>
          </a:xfrm>
        </p:spPr>
        <p:txBody>
          <a:bodyPr/>
          <a:lstStyle>
            <a:lvl1pPr algn="l">
              <a:defRPr sz="1400" b="1"/>
            </a:lvl1pPr>
          </a:lstStyle>
          <a:p>
            <a:r>
              <a:rPr lang="en-US"/>
              <a:t>Click to edit Master title style</a:t>
            </a:r>
            <a:endParaRPr lang="tr-TR"/>
          </a:p>
        </p:txBody>
      </p:sp>
      <p:sp>
        <p:nvSpPr>
          <p:cNvPr id="3" name="Resim Yer Tutucusu 2"/>
          <p:cNvSpPr>
            <a:spLocks noGrp="1"/>
          </p:cNvSpPr>
          <p:nvPr>
            <p:ph type="pic" idx="1"/>
          </p:nvPr>
        </p:nvSpPr>
        <p:spPr>
          <a:xfrm>
            <a:off x="2390186" y="612800"/>
            <a:ext cx="7314903" cy="4114354"/>
          </a:xfrm>
        </p:spPr>
        <p:txBody>
          <a:bodyPr/>
          <a:lstStyle>
            <a:lvl1pPr marL="0" indent="0">
              <a:buNone/>
              <a:defRPr sz="2200"/>
            </a:lvl1pPr>
            <a:lvl2pPr marL="321391" indent="0">
              <a:buNone/>
              <a:defRPr sz="2000"/>
            </a:lvl2pPr>
            <a:lvl3pPr marL="642783" indent="0">
              <a:buNone/>
              <a:defRPr sz="1700"/>
            </a:lvl3pPr>
            <a:lvl4pPr marL="964174" indent="0">
              <a:buNone/>
              <a:defRPr sz="1400"/>
            </a:lvl4pPr>
            <a:lvl5pPr marL="1285565" indent="0">
              <a:buNone/>
              <a:defRPr sz="1400"/>
            </a:lvl5pPr>
            <a:lvl6pPr marL="1606959" indent="0">
              <a:buNone/>
              <a:defRPr sz="1400"/>
            </a:lvl6pPr>
            <a:lvl7pPr marL="1928348" indent="0">
              <a:buNone/>
              <a:defRPr sz="1400"/>
            </a:lvl7pPr>
            <a:lvl8pPr marL="2249741" indent="0">
              <a:buNone/>
              <a:defRPr sz="1400"/>
            </a:lvl8pPr>
            <a:lvl9pPr marL="2571133" indent="0">
              <a:buNone/>
              <a:defRPr sz="1400"/>
            </a:lvl9pPr>
          </a:lstStyle>
          <a:p>
            <a:pPr lvl="0"/>
            <a:r>
              <a:rPr lang="en-US" noProof="0">
                <a:sym typeface="Gill Sans Light" charset="0"/>
              </a:rPr>
              <a:t>Click icon to add picture</a:t>
            </a:r>
            <a:endParaRPr lang="tr-TR" noProof="0">
              <a:sym typeface="Gill Sans Light" charset="0"/>
            </a:endParaRPr>
          </a:p>
        </p:txBody>
      </p:sp>
      <p:sp>
        <p:nvSpPr>
          <p:cNvPr id="4" name="Metin Yer Tutucusu 3"/>
          <p:cNvSpPr>
            <a:spLocks noGrp="1"/>
          </p:cNvSpPr>
          <p:nvPr>
            <p:ph type="body" sz="half" idx="2"/>
          </p:nvPr>
        </p:nvSpPr>
        <p:spPr>
          <a:xfrm>
            <a:off x="2390186" y="5367860"/>
            <a:ext cx="7314903" cy="804788"/>
          </a:xfrm>
        </p:spPr>
        <p:txBody>
          <a:bodyPr/>
          <a:lstStyle>
            <a:lvl1pPr marL="0" indent="0">
              <a:buNone/>
              <a:defRPr sz="1000"/>
            </a:lvl1pPr>
            <a:lvl2pPr marL="321391" indent="0">
              <a:buNone/>
              <a:defRPr sz="800"/>
            </a:lvl2pPr>
            <a:lvl3pPr marL="642783" indent="0">
              <a:buNone/>
              <a:defRPr sz="700"/>
            </a:lvl3pPr>
            <a:lvl4pPr marL="964174" indent="0">
              <a:buNone/>
              <a:defRPr sz="600"/>
            </a:lvl4pPr>
            <a:lvl5pPr marL="1285565" indent="0">
              <a:buNone/>
              <a:defRPr sz="600"/>
            </a:lvl5pPr>
            <a:lvl6pPr marL="1606959" indent="0">
              <a:buNone/>
              <a:defRPr sz="600"/>
            </a:lvl6pPr>
            <a:lvl7pPr marL="1928348" indent="0">
              <a:buNone/>
              <a:defRPr sz="600"/>
            </a:lvl7pPr>
            <a:lvl8pPr marL="2249741" indent="0">
              <a:buNone/>
              <a:defRPr sz="600"/>
            </a:lvl8pPr>
            <a:lvl9pPr marL="2571133" indent="0">
              <a:buNone/>
              <a:defRPr sz="600"/>
            </a:lvl9pPr>
          </a:lstStyle>
          <a:p>
            <a:pPr lvl="0"/>
            <a:r>
              <a:rPr lang="en-US"/>
              <a:t>Click to edit Master text styles</a:t>
            </a: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en-US"/>
              <a:t>Click to edit Master title style</a:t>
            </a:r>
            <a:endParaRPr lang="tr-TR"/>
          </a:p>
        </p:txBody>
      </p:sp>
      <p:sp>
        <p:nvSpPr>
          <p:cNvPr id="3" name="Dikey Metin Yer Tutucusu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977313" y="1437681"/>
            <a:ext cx="2881312" cy="3178969"/>
          </a:xfrm>
        </p:spPr>
        <p:txBody>
          <a:bodyPr vert="eaVert"/>
          <a:lstStyle/>
          <a:p>
            <a:r>
              <a:rPr lang="en-US"/>
              <a:t>Click to edit Master title style</a:t>
            </a:r>
            <a:endParaRPr lang="tr-TR"/>
          </a:p>
        </p:txBody>
      </p:sp>
      <p:sp>
        <p:nvSpPr>
          <p:cNvPr id="3" name="Dikey Metin Yer Tutucusu 2"/>
          <p:cNvSpPr>
            <a:spLocks noGrp="1"/>
          </p:cNvSpPr>
          <p:nvPr>
            <p:ph type="body" orient="vert" idx="1"/>
          </p:nvPr>
        </p:nvSpPr>
        <p:spPr>
          <a:xfrm>
            <a:off x="333375" y="1437681"/>
            <a:ext cx="8501063" cy="317896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913806" y="2130849"/>
            <a:ext cx="10364391" cy="1470049"/>
          </a:xfrm>
        </p:spPr>
        <p:txBody>
          <a:bodyPr/>
          <a:lstStyle/>
          <a:p>
            <a:r>
              <a:rPr lang="en-US"/>
              <a:t>Click to edit Master title style</a:t>
            </a:r>
            <a:endParaRPr lang="tr-TR"/>
          </a:p>
        </p:txBody>
      </p:sp>
      <p:sp>
        <p:nvSpPr>
          <p:cNvPr id="3" name="Alt Başlık 2"/>
          <p:cNvSpPr>
            <a:spLocks noGrp="1"/>
          </p:cNvSpPr>
          <p:nvPr>
            <p:ph type="subTitle" idx="1"/>
          </p:nvPr>
        </p:nvSpPr>
        <p:spPr>
          <a:xfrm>
            <a:off x="1829099" y="3886651"/>
            <a:ext cx="8533805" cy="1752451"/>
          </a:xfrm>
        </p:spPr>
        <p:txBody>
          <a:bodyPr/>
          <a:lstStyle>
            <a:lvl1pPr marL="0" indent="0" algn="ctr">
              <a:buNone/>
              <a:defRPr/>
            </a:lvl1pPr>
            <a:lvl2pPr marL="321407" indent="0" algn="ctr">
              <a:buNone/>
              <a:defRPr/>
            </a:lvl2pPr>
            <a:lvl3pPr marL="642816" indent="0" algn="ctr">
              <a:buNone/>
              <a:defRPr/>
            </a:lvl3pPr>
            <a:lvl4pPr marL="964224" indent="0" algn="ctr">
              <a:buNone/>
              <a:defRPr/>
            </a:lvl4pPr>
            <a:lvl5pPr marL="1285631" indent="0" algn="ctr">
              <a:buNone/>
              <a:defRPr/>
            </a:lvl5pPr>
            <a:lvl6pPr marL="1607041" indent="0" algn="ctr">
              <a:buNone/>
              <a:defRPr/>
            </a:lvl6pPr>
            <a:lvl7pPr marL="1928447" indent="0" algn="ctr">
              <a:buNone/>
              <a:defRPr/>
            </a:lvl7pPr>
            <a:lvl8pPr marL="2249856" indent="0" algn="ctr">
              <a:buNone/>
              <a:defRPr/>
            </a:lvl8pPr>
            <a:lvl9pPr marL="2571264" indent="0" algn="ctr">
              <a:buNone/>
              <a:defRPr/>
            </a:lvl9pPr>
          </a:lstStyle>
          <a:p>
            <a:r>
              <a:rPr lang="en-US"/>
              <a:t>Click to edit Master subtitle style</a:t>
            </a:r>
            <a:endParaRPr lang="tr-TR"/>
          </a:p>
        </p:txBody>
      </p:sp>
    </p:spTree>
    <p:extLst>
      <p:ext uri="{BB962C8B-B14F-4D97-AF65-F5344CB8AC3E}">
        <p14:creationId xmlns:p14="http://schemas.microsoft.com/office/powerpoint/2010/main" val="1306386799"/>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en-US"/>
              <a:t>Click to edit Master title style</a:t>
            </a:r>
            <a:endParaRPr lang="tr-TR"/>
          </a:p>
        </p:txBody>
      </p:sp>
      <p:sp>
        <p:nvSpPr>
          <p:cNvPr id="3" name="İçerik Yer Tutucusu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Tree>
    <p:extLst>
      <p:ext uri="{BB962C8B-B14F-4D97-AF65-F5344CB8AC3E}">
        <p14:creationId xmlns:p14="http://schemas.microsoft.com/office/powerpoint/2010/main" val="2894001911"/>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962919" y="4406803"/>
            <a:ext cx="10362901" cy="1361777"/>
          </a:xfrm>
        </p:spPr>
        <p:txBody>
          <a:bodyPr anchor="t"/>
          <a:lstStyle>
            <a:lvl1pPr algn="l">
              <a:defRPr sz="2800" b="1" cap="all"/>
            </a:lvl1pPr>
          </a:lstStyle>
          <a:p>
            <a:r>
              <a:rPr lang="en-US"/>
              <a:t>Click to edit Master title style</a:t>
            </a:r>
            <a:endParaRPr lang="tr-TR"/>
          </a:p>
        </p:txBody>
      </p:sp>
      <p:sp>
        <p:nvSpPr>
          <p:cNvPr id="3" name="Metin Yer Tutucusu 2"/>
          <p:cNvSpPr>
            <a:spLocks noGrp="1"/>
          </p:cNvSpPr>
          <p:nvPr>
            <p:ph type="body" idx="1"/>
          </p:nvPr>
        </p:nvSpPr>
        <p:spPr>
          <a:xfrm>
            <a:off x="962919" y="2906613"/>
            <a:ext cx="10362901" cy="1500188"/>
          </a:xfrm>
        </p:spPr>
        <p:txBody>
          <a:bodyPr anchor="b"/>
          <a:lstStyle>
            <a:lvl1pPr marL="0" indent="0">
              <a:buNone/>
              <a:defRPr sz="1400"/>
            </a:lvl1pPr>
            <a:lvl2pPr marL="321407" indent="0">
              <a:buNone/>
              <a:defRPr sz="1300"/>
            </a:lvl2pPr>
            <a:lvl3pPr marL="642816" indent="0">
              <a:buNone/>
              <a:defRPr sz="1100"/>
            </a:lvl3pPr>
            <a:lvl4pPr marL="964224" indent="0">
              <a:buNone/>
              <a:defRPr sz="1000"/>
            </a:lvl4pPr>
            <a:lvl5pPr marL="1285631" indent="0">
              <a:buNone/>
              <a:defRPr sz="1000"/>
            </a:lvl5pPr>
            <a:lvl6pPr marL="1607041" indent="0">
              <a:buNone/>
              <a:defRPr sz="1000"/>
            </a:lvl6pPr>
            <a:lvl7pPr marL="1928447" indent="0">
              <a:buNone/>
              <a:defRPr sz="1000"/>
            </a:lvl7pPr>
            <a:lvl8pPr marL="2249856" indent="0">
              <a:buNone/>
              <a:defRPr sz="1000"/>
            </a:lvl8pPr>
            <a:lvl9pPr marL="2571264" indent="0">
              <a:buNone/>
              <a:defRPr sz="1000"/>
            </a:lvl9pPr>
          </a:lstStyle>
          <a:p>
            <a:pPr lvl="0"/>
            <a:r>
              <a:rPr lang="en-US"/>
              <a:t>Click to edit Master text styles</a:t>
            </a:r>
          </a:p>
        </p:txBody>
      </p:sp>
    </p:spTree>
    <p:extLst>
      <p:ext uri="{BB962C8B-B14F-4D97-AF65-F5344CB8AC3E}">
        <p14:creationId xmlns:p14="http://schemas.microsoft.com/office/powerpoint/2010/main" val="3516353607"/>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en-US"/>
              <a:t>Click to edit Master title style</a:t>
            </a:r>
            <a:endParaRPr lang="tr-TR"/>
          </a:p>
        </p:txBody>
      </p:sp>
      <p:sp>
        <p:nvSpPr>
          <p:cNvPr id="3" name="İçerik Yer Tutucusu 2"/>
          <p:cNvSpPr>
            <a:spLocks noGrp="1"/>
          </p:cNvSpPr>
          <p:nvPr>
            <p:ph sz="half" idx="1"/>
          </p:nvPr>
        </p:nvSpPr>
        <p:spPr>
          <a:xfrm>
            <a:off x="333379" y="3705820"/>
            <a:ext cx="5691188" cy="910828"/>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İçerik Yer Tutucusu 3"/>
          <p:cNvSpPr>
            <a:spLocks noGrp="1"/>
          </p:cNvSpPr>
          <p:nvPr>
            <p:ph sz="half" idx="2"/>
          </p:nvPr>
        </p:nvSpPr>
        <p:spPr>
          <a:xfrm>
            <a:off x="6167442" y="3705820"/>
            <a:ext cx="5691188" cy="910828"/>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Tree>
    <p:extLst>
      <p:ext uri="{BB962C8B-B14F-4D97-AF65-F5344CB8AC3E}">
        <p14:creationId xmlns:p14="http://schemas.microsoft.com/office/powerpoint/2010/main" val="1768960282"/>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610197" y="274588"/>
            <a:ext cx="10971609" cy="1143000"/>
          </a:xfrm>
        </p:spPr>
        <p:txBody>
          <a:bodyPr/>
          <a:lstStyle>
            <a:lvl1pPr>
              <a:defRPr/>
            </a:lvl1pPr>
          </a:lstStyle>
          <a:p>
            <a:r>
              <a:rPr lang="en-US"/>
              <a:t>Click to edit Master title style</a:t>
            </a:r>
            <a:endParaRPr lang="tr-TR"/>
          </a:p>
        </p:txBody>
      </p:sp>
      <p:sp>
        <p:nvSpPr>
          <p:cNvPr id="3" name="Metin Yer Tutucusu 2"/>
          <p:cNvSpPr>
            <a:spLocks noGrp="1"/>
          </p:cNvSpPr>
          <p:nvPr>
            <p:ph type="body" idx="1"/>
          </p:nvPr>
        </p:nvSpPr>
        <p:spPr>
          <a:xfrm>
            <a:off x="610196" y="1534791"/>
            <a:ext cx="5386091" cy="639589"/>
          </a:xfrm>
        </p:spPr>
        <p:txBody>
          <a:bodyPr anchor="b"/>
          <a:lstStyle>
            <a:lvl1pPr marL="0" indent="0">
              <a:buNone/>
              <a:defRPr sz="1700" b="1"/>
            </a:lvl1pPr>
            <a:lvl2pPr marL="321407" indent="0">
              <a:buNone/>
              <a:defRPr sz="1400" b="1"/>
            </a:lvl2pPr>
            <a:lvl3pPr marL="642816" indent="0">
              <a:buNone/>
              <a:defRPr sz="1300" b="1"/>
            </a:lvl3pPr>
            <a:lvl4pPr marL="964224" indent="0">
              <a:buNone/>
              <a:defRPr sz="1100" b="1"/>
            </a:lvl4pPr>
            <a:lvl5pPr marL="1285631" indent="0">
              <a:buNone/>
              <a:defRPr sz="1100" b="1"/>
            </a:lvl5pPr>
            <a:lvl6pPr marL="1607041" indent="0">
              <a:buNone/>
              <a:defRPr sz="1100" b="1"/>
            </a:lvl6pPr>
            <a:lvl7pPr marL="1928447" indent="0">
              <a:buNone/>
              <a:defRPr sz="1100" b="1"/>
            </a:lvl7pPr>
            <a:lvl8pPr marL="2249856" indent="0">
              <a:buNone/>
              <a:defRPr sz="1100" b="1"/>
            </a:lvl8pPr>
            <a:lvl9pPr marL="2571264" indent="0">
              <a:buNone/>
              <a:defRPr sz="1100" b="1"/>
            </a:lvl9pPr>
          </a:lstStyle>
          <a:p>
            <a:pPr lvl="0"/>
            <a:r>
              <a:rPr lang="en-US"/>
              <a:t>Click to edit Master text styles</a:t>
            </a:r>
          </a:p>
        </p:txBody>
      </p:sp>
      <p:sp>
        <p:nvSpPr>
          <p:cNvPr id="4" name="İçerik Yer Tutucusu 3"/>
          <p:cNvSpPr>
            <a:spLocks noGrp="1"/>
          </p:cNvSpPr>
          <p:nvPr>
            <p:ph sz="half" idx="2"/>
          </p:nvPr>
        </p:nvSpPr>
        <p:spPr>
          <a:xfrm>
            <a:off x="610196" y="2174380"/>
            <a:ext cx="5386091" cy="3951387"/>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5" name="Metin Yer Tutucusu 4"/>
          <p:cNvSpPr>
            <a:spLocks noGrp="1"/>
          </p:cNvSpPr>
          <p:nvPr>
            <p:ph type="body" sz="quarter" idx="3"/>
          </p:nvPr>
        </p:nvSpPr>
        <p:spPr>
          <a:xfrm>
            <a:off x="6192741" y="1534791"/>
            <a:ext cx="5389065" cy="639589"/>
          </a:xfrm>
        </p:spPr>
        <p:txBody>
          <a:bodyPr anchor="b"/>
          <a:lstStyle>
            <a:lvl1pPr marL="0" indent="0">
              <a:buNone/>
              <a:defRPr sz="1700" b="1"/>
            </a:lvl1pPr>
            <a:lvl2pPr marL="321407" indent="0">
              <a:buNone/>
              <a:defRPr sz="1400" b="1"/>
            </a:lvl2pPr>
            <a:lvl3pPr marL="642816" indent="0">
              <a:buNone/>
              <a:defRPr sz="1300" b="1"/>
            </a:lvl3pPr>
            <a:lvl4pPr marL="964224" indent="0">
              <a:buNone/>
              <a:defRPr sz="1100" b="1"/>
            </a:lvl4pPr>
            <a:lvl5pPr marL="1285631" indent="0">
              <a:buNone/>
              <a:defRPr sz="1100" b="1"/>
            </a:lvl5pPr>
            <a:lvl6pPr marL="1607041" indent="0">
              <a:buNone/>
              <a:defRPr sz="1100" b="1"/>
            </a:lvl6pPr>
            <a:lvl7pPr marL="1928447" indent="0">
              <a:buNone/>
              <a:defRPr sz="1100" b="1"/>
            </a:lvl7pPr>
            <a:lvl8pPr marL="2249856" indent="0">
              <a:buNone/>
              <a:defRPr sz="1100" b="1"/>
            </a:lvl8pPr>
            <a:lvl9pPr marL="2571264" indent="0">
              <a:buNone/>
              <a:defRPr sz="1100" b="1"/>
            </a:lvl9pPr>
          </a:lstStyle>
          <a:p>
            <a:pPr lvl="0"/>
            <a:r>
              <a:rPr lang="en-US"/>
              <a:t>Click to edit Master text styles</a:t>
            </a:r>
          </a:p>
        </p:txBody>
      </p:sp>
      <p:sp>
        <p:nvSpPr>
          <p:cNvPr id="6" name="İçerik Yer Tutucusu 5"/>
          <p:cNvSpPr>
            <a:spLocks noGrp="1"/>
          </p:cNvSpPr>
          <p:nvPr>
            <p:ph sz="quarter" idx="4"/>
          </p:nvPr>
        </p:nvSpPr>
        <p:spPr>
          <a:xfrm>
            <a:off x="6192741" y="2174380"/>
            <a:ext cx="5389065" cy="3951387"/>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Tree>
    <p:extLst>
      <p:ext uri="{BB962C8B-B14F-4D97-AF65-F5344CB8AC3E}">
        <p14:creationId xmlns:p14="http://schemas.microsoft.com/office/powerpoint/2010/main" val="3976882060"/>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en-US"/>
              <a:t>Click to edit Master title style</a:t>
            </a:r>
            <a:endParaRPr lang="tr-TR"/>
          </a:p>
        </p:txBody>
      </p:sp>
    </p:spTree>
    <p:extLst>
      <p:ext uri="{BB962C8B-B14F-4D97-AF65-F5344CB8AC3E}">
        <p14:creationId xmlns:p14="http://schemas.microsoft.com/office/powerpoint/2010/main" val="86021278"/>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5629793"/>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10201" y="273477"/>
            <a:ext cx="4010919" cy="1161975"/>
          </a:xfrm>
        </p:spPr>
        <p:txBody>
          <a:bodyPr/>
          <a:lstStyle>
            <a:lvl1pPr algn="l">
              <a:defRPr sz="1400" b="1"/>
            </a:lvl1pPr>
          </a:lstStyle>
          <a:p>
            <a:r>
              <a:rPr lang="en-US"/>
              <a:t>Click to edit Master title style</a:t>
            </a:r>
            <a:endParaRPr lang="tr-TR"/>
          </a:p>
        </p:txBody>
      </p:sp>
      <p:sp>
        <p:nvSpPr>
          <p:cNvPr id="3" name="İçerik Yer Tutucusu 2"/>
          <p:cNvSpPr>
            <a:spLocks noGrp="1"/>
          </p:cNvSpPr>
          <p:nvPr>
            <p:ph idx="1"/>
          </p:nvPr>
        </p:nvSpPr>
        <p:spPr>
          <a:xfrm>
            <a:off x="4766965" y="273473"/>
            <a:ext cx="6814840" cy="5852294"/>
          </a:xfrm>
        </p:spPr>
        <p:txBody>
          <a:bodyPr/>
          <a:lstStyle>
            <a:lvl1pPr>
              <a:defRPr sz="2200"/>
            </a:lvl1pPr>
            <a:lvl2pPr>
              <a:defRPr sz="2000"/>
            </a:lvl2pPr>
            <a:lvl3pPr>
              <a:defRPr sz="17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Metin Yer Tutucusu 3"/>
          <p:cNvSpPr>
            <a:spLocks noGrp="1"/>
          </p:cNvSpPr>
          <p:nvPr>
            <p:ph type="body" sz="half" idx="2"/>
          </p:nvPr>
        </p:nvSpPr>
        <p:spPr>
          <a:xfrm>
            <a:off x="610201" y="1435448"/>
            <a:ext cx="4010919" cy="4690318"/>
          </a:xfrm>
        </p:spPr>
        <p:txBody>
          <a:bodyPr/>
          <a:lstStyle>
            <a:lvl1pPr marL="0" indent="0">
              <a:buNone/>
              <a:defRPr sz="1000"/>
            </a:lvl1pPr>
            <a:lvl2pPr marL="321407" indent="0">
              <a:buNone/>
              <a:defRPr sz="800"/>
            </a:lvl2pPr>
            <a:lvl3pPr marL="642816" indent="0">
              <a:buNone/>
              <a:defRPr sz="700"/>
            </a:lvl3pPr>
            <a:lvl4pPr marL="964224" indent="0">
              <a:buNone/>
              <a:defRPr sz="600"/>
            </a:lvl4pPr>
            <a:lvl5pPr marL="1285631" indent="0">
              <a:buNone/>
              <a:defRPr sz="600"/>
            </a:lvl5pPr>
            <a:lvl6pPr marL="1607041" indent="0">
              <a:buNone/>
              <a:defRPr sz="600"/>
            </a:lvl6pPr>
            <a:lvl7pPr marL="1928447" indent="0">
              <a:buNone/>
              <a:defRPr sz="600"/>
            </a:lvl7pPr>
            <a:lvl8pPr marL="2249856" indent="0">
              <a:buNone/>
              <a:defRPr sz="600"/>
            </a:lvl8pPr>
            <a:lvl9pPr marL="2571264" indent="0">
              <a:buNone/>
              <a:defRPr sz="600"/>
            </a:lvl9pPr>
          </a:lstStyle>
          <a:p>
            <a:pPr lvl="0"/>
            <a:r>
              <a:rPr lang="en-US"/>
              <a:t>Click to edit Master text styles</a:t>
            </a:r>
          </a:p>
        </p:txBody>
      </p:sp>
    </p:spTree>
    <p:extLst>
      <p:ext uri="{BB962C8B-B14F-4D97-AF65-F5344CB8AC3E}">
        <p14:creationId xmlns:p14="http://schemas.microsoft.com/office/powerpoint/2010/main" val="1363456737"/>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2390185" y="4800825"/>
            <a:ext cx="7314903" cy="567035"/>
          </a:xfrm>
        </p:spPr>
        <p:txBody>
          <a:bodyPr/>
          <a:lstStyle>
            <a:lvl1pPr algn="l">
              <a:defRPr sz="1400" b="1"/>
            </a:lvl1pPr>
          </a:lstStyle>
          <a:p>
            <a:r>
              <a:rPr lang="en-US"/>
              <a:t>Click to edit Master title style</a:t>
            </a:r>
            <a:endParaRPr lang="tr-TR"/>
          </a:p>
        </p:txBody>
      </p:sp>
      <p:sp>
        <p:nvSpPr>
          <p:cNvPr id="3" name="Resim Yer Tutucusu 2"/>
          <p:cNvSpPr>
            <a:spLocks noGrp="1"/>
          </p:cNvSpPr>
          <p:nvPr>
            <p:ph type="pic" idx="1"/>
          </p:nvPr>
        </p:nvSpPr>
        <p:spPr>
          <a:xfrm>
            <a:off x="2390185" y="612800"/>
            <a:ext cx="7314903" cy="4114354"/>
          </a:xfrm>
        </p:spPr>
        <p:txBody>
          <a:bodyPr/>
          <a:lstStyle>
            <a:lvl1pPr marL="0" indent="0">
              <a:buNone/>
              <a:defRPr sz="2200"/>
            </a:lvl1pPr>
            <a:lvl2pPr marL="321407" indent="0">
              <a:buNone/>
              <a:defRPr sz="2000"/>
            </a:lvl2pPr>
            <a:lvl3pPr marL="642816" indent="0">
              <a:buNone/>
              <a:defRPr sz="1700"/>
            </a:lvl3pPr>
            <a:lvl4pPr marL="964224" indent="0">
              <a:buNone/>
              <a:defRPr sz="1400"/>
            </a:lvl4pPr>
            <a:lvl5pPr marL="1285631" indent="0">
              <a:buNone/>
              <a:defRPr sz="1400"/>
            </a:lvl5pPr>
            <a:lvl6pPr marL="1607041" indent="0">
              <a:buNone/>
              <a:defRPr sz="1400"/>
            </a:lvl6pPr>
            <a:lvl7pPr marL="1928447" indent="0">
              <a:buNone/>
              <a:defRPr sz="1400"/>
            </a:lvl7pPr>
            <a:lvl8pPr marL="2249856" indent="0">
              <a:buNone/>
              <a:defRPr sz="1400"/>
            </a:lvl8pPr>
            <a:lvl9pPr marL="2571264" indent="0">
              <a:buNone/>
              <a:defRPr sz="1400"/>
            </a:lvl9pPr>
          </a:lstStyle>
          <a:p>
            <a:pPr lvl="0"/>
            <a:r>
              <a:rPr lang="en-US" noProof="0">
                <a:sym typeface="Gill Sans Light" charset="0"/>
              </a:rPr>
              <a:t>Click icon to add picture</a:t>
            </a:r>
            <a:endParaRPr lang="tr-TR" noProof="0">
              <a:sym typeface="Gill Sans Light" charset="0"/>
            </a:endParaRPr>
          </a:p>
        </p:txBody>
      </p:sp>
      <p:sp>
        <p:nvSpPr>
          <p:cNvPr id="4" name="Metin Yer Tutucusu 3"/>
          <p:cNvSpPr>
            <a:spLocks noGrp="1"/>
          </p:cNvSpPr>
          <p:nvPr>
            <p:ph type="body" sz="half" idx="2"/>
          </p:nvPr>
        </p:nvSpPr>
        <p:spPr>
          <a:xfrm>
            <a:off x="2390185" y="5367860"/>
            <a:ext cx="7314903" cy="804788"/>
          </a:xfrm>
        </p:spPr>
        <p:txBody>
          <a:bodyPr/>
          <a:lstStyle>
            <a:lvl1pPr marL="0" indent="0">
              <a:buNone/>
              <a:defRPr sz="1000"/>
            </a:lvl1pPr>
            <a:lvl2pPr marL="321407" indent="0">
              <a:buNone/>
              <a:defRPr sz="800"/>
            </a:lvl2pPr>
            <a:lvl3pPr marL="642816" indent="0">
              <a:buNone/>
              <a:defRPr sz="700"/>
            </a:lvl3pPr>
            <a:lvl4pPr marL="964224" indent="0">
              <a:buNone/>
              <a:defRPr sz="600"/>
            </a:lvl4pPr>
            <a:lvl5pPr marL="1285631" indent="0">
              <a:buNone/>
              <a:defRPr sz="600"/>
            </a:lvl5pPr>
            <a:lvl6pPr marL="1607041" indent="0">
              <a:buNone/>
              <a:defRPr sz="600"/>
            </a:lvl6pPr>
            <a:lvl7pPr marL="1928447" indent="0">
              <a:buNone/>
              <a:defRPr sz="600"/>
            </a:lvl7pPr>
            <a:lvl8pPr marL="2249856" indent="0">
              <a:buNone/>
              <a:defRPr sz="600"/>
            </a:lvl8pPr>
            <a:lvl9pPr marL="2571264" indent="0">
              <a:buNone/>
              <a:defRPr sz="600"/>
            </a:lvl9pPr>
          </a:lstStyle>
          <a:p>
            <a:pPr lvl="0"/>
            <a:r>
              <a:rPr lang="en-US"/>
              <a:t>Click to edit Master text styles</a:t>
            </a:r>
          </a:p>
        </p:txBody>
      </p:sp>
    </p:spTree>
    <p:extLst>
      <p:ext uri="{BB962C8B-B14F-4D97-AF65-F5344CB8AC3E}">
        <p14:creationId xmlns:p14="http://schemas.microsoft.com/office/powerpoint/2010/main" val="932034359"/>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en-US"/>
              <a:t>Click to edit Master title style</a:t>
            </a:r>
            <a:endParaRPr lang="tr-TR"/>
          </a:p>
        </p:txBody>
      </p:sp>
      <p:sp>
        <p:nvSpPr>
          <p:cNvPr id="3" name="Dikey Metin Yer Tutucusu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Tree>
    <p:extLst>
      <p:ext uri="{BB962C8B-B14F-4D97-AF65-F5344CB8AC3E}">
        <p14:creationId xmlns:p14="http://schemas.microsoft.com/office/powerpoint/2010/main" val="1675971742"/>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977313" y="1437681"/>
            <a:ext cx="2881312" cy="3178969"/>
          </a:xfrm>
        </p:spPr>
        <p:txBody>
          <a:bodyPr vert="eaVert"/>
          <a:lstStyle/>
          <a:p>
            <a:r>
              <a:rPr lang="en-US"/>
              <a:t>Click to edit Master title style</a:t>
            </a:r>
            <a:endParaRPr lang="tr-TR"/>
          </a:p>
        </p:txBody>
      </p:sp>
      <p:sp>
        <p:nvSpPr>
          <p:cNvPr id="3" name="Dikey Metin Yer Tutucusu 2"/>
          <p:cNvSpPr>
            <a:spLocks noGrp="1"/>
          </p:cNvSpPr>
          <p:nvPr>
            <p:ph type="body" orient="vert" idx="1"/>
          </p:nvPr>
        </p:nvSpPr>
        <p:spPr>
          <a:xfrm>
            <a:off x="333375" y="1437681"/>
            <a:ext cx="8501063" cy="317896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Tree>
    <p:extLst>
      <p:ext uri="{BB962C8B-B14F-4D97-AF65-F5344CB8AC3E}">
        <p14:creationId xmlns:p14="http://schemas.microsoft.com/office/powerpoint/2010/main" val="2740478590"/>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2" name="Rectangle 1"/>
          <p:cNvSpPr>
            <a:spLocks/>
          </p:cNvSpPr>
          <p:nvPr/>
        </p:nvSpPr>
        <p:spPr bwMode="auto">
          <a:xfrm>
            <a:off x="-29885" y="5896127"/>
            <a:ext cx="12221885" cy="961875"/>
          </a:xfrm>
          <a:prstGeom prst="rect">
            <a:avLst/>
          </a:prstGeom>
          <a:gradFill rotWithShape="0">
            <a:gsLst>
              <a:gs pos="0">
                <a:srgbClr val="9AFFC9"/>
              </a:gs>
              <a:gs pos="100000">
                <a:srgbClr val="060D09"/>
              </a:gs>
            </a:gsLst>
            <a:lin ang="0" scaled="1"/>
          </a:gradFill>
          <a:ln>
            <a:noFill/>
          </a:ln>
          <a:effectLst>
            <a:outerShdw blurRad="127000" dist="76199" dir="19080006" algn="ctr" rotWithShape="0">
              <a:schemeClr val="bg2">
                <a:alpha val="75000"/>
              </a:schemeClr>
            </a:outerShdw>
          </a:effectLst>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defRPr/>
            </a:pPr>
            <a:endParaRPr lang="tr-TR" sz="3000"/>
          </a:p>
        </p:txBody>
      </p:sp>
      <p:sp>
        <p:nvSpPr>
          <p:cNvPr id="1026" name="Rectangle 1"/>
          <p:cNvSpPr>
            <a:spLocks noGrp="1" noChangeArrowheads="1"/>
          </p:cNvSpPr>
          <p:nvPr>
            <p:ph type="title"/>
          </p:nvPr>
        </p:nvSpPr>
        <p:spPr bwMode="auto">
          <a:xfrm>
            <a:off x="333376" y="1437680"/>
            <a:ext cx="11525251" cy="2277070"/>
          </a:xfrm>
          <a:prstGeom prst="rect">
            <a:avLst/>
          </a:prstGeom>
          <a:noFill/>
          <a:ln w="12700">
            <a:noFill/>
            <a:miter lim="800000"/>
            <a:headEnd/>
            <a:tailEnd/>
          </a:ln>
          <a:effectLst/>
        </p:spPr>
        <p:txBody>
          <a:bodyPr vert="horz" wrap="square" lIns="35709" tIns="35709" rIns="35709" bIns="35709" numCol="1" anchor="b" anchorCtr="0" compatLnSpc="1">
            <a:prstTxWarp prst="textNoShape">
              <a:avLst/>
            </a:prstTxWarp>
          </a:bodyPr>
          <a:lstStyle/>
          <a:p>
            <a:pPr lvl="0"/>
            <a:r>
              <a:rPr lang="en-US">
                <a:sym typeface="Gill Sans Light" charset="0"/>
              </a:rPr>
              <a:t>Click to edit Master title style</a:t>
            </a:r>
          </a:p>
        </p:txBody>
      </p:sp>
      <p:sp>
        <p:nvSpPr>
          <p:cNvPr id="1027" name="Rectangle 2"/>
          <p:cNvSpPr>
            <a:spLocks noGrp="1" noChangeArrowheads="1"/>
          </p:cNvSpPr>
          <p:nvPr>
            <p:ph type="body" idx="1"/>
          </p:nvPr>
        </p:nvSpPr>
        <p:spPr bwMode="auto">
          <a:xfrm>
            <a:off x="333376" y="3705820"/>
            <a:ext cx="11525251" cy="910828"/>
          </a:xfrm>
          <a:prstGeom prst="rect">
            <a:avLst/>
          </a:prstGeom>
          <a:noFill/>
          <a:ln w="12700">
            <a:noFill/>
            <a:miter lim="800000"/>
            <a:headEnd/>
            <a:tailEnd/>
          </a:ln>
          <a:effectLst/>
        </p:spPr>
        <p:txBody>
          <a:bodyPr vert="horz" wrap="square" lIns="35709" tIns="35709" rIns="35709" bIns="35709" numCol="1" anchor="t" anchorCtr="0" compatLnSpc="1">
            <a:prstTxWarp prst="textNoShape">
              <a:avLst/>
            </a:prstTxWarp>
          </a:bodyPr>
          <a:lstStyle/>
          <a:p>
            <a:pPr lvl="0"/>
            <a:r>
              <a:rPr lang="en-US">
                <a:sym typeface="Gill Sans Light" charset="0"/>
              </a:rPr>
              <a:t>Click to edit Master text styles</a:t>
            </a:r>
          </a:p>
          <a:p>
            <a:pPr lvl="1"/>
            <a:r>
              <a:rPr lang="en-US">
                <a:sym typeface="Gill Sans Light" charset="0"/>
              </a:rPr>
              <a:t>Second level</a:t>
            </a:r>
          </a:p>
          <a:p>
            <a:pPr lvl="2"/>
            <a:r>
              <a:rPr lang="en-US">
                <a:sym typeface="Gill Sans Light" charset="0"/>
              </a:rPr>
              <a:t>Third level</a:t>
            </a:r>
          </a:p>
          <a:p>
            <a:pPr lvl="3"/>
            <a:r>
              <a:rPr lang="en-US">
                <a:sym typeface="Gill Sans Light" charset="0"/>
              </a:rPr>
              <a:t>Fourth level</a:t>
            </a:r>
          </a:p>
          <a:p>
            <a:pPr lvl="4"/>
            <a:r>
              <a:rPr lang="en-US">
                <a:sym typeface="Gill Sans Light" charset="0"/>
              </a:rPr>
              <a:t>Fifth level</a:t>
            </a:r>
            <a:endParaRPr lang="en-US" dirty="0">
              <a:sym typeface="Gill Sans Light" charset="0"/>
            </a:endParaRPr>
          </a:p>
        </p:txBody>
      </p:sp>
      <p:sp>
        <p:nvSpPr>
          <p:cNvPr id="7" name="Slide Number Placeholder 3"/>
          <p:cNvSpPr txBox="1">
            <a:spLocks/>
          </p:cNvSpPr>
          <p:nvPr/>
        </p:nvSpPr>
        <p:spPr>
          <a:xfrm>
            <a:off x="10213958" y="6473264"/>
            <a:ext cx="1860887" cy="385093"/>
          </a:xfrm>
          <a:prstGeom prst="rect">
            <a:avLst/>
          </a:prstGeom>
        </p:spPr>
        <p:txBody>
          <a:bodyPr lIns="64281" tIns="32140" rIns="64281" bIns="32140"/>
          <a:lstStyle>
            <a:defPPr>
              <a:defRPr lang="en-US"/>
            </a:defPPr>
            <a:lvl1pPr algn="ctr" rtl="0" fontAlgn="base">
              <a:spcBef>
                <a:spcPct val="0"/>
              </a:spcBef>
              <a:spcAft>
                <a:spcPct val="0"/>
              </a:spcAft>
              <a:defRPr sz="4200" kern="1200">
                <a:solidFill>
                  <a:srgbClr val="414141"/>
                </a:solidFill>
                <a:latin typeface="Gill Sans Light" charset="0"/>
                <a:ea typeface="ヒラギノ角ゴ ProN W3" charset="0"/>
                <a:cs typeface="ヒラギノ角ゴ ProN W3" charset="0"/>
                <a:sym typeface="Gill Sans Light" charset="0"/>
              </a:defRPr>
            </a:lvl1pPr>
            <a:lvl2pPr marL="457200" algn="ctr" rtl="0" fontAlgn="base">
              <a:spcBef>
                <a:spcPct val="0"/>
              </a:spcBef>
              <a:spcAft>
                <a:spcPct val="0"/>
              </a:spcAft>
              <a:defRPr sz="4200" kern="1200">
                <a:solidFill>
                  <a:srgbClr val="414141"/>
                </a:solidFill>
                <a:latin typeface="Gill Sans Light" charset="0"/>
                <a:ea typeface="ヒラギノ角ゴ ProN W3" charset="0"/>
                <a:cs typeface="ヒラギノ角ゴ ProN W3" charset="0"/>
                <a:sym typeface="Gill Sans Light" charset="0"/>
              </a:defRPr>
            </a:lvl2pPr>
            <a:lvl3pPr marL="914400" algn="ctr" rtl="0" fontAlgn="base">
              <a:spcBef>
                <a:spcPct val="0"/>
              </a:spcBef>
              <a:spcAft>
                <a:spcPct val="0"/>
              </a:spcAft>
              <a:defRPr sz="4200" kern="1200">
                <a:solidFill>
                  <a:srgbClr val="414141"/>
                </a:solidFill>
                <a:latin typeface="Gill Sans Light" charset="0"/>
                <a:ea typeface="ヒラギノ角ゴ ProN W3" charset="0"/>
                <a:cs typeface="ヒラギノ角ゴ ProN W3" charset="0"/>
                <a:sym typeface="Gill Sans Light" charset="0"/>
              </a:defRPr>
            </a:lvl3pPr>
            <a:lvl4pPr marL="1371600" algn="ctr" rtl="0" fontAlgn="base">
              <a:spcBef>
                <a:spcPct val="0"/>
              </a:spcBef>
              <a:spcAft>
                <a:spcPct val="0"/>
              </a:spcAft>
              <a:defRPr sz="4200" kern="1200">
                <a:solidFill>
                  <a:srgbClr val="414141"/>
                </a:solidFill>
                <a:latin typeface="Gill Sans Light" charset="0"/>
                <a:ea typeface="ヒラギノ角ゴ ProN W3" charset="0"/>
                <a:cs typeface="ヒラギノ角ゴ ProN W3" charset="0"/>
                <a:sym typeface="Gill Sans Light" charset="0"/>
              </a:defRPr>
            </a:lvl4pPr>
            <a:lvl5pPr marL="1828800" algn="ctr" rtl="0" fontAlgn="base">
              <a:spcBef>
                <a:spcPct val="0"/>
              </a:spcBef>
              <a:spcAft>
                <a:spcPct val="0"/>
              </a:spcAft>
              <a:defRPr sz="4200" kern="1200">
                <a:solidFill>
                  <a:srgbClr val="414141"/>
                </a:solidFill>
                <a:latin typeface="Gill Sans Light" charset="0"/>
                <a:ea typeface="ヒラギノ角ゴ ProN W3" charset="0"/>
                <a:cs typeface="ヒラギノ角ゴ ProN W3" charset="0"/>
                <a:sym typeface="Gill Sans Light" charset="0"/>
              </a:defRPr>
            </a:lvl5pPr>
            <a:lvl6pPr marL="2286000" algn="l" defTabSz="914400" rtl="0" eaLnBrk="1" latinLnBrk="0" hangingPunct="1">
              <a:defRPr sz="4200" kern="1200">
                <a:solidFill>
                  <a:srgbClr val="414141"/>
                </a:solidFill>
                <a:latin typeface="Gill Sans Light" charset="0"/>
                <a:ea typeface="ヒラギノ角ゴ ProN W3" charset="0"/>
                <a:cs typeface="ヒラギノ角ゴ ProN W3" charset="0"/>
                <a:sym typeface="Gill Sans Light" charset="0"/>
              </a:defRPr>
            </a:lvl6pPr>
            <a:lvl7pPr marL="2743200" algn="l" defTabSz="914400" rtl="0" eaLnBrk="1" latinLnBrk="0" hangingPunct="1">
              <a:defRPr sz="4200" kern="1200">
                <a:solidFill>
                  <a:srgbClr val="414141"/>
                </a:solidFill>
                <a:latin typeface="Gill Sans Light" charset="0"/>
                <a:ea typeface="ヒラギノ角ゴ ProN W3" charset="0"/>
                <a:cs typeface="ヒラギノ角ゴ ProN W3" charset="0"/>
                <a:sym typeface="Gill Sans Light" charset="0"/>
              </a:defRPr>
            </a:lvl7pPr>
            <a:lvl8pPr marL="3200400" algn="l" defTabSz="914400" rtl="0" eaLnBrk="1" latinLnBrk="0" hangingPunct="1">
              <a:defRPr sz="4200" kern="1200">
                <a:solidFill>
                  <a:srgbClr val="414141"/>
                </a:solidFill>
                <a:latin typeface="Gill Sans Light" charset="0"/>
                <a:ea typeface="ヒラギノ角ゴ ProN W3" charset="0"/>
                <a:cs typeface="ヒラギノ角ゴ ProN W3" charset="0"/>
                <a:sym typeface="Gill Sans Light" charset="0"/>
              </a:defRPr>
            </a:lvl8pPr>
            <a:lvl9pPr marL="3657600" algn="l" defTabSz="914400" rtl="0" eaLnBrk="1" latinLnBrk="0" hangingPunct="1">
              <a:defRPr sz="4200" kern="1200">
                <a:solidFill>
                  <a:srgbClr val="414141"/>
                </a:solidFill>
                <a:latin typeface="Gill Sans Light" charset="0"/>
                <a:ea typeface="ヒラギノ角ゴ ProN W3" charset="0"/>
                <a:cs typeface="ヒラギノ角ゴ ProN W3" charset="0"/>
                <a:sym typeface="Gill Sans Light" charset="0"/>
              </a:defRPr>
            </a:lvl9pPr>
          </a:lstStyle>
          <a:p>
            <a:pPr algn="r"/>
            <a:fld id="{B6F15528-21DE-4FAA-801E-634DDDAF4B2B}" type="slidenum">
              <a:rPr lang="en-US" sz="1700" smtClean="0">
                <a:solidFill>
                  <a:schemeClr val="tx1">
                    <a:lumMod val="60000"/>
                    <a:lumOff val="40000"/>
                  </a:schemeClr>
                </a:solidFill>
              </a:rPr>
              <a:pPr algn="r"/>
              <a:t>‹#›</a:t>
            </a:fld>
            <a:endParaRPr lang="en-US" sz="1700" dirty="0">
              <a:solidFill>
                <a:schemeClr val="tx1">
                  <a:lumMod val="60000"/>
                  <a:lumOff val="40000"/>
                </a:schemeClr>
              </a:solidFill>
            </a:endParaRPr>
          </a:p>
        </p:txBody>
      </p:sp>
      <p:sp>
        <p:nvSpPr>
          <p:cNvPr id="13" name="Rectangle 5"/>
          <p:cNvSpPr>
            <a:spLocks/>
          </p:cNvSpPr>
          <p:nvPr/>
        </p:nvSpPr>
        <p:spPr bwMode="auto">
          <a:xfrm>
            <a:off x="4001083" y="6400354"/>
            <a:ext cx="11525251" cy="910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defRPr/>
            </a:pPr>
            <a:r>
              <a:rPr lang="en-US" sz="1000" b="1" dirty="0">
                <a:solidFill>
                  <a:srgbClr val="FFFFFF"/>
                </a:solidFill>
                <a:effectLst>
                  <a:outerShdw blurRad="38100" dist="38100" dir="2700000" algn="tl">
                    <a:srgbClr val="000000">
                      <a:alpha val="43137"/>
                    </a:srgbClr>
                  </a:outerShdw>
                </a:effectLst>
                <a:latin typeface="Optima" charset="0"/>
                <a:ea typeface="Optima" charset="0"/>
                <a:cs typeface="Optima" charset="0"/>
                <a:sym typeface="Optima" charset="0"/>
              </a:rPr>
              <a:t>For Building an Interdependent Islamic World</a:t>
            </a:r>
          </a:p>
        </p:txBody>
      </p:sp>
      <p:sp>
        <p:nvSpPr>
          <p:cNvPr id="14" name="Rectangle 6"/>
          <p:cNvSpPr>
            <a:spLocks/>
          </p:cNvSpPr>
          <p:nvPr/>
        </p:nvSpPr>
        <p:spPr bwMode="auto">
          <a:xfrm>
            <a:off x="4327022" y="5995172"/>
            <a:ext cx="11334751" cy="437555"/>
          </a:xfrm>
          <a:prstGeom prst="rect">
            <a:avLst/>
          </a:prstGeom>
          <a:noFill/>
          <a:ln>
            <a:noFill/>
          </a:ln>
          <a:effectLst>
            <a:outerShdw blurRad="127000" dist="76199" dir="2700000" algn="ctr" rotWithShape="0">
              <a:srgbClr val="1B1B1B">
                <a:alpha val="7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b"/>
          <a:lstStyle/>
          <a:p>
            <a:pPr>
              <a:defRPr/>
            </a:pPr>
            <a:r>
              <a:rPr lang="en-US" sz="2500" dirty="0">
                <a:solidFill>
                  <a:srgbClr val="FFFFFF"/>
                </a:solidFill>
                <a:effectLst>
                  <a:outerShdw blurRad="38100" dist="38100" dir="2700000" algn="tl">
                    <a:srgbClr val="C0C0C0"/>
                  </a:outerShdw>
                </a:effectLst>
                <a:latin typeface="Gill Sans" charset="0"/>
                <a:ea typeface="Gill Sans" charset="0"/>
                <a:cs typeface="Gill Sans" charset="0"/>
                <a:sym typeface="Gill Sans" charset="0"/>
              </a:rPr>
              <a:t>COMCEC STRATEGY</a:t>
            </a:r>
          </a:p>
        </p:txBody>
      </p:sp>
      <p:sp>
        <p:nvSpPr>
          <p:cNvPr id="15" name="Rectangle 7"/>
          <p:cNvSpPr>
            <a:spLocks/>
          </p:cNvSpPr>
          <p:nvPr/>
        </p:nvSpPr>
        <p:spPr bwMode="auto">
          <a:xfrm>
            <a:off x="5333095" y="5943825"/>
            <a:ext cx="7334251" cy="330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defRPr/>
            </a:pPr>
            <a:r>
              <a:rPr lang="en-US" sz="1000" b="1" dirty="0">
                <a:solidFill>
                  <a:srgbClr val="FFFFFF"/>
                </a:solidFill>
                <a:effectLst>
                  <a:outerShdw blurRad="38100" dist="38100" dir="2700000" algn="tl">
                    <a:srgbClr val="000000">
                      <a:alpha val="43137"/>
                    </a:srgbClr>
                  </a:outerShdw>
                </a:effectLst>
                <a:latin typeface="Optima" charset="0"/>
                <a:ea typeface="Optima" charset="0"/>
                <a:cs typeface="Optima" charset="0"/>
                <a:sym typeface="Optima" charset="0"/>
              </a:rPr>
              <a:t>Making Cooperation Work </a:t>
            </a:r>
          </a:p>
        </p:txBody>
      </p:sp>
      <p:pic>
        <p:nvPicPr>
          <p:cNvPr id="6" name="Picture 2" descr="C:\Documents and Settings\firat.yilmaz\Desktop\ll.png"/>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6419" y="5906490"/>
            <a:ext cx="1224164" cy="951510"/>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hf hdr="0" ftr="0" dt="0"/>
  <p:txStyles>
    <p:titleStyle>
      <a:lvl1pPr algn="ctr" rtl="0" eaLnBrk="1" fontAlgn="base" hangingPunct="1">
        <a:spcBef>
          <a:spcPct val="0"/>
        </a:spcBef>
        <a:spcAft>
          <a:spcPct val="0"/>
        </a:spcAft>
        <a:defRPr sz="5100">
          <a:solidFill>
            <a:schemeClr val="tx1"/>
          </a:solidFill>
          <a:latin typeface="+mj-lt"/>
          <a:ea typeface="+mj-ea"/>
          <a:cs typeface="+mj-cs"/>
          <a:sym typeface="Gill Sans Light" charset="0"/>
        </a:defRPr>
      </a:lvl1pPr>
      <a:lvl2pPr algn="ctr" rtl="0" eaLnBrk="1" fontAlgn="base" hangingPunct="1">
        <a:spcBef>
          <a:spcPct val="0"/>
        </a:spcBef>
        <a:spcAft>
          <a:spcPct val="0"/>
        </a:spcAft>
        <a:defRPr sz="5100">
          <a:solidFill>
            <a:schemeClr val="tx1"/>
          </a:solidFill>
          <a:latin typeface="Gill Sans Light" charset="0"/>
          <a:ea typeface="ヒラギノ角ゴ ProN W3" charset="0"/>
          <a:cs typeface="ヒラギノ角ゴ ProN W3" charset="0"/>
          <a:sym typeface="Gill Sans Light" charset="0"/>
        </a:defRPr>
      </a:lvl2pPr>
      <a:lvl3pPr algn="ctr" rtl="0" eaLnBrk="1" fontAlgn="base" hangingPunct="1">
        <a:spcBef>
          <a:spcPct val="0"/>
        </a:spcBef>
        <a:spcAft>
          <a:spcPct val="0"/>
        </a:spcAft>
        <a:defRPr sz="5100">
          <a:solidFill>
            <a:schemeClr val="tx1"/>
          </a:solidFill>
          <a:latin typeface="Gill Sans Light" charset="0"/>
          <a:ea typeface="ヒラギノ角ゴ ProN W3" charset="0"/>
          <a:cs typeface="ヒラギノ角ゴ ProN W3" charset="0"/>
          <a:sym typeface="Gill Sans Light" charset="0"/>
        </a:defRPr>
      </a:lvl3pPr>
      <a:lvl4pPr algn="ctr" rtl="0" eaLnBrk="1" fontAlgn="base" hangingPunct="1">
        <a:spcBef>
          <a:spcPct val="0"/>
        </a:spcBef>
        <a:spcAft>
          <a:spcPct val="0"/>
        </a:spcAft>
        <a:defRPr sz="5100">
          <a:solidFill>
            <a:schemeClr val="tx1"/>
          </a:solidFill>
          <a:latin typeface="Gill Sans Light" charset="0"/>
          <a:ea typeface="ヒラギノ角ゴ ProN W3" charset="0"/>
          <a:cs typeface="ヒラギノ角ゴ ProN W3" charset="0"/>
          <a:sym typeface="Gill Sans Light" charset="0"/>
        </a:defRPr>
      </a:lvl4pPr>
      <a:lvl5pPr algn="ctr" rtl="0" eaLnBrk="1" fontAlgn="base" hangingPunct="1">
        <a:spcBef>
          <a:spcPct val="0"/>
        </a:spcBef>
        <a:spcAft>
          <a:spcPct val="0"/>
        </a:spcAft>
        <a:defRPr sz="5100">
          <a:solidFill>
            <a:schemeClr val="tx1"/>
          </a:solidFill>
          <a:latin typeface="Gill Sans Light" charset="0"/>
          <a:ea typeface="ヒラギノ角ゴ ProN W3" charset="0"/>
          <a:cs typeface="ヒラギノ角ゴ ProN W3" charset="0"/>
          <a:sym typeface="Gill Sans Light" charset="0"/>
        </a:defRPr>
      </a:lvl5pPr>
      <a:lvl6pPr marL="321391" algn="ctr" rtl="0" eaLnBrk="1" fontAlgn="base" hangingPunct="1">
        <a:spcBef>
          <a:spcPct val="0"/>
        </a:spcBef>
        <a:spcAft>
          <a:spcPct val="0"/>
        </a:spcAft>
        <a:defRPr sz="5100">
          <a:solidFill>
            <a:schemeClr val="tx1"/>
          </a:solidFill>
          <a:latin typeface="Gill Sans Light" charset="0"/>
          <a:ea typeface="ヒラギノ角ゴ ProN W3" charset="0"/>
          <a:cs typeface="ヒラギノ角ゴ ProN W3" charset="0"/>
          <a:sym typeface="Gill Sans Light" charset="0"/>
        </a:defRPr>
      </a:lvl6pPr>
      <a:lvl7pPr marL="642783" algn="ctr" rtl="0" eaLnBrk="1" fontAlgn="base" hangingPunct="1">
        <a:spcBef>
          <a:spcPct val="0"/>
        </a:spcBef>
        <a:spcAft>
          <a:spcPct val="0"/>
        </a:spcAft>
        <a:defRPr sz="5100">
          <a:solidFill>
            <a:schemeClr val="tx1"/>
          </a:solidFill>
          <a:latin typeface="Gill Sans Light" charset="0"/>
          <a:ea typeface="ヒラギノ角ゴ ProN W3" charset="0"/>
          <a:cs typeface="ヒラギノ角ゴ ProN W3" charset="0"/>
          <a:sym typeface="Gill Sans Light" charset="0"/>
        </a:defRPr>
      </a:lvl7pPr>
      <a:lvl8pPr marL="964174" algn="ctr" rtl="0" eaLnBrk="1" fontAlgn="base" hangingPunct="1">
        <a:spcBef>
          <a:spcPct val="0"/>
        </a:spcBef>
        <a:spcAft>
          <a:spcPct val="0"/>
        </a:spcAft>
        <a:defRPr sz="5100">
          <a:solidFill>
            <a:schemeClr val="tx1"/>
          </a:solidFill>
          <a:latin typeface="Gill Sans Light" charset="0"/>
          <a:ea typeface="ヒラギノ角ゴ ProN W3" charset="0"/>
          <a:cs typeface="ヒラギノ角ゴ ProN W3" charset="0"/>
          <a:sym typeface="Gill Sans Light" charset="0"/>
        </a:defRPr>
      </a:lvl8pPr>
      <a:lvl9pPr marL="1285565" algn="ctr" rtl="0" eaLnBrk="1" fontAlgn="base" hangingPunct="1">
        <a:spcBef>
          <a:spcPct val="0"/>
        </a:spcBef>
        <a:spcAft>
          <a:spcPct val="0"/>
        </a:spcAft>
        <a:defRPr sz="5100">
          <a:solidFill>
            <a:schemeClr val="tx1"/>
          </a:solidFill>
          <a:latin typeface="Gill Sans Light" charset="0"/>
          <a:ea typeface="ヒラギノ角ゴ ProN W3" charset="0"/>
          <a:cs typeface="ヒラギノ角ゴ ProN W3" charset="0"/>
          <a:sym typeface="Gill Sans Light" charset="0"/>
        </a:defRPr>
      </a:lvl9pPr>
    </p:titleStyle>
    <p:bodyStyle>
      <a:lvl1pPr marL="241044" indent="-241044" algn="ctr" rtl="0" eaLnBrk="1" fontAlgn="base" hangingPunct="1">
        <a:spcBef>
          <a:spcPct val="0"/>
        </a:spcBef>
        <a:spcAft>
          <a:spcPct val="0"/>
        </a:spcAft>
        <a:defRPr sz="2700">
          <a:solidFill>
            <a:schemeClr val="tx1"/>
          </a:solidFill>
          <a:latin typeface="+mn-lt"/>
          <a:ea typeface="+mn-ea"/>
          <a:cs typeface="+mn-cs"/>
          <a:sym typeface="Gill Sans Light" charset="0"/>
        </a:defRPr>
      </a:lvl1pPr>
      <a:lvl2pPr marL="522261" indent="-200870" algn="ctr" rtl="0" eaLnBrk="1" fontAlgn="base" hangingPunct="1">
        <a:spcBef>
          <a:spcPct val="0"/>
        </a:spcBef>
        <a:spcAft>
          <a:spcPct val="0"/>
        </a:spcAft>
        <a:defRPr sz="2700">
          <a:solidFill>
            <a:schemeClr val="tx1"/>
          </a:solidFill>
          <a:latin typeface="+mn-lt"/>
          <a:ea typeface="+mn-ea"/>
          <a:cs typeface="+mn-cs"/>
          <a:sym typeface="Gill Sans Light" charset="0"/>
        </a:defRPr>
      </a:lvl2pPr>
      <a:lvl3pPr marL="803479" indent="-160696" algn="ctr" rtl="0" eaLnBrk="1" fontAlgn="base" hangingPunct="1">
        <a:spcBef>
          <a:spcPct val="0"/>
        </a:spcBef>
        <a:spcAft>
          <a:spcPct val="0"/>
        </a:spcAft>
        <a:defRPr sz="2700">
          <a:solidFill>
            <a:schemeClr val="tx1"/>
          </a:solidFill>
          <a:latin typeface="+mn-lt"/>
          <a:ea typeface="+mn-ea"/>
          <a:cs typeface="+mn-cs"/>
          <a:sym typeface="Gill Sans Light" charset="0"/>
        </a:defRPr>
      </a:lvl3pPr>
      <a:lvl4pPr marL="1124872" indent="-160696" algn="ctr" rtl="0" eaLnBrk="1" fontAlgn="base" hangingPunct="1">
        <a:spcBef>
          <a:spcPct val="0"/>
        </a:spcBef>
        <a:spcAft>
          <a:spcPct val="0"/>
        </a:spcAft>
        <a:defRPr sz="2700">
          <a:solidFill>
            <a:schemeClr val="tx1"/>
          </a:solidFill>
          <a:latin typeface="+mn-lt"/>
          <a:ea typeface="+mn-ea"/>
          <a:cs typeface="+mn-cs"/>
          <a:sym typeface="Gill Sans Light" charset="0"/>
        </a:defRPr>
      </a:lvl4pPr>
      <a:lvl5pPr marL="1446262" indent="-160696" algn="ctr" rtl="0" eaLnBrk="1" fontAlgn="base" hangingPunct="1">
        <a:spcBef>
          <a:spcPct val="0"/>
        </a:spcBef>
        <a:spcAft>
          <a:spcPct val="0"/>
        </a:spcAft>
        <a:defRPr sz="2700">
          <a:solidFill>
            <a:schemeClr val="tx1"/>
          </a:solidFill>
          <a:latin typeface="+mn-lt"/>
          <a:ea typeface="+mn-ea"/>
          <a:cs typeface="+mn-cs"/>
          <a:sym typeface="Gill Sans Light" charset="0"/>
        </a:defRPr>
      </a:lvl5pPr>
      <a:lvl6pPr marL="321391" algn="ctr" rtl="0" eaLnBrk="1" fontAlgn="base" hangingPunct="1">
        <a:spcBef>
          <a:spcPct val="0"/>
        </a:spcBef>
        <a:spcAft>
          <a:spcPct val="0"/>
        </a:spcAft>
        <a:defRPr sz="2700">
          <a:solidFill>
            <a:schemeClr val="tx1"/>
          </a:solidFill>
          <a:latin typeface="+mn-lt"/>
          <a:ea typeface="+mn-ea"/>
          <a:cs typeface="+mn-cs"/>
          <a:sym typeface="Gill Sans Light" charset="0"/>
        </a:defRPr>
      </a:lvl6pPr>
      <a:lvl7pPr marL="642783" algn="ctr" rtl="0" eaLnBrk="1" fontAlgn="base" hangingPunct="1">
        <a:spcBef>
          <a:spcPct val="0"/>
        </a:spcBef>
        <a:spcAft>
          <a:spcPct val="0"/>
        </a:spcAft>
        <a:defRPr sz="2700">
          <a:solidFill>
            <a:schemeClr val="tx1"/>
          </a:solidFill>
          <a:latin typeface="+mn-lt"/>
          <a:ea typeface="+mn-ea"/>
          <a:cs typeface="+mn-cs"/>
          <a:sym typeface="Gill Sans Light" charset="0"/>
        </a:defRPr>
      </a:lvl7pPr>
      <a:lvl8pPr marL="964174" algn="ctr" rtl="0" eaLnBrk="1" fontAlgn="base" hangingPunct="1">
        <a:spcBef>
          <a:spcPct val="0"/>
        </a:spcBef>
        <a:spcAft>
          <a:spcPct val="0"/>
        </a:spcAft>
        <a:defRPr sz="2700">
          <a:solidFill>
            <a:schemeClr val="tx1"/>
          </a:solidFill>
          <a:latin typeface="+mn-lt"/>
          <a:ea typeface="+mn-ea"/>
          <a:cs typeface="+mn-cs"/>
          <a:sym typeface="Gill Sans Light" charset="0"/>
        </a:defRPr>
      </a:lvl8pPr>
      <a:lvl9pPr marL="1285565" algn="ctr" rtl="0" eaLnBrk="1" fontAlgn="base" hangingPunct="1">
        <a:spcBef>
          <a:spcPct val="0"/>
        </a:spcBef>
        <a:spcAft>
          <a:spcPct val="0"/>
        </a:spcAft>
        <a:defRPr sz="2700">
          <a:solidFill>
            <a:schemeClr val="tx1"/>
          </a:solidFill>
          <a:latin typeface="+mn-lt"/>
          <a:ea typeface="+mn-ea"/>
          <a:cs typeface="+mn-cs"/>
          <a:sym typeface="Gill Sans Light" charset="0"/>
        </a:defRPr>
      </a:lvl9pPr>
    </p:bodyStyle>
    <p:otherStyle>
      <a:defPPr>
        <a:defRPr lang="tr-TR"/>
      </a:defPPr>
      <a:lvl1pPr marL="0" algn="l" defTabSz="642783" rtl="0" eaLnBrk="1" latinLnBrk="0" hangingPunct="1">
        <a:defRPr sz="1300" kern="1200">
          <a:solidFill>
            <a:schemeClr val="tx1"/>
          </a:solidFill>
          <a:latin typeface="+mn-lt"/>
          <a:ea typeface="+mn-ea"/>
          <a:cs typeface="+mn-cs"/>
        </a:defRPr>
      </a:lvl1pPr>
      <a:lvl2pPr marL="321391" algn="l" defTabSz="642783" rtl="0" eaLnBrk="1" latinLnBrk="0" hangingPunct="1">
        <a:defRPr sz="1300" kern="1200">
          <a:solidFill>
            <a:schemeClr val="tx1"/>
          </a:solidFill>
          <a:latin typeface="+mn-lt"/>
          <a:ea typeface="+mn-ea"/>
          <a:cs typeface="+mn-cs"/>
        </a:defRPr>
      </a:lvl2pPr>
      <a:lvl3pPr marL="642783" algn="l" defTabSz="642783" rtl="0" eaLnBrk="1" latinLnBrk="0" hangingPunct="1">
        <a:defRPr sz="1300" kern="1200">
          <a:solidFill>
            <a:schemeClr val="tx1"/>
          </a:solidFill>
          <a:latin typeface="+mn-lt"/>
          <a:ea typeface="+mn-ea"/>
          <a:cs typeface="+mn-cs"/>
        </a:defRPr>
      </a:lvl3pPr>
      <a:lvl4pPr marL="964174" algn="l" defTabSz="642783" rtl="0" eaLnBrk="1" latinLnBrk="0" hangingPunct="1">
        <a:defRPr sz="1300" kern="1200">
          <a:solidFill>
            <a:schemeClr val="tx1"/>
          </a:solidFill>
          <a:latin typeface="+mn-lt"/>
          <a:ea typeface="+mn-ea"/>
          <a:cs typeface="+mn-cs"/>
        </a:defRPr>
      </a:lvl4pPr>
      <a:lvl5pPr marL="1285565" algn="l" defTabSz="642783" rtl="0" eaLnBrk="1" latinLnBrk="0" hangingPunct="1">
        <a:defRPr sz="1300" kern="1200">
          <a:solidFill>
            <a:schemeClr val="tx1"/>
          </a:solidFill>
          <a:latin typeface="+mn-lt"/>
          <a:ea typeface="+mn-ea"/>
          <a:cs typeface="+mn-cs"/>
        </a:defRPr>
      </a:lvl5pPr>
      <a:lvl6pPr marL="1606959" algn="l" defTabSz="642783" rtl="0" eaLnBrk="1" latinLnBrk="0" hangingPunct="1">
        <a:defRPr sz="1300" kern="1200">
          <a:solidFill>
            <a:schemeClr val="tx1"/>
          </a:solidFill>
          <a:latin typeface="+mn-lt"/>
          <a:ea typeface="+mn-ea"/>
          <a:cs typeface="+mn-cs"/>
        </a:defRPr>
      </a:lvl6pPr>
      <a:lvl7pPr marL="1928348" algn="l" defTabSz="642783" rtl="0" eaLnBrk="1" latinLnBrk="0" hangingPunct="1">
        <a:defRPr sz="1300" kern="1200">
          <a:solidFill>
            <a:schemeClr val="tx1"/>
          </a:solidFill>
          <a:latin typeface="+mn-lt"/>
          <a:ea typeface="+mn-ea"/>
          <a:cs typeface="+mn-cs"/>
        </a:defRPr>
      </a:lvl7pPr>
      <a:lvl8pPr marL="2249741" algn="l" defTabSz="642783" rtl="0" eaLnBrk="1" latinLnBrk="0" hangingPunct="1">
        <a:defRPr sz="1300" kern="1200">
          <a:solidFill>
            <a:schemeClr val="tx1"/>
          </a:solidFill>
          <a:latin typeface="+mn-lt"/>
          <a:ea typeface="+mn-ea"/>
          <a:cs typeface="+mn-cs"/>
        </a:defRPr>
      </a:lvl8pPr>
      <a:lvl9pPr marL="2571133" algn="l" defTabSz="642783" rtl="0" eaLnBrk="1" latinLnBrk="0" hangingPunct="1">
        <a:defRPr sz="13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Rectangle 1"/>
          <p:cNvSpPr>
            <a:spLocks noGrp="1" noChangeArrowheads="1"/>
          </p:cNvSpPr>
          <p:nvPr>
            <p:ph type="title"/>
          </p:nvPr>
        </p:nvSpPr>
        <p:spPr bwMode="auto">
          <a:xfrm>
            <a:off x="333376" y="1437680"/>
            <a:ext cx="11525251" cy="2277070"/>
          </a:xfrm>
          <a:prstGeom prst="rect">
            <a:avLst/>
          </a:prstGeom>
          <a:noFill/>
          <a:ln w="12700">
            <a:noFill/>
            <a:miter lim="800000"/>
            <a:headEnd/>
            <a:tailEnd/>
          </a:ln>
          <a:effectLst/>
        </p:spPr>
        <p:txBody>
          <a:bodyPr vert="horz" wrap="square" lIns="35711" tIns="35711" rIns="35711" bIns="35711" numCol="1" anchor="b" anchorCtr="0" compatLnSpc="1">
            <a:prstTxWarp prst="textNoShape">
              <a:avLst/>
            </a:prstTxWarp>
          </a:bodyPr>
          <a:lstStyle/>
          <a:p>
            <a:pPr lvl="0"/>
            <a:r>
              <a:rPr lang="en-US">
                <a:sym typeface="Gill Sans Light" charset="0"/>
              </a:rPr>
              <a:t>Click to edit Master title style</a:t>
            </a:r>
          </a:p>
        </p:txBody>
      </p:sp>
      <p:sp>
        <p:nvSpPr>
          <p:cNvPr id="1027" name="Rectangle 2"/>
          <p:cNvSpPr>
            <a:spLocks noGrp="1" noChangeArrowheads="1"/>
          </p:cNvSpPr>
          <p:nvPr>
            <p:ph type="body" idx="1"/>
          </p:nvPr>
        </p:nvSpPr>
        <p:spPr bwMode="auto">
          <a:xfrm>
            <a:off x="333376" y="3705820"/>
            <a:ext cx="11525251" cy="910828"/>
          </a:xfrm>
          <a:prstGeom prst="rect">
            <a:avLst/>
          </a:prstGeom>
          <a:noFill/>
          <a:ln w="12700">
            <a:noFill/>
            <a:miter lim="800000"/>
            <a:headEnd/>
            <a:tailEnd/>
          </a:ln>
          <a:effectLst/>
        </p:spPr>
        <p:txBody>
          <a:bodyPr vert="horz" wrap="square" lIns="35711" tIns="35711" rIns="35711" bIns="35711" numCol="1" anchor="t" anchorCtr="0" compatLnSpc="1">
            <a:prstTxWarp prst="textNoShape">
              <a:avLst/>
            </a:prstTxWarp>
          </a:bodyPr>
          <a:lstStyle/>
          <a:p>
            <a:pPr lvl="0"/>
            <a:r>
              <a:rPr lang="en-US">
                <a:sym typeface="Gill Sans Light" charset="0"/>
              </a:rPr>
              <a:t>Click to edit Master text styles</a:t>
            </a:r>
          </a:p>
          <a:p>
            <a:pPr lvl="1"/>
            <a:r>
              <a:rPr lang="en-US">
                <a:sym typeface="Gill Sans Light" charset="0"/>
              </a:rPr>
              <a:t>Second level</a:t>
            </a:r>
          </a:p>
          <a:p>
            <a:pPr lvl="2"/>
            <a:r>
              <a:rPr lang="en-US">
                <a:sym typeface="Gill Sans Light" charset="0"/>
              </a:rPr>
              <a:t>Third level</a:t>
            </a:r>
          </a:p>
          <a:p>
            <a:pPr lvl="3"/>
            <a:r>
              <a:rPr lang="en-US">
                <a:sym typeface="Gill Sans Light" charset="0"/>
              </a:rPr>
              <a:t>Fourth level</a:t>
            </a:r>
          </a:p>
          <a:p>
            <a:pPr lvl="4"/>
            <a:r>
              <a:rPr lang="en-US">
                <a:sym typeface="Gill Sans Light" charset="0"/>
              </a:rPr>
              <a:t>Fifth level</a:t>
            </a:r>
          </a:p>
        </p:txBody>
      </p:sp>
    </p:spTree>
    <p:extLst>
      <p:ext uri="{BB962C8B-B14F-4D97-AF65-F5344CB8AC3E}">
        <p14:creationId xmlns:p14="http://schemas.microsoft.com/office/powerpoint/2010/main" val="134146999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p:hf hdr="0" ftr="0" dt="0"/>
  <p:txStyles>
    <p:titleStyle>
      <a:lvl1pPr algn="ctr" rtl="0" eaLnBrk="1" fontAlgn="base" hangingPunct="1">
        <a:spcBef>
          <a:spcPct val="0"/>
        </a:spcBef>
        <a:spcAft>
          <a:spcPct val="0"/>
        </a:spcAft>
        <a:defRPr sz="5100">
          <a:solidFill>
            <a:schemeClr val="tx1"/>
          </a:solidFill>
          <a:latin typeface="+mj-lt"/>
          <a:ea typeface="+mj-ea"/>
          <a:cs typeface="+mj-cs"/>
          <a:sym typeface="Gill Sans Light" charset="0"/>
        </a:defRPr>
      </a:lvl1pPr>
      <a:lvl2pPr algn="ctr" rtl="0" eaLnBrk="1" fontAlgn="base" hangingPunct="1">
        <a:spcBef>
          <a:spcPct val="0"/>
        </a:spcBef>
        <a:spcAft>
          <a:spcPct val="0"/>
        </a:spcAft>
        <a:defRPr sz="5100">
          <a:solidFill>
            <a:schemeClr val="tx1"/>
          </a:solidFill>
          <a:latin typeface="Gill Sans Light" charset="0"/>
          <a:ea typeface="ヒラギノ角ゴ ProN W3" charset="0"/>
          <a:cs typeface="ヒラギノ角ゴ ProN W3" charset="0"/>
          <a:sym typeface="Gill Sans Light" charset="0"/>
        </a:defRPr>
      </a:lvl2pPr>
      <a:lvl3pPr algn="ctr" rtl="0" eaLnBrk="1" fontAlgn="base" hangingPunct="1">
        <a:spcBef>
          <a:spcPct val="0"/>
        </a:spcBef>
        <a:spcAft>
          <a:spcPct val="0"/>
        </a:spcAft>
        <a:defRPr sz="5100">
          <a:solidFill>
            <a:schemeClr val="tx1"/>
          </a:solidFill>
          <a:latin typeface="Gill Sans Light" charset="0"/>
          <a:ea typeface="ヒラギノ角ゴ ProN W3" charset="0"/>
          <a:cs typeface="ヒラギノ角ゴ ProN W3" charset="0"/>
          <a:sym typeface="Gill Sans Light" charset="0"/>
        </a:defRPr>
      </a:lvl3pPr>
      <a:lvl4pPr algn="ctr" rtl="0" eaLnBrk="1" fontAlgn="base" hangingPunct="1">
        <a:spcBef>
          <a:spcPct val="0"/>
        </a:spcBef>
        <a:spcAft>
          <a:spcPct val="0"/>
        </a:spcAft>
        <a:defRPr sz="5100">
          <a:solidFill>
            <a:schemeClr val="tx1"/>
          </a:solidFill>
          <a:latin typeface="Gill Sans Light" charset="0"/>
          <a:ea typeface="ヒラギノ角ゴ ProN W3" charset="0"/>
          <a:cs typeface="ヒラギノ角ゴ ProN W3" charset="0"/>
          <a:sym typeface="Gill Sans Light" charset="0"/>
        </a:defRPr>
      </a:lvl4pPr>
      <a:lvl5pPr algn="ctr" rtl="0" eaLnBrk="1" fontAlgn="base" hangingPunct="1">
        <a:spcBef>
          <a:spcPct val="0"/>
        </a:spcBef>
        <a:spcAft>
          <a:spcPct val="0"/>
        </a:spcAft>
        <a:defRPr sz="5100">
          <a:solidFill>
            <a:schemeClr val="tx1"/>
          </a:solidFill>
          <a:latin typeface="Gill Sans Light" charset="0"/>
          <a:ea typeface="ヒラギノ角ゴ ProN W3" charset="0"/>
          <a:cs typeface="ヒラギノ角ゴ ProN W3" charset="0"/>
          <a:sym typeface="Gill Sans Light" charset="0"/>
        </a:defRPr>
      </a:lvl5pPr>
      <a:lvl6pPr marL="321407" algn="ctr" rtl="0" eaLnBrk="1" fontAlgn="base" hangingPunct="1">
        <a:spcBef>
          <a:spcPct val="0"/>
        </a:spcBef>
        <a:spcAft>
          <a:spcPct val="0"/>
        </a:spcAft>
        <a:defRPr sz="5100">
          <a:solidFill>
            <a:schemeClr val="tx1"/>
          </a:solidFill>
          <a:latin typeface="Gill Sans Light" charset="0"/>
          <a:ea typeface="ヒラギノ角ゴ ProN W3" charset="0"/>
          <a:cs typeface="ヒラギノ角ゴ ProN W3" charset="0"/>
          <a:sym typeface="Gill Sans Light" charset="0"/>
        </a:defRPr>
      </a:lvl6pPr>
      <a:lvl7pPr marL="642816" algn="ctr" rtl="0" eaLnBrk="1" fontAlgn="base" hangingPunct="1">
        <a:spcBef>
          <a:spcPct val="0"/>
        </a:spcBef>
        <a:spcAft>
          <a:spcPct val="0"/>
        </a:spcAft>
        <a:defRPr sz="5100">
          <a:solidFill>
            <a:schemeClr val="tx1"/>
          </a:solidFill>
          <a:latin typeface="Gill Sans Light" charset="0"/>
          <a:ea typeface="ヒラギノ角ゴ ProN W3" charset="0"/>
          <a:cs typeface="ヒラギノ角ゴ ProN W3" charset="0"/>
          <a:sym typeface="Gill Sans Light" charset="0"/>
        </a:defRPr>
      </a:lvl7pPr>
      <a:lvl8pPr marL="964224" algn="ctr" rtl="0" eaLnBrk="1" fontAlgn="base" hangingPunct="1">
        <a:spcBef>
          <a:spcPct val="0"/>
        </a:spcBef>
        <a:spcAft>
          <a:spcPct val="0"/>
        </a:spcAft>
        <a:defRPr sz="5100">
          <a:solidFill>
            <a:schemeClr val="tx1"/>
          </a:solidFill>
          <a:latin typeface="Gill Sans Light" charset="0"/>
          <a:ea typeface="ヒラギノ角ゴ ProN W3" charset="0"/>
          <a:cs typeface="ヒラギノ角ゴ ProN W3" charset="0"/>
          <a:sym typeface="Gill Sans Light" charset="0"/>
        </a:defRPr>
      </a:lvl8pPr>
      <a:lvl9pPr marL="1285631" algn="ctr" rtl="0" eaLnBrk="1" fontAlgn="base" hangingPunct="1">
        <a:spcBef>
          <a:spcPct val="0"/>
        </a:spcBef>
        <a:spcAft>
          <a:spcPct val="0"/>
        </a:spcAft>
        <a:defRPr sz="5100">
          <a:solidFill>
            <a:schemeClr val="tx1"/>
          </a:solidFill>
          <a:latin typeface="Gill Sans Light" charset="0"/>
          <a:ea typeface="ヒラギノ角ゴ ProN W3" charset="0"/>
          <a:cs typeface="ヒラギノ角ゴ ProN W3" charset="0"/>
          <a:sym typeface="Gill Sans Light" charset="0"/>
        </a:defRPr>
      </a:lvl9pPr>
    </p:titleStyle>
    <p:bodyStyle>
      <a:lvl1pPr marL="241056" indent="-241056" algn="ctr" rtl="0" eaLnBrk="1" fontAlgn="base" hangingPunct="1">
        <a:spcBef>
          <a:spcPct val="0"/>
        </a:spcBef>
        <a:spcAft>
          <a:spcPct val="0"/>
        </a:spcAft>
        <a:defRPr sz="2700">
          <a:solidFill>
            <a:schemeClr val="tx1"/>
          </a:solidFill>
          <a:latin typeface="+mn-lt"/>
          <a:ea typeface="+mn-ea"/>
          <a:cs typeface="+mn-cs"/>
          <a:sym typeface="Gill Sans Light" charset="0"/>
        </a:defRPr>
      </a:lvl1pPr>
      <a:lvl2pPr marL="522287" indent="-200880" algn="ctr" rtl="0" eaLnBrk="1" fontAlgn="base" hangingPunct="1">
        <a:spcBef>
          <a:spcPct val="0"/>
        </a:spcBef>
        <a:spcAft>
          <a:spcPct val="0"/>
        </a:spcAft>
        <a:defRPr sz="2700">
          <a:solidFill>
            <a:schemeClr val="tx1"/>
          </a:solidFill>
          <a:latin typeface="+mn-lt"/>
          <a:ea typeface="+mn-ea"/>
          <a:cs typeface="+mn-cs"/>
          <a:sym typeface="Gill Sans Light" charset="0"/>
        </a:defRPr>
      </a:lvl2pPr>
      <a:lvl3pPr marL="803520" indent="-160704" algn="ctr" rtl="0" eaLnBrk="1" fontAlgn="base" hangingPunct="1">
        <a:spcBef>
          <a:spcPct val="0"/>
        </a:spcBef>
        <a:spcAft>
          <a:spcPct val="0"/>
        </a:spcAft>
        <a:defRPr sz="2700">
          <a:solidFill>
            <a:schemeClr val="tx1"/>
          </a:solidFill>
          <a:latin typeface="+mn-lt"/>
          <a:ea typeface="+mn-ea"/>
          <a:cs typeface="+mn-cs"/>
          <a:sym typeface="Gill Sans Light" charset="0"/>
        </a:defRPr>
      </a:lvl3pPr>
      <a:lvl4pPr marL="1124930" indent="-160704" algn="ctr" rtl="0" eaLnBrk="1" fontAlgn="base" hangingPunct="1">
        <a:spcBef>
          <a:spcPct val="0"/>
        </a:spcBef>
        <a:spcAft>
          <a:spcPct val="0"/>
        </a:spcAft>
        <a:defRPr sz="2700">
          <a:solidFill>
            <a:schemeClr val="tx1"/>
          </a:solidFill>
          <a:latin typeface="+mn-lt"/>
          <a:ea typeface="+mn-ea"/>
          <a:cs typeface="+mn-cs"/>
          <a:sym typeface="Gill Sans Light" charset="0"/>
        </a:defRPr>
      </a:lvl4pPr>
      <a:lvl5pPr marL="1446336" indent="-160704" algn="ctr" rtl="0" eaLnBrk="1" fontAlgn="base" hangingPunct="1">
        <a:spcBef>
          <a:spcPct val="0"/>
        </a:spcBef>
        <a:spcAft>
          <a:spcPct val="0"/>
        </a:spcAft>
        <a:defRPr sz="2700">
          <a:solidFill>
            <a:schemeClr val="tx1"/>
          </a:solidFill>
          <a:latin typeface="+mn-lt"/>
          <a:ea typeface="+mn-ea"/>
          <a:cs typeface="+mn-cs"/>
          <a:sym typeface="Gill Sans Light" charset="0"/>
        </a:defRPr>
      </a:lvl5pPr>
      <a:lvl6pPr marL="321407" algn="ctr" rtl="0" eaLnBrk="1" fontAlgn="base" hangingPunct="1">
        <a:spcBef>
          <a:spcPct val="0"/>
        </a:spcBef>
        <a:spcAft>
          <a:spcPct val="0"/>
        </a:spcAft>
        <a:defRPr sz="2700">
          <a:solidFill>
            <a:schemeClr val="tx1"/>
          </a:solidFill>
          <a:latin typeface="+mn-lt"/>
          <a:ea typeface="+mn-ea"/>
          <a:cs typeface="+mn-cs"/>
          <a:sym typeface="Gill Sans Light" charset="0"/>
        </a:defRPr>
      </a:lvl6pPr>
      <a:lvl7pPr marL="642816" algn="ctr" rtl="0" eaLnBrk="1" fontAlgn="base" hangingPunct="1">
        <a:spcBef>
          <a:spcPct val="0"/>
        </a:spcBef>
        <a:spcAft>
          <a:spcPct val="0"/>
        </a:spcAft>
        <a:defRPr sz="2700">
          <a:solidFill>
            <a:schemeClr val="tx1"/>
          </a:solidFill>
          <a:latin typeface="+mn-lt"/>
          <a:ea typeface="+mn-ea"/>
          <a:cs typeface="+mn-cs"/>
          <a:sym typeface="Gill Sans Light" charset="0"/>
        </a:defRPr>
      </a:lvl7pPr>
      <a:lvl8pPr marL="964224" algn="ctr" rtl="0" eaLnBrk="1" fontAlgn="base" hangingPunct="1">
        <a:spcBef>
          <a:spcPct val="0"/>
        </a:spcBef>
        <a:spcAft>
          <a:spcPct val="0"/>
        </a:spcAft>
        <a:defRPr sz="2700">
          <a:solidFill>
            <a:schemeClr val="tx1"/>
          </a:solidFill>
          <a:latin typeface="+mn-lt"/>
          <a:ea typeface="+mn-ea"/>
          <a:cs typeface="+mn-cs"/>
          <a:sym typeface="Gill Sans Light" charset="0"/>
        </a:defRPr>
      </a:lvl8pPr>
      <a:lvl9pPr marL="1285631" algn="ctr" rtl="0" eaLnBrk="1" fontAlgn="base" hangingPunct="1">
        <a:spcBef>
          <a:spcPct val="0"/>
        </a:spcBef>
        <a:spcAft>
          <a:spcPct val="0"/>
        </a:spcAft>
        <a:defRPr sz="2700">
          <a:solidFill>
            <a:schemeClr val="tx1"/>
          </a:solidFill>
          <a:latin typeface="+mn-lt"/>
          <a:ea typeface="+mn-ea"/>
          <a:cs typeface="+mn-cs"/>
          <a:sym typeface="Gill Sans Light" charset="0"/>
        </a:defRPr>
      </a:lvl9pPr>
    </p:bodyStyle>
    <p:otherStyle>
      <a:defPPr>
        <a:defRPr lang="tr-TR"/>
      </a:defPPr>
      <a:lvl1pPr marL="0" algn="l" defTabSz="642816" rtl="0" eaLnBrk="1" latinLnBrk="0" hangingPunct="1">
        <a:defRPr sz="1300" kern="1200">
          <a:solidFill>
            <a:schemeClr val="tx1"/>
          </a:solidFill>
          <a:latin typeface="+mn-lt"/>
          <a:ea typeface="+mn-ea"/>
          <a:cs typeface="+mn-cs"/>
        </a:defRPr>
      </a:lvl1pPr>
      <a:lvl2pPr marL="321407" algn="l" defTabSz="642816" rtl="0" eaLnBrk="1" latinLnBrk="0" hangingPunct="1">
        <a:defRPr sz="1300" kern="1200">
          <a:solidFill>
            <a:schemeClr val="tx1"/>
          </a:solidFill>
          <a:latin typeface="+mn-lt"/>
          <a:ea typeface="+mn-ea"/>
          <a:cs typeface="+mn-cs"/>
        </a:defRPr>
      </a:lvl2pPr>
      <a:lvl3pPr marL="642816" algn="l" defTabSz="642816" rtl="0" eaLnBrk="1" latinLnBrk="0" hangingPunct="1">
        <a:defRPr sz="1300" kern="1200">
          <a:solidFill>
            <a:schemeClr val="tx1"/>
          </a:solidFill>
          <a:latin typeface="+mn-lt"/>
          <a:ea typeface="+mn-ea"/>
          <a:cs typeface="+mn-cs"/>
        </a:defRPr>
      </a:lvl3pPr>
      <a:lvl4pPr marL="964224" algn="l" defTabSz="642816" rtl="0" eaLnBrk="1" latinLnBrk="0" hangingPunct="1">
        <a:defRPr sz="1300" kern="1200">
          <a:solidFill>
            <a:schemeClr val="tx1"/>
          </a:solidFill>
          <a:latin typeface="+mn-lt"/>
          <a:ea typeface="+mn-ea"/>
          <a:cs typeface="+mn-cs"/>
        </a:defRPr>
      </a:lvl4pPr>
      <a:lvl5pPr marL="1285631" algn="l" defTabSz="642816" rtl="0" eaLnBrk="1" latinLnBrk="0" hangingPunct="1">
        <a:defRPr sz="1300" kern="1200">
          <a:solidFill>
            <a:schemeClr val="tx1"/>
          </a:solidFill>
          <a:latin typeface="+mn-lt"/>
          <a:ea typeface="+mn-ea"/>
          <a:cs typeface="+mn-cs"/>
        </a:defRPr>
      </a:lvl5pPr>
      <a:lvl6pPr marL="1607041" algn="l" defTabSz="642816" rtl="0" eaLnBrk="1" latinLnBrk="0" hangingPunct="1">
        <a:defRPr sz="1300" kern="1200">
          <a:solidFill>
            <a:schemeClr val="tx1"/>
          </a:solidFill>
          <a:latin typeface="+mn-lt"/>
          <a:ea typeface="+mn-ea"/>
          <a:cs typeface="+mn-cs"/>
        </a:defRPr>
      </a:lvl6pPr>
      <a:lvl7pPr marL="1928447" algn="l" defTabSz="642816" rtl="0" eaLnBrk="1" latinLnBrk="0" hangingPunct="1">
        <a:defRPr sz="1300" kern="1200">
          <a:solidFill>
            <a:schemeClr val="tx1"/>
          </a:solidFill>
          <a:latin typeface="+mn-lt"/>
          <a:ea typeface="+mn-ea"/>
          <a:cs typeface="+mn-cs"/>
        </a:defRPr>
      </a:lvl7pPr>
      <a:lvl8pPr marL="2249856" algn="l" defTabSz="642816" rtl="0" eaLnBrk="1" latinLnBrk="0" hangingPunct="1">
        <a:defRPr sz="1300" kern="1200">
          <a:solidFill>
            <a:schemeClr val="tx1"/>
          </a:solidFill>
          <a:latin typeface="+mn-lt"/>
          <a:ea typeface="+mn-ea"/>
          <a:cs typeface="+mn-cs"/>
        </a:defRPr>
      </a:lvl8pPr>
      <a:lvl9pPr marL="2571264" algn="l" defTabSz="642816" rtl="0" eaLnBrk="1" latinLnBrk="0" hangingPunct="1">
        <a:defRPr sz="1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3.xml"/><Relationship Id="rId5" Type="http://schemas.microsoft.com/office/2007/relationships/hdphoto" Target="../media/hdphoto1.wdp"/><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1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chart" Target="../charts/chart6.xml"/></Relationships>
</file>

<file path=ppt/slides/_rels/slide11.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chart" Target="../charts/chart8.xml"/></Relationships>
</file>

<file path=ppt/slides/_rels/slide12.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chart" Target="../charts/chart11.xml"/><Relationship Id="rId4" Type="http://schemas.openxmlformats.org/officeDocument/2006/relationships/chart" Target="../charts/char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chart" Target="../charts/chart13.xml"/></Relationships>
</file>

<file path=ppt/slides/_rels/slide16.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13.xml"/><Relationship Id="rId5" Type="http://schemas.microsoft.com/office/2007/relationships/hdphoto" Target="../media/hdphoto1.wdp"/><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Rectangle 1"/>
          <p:cNvSpPr>
            <a:spLocks/>
          </p:cNvSpPr>
          <p:nvPr/>
        </p:nvSpPr>
        <p:spPr bwMode="auto">
          <a:xfrm>
            <a:off x="1506142" y="678656"/>
            <a:ext cx="9170789" cy="1080492"/>
          </a:xfrm>
          <a:prstGeom prst="rect">
            <a:avLst/>
          </a:prstGeom>
          <a:gradFill rotWithShape="0">
            <a:gsLst>
              <a:gs pos="0">
                <a:srgbClr val="D7DCE1"/>
              </a:gs>
              <a:gs pos="100000">
                <a:srgbClr val="26534A"/>
              </a:gs>
            </a:gsLst>
            <a:lin ang="0" scaled="1"/>
          </a:gradFill>
          <a:ln>
            <a:noFill/>
          </a:ln>
          <a:effectLst>
            <a:outerShdw blurRad="127000" dist="76199" dir="19080006" algn="ctr" rotWithShape="0">
              <a:schemeClr val="bg2">
                <a:alpha val="75000"/>
              </a:schemeClr>
            </a:outerShdw>
          </a:effectLst>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defRPr/>
            </a:pPr>
            <a:endParaRPr lang="tr-TR" dirty="0"/>
          </a:p>
        </p:txBody>
      </p:sp>
      <p:sp>
        <p:nvSpPr>
          <p:cNvPr id="2052" name="Rectangle 4"/>
          <p:cNvSpPr>
            <a:spLocks/>
          </p:cNvSpPr>
          <p:nvPr/>
        </p:nvSpPr>
        <p:spPr bwMode="auto">
          <a:xfrm>
            <a:off x="3071664" y="3412841"/>
            <a:ext cx="6459619" cy="664231"/>
          </a:xfrm>
          <a:prstGeom prst="rect">
            <a:avLst/>
          </a:prstGeom>
          <a:noFill/>
          <a:ln>
            <a:noFill/>
          </a:ln>
          <a:effectLst>
            <a:outerShdw blurRad="127000" dist="76199" dir="2700000" algn="ctr" rotWithShape="0">
              <a:srgbClr val="8B8B8B">
                <a:alpha val="7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defRPr/>
            </a:pPr>
            <a:r>
              <a:rPr lang="en-GB" sz="2200" dirty="0">
                <a:ea typeface="Gill Sans Light" charset="0"/>
                <a:cs typeface="Gill Sans Light" charset="0"/>
              </a:rPr>
              <a:t>Assoc. Prof. Mücahit Özdemir</a:t>
            </a:r>
          </a:p>
          <a:p>
            <a:pPr>
              <a:defRPr/>
            </a:pPr>
            <a:r>
              <a:rPr lang="en-GB" sz="2200" dirty="0">
                <a:ea typeface="Gill Sans Light" charset="0"/>
                <a:cs typeface="Gill Sans Light" charset="0"/>
              </a:rPr>
              <a:t>Consultant, CCO</a:t>
            </a:r>
          </a:p>
        </p:txBody>
      </p:sp>
      <p:pic>
        <p:nvPicPr>
          <p:cNvPr id="2" name="Picture 6"/>
          <p:cNvPicPr>
            <a:picLocks noChangeAspect="1" noChangeArrowheads="1"/>
          </p:cNvPicPr>
          <p:nvPr/>
        </p:nvPicPr>
        <p:blipFill>
          <a:blip r:embed="rId3" cstate="print"/>
          <a:srcRect/>
          <a:stretch>
            <a:fillRect/>
          </a:stretch>
        </p:blipFill>
        <p:spPr bwMode="auto">
          <a:xfrm>
            <a:off x="1524000" y="-531440"/>
            <a:ext cx="2482453" cy="3847704"/>
          </a:xfrm>
          <a:prstGeom prst="rect">
            <a:avLst/>
          </a:prstGeom>
          <a:noFill/>
          <a:ln>
            <a:noFill/>
          </a:ln>
          <a:effectLst>
            <a:outerShdw blurRad="127000" dist="76199" dir="2700000" algn="ctr" rotWithShape="0">
              <a:srgbClr val="212121">
                <a:alpha val="7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
        <p:nvSpPr>
          <p:cNvPr id="2055" name="Rectangle 7"/>
          <p:cNvSpPr>
            <a:spLocks/>
          </p:cNvSpPr>
          <p:nvPr/>
        </p:nvSpPr>
        <p:spPr bwMode="auto">
          <a:xfrm>
            <a:off x="590847" y="769071"/>
            <a:ext cx="8643938" cy="330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defRPr/>
            </a:pPr>
            <a:r>
              <a:rPr lang="en-US" sz="1400" dirty="0">
                <a:solidFill>
                  <a:srgbClr val="FFFFFF"/>
                </a:solidFill>
                <a:effectLst>
                  <a:outerShdw blurRad="38100" dist="38100" dir="2700000" algn="tl">
                    <a:srgbClr val="000000">
                      <a:alpha val="43137"/>
                    </a:srgbClr>
                  </a:outerShdw>
                </a:effectLst>
                <a:ea typeface="Gill Sans Light" charset="0"/>
                <a:cs typeface="Gill Sans Light" charset="0"/>
              </a:rPr>
              <a:t>Making Cooperation Work </a:t>
            </a:r>
          </a:p>
        </p:txBody>
      </p:sp>
      <p:sp>
        <p:nvSpPr>
          <p:cNvPr id="2056" name="Rectangle 8"/>
          <p:cNvSpPr>
            <a:spLocks/>
          </p:cNvSpPr>
          <p:nvPr/>
        </p:nvSpPr>
        <p:spPr bwMode="auto">
          <a:xfrm>
            <a:off x="1640086" y="1454423"/>
            <a:ext cx="8643938" cy="910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defRPr/>
            </a:pPr>
            <a:r>
              <a:rPr lang="en-US" sz="1600" dirty="0">
                <a:solidFill>
                  <a:srgbClr val="FFFFFF"/>
                </a:solidFill>
                <a:effectLst>
                  <a:outerShdw blurRad="38100" dist="38100" dir="2700000" algn="tl">
                    <a:srgbClr val="000000">
                      <a:alpha val="43137"/>
                    </a:srgbClr>
                  </a:outerShdw>
                </a:effectLst>
                <a:ea typeface="Gill Sans Light" charset="0"/>
                <a:cs typeface="Gill Sans Light" charset="0"/>
              </a:rPr>
              <a:t>For Building an Interdependent Islamic World</a:t>
            </a:r>
          </a:p>
        </p:txBody>
      </p:sp>
      <p:sp>
        <p:nvSpPr>
          <p:cNvPr id="2058" name="Rectangle 10"/>
          <p:cNvSpPr>
            <a:spLocks/>
          </p:cNvSpPr>
          <p:nvPr/>
        </p:nvSpPr>
        <p:spPr bwMode="auto">
          <a:xfrm>
            <a:off x="3766992" y="1909838"/>
            <a:ext cx="5063063" cy="1429099"/>
          </a:xfrm>
          <a:prstGeom prst="rect">
            <a:avLst/>
          </a:prstGeom>
          <a:noFill/>
          <a:ln>
            <a:noFill/>
          </a:ln>
          <a:effectLst>
            <a:outerShdw blurRad="127000" dist="76199" dir="2700000" algn="ctr" rotWithShape="0">
              <a:srgbClr val="8B8B8B">
                <a:alpha val="7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defRPr/>
            </a:pPr>
            <a:r>
              <a:rPr lang="en-US" sz="3100" i="1" dirty="0">
                <a:solidFill>
                  <a:srgbClr val="2A5C51"/>
                </a:solidFill>
                <a:effectLst>
                  <a:outerShdw blurRad="38100" dist="38100" dir="2700000" algn="tl">
                    <a:srgbClr val="000000">
                      <a:alpha val="43137"/>
                    </a:srgbClr>
                  </a:outerShdw>
                </a:effectLst>
                <a:ea typeface="Gill Sans Light" charset="0"/>
                <a:cs typeface="Gill Sans Light" charset="0"/>
              </a:rPr>
              <a:t>COMCEC </a:t>
            </a:r>
          </a:p>
          <a:p>
            <a:pPr>
              <a:defRPr/>
            </a:pPr>
            <a:r>
              <a:rPr lang="en-US" sz="3100" i="1" dirty="0">
                <a:solidFill>
                  <a:srgbClr val="2A5C51"/>
                </a:solidFill>
                <a:effectLst>
                  <a:outerShdw blurRad="38100" dist="38100" dir="2700000" algn="tl">
                    <a:srgbClr val="000000">
                      <a:alpha val="43137"/>
                    </a:srgbClr>
                  </a:outerShdw>
                </a:effectLst>
                <a:ea typeface="Gill Sans Light" charset="0"/>
                <a:cs typeface="Gill Sans Light" charset="0"/>
              </a:rPr>
              <a:t>FINANCIAL OUTLOOK</a:t>
            </a:r>
            <a:br>
              <a:rPr lang="en-US" sz="3100" i="1" dirty="0">
                <a:solidFill>
                  <a:srgbClr val="449583"/>
                </a:solidFill>
                <a:effectLst>
                  <a:outerShdw blurRad="38100" dist="38100" dir="2700000" algn="tl">
                    <a:srgbClr val="000000">
                      <a:alpha val="43137"/>
                    </a:srgbClr>
                  </a:outerShdw>
                </a:effectLst>
                <a:ea typeface="Gill Sans Light" charset="0"/>
                <a:cs typeface="Gill Sans Light" charset="0"/>
              </a:rPr>
            </a:br>
            <a:endParaRPr lang="en-US" sz="3100" i="1" dirty="0">
              <a:solidFill>
                <a:srgbClr val="2A5C51"/>
              </a:solidFill>
              <a:effectLst>
                <a:outerShdw blurRad="38100" dist="38100" dir="2700000" algn="tl">
                  <a:srgbClr val="000000">
                    <a:alpha val="43137"/>
                  </a:srgbClr>
                </a:outerShdw>
              </a:effectLst>
              <a:ea typeface="Gill Sans Light" charset="0"/>
              <a:cs typeface="Gill Sans Light" charset="0"/>
            </a:endParaRPr>
          </a:p>
        </p:txBody>
      </p:sp>
      <p:sp>
        <p:nvSpPr>
          <p:cNvPr id="12" name="Rectangle 9"/>
          <p:cNvSpPr>
            <a:spLocks/>
          </p:cNvSpPr>
          <p:nvPr/>
        </p:nvSpPr>
        <p:spPr bwMode="auto">
          <a:xfrm>
            <a:off x="2413620" y="-721072"/>
            <a:ext cx="8643938" cy="2277070"/>
          </a:xfrm>
          <a:prstGeom prst="rect">
            <a:avLst/>
          </a:prstGeom>
          <a:noFill/>
          <a:ln>
            <a:noFill/>
          </a:ln>
          <a:effectLst>
            <a:outerShdw blurRad="127000" dist="76199" dir="2700000" algn="ctr" rotWithShape="0">
              <a:srgbClr val="1B1B1B">
                <a:alpha val="7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b"/>
          <a:lstStyle/>
          <a:p>
            <a:pPr>
              <a:defRPr/>
            </a:pPr>
            <a:r>
              <a:rPr lang="en-US" sz="4600" dirty="0">
                <a:solidFill>
                  <a:srgbClr val="FFFFFF"/>
                </a:solidFill>
                <a:effectLst>
                  <a:outerShdw blurRad="38100" dist="38100" dir="2700000" algn="tl">
                    <a:srgbClr val="000000">
                      <a:alpha val="43137"/>
                    </a:srgbClr>
                  </a:outerShdw>
                </a:effectLst>
                <a:latin typeface="Gill Sans" charset="0"/>
                <a:ea typeface="Gill Sans" charset="0"/>
                <a:cs typeface="Gill Sans" charset="0"/>
                <a:sym typeface="Gill Sans" charset="0"/>
              </a:rPr>
              <a:t>COMCEC STRATEGY</a:t>
            </a:r>
          </a:p>
        </p:txBody>
      </p:sp>
      <p:pic>
        <p:nvPicPr>
          <p:cNvPr id="13" name="Picture 1" descr="Z:\29 İZLEME-ANKARA\E N G L I S H\amblem.bmp"/>
          <p:cNvPicPr/>
          <p:nvPr/>
        </p:nvPicPr>
        <p:blipFill>
          <a:blip r:embed="rId4" cstate="print">
            <a:extLst>
              <a:ext uri="{BEBA8EAE-BF5A-486C-A8C5-ECC9F3942E4B}">
                <a14:imgProps xmlns:a14="http://schemas.microsoft.com/office/drawing/2010/main">
                  <a14:imgLayer r:embed="rId5">
                    <a14:imgEffect>
                      <a14:brightnessContrast bright="-5000"/>
                    </a14:imgEffect>
                  </a14:imgLayer>
                </a14:imgProps>
              </a:ext>
              <a:ext uri="{28A0092B-C50C-407E-A947-70E740481C1C}">
                <a14:useLocalDpi xmlns:a14="http://schemas.microsoft.com/office/drawing/2010/main" val="0"/>
              </a:ext>
            </a:extLst>
          </a:blip>
          <a:srcRect/>
          <a:stretch>
            <a:fillRect/>
          </a:stretch>
        </p:blipFill>
        <p:spPr bwMode="auto">
          <a:xfrm>
            <a:off x="5591945" y="4393643"/>
            <a:ext cx="1368151" cy="1392907"/>
          </a:xfrm>
          <a:prstGeom prst="rect">
            <a:avLst/>
          </a:prstGeom>
          <a:noFill/>
          <a:ln>
            <a:noFill/>
          </a:ln>
        </p:spPr>
      </p:pic>
      <p:sp>
        <p:nvSpPr>
          <p:cNvPr id="16" name="Rectangle 3"/>
          <p:cNvSpPr>
            <a:spLocks/>
          </p:cNvSpPr>
          <p:nvPr/>
        </p:nvSpPr>
        <p:spPr bwMode="auto">
          <a:xfrm>
            <a:off x="2794884" y="5855867"/>
            <a:ext cx="7189548" cy="330398"/>
          </a:xfrm>
          <a:prstGeom prst="rect">
            <a:avLst/>
          </a:prstGeom>
          <a:noFill/>
          <a:ln>
            <a:noFill/>
          </a:ln>
          <a:effectLst>
            <a:outerShdw blurRad="127000" dist="76199" dir="2700000" algn="ctr" rotWithShape="0">
              <a:srgbClr val="8B8B8B">
                <a:alpha val="7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defRPr/>
            </a:pPr>
            <a:r>
              <a:rPr lang="tr-TR" sz="1800" dirty="0">
                <a:ea typeface="Gill Sans Light" charset="0"/>
                <a:cs typeface="Gill Sans Light" charset="0"/>
              </a:rPr>
              <a:t>26</a:t>
            </a:r>
            <a:r>
              <a:rPr lang="tr-TR" sz="1800" baseline="30000" dirty="0">
                <a:ea typeface="Gill Sans Light" charset="0"/>
                <a:cs typeface="Gill Sans Light" charset="0"/>
              </a:rPr>
              <a:t>th</a:t>
            </a:r>
            <a:r>
              <a:rPr lang="en-US" sz="1800" dirty="0">
                <a:ea typeface="Gill Sans Light" charset="0"/>
                <a:cs typeface="Gill Sans Light" charset="0"/>
              </a:rPr>
              <a:t> Meeting of COMCEC Financial Cooperation Working Group</a:t>
            </a:r>
          </a:p>
        </p:txBody>
      </p:sp>
      <p:sp>
        <p:nvSpPr>
          <p:cNvPr id="17" name="Rectangle 5"/>
          <p:cNvSpPr>
            <a:spLocks/>
          </p:cNvSpPr>
          <p:nvPr/>
        </p:nvSpPr>
        <p:spPr bwMode="auto">
          <a:xfrm>
            <a:off x="2060574" y="6255582"/>
            <a:ext cx="8643938" cy="517922"/>
          </a:xfrm>
          <a:prstGeom prst="rect">
            <a:avLst/>
          </a:prstGeom>
          <a:noFill/>
          <a:ln w="12700">
            <a:noFill/>
            <a:miter lim="800000"/>
            <a:headEnd/>
            <a:tailEnd/>
          </a:ln>
        </p:spPr>
        <p:txBody>
          <a:bodyPr lIns="0" tIns="0" rIns="0" bIns="0"/>
          <a:lstStyle/>
          <a:p>
            <a:r>
              <a:rPr lang="tr-TR" sz="1400" dirty="0" err="1">
                <a:ea typeface="Gill Sans Light" charset="0"/>
                <a:cs typeface="Gill Sans Light" charset="0"/>
              </a:rPr>
              <a:t>September</a:t>
            </a:r>
            <a:r>
              <a:rPr lang="tr-TR" sz="1400" dirty="0">
                <a:ea typeface="Gill Sans Light" charset="0"/>
                <a:cs typeface="Gill Sans Light" charset="0"/>
              </a:rPr>
              <a:t> 21</a:t>
            </a:r>
            <a:r>
              <a:rPr lang="en-US" sz="1400" baseline="30000" dirty="0" err="1">
                <a:ea typeface="Gill Sans Light" charset="0"/>
                <a:cs typeface="Gill Sans Light" charset="0"/>
              </a:rPr>
              <a:t>st</a:t>
            </a:r>
            <a:r>
              <a:rPr lang="en-US" sz="1400" dirty="0">
                <a:ea typeface="Gill Sans Light" charset="0"/>
                <a:cs typeface="Gill Sans Light" charset="0"/>
              </a:rPr>
              <a:t>, 2026</a:t>
            </a:r>
          </a:p>
          <a:p>
            <a:r>
              <a:rPr lang="en-US" sz="1400" dirty="0">
                <a:ea typeface="Gill Sans Light" charset="0"/>
                <a:cs typeface="Gill Sans Light" charset="0"/>
              </a:rPr>
              <a:t>Ankara, Türkiye</a:t>
            </a:r>
          </a:p>
        </p:txBody>
      </p:sp>
    </p:spTree>
    <p:extLst>
      <p:ext uri="{BB962C8B-B14F-4D97-AF65-F5344CB8AC3E}">
        <p14:creationId xmlns:p14="http://schemas.microsoft.com/office/powerpoint/2010/main" val="208575737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p:cNvSpPr>
          <p:nvPr/>
        </p:nvSpPr>
        <p:spPr bwMode="auto">
          <a:xfrm>
            <a:off x="1503398" y="308901"/>
            <a:ext cx="8643938" cy="595115"/>
          </a:xfrm>
          <a:prstGeom prst="rect">
            <a:avLst/>
          </a:prstGeom>
          <a:noFill/>
          <a:ln w="12700">
            <a:noFill/>
            <a:miter lim="800000"/>
            <a:headEnd/>
            <a:tailEnd/>
          </a:ln>
        </p:spPr>
        <p:txBody>
          <a:bodyPr lIns="0" tIns="0" rIns="0" bIns="0">
            <a:spAutoFit/>
          </a:bodyPr>
          <a:lstStyle/>
          <a:p>
            <a:pPr algn="l"/>
            <a:r>
              <a:rPr lang="tr-TR" sz="3900" b="1" dirty="0">
                <a:solidFill>
                  <a:srgbClr val="2A5C51"/>
                </a:solidFill>
                <a:latin typeface="Cambria" panose="02040503050406030204" pitchFamily="18" charset="0"/>
                <a:ea typeface="Optima" charset="0"/>
                <a:cs typeface="Arial" panose="020B0604020202020204" pitchFamily="34" charset="0"/>
                <a:sym typeface="Optima" charset="0"/>
              </a:rPr>
              <a:t>OUTLINE</a:t>
            </a:r>
            <a:endParaRPr lang="en-US" sz="3900" b="1" dirty="0">
              <a:solidFill>
                <a:srgbClr val="2A5C51"/>
              </a:solidFill>
              <a:latin typeface="Cambria" panose="02040503050406030204" pitchFamily="18" charset="0"/>
              <a:ea typeface="Optima" charset="0"/>
              <a:cs typeface="Arial" panose="020B0604020202020204" pitchFamily="34" charset="0"/>
              <a:sym typeface="Optima" charset="0"/>
            </a:endParaRPr>
          </a:p>
        </p:txBody>
      </p:sp>
      <p:sp>
        <p:nvSpPr>
          <p:cNvPr id="3076" name="Line 3"/>
          <p:cNvSpPr>
            <a:spLocks noChangeShapeType="1"/>
          </p:cNvSpPr>
          <p:nvPr/>
        </p:nvSpPr>
        <p:spPr bwMode="auto">
          <a:xfrm rot="10800000" flipH="1" flipV="1">
            <a:off x="1524002" y="900786"/>
            <a:ext cx="9170789" cy="1"/>
          </a:xfrm>
          <a:prstGeom prst="line">
            <a:avLst/>
          </a:prstGeom>
          <a:noFill/>
          <a:ln w="25400" cap="rnd">
            <a:solidFill>
              <a:srgbClr val="2A5C51"/>
            </a:solidFill>
            <a:miter lim="800000"/>
            <a:headEnd/>
            <a:tailEnd/>
          </a:ln>
        </p:spPr>
        <p:txBody>
          <a:bodyPr lIns="0" tIns="0" rIns="0" bIns="0"/>
          <a:lstStyle/>
          <a:p>
            <a:endParaRPr lang="tr-TR" dirty="0"/>
          </a:p>
        </p:txBody>
      </p:sp>
      <p:sp>
        <p:nvSpPr>
          <p:cNvPr id="3077" name="Rectangle 4"/>
          <p:cNvSpPr>
            <a:spLocks/>
          </p:cNvSpPr>
          <p:nvPr/>
        </p:nvSpPr>
        <p:spPr bwMode="auto">
          <a:xfrm>
            <a:off x="1503398" y="1700809"/>
            <a:ext cx="9170790" cy="2520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4281" tIns="32140" rIns="64281" bIns="32140" numCol="1" anchor="t" anchorCtr="0" compatLnSpc="1">
            <a:prstTxWarp prst="textNoShape">
              <a:avLst/>
            </a:prstTxWarp>
          </a:bodyPr>
          <a:lstStyle/>
          <a:p>
            <a:pPr marL="778607" lvl="1" indent="-457200" algn="l" eaLnBrk="0" hangingPunct="0">
              <a:lnSpc>
                <a:spcPct val="150000"/>
              </a:lnSpc>
              <a:spcBef>
                <a:spcPct val="20000"/>
              </a:spcBef>
              <a:buClr>
                <a:schemeClr val="bg2"/>
              </a:buClr>
              <a:buSzPct val="75000"/>
              <a:buFont typeface="Wingdings" panose="05000000000000000000" pitchFamily="2" charset="2"/>
              <a:buChar char="v"/>
            </a:pPr>
            <a:r>
              <a:rPr lang="en-US" sz="2800" b="1" dirty="0">
                <a:solidFill>
                  <a:schemeClr val="tx1"/>
                </a:solidFill>
                <a:latin typeface="Cambria" panose="02040503050406030204" pitchFamily="18" charset="0"/>
                <a:ea typeface="+mn-ea"/>
                <a:cs typeface="Times New Roman" pitchFamily="18" charset="0"/>
                <a:sym typeface="Optima" charset="0"/>
              </a:rPr>
              <a:t>Recent Global Economic Developments </a:t>
            </a:r>
          </a:p>
          <a:p>
            <a:pPr marL="778607" lvl="1" indent="-457200" algn="l" eaLnBrk="0" hangingPunct="0">
              <a:lnSpc>
                <a:spcPct val="150000"/>
              </a:lnSpc>
              <a:spcBef>
                <a:spcPct val="20000"/>
              </a:spcBef>
              <a:buClr>
                <a:schemeClr val="bg2"/>
              </a:buClr>
              <a:buSzPct val="75000"/>
              <a:buFont typeface="Wingdings" panose="05000000000000000000" pitchFamily="2" charset="2"/>
              <a:buChar char="v"/>
            </a:pPr>
            <a:r>
              <a:rPr lang="en-US" sz="2800" spc="-150" dirty="0">
                <a:solidFill>
                  <a:schemeClr val="tx1"/>
                </a:solidFill>
                <a:latin typeface="Cambria" panose="02040503050406030204" pitchFamily="18" charset="0"/>
                <a:ea typeface="+mn-ea"/>
                <a:cs typeface="Times New Roman" pitchFamily="18" charset="0"/>
                <a:sym typeface="Optima" charset="0"/>
              </a:rPr>
              <a:t>Financial Outlook </a:t>
            </a:r>
            <a:r>
              <a:rPr lang="tr-TR" sz="2800" spc="-150" dirty="0">
                <a:solidFill>
                  <a:schemeClr val="tx1"/>
                </a:solidFill>
                <a:latin typeface="Cambria" panose="02040503050406030204" pitchFamily="18" charset="0"/>
                <a:ea typeface="+mn-ea"/>
                <a:cs typeface="Times New Roman" pitchFamily="18" charset="0"/>
                <a:sym typeface="Optima" charset="0"/>
              </a:rPr>
              <a:t>of</a:t>
            </a:r>
            <a:r>
              <a:rPr lang="en-US" sz="2800" spc="-150" dirty="0">
                <a:solidFill>
                  <a:schemeClr val="tx1"/>
                </a:solidFill>
                <a:latin typeface="Cambria" panose="02040503050406030204" pitchFamily="18" charset="0"/>
                <a:ea typeface="+mn-ea"/>
                <a:cs typeface="Times New Roman" pitchFamily="18" charset="0"/>
                <a:sym typeface="Optima" charset="0"/>
              </a:rPr>
              <a:t> the OIC  Countries</a:t>
            </a:r>
          </a:p>
          <a:p>
            <a:pPr marL="778607" lvl="1" indent="-457200" algn="l" eaLnBrk="0" hangingPunct="0">
              <a:lnSpc>
                <a:spcPct val="150000"/>
              </a:lnSpc>
              <a:spcBef>
                <a:spcPct val="20000"/>
              </a:spcBef>
              <a:buClr>
                <a:schemeClr val="bg2"/>
              </a:buClr>
              <a:buSzPct val="75000"/>
              <a:buFont typeface="Wingdings" panose="05000000000000000000" pitchFamily="2" charset="2"/>
              <a:buChar char="v"/>
            </a:pPr>
            <a:r>
              <a:rPr lang="en-US" sz="2800" spc="-150" dirty="0">
                <a:solidFill>
                  <a:schemeClr val="tx1"/>
                </a:solidFill>
                <a:latin typeface="Cambria" panose="02040503050406030204" pitchFamily="18" charset="0"/>
                <a:ea typeface="+mn-ea"/>
                <a:cs typeface="Times New Roman" pitchFamily="18" charset="0"/>
                <a:sym typeface="Optima" charset="0"/>
              </a:rPr>
              <a:t>Islamic Finance</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Line 3"/>
          <p:cNvSpPr>
            <a:spLocks noChangeShapeType="1"/>
          </p:cNvSpPr>
          <p:nvPr/>
        </p:nvSpPr>
        <p:spPr bwMode="auto">
          <a:xfrm rot="10800000" flipH="1" flipV="1">
            <a:off x="1524002" y="900786"/>
            <a:ext cx="9170789" cy="1"/>
          </a:xfrm>
          <a:prstGeom prst="line">
            <a:avLst/>
          </a:prstGeom>
          <a:noFill/>
          <a:ln w="25400" cap="rnd">
            <a:solidFill>
              <a:srgbClr val="2A5C51"/>
            </a:solidFill>
            <a:miter lim="800000"/>
            <a:headEnd/>
            <a:tailEnd/>
          </a:ln>
        </p:spPr>
        <p:txBody>
          <a:bodyPr lIns="0" tIns="0" rIns="0" bIns="0"/>
          <a:lstStyle/>
          <a:p>
            <a:endParaRPr lang="en-US"/>
          </a:p>
        </p:txBody>
      </p:sp>
      <p:sp>
        <p:nvSpPr>
          <p:cNvPr id="12" name="Rectangle 11"/>
          <p:cNvSpPr/>
          <p:nvPr/>
        </p:nvSpPr>
        <p:spPr>
          <a:xfrm>
            <a:off x="1559766" y="300624"/>
            <a:ext cx="8673291" cy="492443"/>
          </a:xfrm>
          <a:prstGeom prst="rect">
            <a:avLst/>
          </a:prstGeom>
          <a:noFill/>
          <a:ln w="12700">
            <a:noFill/>
            <a:miter lim="800000"/>
            <a:headEnd/>
            <a:tailEnd/>
          </a:ln>
        </p:spPr>
        <p:txBody>
          <a:bodyPr lIns="0" tIns="0" rIns="0" bIns="0">
            <a:spAutoFit/>
          </a:bodyPr>
          <a:lstStyle/>
          <a:p>
            <a:pPr algn="l"/>
            <a:r>
              <a:rPr lang="en-US" sz="3200" b="1" dirty="0">
                <a:solidFill>
                  <a:srgbClr val="2A5C51"/>
                </a:solidFill>
                <a:latin typeface="Cambria" panose="02040503050406030204" pitchFamily="18" charset="0"/>
                <a:ea typeface="Optima" charset="0"/>
                <a:cs typeface="Optima" charset="0"/>
                <a:sym typeface="Optima" charset="0"/>
              </a:rPr>
              <a:t>Global Economic and Financial Developments</a:t>
            </a:r>
          </a:p>
        </p:txBody>
      </p:sp>
      <p:sp>
        <p:nvSpPr>
          <p:cNvPr id="3" name="Content Placeholder 2"/>
          <p:cNvSpPr>
            <a:spLocks noGrp="1"/>
          </p:cNvSpPr>
          <p:nvPr>
            <p:ph idx="1"/>
          </p:nvPr>
        </p:nvSpPr>
        <p:spPr>
          <a:xfrm>
            <a:off x="7608168" y="1214991"/>
            <a:ext cx="4464496" cy="4425873"/>
          </a:xfrm>
        </p:spPr>
        <p:txBody>
          <a:bodyPr/>
          <a:lstStyle/>
          <a:p>
            <a:pPr marL="333202" indent="-285750" algn="just">
              <a:lnSpc>
                <a:spcPct val="150000"/>
              </a:lnSpc>
              <a:spcBef>
                <a:spcPts val="0"/>
              </a:spcBef>
              <a:spcAft>
                <a:spcPts val="0"/>
              </a:spcAft>
              <a:buFont typeface="Wingdings" panose="05000000000000000000" pitchFamily="2" charset="2"/>
              <a:buChar char="ü"/>
            </a:pPr>
            <a:r>
              <a:rPr lang="en-GB" sz="1300" dirty="0">
                <a:solidFill>
                  <a:schemeClr val="bg2"/>
                </a:solidFill>
                <a:latin typeface="Cambria" panose="02040503050406030204" pitchFamily="18" charset="0"/>
                <a:ea typeface="Cambria" panose="02040503050406030204" pitchFamily="18" charset="0"/>
                <a:cs typeface="Times New Roman" pitchFamily="18" charset="0"/>
              </a:rPr>
              <a:t>Global growth is projected to slow to 2.5% in 2026 (from 2.9% in 2025), driven by the energy price shock — the weakest pace since the pandemic.</a:t>
            </a:r>
          </a:p>
          <a:p>
            <a:pPr marL="333202" indent="-285750" algn="just">
              <a:lnSpc>
                <a:spcPct val="150000"/>
              </a:lnSpc>
              <a:spcBef>
                <a:spcPts val="0"/>
              </a:spcBef>
              <a:spcAft>
                <a:spcPts val="0"/>
              </a:spcAft>
              <a:buFont typeface="Wingdings" panose="05000000000000000000" pitchFamily="2" charset="2"/>
              <a:buChar char="ü"/>
            </a:pPr>
            <a:r>
              <a:rPr lang="en-GB" sz="1300" dirty="0">
                <a:solidFill>
                  <a:schemeClr val="bg2"/>
                </a:solidFill>
                <a:latin typeface="Cambria" panose="02040503050406030204" pitchFamily="18" charset="0"/>
                <a:ea typeface="Cambria" panose="02040503050406030204" pitchFamily="18" charset="0"/>
                <a:cs typeface="Times New Roman" pitchFamily="18" charset="0"/>
              </a:rPr>
              <a:t>Headline inflation is set to rise to 4.0% in 2026 before easing to 3.1% in 2027, as expectations for central bank rate cuts fade.</a:t>
            </a:r>
          </a:p>
          <a:p>
            <a:pPr marL="333202" indent="-285750" algn="just">
              <a:lnSpc>
                <a:spcPct val="150000"/>
              </a:lnSpc>
              <a:spcBef>
                <a:spcPts val="0"/>
              </a:spcBef>
              <a:spcAft>
                <a:spcPts val="0"/>
              </a:spcAft>
              <a:buFont typeface="Wingdings" panose="05000000000000000000" pitchFamily="2" charset="2"/>
              <a:buChar char="ü"/>
            </a:pPr>
            <a:r>
              <a:rPr lang="en-GB" sz="1300" dirty="0">
                <a:solidFill>
                  <a:schemeClr val="bg2"/>
                </a:solidFill>
                <a:latin typeface="Cambria" panose="02040503050406030204" pitchFamily="18" charset="0"/>
                <a:ea typeface="Cambria" panose="02040503050406030204" pitchFamily="18" charset="0"/>
                <a:cs typeface="Times New Roman" pitchFamily="18" charset="0"/>
              </a:rPr>
              <a:t>Brent crude is forecast to average USD 94/bbl in 2026 (+36% YoY), keeping financial conditions tight. </a:t>
            </a:r>
          </a:p>
          <a:p>
            <a:pPr marL="333202" indent="-285750" algn="just">
              <a:lnSpc>
                <a:spcPct val="150000"/>
              </a:lnSpc>
              <a:spcBef>
                <a:spcPts val="0"/>
              </a:spcBef>
              <a:spcAft>
                <a:spcPts val="0"/>
              </a:spcAft>
              <a:buFont typeface="Wingdings" panose="05000000000000000000" pitchFamily="2" charset="2"/>
              <a:buChar char="ü"/>
            </a:pPr>
            <a:r>
              <a:rPr lang="en-GB" sz="1300" dirty="0">
                <a:solidFill>
                  <a:schemeClr val="bg2"/>
                </a:solidFill>
                <a:latin typeface="Cambria" panose="02040503050406030204" pitchFamily="18" charset="0"/>
                <a:ea typeface="Cambria" panose="02040503050406030204" pitchFamily="18" charset="0"/>
                <a:cs typeface="Times New Roman" pitchFamily="18" charset="0"/>
              </a:rPr>
              <a:t>Growth should firm to 2.8% in 2027-28 as energy supplies recover; risks stay skewed to the downside, with growth potentially falling to 1.3% if disruptions worsen. </a:t>
            </a:r>
          </a:p>
          <a:p>
            <a:pPr marL="333202" indent="-285750" algn="just">
              <a:lnSpc>
                <a:spcPct val="150000"/>
              </a:lnSpc>
              <a:spcBef>
                <a:spcPts val="0"/>
              </a:spcBef>
              <a:spcAft>
                <a:spcPts val="0"/>
              </a:spcAft>
              <a:buFont typeface="Wingdings" panose="05000000000000000000" pitchFamily="2" charset="2"/>
              <a:buChar char="ü"/>
            </a:pPr>
            <a:r>
              <a:rPr lang="en-GB" sz="1300" dirty="0">
                <a:solidFill>
                  <a:schemeClr val="bg2"/>
                </a:solidFill>
                <a:latin typeface="Cambria" panose="02040503050406030204" pitchFamily="18" charset="0"/>
                <a:ea typeface="Cambria" panose="02040503050406030204" pitchFamily="18" charset="0"/>
                <a:cs typeface="Times New Roman" pitchFamily="18" charset="0"/>
              </a:rPr>
              <a:t>The rising EMDE debt, and the pace of AI-related investment will dominate the global economic agenda.</a:t>
            </a:r>
            <a:endParaRPr lang="en-GB" sz="1400" dirty="0">
              <a:latin typeface="Times New Roman" pitchFamily="18" charset="0"/>
              <a:cs typeface="Times New Roman" pitchFamily="18" charset="0"/>
            </a:endParaRPr>
          </a:p>
        </p:txBody>
      </p:sp>
      <p:sp>
        <p:nvSpPr>
          <p:cNvPr id="5" name="Dikdörtgen 4"/>
          <p:cNvSpPr/>
          <p:nvPr/>
        </p:nvSpPr>
        <p:spPr>
          <a:xfrm>
            <a:off x="1146176" y="1091869"/>
            <a:ext cx="5976220" cy="307777"/>
          </a:xfrm>
          <a:prstGeom prst="rect">
            <a:avLst/>
          </a:prstGeom>
        </p:spPr>
        <p:txBody>
          <a:bodyPr wrap="square">
            <a:spAutoFit/>
          </a:bodyPr>
          <a:lstStyle/>
          <a:p>
            <a:pPr algn="l"/>
            <a:r>
              <a:rPr lang="en-US" sz="1400" b="1" dirty="0">
                <a:latin typeface="Cambria" panose="02040503050406030204" pitchFamily="18" charset="0"/>
                <a:cs typeface="Times New Roman" pitchFamily="18" charset="0"/>
              </a:rPr>
              <a:t>Figure</a:t>
            </a:r>
            <a:r>
              <a:rPr lang="tr-TR" sz="1400" b="1" dirty="0">
                <a:latin typeface="Cambria" panose="02040503050406030204" pitchFamily="18" charset="0"/>
                <a:cs typeface="Times New Roman" pitchFamily="18" charset="0"/>
              </a:rPr>
              <a:t> 1. </a:t>
            </a:r>
            <a:r>
              <a:rPr lang="en-US" sz="1400" b="1" dirty="0">
                <a:latin typeface="Cambria" panose="02040503050406030204" pitchFamily="18" charset="0"/>
                <a:cs typeface="Times New Roman" pitchFamily="18" charset="0"/>
              </a:rPr>
              <a:t>GDP Growth Rates of Selected Country Groups (</a:t>
            </a:r>
            <a:r>
              <a:rPr lang="tr-TR" sz="1400" b="1" dirty="0">
                <a:latin typeface="Cambria" panose="02040503050406030204" pitchFamily="18" charset="0"/>
                <a:cs typeface="Times New Roman" pitchFamily="18" charset="0"/>
              </a:rPr>
              <a:t>%</a:t>
            </a:r>
            <a:r>
              <a:rPr lang="en-US" sz="1400" b="1" dirty="0">
                <a:latin typeface="Cambria" panose="02040503050406030204" pitchFamily="18" charset="0"/>
                <a:cs typeface="Times New Roman" pitchFamily="18" charset="0"/>
              </a:rPr>
              <a:t>)</a:t>
            </a:r>
          </a:p>
        </p:txBody>
      </p:sp>
      <p:sp>
        <p:nvSpPr>
          <p:cNvPr id="7" name="Dikdörtgen 6"/>
          <p:cNvSpPr/>
          <p:nvPr/>
        </p:nvSpPr>
        <p:spPr>
          <a:xfrm>
            <a:off x="1146176" y="5517754"/>
            <a:ext cx="5189994" cy="246221"/>
          </a:xfrm>
          <a:prstGeom prst="rect">
            <a:avLst/>
          </a:prstGeom>
        </p:spPr>
        <p:txBody>
          <a:bodyPr wrap="square">
            <a:spAutoFit/>
          </a:bodyPr>
          <a:lstStyle/>
          <a:p>
            <a:pPr algn="l"/>
            <a:r>
              <a:rPr lang="en-US" sz="1000" dirty="0">
                <a:latin typeface="Cambria" panose="02040503050406030204" pitchFamily="18" charset="0"/>
                <a:ea typeface="Cambria" panose="02040503050406030204" pitchFamily="18" charset="0"/>
                <a:cs typeface="Times New Roman" pitchFamily="18" charset="0"/>
              </a:rPr>
              <a:t>Source: World Bank Global Economic Prospects, June 2026</a:t>
            </a:r>
            <a:endParaRPr lang="en-US" sz="3200" dirty="0">
              <a:latin typeface="Cambria" panose="02040503050406030204" pitchFamily="18" charset="0"/>
              <a:cs typeface="Times New Roman" pitchFamily="18" charset="0"/>
            </a:endParaRPr>
          </a:p>
        </p:txBody>
      </p:sp>
      <p:graphicFrame>
        <p:nvGraphicFramePr>
          <p:cNvPr id="9" name="Grafik 1">
            <a:extLst>
              <a:ext uri="{FF2B5EF4-FFF2-40B4-BE49-F238E27FC236}">
                <a16:creationId xmlns:a16="http://schemas.microsoft.com/office/drawing/2014/main" id="{00000000-0008-0000-0100-000002000000}"/>
              </a:ext>
            </a:extLst>
          </p:cNvPr>
          <p:cNvGraphicFramePr>
            <a:graphicFrameLocks/>
          </p:cNvGraphicFramePr>
          <p:nvPr>
            <p:extLst>
              <p:ext uri="{D42A27DB-BD31-4B8C-83A1-F6EECF244321}">
                <p14:modId xmlns:p14="http://schemas.microsoft.com/office/powerpoint/2010/main" val="777940526"/>
              </p:ext>
            </p:extLst>
          </p:nvPr>
        </p:nvGraphicFramePr>
        <p:xfrm>
          <a:off x="1199456" y="1412776"/>
          <a:ext cx="6264696" cy="406961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585574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Line 3"/>
          <p:cNvSpPr>
            <a:spLocks noChangeShapeType="1"/>
          </p:cNvSpPr>
          <p:nvPr/>
        </p:nvSpPr>
        <p:spPr bwMode="auto">
          <a:xfrm rot="10800000" flipH="1" flipV="1">
            <a:off x="1510605" y="900788"/>
            <a:ext cx="9170789" cy="1"/>
          </a:xfrm>
          <a:prstGeom prst="line">
            <a:avLst/>
          </a:prstGeom>
          <a:noFill/>
          <a:ln w="25400" cap="rnd">
            <a:solidFill>
              <a:srgbClr val="2A5C51"/>
            </a:solidFill>
            <a:miter lim="800000"/>
            <a:headEnd/>
            <a:tailEnd/>
          </a:ln>
        </p:spPr>
        <p:txBody>
          <a:bodyPr lIns="0" tIns="0" rIns="0" bIns="0"/>
          <a:lstStyle/>
          <a:p>
            <a:endParaRPr lang="en-US"/>
          </a:p>
        </p:txBody>
      </p:sp>
      <p:sp>
        <p:nvSpPr>
          <p:cNvPr id="12" name="Rectangle 11"/>
          <p:cNvSpPr/>
          <p:nvPr/>
        </p:nvSpPr>
        <p:spPr>
          <a:xfrm>
            <a:off x="1559766" y="300624"/>
            <a:ext cx="8673291" cy="492443"/>
          </a:xfrm>
          <a:prstGeom prst="rect">
            <a:avLst/>
          </a:prstGeom>
          <a:noFill/>
          <a:ln w="12700">
            <a:noFill/>
            <a:miter lim="800000"/>
            <a:headEnd/>
            <a:tailEnd/>
          </a:ln>
        </p:spPr>
        <p:txBody>
          <a:bodyPr lIns="0" tIns="0" rIns="0" bIns="0">
            <a:spAutoFit/>
          </a:bodyPr>
          <a:lstStyle/>
          <a:p>
            <a:pPr algn="l"/>
            <a:r>
              <a:rPr lang="en-US" sz="3200" b="1">
                <a:solidFill>
                  <a:srgbClr val="2A5C51"/>
                </a:solidFill>
                <a:latin typeface="Cambria" panose="02040503050406030204" pitchFamily="18" charset="0"/>
                <a:ea typeface="Optima" charset="0"/>
                <a:cs typeface="Optima" charset="0"/>
                <a:sym typeface="Optima" charset="0"/>
              </a:rPr>
              <a:t>Global Economic and Financial Developments</a:t>
            </a:r>
          </a:p>
        </p:txBody>
      </p:sp>
      <p:sp>
        <p:nvSpPr>
          <p:cNvPr id="3" name="Content Placeholder 2"/>
          <p:cNvSpPr>
            <a:spLocks noGrp="1"/>
          </p:cNvSpPr>
          <p:nvPr>
            <p:ph idx="1"/>
          </p:nvPr>
        </p:nvSpPr>
        <p:spPr>
          <a:xfrm>
            <a:off x="7231400" y="869199"/>
            <a:ext cx="4769256" cy="4499485"/>
          </a:xfrm>
        </p:spPr>
        <p:txBody>
          <a:bodyPr/>
          <a:lstStyle/>
          <a:p>
            <a:pPr marL="47452" indent="0" algn="just">
              <a:lnSpc>
                <a:spcPct val="150000"/>
              </a:lnSpc>
              <a:spcBef>
                <a:spcPts val="281"/>
              </a:spcBef>
              <a:spcAft>
                <a:spcPts val="562"/>
              </a:spcAft>
            </a:pPr>
            <a:endParaRPr lang="en-US" sz="1400" dirty="0">
              <a:solidFill>
                <a:schemeClr val="bg2"/>
              </a:solidFill>
              <a:latin typeface="Cambria" panose="02040503050406030204" pitchFamily="18" charset="0"/>
              <a:ea typeface="Cambria" panose="02040503050406030204" pitchFamily="18" charset="0"/>
              <a:cs typeface="Times New Roman" panose="02020603050405020304" pitchFamily="18" charset="0"/>
            </a:endParaRPr>
          </a:p>
          <a:p>
            <a:pPr marL="333202" indent="-285750" algn="just">
              <a:lnSpc>
                <a:spcPct val="150000"/>
              </a:lnSpc>
              <a:spcBef>
                <a:spcPts val="281"/>
              </a:spcBef>
              <a:spcAft>
                <a:spcPts val="562"/>
              </a:spcAft>
              <a:buFont typeface="Wingdings" panose="05000000000000000000" pitchFamily="2" charset="2"/>
              <a:buChar char="ü"/>
            </a:pPr>
            <a:r>
              <a:rPr lang="en-GB" sz="1400" dirty="0">
                <a:solidFill>
                  <a:schemeClr val="bg2"/>
                </a:solidFill>
                <a:latin typeface="Cambria" panose="02040503050406030204" pitchFamily="18" charset="0"/>
                <a:ea typeface="Cambria" panose="02040503050406030204" pitchFamily="18" charset="0"/>
                <a:cs typeface="Times New Roman" panose="02020603050405020304" pitchFamily="18" charset="0"/>
              </a:rPr>
              <a:t>OIC countries’ average growth rate rose to 4.6 percent in 2025 from 3.9 percent in 2024, but is projected to slow to 3.7 percent in 2026 as the recent developments weighs on OIC-HIG and OIC-UMIG economies.</a:t>
            </a:r>
          </a:p>
          <a:p>
            <a:pPr marL="333202" indent="-285750" algn="just">
              <a:lnSpc>
                <a:spcPct val="150000"/>
              </a:lnSpc>
              <a:spcBef>
                <a:spcPts val="281"/>
              </a:spcBef>
              <a:spcAft>
                <a:spcPts val="562"/>
              </a:spcAft>
              <a:buFont typeface="Wingdings" panose="05000000000000000000" pitchFamily="2" charset="2"/>
              <a:buChar char="ü"/>
            </a:pPr>
            <a:r>
              <a:rPr lang="en-GB" sz="1400" dirty="0">
                <a:solidFill>
                  <a:schemeClr val="bg2"/>
                </a:solidFill>
                <a:latin typeface="Cambria" panose="02040503050406030204" pitchFamily="18" charset="0"/>
                <a:ea typeface="Cambria" panose="02040503050406030204" pitchFamily="18" charset="0"/>
                <a:cs typeface="Times New Roman" panose="02020603050405020304" pitchFamily="18" charset="0"/>
              </a:rPr>
              <a:t>Growth is expected to rebound sharply to 5.4 percent on average in 2027-28 as energy supplies recover. </a:t>
            </a:r>
          </a:p>
          <a:p>
            <a:pPr marL="333202" indent="-285750" algn="just">
              <a:lnSpc>
                <a:spcPct val="150000"/>
              </a:lnSpc>
              <a:spcBef>
                <a:spcPts val="281"/>
              </a:spcBef>
              <a:spcAft>
                <a:spcPts val="562"/>
              </a:spcAft>
              <a:buFont typeface="Wingdings" panose="05000000000000000000" pitchFamily="2" charset="2"/>
              <a:buChar char="ü"/>
            </a:pPr>
            <a:r>
              <a:rPr lang="en-GB" sz="1400" dirty="0">
                <a:solidFill>
                  <a:schemeClr val="bg2"/>
                </a:solidFill>
                <a:latin typeface="Cambria" panose="02040503050406030204" pitchFamily="18" charset="0"/>
                <a:ea typeface="Cambria" panose="02040503050406030204" pitchFamily="18" charset="0"/>
                <a:cs typeface="Times New Roman" panose="02020603050405020304" pitchFamily="18" charset="0"/>
              </a:rPr>
              <a:t>OIC-HIG growth is projected to fall sharply to 1.9 percent in 2026 (from 5.4 percent in 2025); Guyana remains an outlier, still growing at double-digit rates on new energy discoveries.</a:t>
            </a:r>
          </a:p>
        </p:txBody>
      </p:sp>
      <p:sp>
        <p:nvSpPr>
          <p:cNvPr id="2" name="Dikdörtgen 1"/>
          <p:cNvSpPr/>
          <p:nvPr/>
        </p:nvSpPr>
        <p:spPr>
          <a:xfrm>
            <a:off x="1127448" y="1062610"/>
            <a:ext cx="5364088" cy="307777"/>
          </a:xfrm>
          <a:prstGeom prst="rect">
            <a:avLst/>
          </a:prstGeom>
        </p:spPr>
        <p:txBody>
          <a:bodyPr wrap="square">
            <a:spAutoFit/>
          </a:bodyPr>
          <a:lstStyle/>
          <a:p>
            <a:pPr algn="just">
              <a:spcAft>
                <a:spcPts val="1000"/>
              </a:spcAft>
            </a:pPr>
            <a:r>
              <a:rPr lang="en-US" sz="1400" b="1" dirty="0">
                <a:latin typeface="Cambria" panose="02040503050406030204" pitchFamily="18" charset="0"/>
                <a:ea typeface="Cambria" panose="02040503050406030204" pitchFamily="18" charset="0"/>
                <a:cs typeface="Times New Roman" pitchFamily="18" charset="0"/>
              </a:rPr>
              <a:t>Figure</a:t>
            </a:r>
            <a:r>
              <a:rPr lang="tr-TR" sz="1400" b="1" dirty="0">
                <a:latin typeface="Cambria" panose="02040503050406030204" pitchFamily="18" charset="0"/>
                <a:ea typeface="Cambria" panose="02040503050406030204" pitchFamily="18" charset="0"/>
                <a:cs typeface="Times New Roman" pitchFamily="18" charset="0"/>
              </a:rPr>
              <a:t> 2. </a:t>
            </a:r>
            <a:r>
              <a:rPr lang="en-US" sz="1400" b="1" dirty="0">
                <a:latin typeface="Cambria" panose="02040503050406030204" pitchFamily="18" charset="0"/>
                <a:ea typeface="Cambria" panose="02040503050406030204" pitchFamily="18" charset="0"/>
                <a:cs typeface="Times New Roman" pitchFamily="18" charset="0"/>
              </a:rPr>
              <a:t>GDP Growth Rates for OIC</a:t>
            </a:r>
            <a:r>
              <a:rPr lang="tr-TR" sz="1400" b="1" dirty="0">
                <a:latin typeface="Cambria" panose="02040503050406030204" pitchFamily="18" charset="0"/>
                <a:ea typeface="Cambria" panose="02040503050406030204" pitchFamily="18" charset="0"/>
                <a:cs typeface="Times New Roman" pitchFamily="18" charset="0"/>
              </a:rPr>
              <a:t> </a:t>
            </a:r>
            <a:r>
              <a:rPr lang="en-US" sz="1400" b="1" dirty="0">
                <a:latin typeface="Cambria" panose="02040503050406030204" pitchFamily="18" charset="0"/>
                <a:ea typeface="Cambria" panose="02040503050406030204" pitchFamily="18" charset="0"/>
                <a:cs typeface="Times New Roman" pitchFamily="18" charset="0"/>
              </a:rPr>
              <a:t>Country Groups (%)</a:t>
            </a:r>
          </a:p>
        </p:txBody>
      </p:sp>
      <p:sp>
        <p:nvSpPr>
          <p:cNvPr id="7" name="Dikdörtgen 6"/>
          <p:cNvSpPr/>
          <p:nvPr/>
        </p:nvSpPr>
        <p:spPr>
          <a:xfrm>
            <a:off x="1055837" y="5471680"/>
            <a:ext cx="5040162" cy="246542"/>
          </a:xfrm>
          <a:prstGeom prst="rect">
            <a:avLst/>
          </a:prstGeom>
        </p:spPr>
        <p:txBody>
          <a:bodyPr wrap="none">
            <a:spAutoFit/>
          </a:bodyPr>
          <a:lstStyle/>
          <a:p>
            <a:pPr algn="just">
              <a:lnSpc>
                <a:spcPts val="1300"/>
              </a:lnSpc>
              <a:spcAft>
                <a:spcPts val="600"/>
              </a:spcAft>
            </a:pPr>
            <a:r>
              <a:rPr lang="en-US" sz="1000" dirty="0">
                <a:latin typeface="Cambria" panose="02040503050406030204" pitchFamily="18" charset="0"/>
                <a:ea typeface="Cambria" panose="02040503050406030204" pitchFamily="18" charset="0"/>
                <a:cs typeface="Times New Roman" pitchFamily="18" charset="0"/>
              </a:rPr>
              <a:t>Source: Calculated based on World Bank Global Economic Prospects Database, J</a:t>
            </a:r>
            <a:r>
              <a:rPr lang="tr-TR" sz="1000" dirty="0" err="1">
                <a:latin typeface="Cambria" panose="02040503050406030204" pitchFamily="18" charset="0"/>
                <a:ea typeface="Cambria" panose="02040503050406030204" pitchFamily="18" charset="0"/>
                <a:cs typeface="Times New Roman" pitchFamily="18" charset="0"/>
              </a:rPr>
              <a:t>une</a:t>
            </a:r>
            <a:r>
              <a:rPr lang="tr-TR" sz="1000" dirty="0">
                <a:latin typeface="Cambria" panose="02040503050406030204" pitchFamily="18" charset="0"/>
                <a:ea typeface="Cambria" panose="02040503050406030204" pitchFamily="18" charset="0"/>
                <a:cs typeface="Times New Roman" pitchFamily="18" charset="0"/>
              </a:rPr>
              <a:t> 2026</a:t>
            </a:r>
            <a:endParaRPr lang="en-US" sz="1100" dirty="0">
              <a:latin typeface="Cambria" panose="02040503050406030204" pitchFamily="18" charset="0"/>
              <a:ea typeface="Cambria" panose="02040503050406030204" pitchFamily="18" charset="0"/>
              <a:cs typeface="Times New Roman" pitchFamily="18" charset="0"/>
            </a:endParaRPr>
          </a:p>
        </p:txBody>
      </p:sp>
      <p:graphicFrame>
        <p:nvGraphicFramePr>
          <p:cNvPr id="5" name="Grafik 3">
            <a:extLst>
              <a:ext uri="{FF2B5EF4-FFF2-40B4-BE49-F238E27FC236}">
                <a16:creationId xmlns:a16="http://schemas.microsoft.com/office/drawing/2014/main" id="{FF05460D-4219-47E7-988A-E7F3E3FD4D89}"/>
              </a:ext>
            </a:extLst>
          </p:cNvPr>
          <p:cNvGraphicFramePr>
            <a:graphicFrameLocks/>
          </p:cNvGraphicFramePr>
          <p:nvPr>
            <p:extLst>
              <p:ext uri="{D42A27DB-BD31-4B8C-83A1-F6EECF244321}">
                <p14:modId xmlns:p14="http://schemas.microsoft.com/office/powerpoint/2010/main" val="2539892961"/>
              </p:ext>
            </p:extLst>
          </p:nvPr>
        </p:nvGraphicFramePr>
        <p:xfrm>
          <a:off x="967400" y="1444684"/>
          <a:ext cx="6264000" cy="3924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9518302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p:cNvSpPr>
          <p:nvPr/>
        </p:nvSpPr>
        <p:spPr bwMode="auto">
          <a:xfrm>
            <a:off x="1503398" y="308901"/>
            <a:ext cx="8643938" cy="595115"/>
          </a:xfrm>
          <a:prstGeom prst="rect">
            <a:avLst/>
          </a:prstGeom>
          <a:noFill/>
          <a:ln w="12700">
            <a:noFill/>
            <a:miter lim="800000"/>
            <a:headEnd/>
            <a:tailEnd/>
          </a:ln>
        </p:spPr>
        <p:txBody>
          <a:bodyPr lIns="0" tIns="0" rIns="0" bIns="0">
            <a:spAutoFit/>
          </a:bodyPr>
          <a:lstStyle/>
          <a:p>
            <a:pPr algn="l"/>
            <a:r>
              <a:rPr lang="tr-TR" sz="3900" b="1" dirty="0">
                <a:solidFill>
                  <a:srgbClr val="2A5C51"/>
                </a:solidFill>
                <a:latin typeface="Cambria" panose="02040503050406030204" pitchFamily="18" charset="0"/>
                <a:ea typeface="Optima" charset="0"/>
                <a:cs typeface="Arial" panose="020B0604020202020204" pitchFamily="34" charset="0"/>
                <a:sym typeface="Optima" charset="0"/>
              </a:rPr>
              <a:t>OUTLINE</a:t>
            </a:r>
            <a:endParaRPr lang="en-US" sz="3900" b="1" dirty="0">
              <a:solidFill>
                <a:srgbClr val="2A5C51"/>
              </a:solidFill>
              <a:latin typeface="Cambria" panose="02040503050406030204" pitchFamily="18" charset="0"/>
              <a:ea typeface="Optima" charset="0"/>
              <a:cs typeface="Arial" panose="020B0604020202020204" pitchFamily="34" charset="0"/>
              <a:sym typeface="Optima" charset="0"/>
            </a:endParaRPr>
          </a:p>
        </p:txBody>
      </p:sp>
      <p:sp>
        <p:nvSpPr>
          <p:cNvPr id="3076" name="Line 3"/>
          <p:cNvSpPr>
            <a:spLocks noChangeShapeType="1"/>
          </p:cNvSpPr>
          <p:nvPr/>
        </p:nvSpPr>
        <p:spPr bwMode="auto">
          <a:xfrm rot="10800000" flipH="1" flipV="1">
            <a:off x="1524002" y="900786"/>
            <a:ext cx="9170789" cy="1"/>
          </a:xfrm>
          <a:prstGeom prst="line">
            <a:avLst/>
          </a:prstGeom>
          <a:noFill/>
          <a:ln w="25400" cap="rnd">
            <a:solidFill>
              <a:srgbClr val="2A5C51"/>
            </a:solidFill>
            <a:miter lim="800000"/>
            <a:headEnd/>
            <a:tailEnd/>
          </a:ln>
        </p:spPr>
        <p:txBody>
          <a:bodyPr lIns="0" tIns="0" rIns="0" bIns="0"/>
          <a:lstStyle/>
          <a:p>
            <a:endParaRPr lang="tr-TR" dirty="0"/>
          </a:p>
        </p:txBody>
      </p:sp>
      <p:sp>
        <p:nvSpPr>
          <p:cNvPr id="3077" name="Rectangle 4"/>
          <p:cNvSpPr>
            <a:spLocks/>
          </p:cNvSpPr>
          <p:nvPr/>
        </p:nvSpPr>
        <p:spPr bwMode="auto">
          <a:xfrm>
            <a:off x="1503398" y="1700809"/>
            <a:ext cx="9170790" cy="2520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4281" tIns="32140" rIns="64281" bIns="32140" numCol="1" anchor="t" anchorCtr="0" compatLnSpc="1">
            <a:prstTxWarp prst="textNoShape">
              <a:avLst/>
            </a:prstTxWarp>
          </a:bodyPr>
          <a:lstStyle/>
          <a:p>
            <a:pPr marL="778607" lvl="1" indent="-457200" algn="l" eaLnBrk="0" hangingPunct="0">
              <a:lnSpc>
                <a:spcPct val="150000"/>
              </a:lnSpc>
              <a:spcBef>
                <a:spcPct val="20000"/>
              </a:spcBef>
              <a:buClr>
                <a:schemeClr val="bg2"/>
              </a:buClr>
              <a:buSzPct val="75000"/>
              <a:buFont typeface="Wingdings" panose="05000000000000000000" pitchFamily="2" charset="2"/>
              <a:buChar char="v"/>
            </a:pPr>
            <a:r>
              <a:rPr lang="en-US" sz="2800" dirty="0">
                <a:solidFill>
                  <a:schemeClr val="tx1"/>
                </a:solidFill>
                <a:latin typeface="Cambria" panose="02040503050406030204" pitchFamily="18" charset="0"/>
                <a:ea typeface="+mn-ea"/>
                <a:cs typeface="Times New Roman" pitchFamily="18" charset="0"/>
                <a:sym typeface="Optima" charset="0"/>
              </a:rPr>
              <a:t>Recent Global Economic Developments </a:t>
            </a:r>
          </a:p>
          <a:p>
            <a:pPr marL="778607" lvl="1" indent="-457200" algn="l" eaLnBrk="0" hangingPunct="0">
              <a:lnSpc>
                <a:spcPct val="150000"/>
              </a:lnSpc>
              <a:spcBef>
                <a:spcPct val="20000"/>
              </a:spcBef>
              <a:buClr>
                <a:schemeClr val="bg2"/>
              </a:buClr>
              <a:buSzPct val="75000"/>
              <a:buFont typeface="Wingdings" panose="05000000000000000000" pitchFamily="2" charset="2"/>
              <a:buChar char="v"/>
            </a:pPr>
            <a:r>
              <a:rPr lang="en-US" sz="2800" b="1" spc="-150" dirty="0">
                <a:solidFill>
                  <a:schemeClr val="tx1"/>
                </a:solidFill>
                <a:latin typeface="Cambria" panose="02040503050406030204" pitchFamily="18" charset="0"/>
                <a:ea typeface="+mn-ea"/>
                <a:cs typeface="Times New Roman" pitchFamily="18" charset="0"/>
                <a:sym typeface="Optima" charset="0"/>
              </a:rPr>
              <a:t>Financial Outlook </a:t>
            </a:r>
            <a:r>
              <a:rPr lang="tr-TR" sz="2800" b="1" spc="-150" dirty="0">
                <a:solidFill>
                  <a:schemeClr val="tx1"/>
                </a:solidFill>
                <a:latin typeface="Cambria" panose="02040503050406030204" pitchFamily="18" charset="0"/>
                <a:ea typeface="+mn-ea"/>
                <a:cs typeface="Times New Roman" pitchFamily="18" charset="0"/>
                <a:sym typeface="Optima" charset="0"/>
              </a:rPr>
              <a:t>of</a:t>
            </a:r>
            <a:r>
              <a:rPr lang="en-US" sz="2800" b="1" spc="-150" dirty="0">
                <a:solidFill>
                  <a:schemeClr val="tx1"/>
                </a:solidFill>
                <a:latin typeface="Cambria" panose="02040503050406030204" pitchFamily="18" charset="0"/>
                <a:ea typeface="+mn-ea"/>
                <a:cs typeface="Times New Roman" pitchFamily="18" charset="0"/>
                <a:sym typeface="Optima" charset="0"/>
              </a:rPr>
              <a:t> the OIC  Countries</a:t>
            </a:r>
          </a:p>
          <a:p>
            <a:pPr marL="778607" lvl="1" indent="-457200" algn="l" eaLnBrk="0" hangingPunct="0">
              <a:lnSpc>
                <a:spcPct val="150000"/>
              </a:lnSpc>
              <a:spcBef>
                <a:spcPct val="20000"/>
              </a:spcBef>
              <a:buClr>
                <a:schemeClr val="bg2"/>
              </a:buClr>
              <a:buSzPct val="75000"/>
              <a:buFont typeface="Wingdings" panose="05000000000000000000" pitchFamily="2" charset="2"/>
              <a:buChar char="v"/>
            </a:pPr>
            <a:r>
              <a:rPr lang="en-US" sz="2800" spc="-150" dirty="0">
                <a:solidFill>
                  <a:schemeClr val="tx1"/>
                </a:solidFill>
                <a:latin typeface="Cambria" panose="02040503050406030204" pitchFamily="18" charset="0"/>
                <a:ea typeface="+mn-ea"/>
                <a:cs typeface="Times New Roman" pitchFamily="18" charset="0"/>
                <a:sym typeface="Optima" charset="0"/>
              </a:rPr>
              <a:t>Islamic Finance</a:t>
            </a:r>
          </a:p>
        </p:txBody>
      </p:sp>
    </p:spTree>
    <p:extLst>
      <p:ext uri="{BB962C8B-B14F-4D97-AF65-F5344CB8AC3E}">
        <p14:creationId xmlns:p14="http://schemas.microsoft.com/office/powerpoint/2010/main" val="36850931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Line 3"/>
          <p:cNvSpPr>
            <a:spLocks noChangeShapeType="1"/>
          </p:cNvSpPr>
          <p:nvPr/>
        </p:nvSpPr>
        <p:spPr bwMode="auto">
          <a:xfrm rot="10800000" flipH="1" flipV="1">
            <a:off x="1524002" y="900786"/>
            <a:ext cx="9170789" cy="1"/>
          </a:xfrm>
          <a:prstGeom prst="line">
            <a:avLst/>
          </a:prstGeom>
          <a:noFill/>
          <a:ln w="25400" cap="rnd">
            <a:solidFill>
              <a:srgbClr val="2A5C51"/>
            </a:solidFill>
            <a:miter lim="800000"/>
            <a:headEnd/>
            <a:tailEnd/>
          </a:ln>
        </p:spPr>
        <p:txBody>
          <a:bodyPr lIns="0" tIns="0" rIns="0" bIns="0"/>
          <a:lstStyle/>
          <a:p>
            <a:endParaRPr lang="en-US"/>
          </a:p>
        </p:txBody>
      </p:sp>
      <p:sp>
        <p:nvSpPr>
          <p:cNvPr id="12" name="Rectangle 11"/>
          <p:cNvSpPr/>
          <p:nvPr/>
        </p:nvSpPr>
        <p:spPr>
          <a:xfrm>
            <a:off x="1559766" y="300624"/>
            <a:ext cx="8673291" cy="492443"/>
          </a:xfrm>
          <a:prstGeom prst="rect">
            <a:avLst/>
          </a:prstGeom>
          <a:noFill/>
          <a:ln w="12700">
            <a:noFill/>
            <a:miter lim="800000"/>
            <a:headEnd/>
            <a:tailEnd/>
          </a:ln>
        </p:spPr>
        <p:txBody>
          <a:bodyPr lIns="0" tIns="0" rIns="0" bIns="0">
            <a:spAutoFit/>
          </a:bodyPr>
          <a:lstStyle/>
          <a:p>
            <a:pPr algn="l"/>
            <a:r>
              <a:rPr lang="en-US" sz="3200" b="1" dirty="0">
                <a:solidFill>
                  <a:srgbClr val="2A5C51"/>
                </a:solidFill>
                <a:latin typeface="Cambria" panose="02040503050406030204" pitchFamily="18" charset="0"/>
                <a:ea typeface="Optima" charset="0"/>
                <a:cs typeface="Optima" charset="0"/>
                <a:sym typeface="Optima" charset="0"/>
              </a:rPr>
              <a:t>Financial Outlook of the OIC Countries</a:t>
            </a:r>
          </a:p>
        </p:txBody>
      </p:sp>
      <p:sp>
        <p:nvSpPr>
          <p:cNvPr id="3" name="Content Placeholder 2"/>
          <p:cNvSpPr>
            <a:spLocks noGrp="1"/>
          </p:cNvSpPr>
          <p:nvPr>
            <p:ph idx="1"/>
          </p:nvPr>
        </p:nvSpPr>
        <p:spPr>
          <a:xfrm>
            <a:off x="1591546" y="1052736"/>
            <a:ext cx="9103245" cy="4089532"/>
          </a:xfrm>
        </p:spPr>
        <p:txBody>
          <a:bodyPr/>
          <a:lstStyle/>
          <a:p>
            <a:pPr marL="47452" indent="0" algn="just">
              <a:lnSpc>
                <a:spcPct val="150000"/>
              </a:lnSpc>
              <a:spcBef>
                <a:spcPts val="281"/>
              </a:spcBef>
              <a:spcAft>
                <a:spcPts val="562"/>
              </a:spcAft>
            </a:pPr>
            <a:r>
              <a:rPr lang="en-US" sz="1600" dirty="0">
                <a:latin typeface="Cambria" panose="02040503050406030204" pitchFamily="18" charset="0"/>
                <a:ea typeface="Cambria" panose="02040503050406030204" pitchFamily="18" charset="0"/>
                <a:cs typeface="Times New Roman" pitchFamily="18" charset="0"/>
              </a:rPr>
              <a:t>World Bank World Development Indicators and IMF Financial Soundness Indicators are used, alongside the World Bank Global Economic Prospects. </a:t>
            </a:r>
            <a:r>
              <a:rPr lang="en-GB" sz="1600" dirty="0">
                <a:latin typeface="Cambria" panose="02040503050406030204" pitchFamily="18" charset="0"/>
                <a:ea typeface="Cambria" panose="02040503050406030204" pitchFamily="18" charset="0"/>
                <a:cs typeface="Times New Roman" pitchFamily="18" charset="0"/>
              </a:rPr>
              <a:t>These sources include measures of</a:t>
            </a:r>
            <a:r>
              <a:rPr lang="tr-TR" sz="1600" dirty="0">
                <a:latin typeface="Cambria" panose="02040503050406030204" pitchFamily="18" charset="0"/>
                <a:ea typeface="Cambria" panose="02040503050406030204" pitchFamily="18" charset="0"/>
                <a:cs typeface="Times New Roman" pitchFamily="18" charset="0"/>
              </a:rPr>
              <a:t>;</a:t>
            </a:r>
          </a:p>
          <a:p>
            <a:pPr marL="333202" indent="-285750" algn="just">
              <a:lnSpc>
                <a:spcPct val="150000"/>
              </a:lnSpc>
              <a:spcBef>
                <a:spcPts val="281"/>
              </a:spcBef>
              <a:spcAft>
                <a:spcPts val="562"/>
              </a:spcAft>
              <a:buFont typeface="Wingdings" pitchFamily="2" charset="2"/>
              <a:buChar char="Ø"/>
            </a:pPr>
            <a:r>
              <a:rPr lang="en-GB" sz="1600" dirty="0">
                <a:latin typeface="Cambria" panose="02040503050406030204" pitchFamily="18" charset="0"/>
                <a:ea typeface="Cambria" panose="02040503050406030204" pitchFamily="18" charset="0"/>
                <a:cs typeface="Times New Roman" pitchFamily="18" charset="0"/>
              </a:rPr>
              <a:t>degree to which individuals can and do use financial services (access), </a:t>
            </a:r>
          </a:p>
          <a:p>
            <a:pPr marL="333202" indent="-285750" algn="just">
              <a:lnSpc>
                <a:spcPct val="150000"/>
              </a:lnSpc>
              <a:spcBef>
                <a:spcPts val="281"/>
              </a:spcBef>
              <a:spcAft>
                <a:spcPts val="562"/>
              </a:spcAft>
              <a:buFont typeface="Wingdings" pitchFamily="2" charset="2"/>
              <a:buChar char="Ø"/>
            </a:pPr>
            <a:r>
              <a:rPr lang="en-GB" sz="1600" dirty="0">
                <a:latin typeface="Cambria" panose="02040503050406030204" pitchFamily="18" charset="0"/>
                <a:ea typeface="Cambria" panose="02040503050406030204" pitchFamily="18" charset="0"/>
                <a:cs typeface="Times New Roman" pitchFamily="18" charset="0"/>
              </a:rPr>
              <a:t>size of financial institutions and markets (depth),</a:t>
            </a:r>
            <a:endParaRPr lang="tr-TR" sz="1600" dirty="0">
              <a:latin typeface="Cambria" panose="02040503050406030204" pitchFamily="18" charset="0"/>
              <a:ea typeface="Cambria" panose="02040503050406030204" pitchFamily="18" charset="0"/>
              <a:cs typeface="Times New Roman" pitchFamily="18" charset="0"/>
            </a:endParaRPr>
          </a:p>
          <a:p>
            <a:pPr marL="333202" indent="-285750" algn="just">
              <a:lnSpc>
                <a:spcPct val="150000"/>
              </a:lnSpc>
              <a:spcBef>
                <a:spcPts val="281"/>
              </a:spcBef>
              <a:spcAft>
                <a:spcPts val="562"/>
              </a:spcAft>
              <a:buFont typeface="Wingdings" pitchFamily="2" charset="2"/>
              <a:buChar char="Ø"/>
            </a:pPr>
            <a:r>
              <a:rPr lang="en-GB" sz="1600" dirty="0">
                <a:latin typeface="Cambria" panose="02040503050406030204" pitchFamily="18" charset="0"/>
                <a:ea typeface="Cambria" panose="02040503050406030204" pitchFamily="18" charset="0"/>
                <a:cs typeface="Times New Roman" pitchFamily="18" charset="0"/>
              </a:rPr>
              <a:t>efficiency of financial intermediaries and markets in intermediating resources and facilitating financial transactions (efficiency)</a:t>
            </a:r>
            <a:endParaRPr lang="tr-TR" sz="1600" dirty="0">
              <a:latin typeface="Cambria" panose="02040503050406030204" pitchFamily="18" charset="0"/>
              <a:ea typeface="Cambria" panose="02040503050406030204" pitchFamily="18" charset="0"/>
              <a:cs typeface="Times New Roman" pitchFamily="18" charset="0"/>
            </a:endParaRPr>
          </a:p>
          <a:p>
            <a:pPr marL="333202" indent="-285750" algn="just">
              <a:lnSpc>
                <a:spcPct val="150000"/>
              </a:lnSpc>
              <a:spcBef>
                <a:spcPts val="281"/>
              </a:spcBef>
              <a:spcAft>
                <a:spcPts val="562"/>
              </a:spcAft>
              <a:buFont typeface="Wingdings" pitchFamily="2" charset="2"/>
              <a:buChar char="Ø"/>
            </a:pPr>
            <a:r>
              <a:rPr lang="en-GB" sz="1600" dirty="0">
                <a:latin typeface="Cambria" panose="02040503050406030204" pitchFamily="18" charset="0"/>
                <a:ea typeface="Cambria" panose="02040503050406030204" pitchFamily="18" charset="0"/>
                <a:cs typeface="Times New Roman" pitchFamily="18" charset="0"/>
              </a:rPr>
              <a:t>stability of financial institutions and markets (stability)</a:t>
            </a:r>
            <a:endParaRPr lang="en-US" sz="1600" dirty="0">
              <a:latin typeface="Cambria" panose="02040503050406030204" pitchFamily="18" charset="0"/>
              <a:ea typeface="Cambria" panose="02040503050406030204" pitchFamily="18" charset="0"/>
              <a:cs typeface="Times New Roman" pitchFamily="18" charset="0"/>
            </a:endParaRPr>
          </a:p>
          <a:p>
            <a:pPr marL="47452" indent="0" algn="just">
              <a:lnSpc>
                <a:spcPct val="150000"/>
              </a:lnSpc>
              <a:spcBef>
                <a:spcPts val="281"/>
              </a:spcBef>
              <a:spcAft>
                <a:spcPts val="562"/>
              </a:spcAft>
            </a:pPr>
            <a:r>
              <a:rPr lang="en-US" sz="1600" dirty="0">
                <a:latin typeface="Cambria" panose="02040503050406030204" pitchFamily="18" charset="0"/>
                <a:ea typeface="Cambria" panose="02040503050406030204" pitchFamily="18" charset="0"/>
                <a:cs typeface="Times New Roman" pitchFamily="18" charset="0"/>
              </a:rPr>
              <a:t>In order to achieve a well-functioning system, financial markets require financial</a:t>
            </a:r>
            <a:r>
              <a:rPr lang="tr-TR" sz="1600" dirty="0">
                <a:latin typeface="Cambria" panose="02040503050406030204" pitchFamily="18" charset="0"/>
                <a:ea typeface="Cambria" panose="02040503050406030204" pitchFamily="18" charset="0"/>
                <a:cs typeface="Times New Roman" pitchFamily="18" charset="0"/>
              </a:rPr>
              <a:t> </a:t>
            </a:r>
            <a:r>
              <a:rPr lang="en-US" sz="1600" dirty="0">
                <a:latin typeface="Cambria" panose="02040503050406030204" pitchFamily="18" charset="0"/>
                <a:ea typeface="Cambria" panose="02040503050406030204" pitchFamily="18" charset="0"/>
                <a:cs typeface="Times New Roman" pitchFamily="18" charset="0"/>
              </a:rPr>
              <a:t>depth, access, efficiency and stability.</a:t>
            </a:r>
          </a:p>
        </p:txBody>
      </p:sp>
    </p:spTree>
    <p:extLst>
      <p:ext uri="{BB962C8B-B14F-4D97-AF65-F5344CB8AC3E}">
        <p14:creationId xmlns:p14="http://schemas.microsoft.com/office/powerpoint/2010/main" val="13840318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p:cNvSpPr txBox="1"/>
          <p:nvPr/>
        </p:nvSpPr>
        <p:spPr>
          <a:xfrm>
            <a:off x="1550873" y="116632"/>
            <a:ext cx="8759098" cy="492443"/>
          </a:xfrm>
          <a:prstGeom prst="rect">
            <a:avLst/>
          </a:prstGeom>
          <a:noFill/>
          <a:ln w="12700">
            <a:noFill/>
            <a:miter lim="800000"/>
            <a:headEnd/>
            <a:tailEnd/>
          </a:ln>
        </p:spPr>
        <p:txBody>
          <a:bodyPr lIns="0" tIns="0" rIns="0" bIns="0">
            <a:spAutoFit/>
          </a:bodyPr>
          <a:lstStyle>
            <a:defPPr>
              <a:defRPr lang="en-US"/>
            </a:defPPr>
            <a:lvl1pPr algn="l">
              <a:defRPr sz="4000" b="1">
                <a:solidFill>
                  <a:srgbClr val="2A5C51"/>
                </a:solidFill>
                <a:latin typeface="Optima" charset="0"/>
                <a:ea typeface="Optima" charset="0"/>
                <a:cs typeface="Optima" charset="0"/>
              </a:defRPr>
            </a:lvl1pPr>
          </a:lstStyle>
          <a:p>
            <a:r>
              <a:rPr lang="en-US" sz="3200" dirty="0">
                <a:latin typeface="Cambria" panose="02040503050406030204" pitchFamily="18" charset="0"/>
                <a:sym typeface="Optima" charset="0"/>
              </a:rPr>
              <a:t>Financial Outlook of the OIC Countries</a:t>
            </a:r>
          </a:p>
        </p:txBody>
      </p:sp>
      <p:sp>
        <p:nvSpPr>
          <p:cNvPr id="8" name="Line 3"/>
          <p:cNvSpPr>
            <a:spLocks noChangeShapeType="1"/>
          </p:cNvSpPr>
          <p:nvPr/>
        </p:nvSpPr>
        <p:spPr bwMode="auto">
          <a:xfrm rot="10800000" flipH="1" flipV="1">
            <a:off x="1548877" y="670255"/>
            <a:ext cx="9170789" cy="1"/>
          </a:xfrm>
          <a:prstGeom prst="line">
            <a:avLst/>
          </a:prstGeom>
          <a:noFill/>
          <a:ln w="25400" cap="rnd">
            <a:solidFill>
              <a:srgbClr val="2A5C51"/>
            </a:solidFill>
            <a:miter lim="800000"/>
            <a:headEnd/>
            <a:tailEnd/>
          </a:ln>
        </p:spPr>
        <p:txBody>
          <a:bodyPr lIns="0" tIns="0" rIns="0" bIns="0"/>
          <a:lstStyle/>
          <a:p>
            <a:endParaRPr lang="tr-TR"/>
          </a:p>
        </p:txBody>
      </p:sp>
      <p:sp>
        <p:nvSpPr>
          <p:cNvPr id="2" name="Dikdörtgen 1"/>
          <p:cNvSpPr/>
          <p:nvPr/>
        </p:nvSpPr>
        <p:spPr>
          <a:xfrm>
            <a:off x="1550873" y="840611"/>
            <a:ext cx="8892480" cy="307777"/>
          </a:xfrm>
          <a:prstGeom prst="rect">
            <a:avLst/>
          </a:prstGeom>
        </p:spPr>
        <p:txBody>
          <a:bodyPr wrap="square">
            <a:spAutoFit/>
          </a:bodyPr>
          <a:lstStyle/>
          <a:p>
            <a:pPr algn="l"/>
            <a:r>
              <a:rPr lang="en-US" sz="1400" dirty="0">
                <a:latin typeface="Cambria" panose="02040503050406030204" pitchFamily="18" charset="0"/>
                <a:ea typeface="Cambria" panose="02040503050406030204" pitchFamily="18" charset="0"/>
                <a:cs typeface="Times New Roman" panose="02020603050405020304" pitchFamily="18" charset="0"/>
              </a:rPr>
              <a:t>The</a:t>
            </a:r>
            <a:r>
              <a:rPr lang="tr-TR" sz="1400" dirty="0">
                <a:latin typeface="Cambria" panose="02040503050406030204" pitchFamily="18" charset="0"/>
                <a:ea typeface="Cambria" panose="02040503050406030204" pitchFamily="18" charset="0"/>
                <a:cs typeface="Times New Roman" panose="02020603050405020304" pitchFamily="18" charset="0"/>
              </a:rPr>
              <a:t>se</a:t>
            </a:r>
            <a:r>
              <a:rPr lang="en-US" sz="1400" dirty="0">
                <a:latin typeface="Cambria" panose="02040503050406030204" pitchFamily="18" charset="0"/>
                <a:ea typeface="Cambria" panose="02040503050406030204" pitchFamily="18" charset="0"/>
                <a:cs typeface="Times New Roman" panose="02020603050405020304" pitchFamily="18" charset="0"/>
              </a:rPr>
              <a:t> indicators used to measure the characteristics of the financial markets are given in the table below:</a:t>
            </a:r>
            <a:endParaRPr lang="en-US" sz="1400" dirty="0"/>
          </a:p>
        </p:txBody>
      </p:sp>
      <p:sp>
        <p:nvSpPr>
          <p:cNvPr id="6" name="Metin kutusu 5"/>
          <p:cNvSpPr txBox="1"/>
          <p:nvPr/>
        </p:nvSpPr>
        <p:spPr>
          <a:xfrm>
            <a:off x="4511824" y="1148388"/>
            <a:ext cx="3435208" cy="307777"/>
          </a:xfrm>
          <a:prstGeom prst="rect">
            <a:avLst/>
          </a:prstGeom>
          <a:noFill/>
        </p:spPr>
        <p:txBody>
          <a:bodyPr wrap="square" rtlCol="0">
            <a:spAutoFit/>
          </a:bodyPr>
          <a:lstStyle/>
          <a:p>
            <a:pPr algn="l"/>
            <a:r>
              <a:rPr lang="en-US" sz="1400" b="1" dirty="0">
                <a:latin typeface="Cambria" panose="02040503050406030204" pitchFamily="18" charset="0"/>
                <a:cs typeface="Times New Roman" pitchFamily="18" charset="0"/>
              </a:rPr>
              <a:t>Table 1. Selected Indicators</a:t>
            </a:r>
          </a:p>
        </p:txBody>
      </p:sp>
      <p:graphicFrame>
        <p:nvGraphicFramePr>
          <p:cNvPr id="11" name="Table 10">
            <a:extLst>
              <a:ext uri="{FF2B5EF4-FFF2-40B4-BE49-F238E27FC236}">
                <a16:creationId xmlns:a16="http://schemas.microsoft.com/office/drawing/2014/main" id="{AE102E80-B4DF-F7A5-0686-3E60E2879F59}"/>
              </a:ext>
            </a:extLst>
          </p:cNvPr>
          <p:cNvGraphicFramePr>
            <a:graphicFrameLocks noGrp="1"/>
          </p:cNvGraphicFramePr>
          <p:nvPr>
            <p:extLst>
              <p:ext uri="{D42A27DB-BD31-4B8C-83A1-F6EECF244321}">
                <p14:modId xmlns:p14="http://schemas.microsoft.com/office/powerpoint/2010/main" val="1521391425"/>
              </p:ext>
            </p:extLst>
          </p:nvPr>
        </p:nvGraphicFramePr>
        <p:xfrm>
          <a:off x="2814848" y="1443146"/>
          <a:ext cx="6809544" cy="3826665"/>
        </p:xfrm>
        <a:graphic>
          <a:graphicData uri="http://schemas.openxmlformats.org/drawingml/2006/table">
            <a:tbl>
              <a:tblPr firstRow="1" firstCol="1" bandRow="1"/>
              <a:tblGrid>
                <a:gridCol w="1151244">
                  <a:extLst>
                    <a:ext uri="{9D8B030D-6E8A-4147-A177-3AD203B41FA5}">
                      <a16:colId xmlns:a16="http://schemas.microsoft.com/office/drawing/2014/main" val="3025813625"/>
                    </a:ext>
                  </a:extLst>
                </a:gridCol>
                <a:gridCol w="5658300">
                  <a:extLst>
                    <a:ext uri="{9D8B030D-6E8A-4147-A177-3AD203B41FA5}">
                      <a16:colId xmlns:a16="http://schemas.microsoft.com/office/drawing/2014/main" val="2504631291"/>
                    </a:ext>
                  </a:extLst>
                </a:gridCol>
              </a:tblGrid>
              <a:tr h="306737">
                <a:tc>
                  <a:txBody>
                    <a:bodyPr/>
                    <a:lstStyle/>
                    <a:p>
                      <a:pPr algn="just">
                        <a:lnSpc>
                          <a:spcPct val="115000"/>
                        </a:lnSpc>
                        <a:spcAft>
                          <a:spcPts val="1000"/>
                        </a:spcAft>
                      </a:pPr>
                      <a:r>
                        <a:rPr lang="en-US" sz="1400" b="1">
                          <a:solidFill>
                            <a:srgbClr val="FFFFFF"/>
                          </a:solidFill>
                          <a:effectLst/>
                          <a:latin typeface="Cambria" panose="02040503050406030204" pitchFamily="18" charset="0"/>
                          <a:ea typeface="Cambria" panose="02040503050406030204" pitchFamily="18" charset="0"/>
                          <a:cs typeface="Times New Roman" panose="02020603050405020304" pitchFamily="18" charset="0"/>
                        </a:rPr>
                        <a:t>CATEGORY</a:t>
                      </a:r>
                      <a:endParaRPr lang="en-TR" sz="1400">
                        <a:effectLst/>
                        <a:latin typeface="Cambria" panose="02040503050406030204" pitchFamily="18" charset="0"/>
                        <a:ea typeface="Cambria" panose="02040503050406030204" pitchFamily="18" charset="0"/>
                        <a:cs typeface="Times New Roman" panose="02020603050405020304" pitchFamily="18" charset="0"/>
                      </a:endParaRPr>
                    </a:p>
                  </a:txBody>
                  <a:tcPr marL="22448" marR="22448" marT="0" marB="0"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tc>
                  <a:txBody>
                    <a:bodyPr/>
                    <a:lstStyle/>
                    <a:p>
                      <a:pPr algn="l">
                        <a:lnSpc>
                          <a:spcPct val="115000"/>
                        </a:lnSpc>
                        <a:spcAft>
                          <a:spcPts val="1000"/>
                        </a:spcAft>
                        <a:tabLst>
                          <a:tab pos="1238250" algn="l"/>
                          <a:tab pos="1978025" algn="r"/>
                        </a:tabLst>
                      </a:pPr>
                      <a:r>
                        <a:rPr lang="en-US" sz="1400" b="1" dirty="0">
                          <a:solidFill>
                            <a:srgbClr val="FFFFFF"/>
                          </a:solidFill>
                          <a:effectLst/>
                          <a:latin typeface="Cambria" panose="02040503050406030204" pitchFamily="18" charset="0"/>
                          <a:ea typeface="Cambria" panose="02040503050406030204" pitchFamily="18" charset="0"/>
                          <a:cs typeface="Times New Roman" panose="02020603050405020304" pitchFamily="18" charset="0"/>
                        </a:rPr>
                        <a:t>INDICATOR</a:t>
                      </a:r>
                      <a:endParaRPr lang="en-TR"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22448" marR="22448" marT="0" marB="0"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extLst>
                  <a:ext uri="{0D108BD9-81ED-4DB2-BD59-A6C34878D82A}">
                    <a16:rowId xmlns:a16="http://schemas.microsoft.com/office/drawing/2014/main" val="1916971553"/>
                  </a:ext>
                </a:extLst>
              </a:tr>
              <a:tr h="879982">
                <a:tc>
                  <a:txBody>
                    <a:bodyPr/>
                    <a:lstStyle/>
                    <a:p>
                      <a:pPr algn="just">
                        <a:lnSpc>
                          <a:spcPts val="1300"/>
                        </a:lnSpc>
                        <a:spcAft>
                          <a:spcPts val="600"/>
                        </a:spcAft>
                      </a:pPr>
                      <a:r>
                        <a:rPr lang="en-US" sz="1400" b="1">
                          <a:effectLst/>
                          <a:latin typeface="Cambria" panose="02040503050406030204" pitchFamily="18" charset="0"/>
                          <a:ea typeface="Cambria" panose="02040503050406030204" pitchFamily="18" charset="0"/>
                          <a:cs typeface="Times New Roman" panose="02020603050405020304" pitchFamily="18" charset="0"/>
                        </a:rPr>
                        <a:t>ACCESS</a:t>
                      </a:r>
                      <a:endParaRPr lang="en-TR" sz="1400">
                        <a:effectLst/>
                        <a:latin typeface="Cambria" panose="02040503050406030204" pitchFamily="18" charset="0"/>
                        <a:ea typeface="Cambria" panose="02040503050406030204" pitchFamily="18" charset="0"/>
                        <a:cs typeface="Times New Roman" panose="02020603050405020304" pitchFamily="18" charset="0"/>
                      </a:endParaRPr>
                    </a:p>
                  </a:txBody>
                  <a:tcPr marL="22448" marR="22448" marT="0" marB="0"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just">
                        <a:lnSpc>
                          <a:spcPts val="1300"/>
                        </a:lnSpc>
                        <a:spcAft>
                          <a:spcPts val="600"/>
                        </a:spcAft>
                      </a:pPr>
                      <a:r>
                        <a:rPr lang="en-US" sz="1400" dirty="0">
                          <a:effectLst/>
                          <a:latin typeface="Cambria" panose="02040503050406030204" pitchFamily="18" charset="0"/>
                          <a:ea typeface="Cambria" panose="02040503050406030204" pitchFamily="18" charset="0"/>
                          <a:cs typeface="Times New Roman" panose="02020603050405020304" pitchFamily="18" charset="0"/>
                        </a:rPr>
                        <a:t>ATMs per 100,000 adults</a:t>
                      </a:r>
                      <a:endParaRPr lang="en-TR" sz="1400" dirty="0">
                        <a:effectLst/>
                        <a:latin typeface="Cambria" panose="02040503050406030204" pitchFamily="18" charset="0"/>
                        <a:ea typeface="Cambria" panose="02040503050406030204" pitchFamily="18" charset="0"/>
                        <a:cs typeface="Times New Roman" panose="02020603050405020304" pitchFamily="18" charset="0"/>
                      </a:endParaRPr>
                    </a:p>
                    <a:p>
                      <a:pPr algn="just">
                        <a:lnSpc>
                          <a:spcPts val="1300"/>
                        </a:lnSpc>
                        <a:spcAft>
                          <a:spcPts val="600"/>
                        </a:spcAft>
                      </a:pPr>
                      <a:r>
                        <a:rPr lang="en-US" sz="1400" dirty="0">
                          <a:effectLst/>
                          <a:latin typeface="Cambria" panose="02040503050406030204" pitchFamily="18" charset="0"/>
                          <a:ea typeface="Cambria" panose="02040503050406030204" pitchFamily="18" charset="0"/>
                          <a:cs typeface="Times New Roman" panose="02020603050405020304" pitchFamily="18" charset="0"/>
                        </a:rPr>
                        <a:t>Bank branches per 100,000 adults</a:t>
                      </a:r>
                      <a:endParaRPr lang="en-TR"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22448" marR="22448" marT="0" marB="0"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extLst>
                  <a:ext uri="{0D108BD9-81ED-4DB2-BD59-A6C34878D82A}">
                    <a16:rowId xmlns:a16="http://schemas.microsoft.com/office/drawing/2014/main" val="819504513"/>
                  </a:ext>
                </a:extLst>
              </a:tr>
              <a:tr h="879982">
                <a:tc>
                  <a:txBody>
                    <a:bodyPr/>
                    <a:lstStyle/>
                    <a:p>
                      <a:pPr algn="just">
                        <a:lnSpc>
                          <a:spcPts val="1300"/>
                        </a:lnSpc>
                        <a:spcAft>
                          <a:spcPts val="600"/>
                        </a:spcAft>
                      </a:pPr>
                      <a:r>
                        <a:rPr lang="en-US" sz="1400" b="1">
                          <a:effectLst/>
                          <a:latin typeface="Cambria" panose="02040503050406030204" pitchFamily="18" charset="0"/>
                          <a:ea typeface="Cambria" panose="02040503050406030204" pitchFamily="18" charset="0"/>
                          <a:cs typeface="Times New Roman" panose="02020603050405020304" pitchFamily="18" charset="0"/>
                        </a:rPr>
                        <a:t>DEPTH</a:t>
                      </a:r>
                      <a:endParaRPr lang="en-TR" sz="1400">
                        <a:effectLst/>
                        <a:latin typeface="Cambria" panose="02040503050406030204" pitchFamily="18" charset="0"/>
                        <a:ea typeface="Cambria" panose="02040503050406030204" pitchFamily="18" charset="0"/>
                        <a:cs typeface="Times New Roman" panose="02020603050405020304" pitchFamily="18" charset="0"/>
                      </a:endParaRPr>
                    </a:p>
                  </a:txBody>
                  <a:tcPr marL="22448" marR="22448" marT="0" marB="0"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just">
                        <a:lnSpc>
                          <a:spcPts val="1300"/>
                        </a:lnSpc>
                        <a:spcAft>
                          <a:spcPts val="600"/>
                        </a:spcAft>
                      </a:pPr>
                      <a:r>
                        <a:rPr lang="en-US" sz="1400" dirty="0">
                          <a:effectLst/>
                          <a:latin typeface="Cambria" panose="02040503050406030204" pitchFamily="18" charset="0"/>
                          <a:ea typeface="Cambria" panose="02040503050406030204" pitchFamily="18" charset="0"/>
                          <a:cs typeface="Times New Roman" panose="02020603050405020304" pitchFamily="18" charset="0"/>
                        </a:rPr>
                        <a:t>Private credit by deposit money banks to GDP (%)</a:t>
                      </a:r>
                      <a:endParaRPr lang="en-TR" sz="1400" dirty="0">
                        <a:effectLst/>
                        <a:latin typeface="Cambria" panose="02040503050406030204" pitchFamily="18" charset="0"/>
                        <a:ea typeface="Cambria" panose="02040503050406030204" pitchFamily="18" charset="0"/>
                        <a:cs typeface="Times New Roman" panose="02020603050405020304" pitchFamily="18" charset="0"/>
                      </a:endParaRPr>
                    </a:p>
                    <a:p>
                      <a:pPr algn="just">
                        <a:lnSpc>
                          <a:spcPts val="1300"/>
                        </a:lnSpc>
                        <a:spcAft>
                          <a:spcPts val="600"/>
                        </a:spcAft>
                      </a:pPr>
                      <a:r>
                        <a:rPr lang="en-US" sz="1400" dirty="0">
                          <a:effectLst/>
                          <a:latin typeface="Cambria" panose="02040503050406030204" pitchFamily="18" charset="0"/>
                          <a:ea typeface="Cambria" panose="02040503050406030204" pitchFamily="18" charset="0"/>
                          <a:cs typeface="Times New Roman" panose="02020603050405020304" pitchFamily="18" charset="0"/>
                        </a:rPr>
                        <a:t>Stock market capitalization to GDP (%)</a:t>
                      </a:r>
                      <a:endParaRPr lang="en-TR"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22448" marR="22448" marT="0" marB="0"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extLst>
                  <a:ext uri="{0D108BD9-81ED-4DB2-BD59-A6C34878D82A}">
                    <a16:rowId xmlns:a16="http://schemas.microsoft.com/office/drawing/2014/main" val="2827112106"/>
                  </a:ext>
                </a:extLst>
              </a:tr>
              <a:tr h="879982">
                <a:tc>
                  <a:txBody>
                    <a:bodyPr/>
                    <a:lstStyle/>
                    <a:p>
                      <a:pPr algn="just">
                        <a:lnSpc>
                          <a:spcPts val="1300"/>
                        </a:lnSpc>
                        <a:spcAft>
                          <a:spcPts val="600"/>
                        </a:spcAft>
                      </a:pPr>
                      <a:r>
                        <a:rPr lang="en-US" sz="1400" b="1">
                          <a:effectLst/>
                          <a:latin typeface="Cambria" panose="02040503050406030204" pitchFamily="18" charset="0"/>
                          <a:ea typeface="Cambria" panose="02040503050406030204" pitchFamily="18" charset="0"/>
                          <a:cs typeface="Times New Roman" panose="02020603050405020304" pitchFamily="18" charset="0"/>
                        </a:rPr>
                        <a:t>EFFICIENCY</a:t>
                      </a:r>
                      <a:endParaRPr lang="en-TR" sz="1400">
                        <a:effectLst/>
                        <a:latin typeface="Cambria" panose="02040503050406030204" pitchFamily="18" charset="0"/>
                        <a:ea typeface="Cambria" panose="02040503050406030204" pitchFamily="18" charset="0"/>
                        <a:cs typeface="Times New Roman" panose="02020603050405020304" pitchFamily="18" charset="0"/>
                      </a:endParaRPr>
                    </a:p>
                  </a:txBody>
                  <a:tcPr marL="22448" marR="22448" marT="0" marB="0"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just">
                        <a:lnSpc>
                          <a:spcPts val="1300"/>
                        </a:lnSpc>
                        <a:spcAft>
                          <a:spcPts val="600"/>
                        </a:spcAft>
                      </a:pPr>
                      <a:r>
                        <a:rPr lang="en-US" sz="1400" dirty="0">
                          <a:effectLst/>
                          <a:latin typeface="Cambria" panose="02040503050406030204" pitchFamily="18" charset="0"/>
                          <a:ea typeface="Cambria" panose="02040503050406030204" pitchFamily="18" charset="0"/>
                          <a:cs typeface="Times New Roman" panose="02020603050405020304" pitchFamily="18" charset="0"/>
                        </a:rPr>
                        <a:t>Bank return on assets (%, after-tax) </a:t>
                      </a:r>
                      <a:endParaRPr lang="en-TR" sz="1400" dirty="0">
                        <a:effectLst/>
                        <a:latin typeface="Cambria" panose="02040503050406030204" pitchFamily="18" charset="0"/>
                        <a:ea typeface="Cambria" panose="02040503050406030204" pitchFamily="18" charset="0"/>
                        <a:cs typeface="Times New Roman" panose="02020603050405020304" pitchFamily="18" charset="0"/>
                      </a:endParaRPr>
                    </a:p>
                    <a:p>
                      <a:pPr algn="just">
                        <a:lnSpc>
                          <a:spcPts val="1300"/>
                        </a:lnSpc>
                        <a:spcAft>
                          <a:spcPts val="600"/>
                        </a:spcAft>
                      </a:pPr>
                      <a:r>
                        <a:rPr lang="en-US" sz="1400" dirty="0">
                          <a:effectLst/>
                          <a:latin typeface="Cambria" panose="02040503050406030204" pitchFamily="18" charset="0"/>
                          <a:ea typeface="Cambria" panose="02040503050406030204" pitchFamily="18" charset="0"/>
                          <a:cs typeface="Times New Roman" panose="02020603050405020304" pitchFamily="18" charset="0"/>
                        </a:rPr>
                        <a:t>Bank return on equity (%, after-tax)</a:t>
                      </a:r>
                      <a:endParaRPr lang="en-TR"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22448" marR="22448" marT="0" marB="0"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extLst>
                  <a:ext uri="{0D108BD9-81ED-4DB2-BD59-A6C34878D82A}">
                    <a16:rowId xmlns:a16="http://schemas.microsoft.com/office/drawing/2014/main" val="1363270929"/>
                  </a:ext>
                </a:extLst>
              </a:tr>
              <a:tr h="879982">
                <a:tc>
                  <a:txBody>
                    <a:bodyPr/>
                    <a:lstStyle/>
                    <a:p>
                      <a:pPr algn="just">
                        <a:lnSpc>
                          <a:spcPts val="1300"/>
                        </a:lnSpc>
                        <a:spcAft>
                          <a:spcPts val="600"/>
                        </a:spcAft>
                      </a:pPr>
                      <a:r>
                        <a:rPr lang="en-US" sz="1400" b="1">
                          <a:effectLst/>
                          <a:latin typeface="Cambria" panose="02040503050406030204" pitchFamily="18" charset="0"/>
                          <a:ea typeface="Cambria" panose="02040503050406030204" pitchFamily="18" charset="0"/>
                          <a:cs typeface="Times New Roman" panose="02020603050405020304" pitchFamily="18" charset="0"/>
                        </a:rPr>
                        <a:t>STABILITY</a:t>
                      </a:r>
                      <a:endParaRPr lang="en-TR" sz="1400">
                        <a:effectLst/>
                        <a:latin typeface="Cambria" panose="02040503050406030204" pitchFamily="18" charset="0"/>
                        <a:ea typeface="Cambria" panose="02040503050406030204" pitchFamily="18" charset="0"/>
                        <a:cs typeface="Times New Roman" panose="02020603050405020304" pitchFamily="18" charset="0"/>
                      </a:endParaRPr>
                    </a:p>
                  </a:txBody>
                  <a:tcPr marL="22448" marR="22448" marT="0" marB="0"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l">
                        <a:lnSpc>
                          <a:spcPts val="1300"/>
                        </a:lnSpc>
                        <a:spcAft>
                          <a:spcPts val="600"/>
                        </a:spcAft>
                      </a:pPr>
                      <a:r>
                        <a:rPr lang="en-US" sz="1400" dirty="0">
                          <a:effectLst/>
                          <a:latin typeface="Cambria" panose="02040503050406030204" pitchFamily="18" charset="0"/>
                          <a:ea typeface="Cambria" panose="02040503050406030204" pitchFamily="18" charset="0"/>
                          <a:cs typeface="Times New Roman" panose="02020603050405020304" pitchFamily="18" charset="0"/>
                        </a:rPr>
                        <a:t>Bank non-performing loans to gross loans (%) </a:t>
                      </a:r>
                      <a:endParaRPr lang="en-TR" sz="1400" dirty="0">
                        <a:effectLst/>
                        <a:latin typeface="Cambria" panose="02040503050406030204" pitchFamily="18" charset="0"/>
                        <a:ea typeface="Cambria" panose="02040503050406030204" pitchFamily="18" charset="0"/>
                        <a:cs typeface="Times New Roman" panose="02020603050405020304" pitchFamily="18" charset="0"/>
                      </a:endParaRPr>
                    </a:p>
                    <a:p>
                      <a:pPr algn="l">
                        <a:lnSpc>
                          <a:spcPts val="1300"/>
                        </a:lnSpc>
                        <a:spcAft>
                          <a:spcPts val="600"/>
                        </a:spcAft>
                      </a:pPr>
                      <a:r>
                        <a:rPr lang="en-US" sz="1400" dirty="0">
                          <a:effectLst/>
                          <a:latin typeface="Cambria" panose="02040503050406030204" pitchFamily="18" charset="0"/>
                          <a:ea typeface="Cambria" panose="02040503050406030204" pitchFamily="18" charset="0"/>
                          <a:cs typeface="Times New Roman" panose="02020603050405020304" pitchFamily="18" charset="0"/>
                        </a:rPr>
                        <a:t>Bank capital to total assets (%)</a:t>
                      </a:r>
                      <a:endParaRPr lang="en-TR" sz="1400" dirty="0">
                        <a:effectLst/>
                        <a:latin typeface="Cambria" panose="02040503050406030204" pitchFamily="18" charset="0"/>
                        <a:ea typeface="Cambria" panose="02040503050406030204" pitchFamily="18" charset="0"/>
                        <a:cs typeface="Times New Roman" panose="02020603050405020304" pitchFamily="18" charset="0"/>
                      </a:endParaRPr>
                    </a:p>
                    <a:p>
                      <a:pPr algn="l">
                        <a:lnSpc>
                          <a:spcPts val="1300"/>
                        </a:lnSpc>
                        <a:spcAft>
                          <a:spcPts val="600"/>
                        </a:spcAft>
                      </a:pPr>
                      <a:r>
                        <a:rPr lang="en-US" sz="1400" dirty="0">
                          <a:effectLst/>
                          <a:latin typeface="Cambria" panose="02040503050406030204" pitchFamily="18" charset="0"/>
                          <a:ea typeface="Cambria" panose="02040503050406030204" pitchFamily="18" charset="0"/>
                          <a:cs typeface="Times New Roman" panose="02020603050405020304" pitchFamily="18" charset="0"/>
                        </a:rPr>
                        <a:t>Bank regulatory capital to risk-weighted assets (%)</a:t>
                      </a:r>
                      <a:endParaRPr lang="en-TR"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22448" marR="22448" marT="0" marB="0"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extLst>
                  <a:ext uri="{0D108BD9-81ED-4DB2-BD59-A6C34878D82A}">
                    <a16:rowId xmlns:a16="http://schemas.microsoft.com/office/drawing/2014/main" val="182317284"/>
                  </a:ext>
                </a:extLst>
              </a:tr>
            </a:tbl>
          </a:graphicData>
        </a:graphic>
      </p:graphicFrame>
      <p:sp>
        <p:nvSpPr>
          <p:cNvPr id="13" name="TextBox 12">
            <a:extLst>
              <a:ext uri="{FF2B5EF4-FFF2-40B4-BE49-F238E27FC236}">
                <a16:creationId xmlns:a16="http://schemas.microsoft.com/office/drawing/2014/main" id="{20996E9D-DC74-161A-E19C-5EC119D23940}"/>
              </a:ext>
            </a:extLst>
          </p:cNvPr>
          <p:cNvSpPr txBox="1"/>
          <p:nvPr/>
        </p:nvSpPr>
        <p:spPr>
          <a:xfrm>
            <a:off x="2108522" y="5401834"/>
            <a:ext cx="7974956" cy="264047"/>
          </a:xfrm>
          <a:prstGeom prst="rect">
            <a:avLst/>
          </a:prstGeom>
          <a:noFill/>
        </p:spPr>
        <p:txBody>
          <a:bodyPr wrap="square">
            <a:spAutoFit/>
          </a:bodyPr>
          <a:lstStyle/>
          <a:p>
            <a:pPr algn="just">
              <a:lnSpc>
                <a:spcPts val="1300"/>
              </a:lnSpc>
              <a:spcAft>
                <a:spcPts val="600"/>
              </a:spcAft>
            </a:pPr>
            <a:r>
              <a:rPr lang="en-US" sz="1100" b="1" dirty="0">
                <a:effectLst/>
                <a:latin typeface="Cambria" panose="02040503050406030204" pitchFamily="18" charset="0"/>
                <a:ea typeface="Cambria" panose="02040503050406030204" pitchFamily="18" charset="0"/>
                <a:cs typeface="Times New Roman" panose="02020603050405020304" pitchFamily="18" charset="0"/>
              </a:rPr>
              <a:t>Source:</a:t>
            </a:r>
            <a:r>
              <a:rPr lang="en-US" sz="1100" dirty="0">
                <a:effectLst/>
                <a:latin typeface="Cambria" panose="02040503050406030204" pitchFamily="18" charset="0"/>
                <a:ea typeface="Cambria" panose="02040503050406030204" pitchFamily="18" charset="0"/>
                <a:cs typeface="Times New Roman" panose="02020603050405020304" pitchFamily="18" charset="0"/>
              </a:rPr>
              <a:t> World Bank World Development Indicators (Access, Depth, and part of Stability) and IMF Financial Soundness Indicators (Efficiency, and part of Stability), latest available (2022-2024).</a:t>
            </a:r>
            <a:endParaRPr lang="en-TR" sz="1200" dirty="0">
              <a:effectLst/>
              <a:latin typeface="Cambria" panose="02040503050406030204" pitchFamily="18" charset="0"/>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372452340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p:cNvSpPr txBox="1"/>
          <p:nvPr/>
        </p:nvSpPr>
        <p:spPr>
          <a:xfrm>
            <a:off x="1543845" y="116632"/>
            <a:ext cx="8759098" cy="492443"/>
          </a:xfrm>
          <a:prstGeom prst="rect">
            <a:avLst/>
          </a:prstGeom>
          <a:noFill/>
          <a:ln w="12700">
            <a:noFill/>
            <a:miter lim="800000"/>
            <a:headEnd/>
            <a:tailEnd/>
          </a:ln>
        </p:spPr>
        <p:txBody>
          <a:bodyPr lIns="0" tIns="0" rIns="0" bIns="0">
            <a:spAutoFit/>
          </a:bodyPr>
          <a:lstStyle>
            <a:defPPr>
              <a:defRPr lang="en-US"/>
            </a:defPPr>
            <a:lvl1pPr algn="l">
              <a:defRPr sz="4000" b="1">
                <a:solidFill>
                  <a:srgbClr val="2A5C51"/>
                </a:solidFill>
                <a:latin typeface="Optima" charset="0"/>
                <a:ea typeface="Optima" charset="0"/>
                <a:cs typeface="Optima" charset="0"/>
              </a:defRPr>
            </a:lvl1pPr>
          </a:lstStyle>
          <a:p>
            <a:pPr lvl="0"/>
            <a:r>
              <a:rPr lang="tr-TR" sz="3200" dirty="0">
                <a:latin typeface="Cambria" panose="02040503050406030204" pitchFamily="18" charset="0"/>
                <a:sym typeface="Optima" charset="0"/>
              </a:rPr>
              <a:t>Financial Outlook of </a:t>
            </a:r>
            <a:r>
              <a:rPr lang="en-US" sz="3200" dirty="0">
                <a:latin typeface="Cambria" panose="02040503050406030204" pitchFamily="18" charset="0"/>
                <a:sym typeface="Optima" charset="0"/>
              </a:rPr>
              <a:t>the</a:t>
            </a:r>
            <a:r>
              <a:rPr lang="tr-TR" sz="3200" dirty="0">
                <a:latin typeface="Cambria" panose="02040503050406030204" pitchFamily="18" charset="0"/>
                <a:sym typeface="Optima" charset="0"/>
              </a:rPr>
              <a:t> OIC </a:t>
            </a:r>
            <a:r>
              <a:rPr lang="en-US" sz="3200" dirty="0">
                <a:latin typeface="Cambria" panose="02040503050406030204" pitchFamily="18" charset="0"/>
                <a:sym typeface="Optima" charset="0"/>
              </a:rPr>
              <a:t>Countries</a:t>
            </a:r>
          </a:p>
        </p:txBody>
      </p:sp>
      <p:sp>
        <p:nvSpPr>
          <p:cNvPr id="8" name="Line 3"/>
          <p:cNvSpPr>
            <a:spLocks noChangeShapeType="1"/>
          </p:cNvSpPr>
          <p:nvPr/>
        </p:nvSpPr>
        <p:spPr bwMode="auto">
          <a:xfrm rot="10800000" flipH="1" flipV="1">
            <a:off x="1548877" y="670255"/>
            <a:ext cx="9170789" cy="1"/>
          </a:xfrm>
          <a:prstGeom prst="line">
            <a:avLst/>
          </a:prstGeom>
          <a:noFill/>
          <a:ln w="25400" cap="rnd">
            <a:solidFill>
              <a:srgbClr val="2A5C51"/>
            </a:solidFill>
            <a:miter lim="800000"/>
            <a:headEnd/>
            <a:tailEnd/>
          </a:ln>
        </p:spPr>
        <p:txBody>
          <a:bodyPr lIns="0" tIns="0" rIns="0" bIns="0"/>
          <a:lstStyle/>
          <a:p>
            <a:endParaRPr lang="tr-TR"/>
          </a:p>
        </p:txBody>
      </p:sp>
      <p:sp>
        <p:nvSpPr>
          <p:cNvPr id="2" name="Dikdörtgen 1"/>
          <p:cNvSpPr/>
          <p:nvPr/>
        </p:nvSpPr>
        <p:spPr>
          <a:xfrm>
            <a:off x="1550873" y="745540"/>
            <a:ext cx="8892480" cy="523220"/>
          </a:xfrm>
          <a:prstGeom prst="rect">
            <a:avLst/>
          </a:prstGeom>
        </p:spPr>
        <p:txBody>
          <a:bodyPr wrap="square">
            <a:spAutoFit/>
          </a:bodyPr>
          <a:lstStyle/>
          <a:p>
            <a:pPr algn="just"/>
            <a:r>
              <a:rPr lang="en-US" sz="1400" dirty="0">
                <a:latin typeface="Cambria" panose="02040503050406030204" pitchFamily="18" charset="0"/>
                <a:ea typeface="Cambria" panose="02040503050406030204" pitchFamily="18" charset="0"/>
                <a:cs typeface="Times New Roman" panose="02020603050405020304" pitchFamily="18" charset="0"/>
              </a:rPr>
              <a:t>OIC Member Countries have been categorized into four major groups according to the World Bank Income Grouping Methodology</a:t>
            </a:r>
            <a:r>
              <a:rPr lang="tr-TR" sz="1400" dirty="0">
                <a:latin typeface="Cambria" panose="02040503050406030204" pitchFamily="18" charset="0"/>
                <a:ea typeface="Cambria" panose="02040503050406030204" pitchFamily="18" charset="0"/>
                <a:cs typeface="Times New Roman" panose="02020603050405020304" pitchFamily="18" charset="0"/>
              </a:rPr>
              <a:t>:</a:t>
            </a:r>
            <a:endParaRPr lang="en-US" sz="1400" dirty="0"/>
          </a:p>
        </p:txBody>
      </p:sp>
      <p:sp>
        <p:nvSpPr>
          <p:cNvPr id="6" name="Metin kutusu 5"/>
          <p:cNvSpPr txBox="1"/>
          <p:nvPr/>
        </p:nvSpPr>
        <p:spPr>
          <a:xfrm>
            <a:off x="4583832" y="1052736"/>
            <a:ext cx="3435208" cy="307777"/>
          </a:xfrm>
          <a:prstGeom prst="rect">
            <a:avLst/>
          </a:prstGeom>
          <a:noFill/>
        </p:spPr>
        <p:txBody>
          <a:bodyPr wrap="square" rtlCol="0">
            <a:spAutoFit/>
          </a:bodyPr>
          <a:lstStyle/>
          <a:p>
            <a:pPr algn="l"/>
            <a:r>
              <a:rPr lang="en-US" sz="1400" b="1" dirty="0">
                <a:latin typeface="Cambria" panose="02040503050406030204" pitchFamily="18" charset="0"/>
                <a:cs typeface="Times New Roman" pitchFamily="18" charset="0"/>
              </a:rPr>
              <a:t>Table</a:t>
            </a:r>
            <a:r>
              <a:rPr lang="tr-TR" sz="1400" b="1" dirty="0">
                <a:latin typeface="Cambria" panose="02040503050406030204" pitchFamily="18" charset="0"/>
                <a:cs typeface="Times New Roman" pitchFamily="18" charset="0"/>
              </a:rPr>
              <a:t> 2.</a:t>
            </a:r>
            <a:r>
              <a:rPr lang="en-GB" sz="1400" b="1" dirty="0">
                <a:latin typeface="Cambria" panose="02040503050406030204" pitchFamily="18" charset="0"/>
                <a:cs typeface="Times New Roman" pitchFamily="18" charset="0"/>
              </a:rPr>
              <a:t> OIC Country Groups</a:t>
            </a:r>
            <a:endParaRPr lang="tr-TR" sz="1400" b="1" dirty="0">
              <a:latin typeface="Cambria" panose="02040503050406030204" pitchFamily="18" charset="0"/>
              <a:cs typeface="Times New Roman" pitchFamily="18" charset="0"/>
            </a:endParaRPr>
          </a:p>
        </p:txBody>
      </p:sp>
      <p:graphicFrame>
        <p:nvGraphicFramePr>
          <p:cNvPr id="9" name="Table 8">
            <a:extLst>
              <a:ext uri="{FF2B5EF4-FFF2-40B4-BE49-F238E27FC236}">
                <a16:creationId xmlns:a16="http://schemas.microsoft.com/office/drawing/2014/main" id="{05DD9332-E5D4-BA22-B569-53D61AF47663}"/>
              </a:ext>
            </a:extLst>
          </p:cNvPr>
          <p:cNvGraphicFramePr>
            <a:graphicFrameLocks noGrp="1"/>
          </p:cNvGraphicFramePr>
          <p:nvPr>
            <p:extLst>
              <p:ext uri="{D42A27DB-BD31-4B8C-83A1-F6EECF244321}">
                <p14:modId xmlns:p14="http://schemas.microsoft.com/office/powerpoint/2010/main" val="1954833992"/>
              </p:ext>
            </p:extLst>
          </p:nvPr>
        </p:nvGraphicFramePr>
        <p:xfrm>
          <a:off x="1608108" y="1412776"/>
          <a:ext cx="9456444" cy="3845425"/>
        </p:xfrm>
        <a:graphic>
          <a:graphicData uri="http://schemas.openxmlformats.org/drawingml/2006/table">
            <a:tbl>
              <a:tblPr firstRow="1" firstCol="1" bandRow="1"/>
              <a:tblGrid>
                <a:gridCol w="2047580">
                  <a:extLst>
                    <a:ext uri="{9D8B030D-6E8A-4147-A177-3AD203B41FA5}">
                      <a16:colId xmlns:a16="http://schemas.microsoft.com/office/drawing/2014/main" val="2829192225"/>
                    </a:ext>
                  </a:extLst>
                </a:gridCol>
                <a:gridCol w="5232977">
                  <a:extLst>
                    <a:ext uri="{9D8B030D-6E8A-4147-A177-3AD203B41FA5}">
                      <a16:colId xmlns:a16="http://schemas.microsoft.com/office/drawing/2014/main" val="3363521128"/>
                    </a:ext>
                  </a:extLst>
                </a:gridCol>
                <a:gridCol w="2175887">
                  <a:extLst>
                    <a:ext uri="{9D8B030D-6E8A-4147-A177-3AD203B41FA5}">
                      <a16:colId xmlns:a16="http://schemas.microsoft.com/office/drawing/2014/main" val="1951770435"/>
                    </a:ext>
                  </a:extLst>
                </a:gridCol>
              </a:tblGrid>
              <a:tr h="511182">
                <a:tc>
                  <a:txBody>
                    <a:bodyPr/>
                    <a:lstStyle/>
                    <a:p>
                      <a:pPr algn="ctr">
                        <a:lnSpc>
                          <a:spcPts val="1300"/>
                        </a:lnSpc>
                        <a:spcAft>
                          <a:spcPts val="600"/>
                        </a:spcAft>
                      </a:pPr>
                      <a:r>
                        <a:rPr lang="en-US" sz="1200" b="1" dirty="0">
                          <a:solidFill>
                            <a:srgbClr val="FFFFFF"/>
                          </a:solidFill>
                          <a:effectLst/>
                          <a:latin typeface="Cambria" panose="02040503050406030204" pitchFamily="18" charset="0"/>
                          <a:ea typeface="Cambria" panose="02040503050406030204" pitchFamily="18" charset="0"/>
                          <a:cs typeface="Times New Roman" panose="02020603050405020304" pitchFamily="18" charset="0"/>
                        </a:rPr>
                        <a:t>CATEGORY</a:t>
                      </a:r>
                      <a:endParaRPr lang="en-TR" sz="1200" dirty="0">
                        <a:effectLst/>
                        <a:latin typeface="Cambria" panose="02040503050406030204" pitchFamily="18" charset="0"/>
                        <a:ea typeface="Cambria" panose="02040503050406030204" pitchFamily="18" charset="0"/>
                        <a:cs typeface="Times New Roman" panose="02020603050405020304" pitchFamily="18" charset="0"/>
                      </a:endParaRPr>
                    </a:p>
                  </a:txBody>
                  <a:tcPr marL="25335" marR="25335" marT="0" marB="0" anchor="ctr">
                    <a:lnL w="12700" cap="flat" cmpd="sng" algn="ctr">
                      <a:solidFill>
                        <a:srgbClr val="4F81BD"/>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tc>
                  <a:txBody>
                    <a:bodyPr/>
                    <a:lstStyle/>
                    <a:p>
                      <a:pPr algn="ctr">
                        <a:lnSpc>
                          <a:spcPts val="1300"/>
                        </a:lnSpc>
                        <a:spcAft>
                          <a:spcPts val="600"/>
                        </a:spcAft>
                      </a:pPr>
                      <a:r>
                        <a:rPr lang="en-US" sz="1200" b="1" dirty="0">
                          <a:solidFill>
                            <a:srgbClr val="FFFFFF"/>
                          </a:solidFill>
                          <a:effectLst/>
                          <a:latin typeface="Cambria" panose="02040503050406030204" pitchFamily="18" charset="0"/>
                          <a:ea typeface="Cambria" panose="02040503050406030204" pitchFamily="18" charset="0"/>
                          <a:cs typeface="Times New Roman" panose="02020603050405020304" pitchFamily="18" charset="0"/>
                        </a:rPr>
                        <a:t>COUNTRIES</a:t>
                      </a:r>
                      <a:endParaRPr lang="en-TR" sz="1200" dirty="0">
                        <a:effectLst/>
                        <a:latin typeface="Cambria" panose="02040503050406030204" pitchFamily="18" charset="0"/>
                        <a:ea typeface="Cambria" panose="02040503050406030204" pitchFamily="18" charset="0"/>
                        <a:cs typeface="Times New Roman" panose="02020603050405020304" pitchFamily="18" charset="0"/>
                      </a:endParaRPr>
                    </a:p>
                  </a:txBody>
                  <a:tcPr marL="25335" marR="25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tc>
                  <a:txBody>
                    <a:bodyPr/>
                    <a:lstStyle/>
                    <a:p>
                      <a:pPr marL="0" marR="0" lvl="0" indent="0" algn="ctr" defTabSz="642783" rtl="0" eaLnBrk="1" fontAlgn="auto" latinLnBrk="0" hangingPunct="1">
                        <a:lnSpc>
                          <a:spcPts val="1300"/>
                        </a:lnSpc>
                        <a:spcBef>
                          <a:spcPts val="0"/>
                        </a:spcBef>
                        <a:spcAft>
                          <a:spcPts val="600"/>
                        </a:spcAft>
                        <a:buClrTx/>
                        <a:buSzTx/>
                        <a:buFontTx/>
                        <a:buNone/>
                        <a:tabLst/>
                        <a:defRPr/>
                      </a:pPr>
                      <a:r>
                        <a:rPr lang="en-US" sz="1200" b="1" dirty="0">
                          <a:solidFill>
                            <a:srgbClr val="FFFFFF"/>
                          </a:solidFill>
                          <a:effectLst/>
                          <a:latin typeface="Cambria" panose="02040503050406030204" pitchFamily="18" charset="0"/>
                          <a:ea typeface="Cambria" panose="02040503050406030204" pitchFamily="18" charset="0"/>
                          <a:cs typeface="Times New Roman" panose="02020603050405020304" pitchFamily="18" charset="0"/>
                        </a:rPr>
                        <a:t>NUMBER OF COUNTRIES</a:t>
                      </a:r>
                      <a:endParaRPr lang="en-TR" sz="1200" dirty="0">
                        <a:effectLst/>
                        <a:latin typeface="Cambria" panose="02040503050406030204" pitchFamily="18" charset="0"/>
                        <a:ea typeface="Cambria" panose="02040503050406030204" pitchFamily="18" charset="0"/>
                        <a:cs typeface="Times New Roman" panose="02020603050405020304" pitchFamily="18" charset="0"/>
                      </a:endParaRPr>
                    </a:p>
                  </a:txBody>
                  <a:tcPr marL="25335" marR="25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extLst>
                  <a:ext uri="{0D108BD9-81ED-4DB2-BD59-A6C34878D82A}">
                    <a16:rowId xmlns:a16="http://schemas.microsoft.com/office/drawing/2014/main" val="1074824830"/>
                  </a:ext>
                </a:extLst>
              </a:tr>
              <a:tr h="732923">
                <a:tc>
                  <a:txBody>
                    <a:bodyPr/>
                    <a:lstStyle/>
                    <a:p>
                      <a:pPr algn="ctr">
                        <a:lnSpc>
                          <a:spcPts val="1300"/>
                        </a:lnSpc>
                      </a:pPr>
                      <a:r>
                        <a:rPr lang="en-US" sz="1200" b="1" kern="1200" dirty="0">
                          <a:solidFill>
                            <a:srgbClr val="000000"/>
                          </a:solidFill>
                          <a:effectLst/>
                          <a:latin typeface="Cambria" panose="02040503050406030204" pitchFamily="18" charset="0"/>
                          <a:ea typeface="ヒラギノ角ゴ ProN W3"/>
                        </a:rPr>
                        <a:t>OIC-Low income group  </a:t>
                      </a:r>
                      <a:endParaRPr lang="en-TR" sz="1200" dirty="0">
                        <a:effectLst/>
                        <a:latin typeface="Cambria" panose="02040503050406030204" pitchFamily="18" charset="0"/>
                        <a:ea typeface="Times New Roman" panose="02020603050405020304" pitchFamily="18" charset="0"/>
                      </a:endParaRPr>
                    </a:p>
                    <a:p>
                      <a:pPr algn="ctr">
                        <a:lnSpc>
                          <a:spcPts val="1300"/>
                        </a:lnSpc>
                      </a:pPr>
                      <a:r>
                        <a:rPr lang="en-US" sz="1200" b="1" kern="1200" dirty="0">
                          <a:solidFill>
                            <a:srgbClr val="000000"/>
                          </a:solidFill>
                          <a:effectLst/>
                          <a:latin typeface="Cambria" panose="02040503050406030204" pitchFamily="18" charset="0"/>
                          <a:ea typeface="ヒラギノ角ゴ ProN W3"/>
                        </a:rPr>
                        <a:t>(1,175 USD or less)</a:t>
                      </a:r>
                      <a:endParaRPr lang="en-TR" sz="1200" dirty="0">
                        <a:effectLst/>
                        <a:latin typeface="Cambria" panose="02040503050406030204" pitchFamily="18" charset="0"/>
                        <a:ea typeface="Times New Roman" panose="02020603050405020304" pitchFamily="18" charset="0"/>
                      </a:endParaRPr>
                    </a:p>
                  </a:txBody>
                  <a:tcPr marL="25335" marR="25335" marT="0" marB="0" anchor="ctr">
                    <a:lnL w="12700" cap="flat" cmpd="sng" algn="ctr">
                      <a:solidFill>
                        <a:srgbClr val="4F81BD"/>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ctr">
                        <a:lnSpc>
                          <a:spcPts val="1300"/>
                        </a:lnSpc>
                        <a:spcAft>
                          <a:spcPts val="1000"/>
                        </a:spcAft>
                      </a:pPr>
                      <a:r>
                        <a:rPr lang="en-US" sz="1200" dirty="0">
                          <a:effectLst/>
                          <a:latin typeface="Cambria" panose="02040503050406030204" pitchFamily="18" charset="0"/>
                          <a:ea typeface="Cambria" panose="02040503050406030204" pitchFamily="18" charset="0"/>
                          <a:cs typeface="Times New Roman" panose="02020603050405020304" pitchFamily="18" charset="0"/>
                        </a:rPr>
                        <a:t>Afghanistan, Burkina Faso, Chad, Gambia The, Guinea-Bissau, Mali, Mozambique, Niger, Sierra Leone, Somalia, Sudan, Syrian Arab Republic, Uganda, Yemen</a:t>
                      </a:r>
                      <a:endParaRPr lang="en-TR" sz="1200" dirty="0">
                        <a:effectLst/>
                        <a:latin typeface="Cambria" panose="02040503050406030204" pitchFamily="18" charset="0"/>
                        <a:ea typeface="Cambria" panose="02040503050406030204" pitchFamily="18" charset="0"/>
                        <a:cs typeface="Times New Roman" panose="02020603050405020304" pitchFamily="18" charset="0"/>
                      </a:endParaRPr>
                    </a:p>
                  </a:txBody>
                  <a:tcPr marL="25335" marR="25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ctr">
                        <a:lnSpc>
                          <a:spcPts val="1300"/>
                        </a:lnSpc>
                        <a:spcAft>
                          <a:spcPts val="600"/>
                        </a:spcAft>
                      </a:pPr>
                      <a:r>
                        <a:rPr lang="en-US" sz="1200" dirty="0">
                          <a:effectLst/>
                          <a:latin typeface="Cambria" panose="02040503050406030204" pitchFamily="18" charset="0"/>
                          <a:ea typeface="Cambria" panose="02040503050406030204" pitchFamily="18" charset="0"/>
                          <a:cs typeface="Times New Roman" panose="02020603050405020304" pitchFamily="18" charset="0"/>
                        </a:rPr>
                        <a:t>14</a:t>
                      </a:r>
                      <a:endParaRPr lang="en-TR" sz="1200" dirty="0">
                        <a:effectLst/>
                        <a:latin typeface="Cambria" panose="02040503050406030204" pitchFamily="18" charset="0"/>
                        <a:ea typeface="Cambria" panose="02040503050406030204" pitchFamily="18" charset="0"/>
                        <a:cs typeface="Times New Roman" panose="02020603050405020304" pitchFamily="18" charset="0"/>
                      </a:endParaRPr>
                    </a:p>
                  </a:txBody>
                  <a:tcPr marL="25335" marR="25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extLst>
                  <a:ext uri="{0D108BD9-81ED-4DB2-BD59-A6C34878D82A}">
                    <a16:rowId xmlns:a16="http://schemas.microsoft.com/office/drawing/2014/main" val="1745376368"/>
                  </a:ext>
                </a:extLst>
              </a:tr>
              <a:tr h="1135474">
                <a:tc>
                  <a:txBody>
                    <a:bodyPr/>
                    <a:lstStyle/>
                    <a:p>
                      <a:pPr algn="ctr">
                        <a:lnSpc>
                          <a:spcPts val="1300"/>
                        </a:lnSpc>
                      </a:pPr>
                      <a:r>
                        <a:rPr lang="en-US" sz="1200" b="1" kern="1200" dirty="0">
                          <a:solidFill>
                            <a:srgbClr val="000000"/>
                          </a:solidFill>
                          <a:effectLst/>
                          <a:latin typeface="Cambria" panose="02040503050406030204" pitchFamily="18" charset="0"/>
                          <a:ea typeface="ヒラギノ角ゴ ProN W3"/>
                        </a:rPr>
                        <a:t>OIC-Lower middle income group </a:t>
                      </a:r>
                      <a:endParaRPr lang="en-TR" sz="1200" dirty="0">
                        <a:effectLst/>
                        <a:latin typeface="Cambria" panose="02040503050406030204" pitchFamily="18" charset="0"/>
                        <a:ea typeface="Times New Roman" panose="02020603050405020304" pitchFamily="18" charset="0"/>
                      </a:endParaRPr>
                    </a:p>
                    <a:p>
                      <a:pPr algn="ctr">
                        <a:lnSpc>
                          <a:spcPts val="1300"/>
                        </a:lnSpc>
                      </a:pPr>
                      <a:r>
                        <a:rPr lang="en-US" sz="1200" b="1" kern="1200" dirty="0">
                          <a:solidFill>
                            <a:srgbClr val="000000"/>
                          </a:solidFill>
                          <a:effectLst/>
                          <a:latin typeface="Cambria" panose="02040503050406030204" pitchFamily="18" charset="0"/>
                          <a:ea typeface="+mn-ea"/>
                        </a:rPr>
                        <a:t>(1,176 </a:t>
                      </a:r>
                      <a:r>
                        <a:rPr lang="en-US" sz="1200" b="1" kern="1200" dirty="0">
                          <a:solidFill>
                            <a:srgbClr val="000000"/>
                          </a:solidFill>
                          <a:effectLst/>
                          <a:latin typeface="Cambria" panose="02040503050406030204" pitchFamily="18" charset="0"/>
                          <a:ea typeface="ヒラギノ角ゴ ProN W3"/>
                        </a:rPr>
                        <a:t>USD to 4,635 USD) </a:t>
                      </a:r>
                      <a:endParaRPr lang="en-TR" sz="1200" dirty="0">
                        <a:effectLst/>
                        <a:latin typeface="Cambria" panose="02040503050406030204" pitchFamily="18" charset="0"/>
                        <a:ea typeface="Times New Roman" panose="02020603050405020304" pitchFamily="18" charset="0"/>
                      </a:endParaRPr>
                    </a:p>
                  </a:txBody>
                  <a:tcPr marL="25335" marR="25335" marT="0" marB="0" anchor="ctr">
                    <a:lnL w="12700" cap="flat" cmpd="sng" algn="ctr">
                      <a:solidFill>
                        <a:srgbClr val="4F81BD"/>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ctr">
                        <a:lnSpc>
                          <a:spcPts val="1300"/>
                        </a:lnSpc>
                        <a:spcAft>
                          <a:spcPts val="600"/>
                        </a:spcAft>
                      </a:pPr>
                      <a:r>
                        <a:rPr lang="en-US" sz="1200" dirty="0">
                          <a:effectLst/>
                          <a:latin typeface="Cambria" panose="02040503050406030204" pitchFamily="18" charset="0"/>
                          <a:ea typeface="Cambria" panose="02040503050406030204" pitchFamily="18" charset="0"/>
                          <a:cs typeface="Times New Roman" panose="02020603050405020304" pitchFamily="18" charset="0"/>
                        </a:rPr>
                        <a:t>Bangladesh, Benin, Cameroon, Comoros, Cote d'Ivoire, Djibouti, Arab Rep. of Egypt, Guinea, Kyrgyz Republic, Lebanon, Mauritania, Morocco, Nigeria, Pakistan, Palestine, Senegal, Tajikistan, </a:t>
                      </a:r>
                      <a:r>
                        <a:rPr lang="en-US" sz="1200" dirty="0">
                          <a:solidFill>
                            <a:srgbClr val="00B050"/>
                          </a:solidFill>
                          <a:effectLst/>
                          <a:latin typeface="Cambria" panose="02040503050406030204" pitchFamily="18" charset="0"/>
                          <a:ea typeface="Cambria" panose="02040503050406030204" pitchFamily="18" charset="0"/>
                          <a:cs typeface="Times New Roman" panose="02020603050405020304" pitchFamily="18" charset="0"/>
                        </a:rPr>
                        <a:t>Togo</a:t>
                      </a:r>
                      <a:r>
                        <a:rPr lang="en-US" sz="1200" dirty="0">
                          <a:effectLst/>
                          <a:latin typeface="Cambria" panose="02040503050406030204" pitchFamily="18" charset="0"/>
                          <a:ea typeface="Cambria" panose="02040503050406030204" pitchFamily="18" charset="0"/>
                          <a:cs typeface="Times New Roman" panose="02020603050405020304" pitchFamily="18" charset="0"/>
                        </a:rPr>
                        <a:t>, Tunisia, Uzbekistan</a:t>
                      </a:r>
                      <a:endParaRPr lang="en-TR" sz="1200" dirty="0">
                        <a:effectLst/>
                        <a:latin typeface="Cambria" panose="02040503050406030204" pitchFamily="18" charset="0"/>
                        <a:ea typeface="Cambria" panose="02040503050406030204" pitchFamily="18" charset="0"/>
                        <a:cs typeface="Times New Roman" panose="02020603050405020304" pitchFamily="18" charset="0"/>
                      </a:endParaRPr>
                    </a:p>
                  </a:txBody>
                  <a:tcPr marL="25335" marR="25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ctr">
                        <a:lnSpc>
                          <a:spcPts val="1300"/>
                        </a:lnSpc>
                        <a:spcAft>
                          <a:spcPts val="600"/>
                        </a:spcAft>
                      </a:pPr>
                      <a:r>
                        <a:rPr lang="en-US" sz="1200" dirty="0">
                          <a:effectLst/>
                          <a:latin typeface="Cambria" panose="02040503050406030204" pitchFamily="18" charset="0"/>
                          <a:ea typeface="Cambria" panose="02040503050406030204" pitchFamily="18" charset="0"/>
                          <a:cs typeface="Times New Roman" panose="02020603050405020304" pitchFamily="18" charset="0"/>
                        </a:rPr>
                        <a:t>20</a:t>
                      </a:r>
                      <a:endParaRPr lang="en-TR" sz="1200" dirty="0">
                        <a:effectLst/>
                        <a:latin typeface="Cambria" panose="02040503050406030204" pitchFamily="18" charset="0"/>
                        <a:ea typeface="Cambria" panose="02040503050406030204" pitchFamily="18" charset="0"/>
                        <a:cs typeface="Times New Roman" panose="02020603050405020304" pitchFamily="18" charset="0"/>
                      </a:endParaRPr>
                    </a:p>
                  </a:txBody>
                  <a:tcPr marL="25335" marR="25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extLst>
                  <a:ext uri="{0D108BD9-81ED-4DB2-BD59-A6C34878D82A}">
                    <a16:rowId xmlns:a16="http://schemas.microsoft.com/office/drawing/2014/main" val="2839974240"/>
                  </a:ext>
                </a:extLst>
              </a:tr>
              <a:tr h="732923">
                <a:tc>
                  <a:txBody>
                    <a:bodyPr/>
                    <a:lstStyle/>
                    <a:p>
                      <a:pPr algn="ctr">
                        <a:lnSpc>
                          <a:spcPts val="1300"/>
                        </a:lnSpc>
                      </a:pPr>
                      <a:r>
                        <a:rPr lang="en-US" sz="1200" b="1" kern="1200" dirty="0">
                          <a:solidFill>
                            <a:srgbClr val="000000"/>
                          </a:solidFill>
                          <a:effectLst/>
                          <a:latin typeface="Cambria" panose="02040503050406030204" pitchFamily="18" charset="0"/>
                          <a:ea typeface="ヒラギノ角ゴ ProN W3"/>
                        </a:rPr>
                        <a:t>OIC-Upper middle income</a:t>
                      </a:r>
                      <a:endParaRPr lang="en-TR" sz="1200" dirty="0">
                        <a:effectLst/>
                        <a:latin typeface="Cambria" panose="02040503050406030204" pitchFamily="18" charset="0"/>
                        <a:ea typeface="Times New Roman" panose="02020603050405020304" pitchFamily="18" charset="0"/>
                      </a:endParaRPr>
                    </a:p>
                    <a:p>
                      <a:pPr algn="ctr">
                        <a:lnSpc>
                          <a:spcPts val="1300"/>
                        </a:lnSpc>
                      </a:pPr>
                      <a:r>
                        <a:rPr lang="en-US" sz="1200" b="1" kern="1200" dirty="0">
                          <a:solidFill>
                            <a:srgbClr val="000000"/>
                          </a:solidFill>
                          <a:effectLst/>
                          <a:latin typeface="Cambria" panose="02040503050406030204" pitchFamily="18" charset="0"/>
                          <a:ea typeface="ヒラギノ角ゴ ProN W3"/>
                        </a:rPr>
                        <a:t>(4,636 USD to 14,375 USD)</a:t>
                      </a:r>
                      <a:endParaRPr lang="en-TR" sz="1200" dirty="0">
                        <a:effectLst/>
                        <a:latin typeface="Cambria" panose="02040503050406030204" pitchFamily="18" charset="0"/>
                        <a:ea typeface="Times New Roman" panose="02020603050405020304" pitchFamily="18" charset="0"/>
                      </a:endParaRPr>
                    </a:p>
                  </a:txBody>
                  <a:tcPr marL="25335" marR="25335" marT="0" marB="0" anchor="ctr">
                    <a:lnL w="12700" cap="flat" cmpd="sng" algn="ctr">
                      <a:solidFill>
                        <a:srgbClr val="4F81BD"/>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ctr">
                        <a:lnSpc>
                          <a:spcPts val="1300"/>
                        </a:lnSpc>
                        <a:spcAft>
                          <a:spcPts val="600"/>
                        </a:spcAft>
                      </a:pPr>
                      <a:r>
                        <a:rPr lang="en-US" sz="1200" dirty="0">
                          <a:effectLst/>
                          <a:latin typeface="Cambria" panose="02040503050406030204" pitchFamily="18" charset="0"/>
                          <a:ea typeface="Cambria" panose="02040503050406030204" pitchFamily="18" charset="0"/>
                          <a:cs typeface="Times New Roman" panose="02020603050405020304" pitchFamily="18" charset="0"/>
                        </a:rPr>
                        <a:t>Albania, Algeria, Azerbaijan, Gabon, Indonesia, Iran, Iraq, </a:t>
                      </a:r>
                      <a:r>
                        <a:rPr lang="en-US" sz="1200" dirty="0">
                          <a:solidFill>
                            <a:srgbClr val="00B050"/>
                          </a:solidFill>
                          <a:effectLst/>
                          <a:latin typeface="Cambria" panose="02040503050406030204" pitchFamily="18" charset="0"/>
                          <a:ea typeface="Cambria" panose="02040503050406030204" pitchFamily="18" charset="0"/>
                          <a:cs typeface="Times New Roman" panose="02020603050405020304" pitchFamily="18" charset="0"/>
                        </a:rPr>
                        <a:t>Jordan</a:t>
                      </a:r>
                      <a:r>
                        <a:rPr lang="en-US" sz="1200" dirty="0">
                          <a:effectLst/>
                          <a:latin typeface="Cambria" panose="02040503050406030204" pitchFamily="18" charset="0"/>
                          <a:ea typeface="Cambria" panose="02040503050406030204" pitchFamily="18" charset="0"/>
                          <a:cs typeface="Times New Roman" panose="02020603050405020304" pitchFamily="18" charset="0"/>
                        </a:rPr>
                        <a:t>, Kazakhstan, Libya, Malaysia, Maldives, Suriname, Türkiye, Turkmenistan</a:t>
                      </a:r>
                      <a:endParaRPr lang="en-TR" sz="1200" b="0" dirty="0">
                        <a:solidFill>
                          <a:schemeClr val="tx2"/>
                        </a:solidFill>
                        <a:effectLst/>
                        <a:latin typeface="Cambria" panose="02040503050406030204" pitchFamily="18" charset="0"/>
                        <a:ea typeface="Cambria" panose="02040503050406030204" pitchFamily="18" charset="0"/>
                        <a:cs typeface="Times New Roman" panose="02020603050405020304" pitchFamily="18" charset="0"/>
                      </a:endParaRPr>
                    </a:p>
                  </a:txBody>
                  <a:tcPr marL="25335" marR="25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ctr">
                        <a:lnSpc>
                          <a:spcPts val="1300"/>
                        </a:lnSpc>
                        <a:spcAft>
                          <a:spcPts val="600"/>
                        </a:spcAft>
                      </a:pPr>
                      <a:r>
                        <a:rPr lang="en-US" sz="1200" dirty="0">
                          <a:effectLst/>
                          <a:latin typeface="Cambria" panose="02040503050406030204" pitchFamily="18" charset="0"/>
                          <a:ea typeface="Cambria" panose="02040503050406030204" pitchFamily="18" charset="0"/>
                          <a:cs typeface="Times New Roman" panose="02020603050405020304" pitchFamily="18" charset="0"/>
                        </a:rPr>
                        <a:t>15</a:t>
                      </a:r>
                      <a:endParaRPr lang="en-TR" sz="1200" dirty="0">
                        <a:effectLst/>
                        <a:latin typeface="Cambria" panose="02040503050406030204" pitchFamily="18" charset="0"/>
                        <a:ea typeface="Cambria" panose="02040503050406030204" pitchFamily="18" charset="0"/>
                        <a:cs typeface="Times New Roman" panose="02020603050405020304" pitchFamily="18" charset="0"/>
                      </a:endParaRPr>
                    </a:p>
                  </a:txBody>
                  <a:tcPr marL="25335" marR="25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extLst>
                  <a:ext uri="{0D108BD9-81ED-4DB2-BD59-A6C34878D82A}">
                    <a16:rowId xmlns:a16="http://schemas.microsoft.com/office/drawing/2014/main" val="3048737557"/>
                  </a:ext>
                </a:extLst>
              </a:tr>
              <a:tr h="732923">
                <a:tc>
                  <a:txBody>
                    <a:bodyPr/>
                    <a:lstStyle/>
                    <a:p>
                      <a:pPr algn="ctr">
                        <a:lnSpc>
                          <a:spcPts val="1300"/>
                        </a:lnSpc>
                      </a:pPr>
                      <a:r>
                        <a:rPr lang="en-US" sz="1200" b="1" kern="1200" dirty="0">
                          <a:solidFill>
                            <a:srgbClr val="000000"/>
                          </a:solidFill>
                          <a:effectLst/>
                          <a:latin typeface="Cambria" panose="02040503050406030204" pitchFamily="18" charset="0"/>
                          <a:ea typeface="ヒラギノ角ゴ ProN W3"/>
                        </a:rPr>
                        <a:t>OIC-High income group </a:t>
                      </a:r>
                      <a:endParaRPr lang="en-TR" sz="1200" dirty="0">
                        <a:effectLst/>
                        <a:latin typeface="Cambria" panose="02040503050406030204" pitchFamily="18" charset="0"/>
                        <a:ea typeface="Times New Roman" panose="02020603050405020304" pitchFamily="18" charset="0"/>
                      </a:endParaRPr>
                    </a:p>
                    <a:p>
                      <a:pPr algn="ctr">
                        <a:lnSpc>
                          <a:spcPts val="1300"/>
                        </a:lnSpc>
                      </a:pPr>
                      <a:r>
                        <a:rPr lang="en-US" sz="1200" b="1" kern="1200" dirty="0">
                          <a:solidFill>
                            <a:srgbClr val="000000"/>
                          </a:solidFill>
                          <a:effectLst/>
                          <a:latin typeface="Cambria" panose="02040503050406030204" pitchFamily="18" charset="0"/>
                          <a:ea typeface="ヒラギノ角ゴ ProN W3"/>
                        </a:rPr>
                        <a:t>(14,375 USD or more)</a:t>
                      </a:r>
                      <a:endParaRPr lang="en-TR" sz="1200" dirty="0">
                        <a:effectLst/>
                        <a:latin typeface="Cambria" panose="02040503050406030204" pitchFamily="18" charset="0"/>
                        <a:ea typeface="Times New Roman" panose="02020603050405020304" pitchFamily="18" charset="0"/>
                      </a:endParaRPr>
                    </a:p>
                  </a:txBody>
                  <a:tcPr marL="25335" marR="25335" marT="0" marB="0" anchor="ctr">
                    <a:lnL w="12700" cap="flat" cmpd="sng" algn="ctr">
                      <a:solidFill>
                        <a:srgbClr val="4F81BD"/>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ctr">
                        <a:lnSpc>
                          <a:spcPts val="1300"/>
                        </a:lnSpc>
                        <a:spcAft>
                          <a:spcPts val="600"/>
                        </a:spcAft>
                      </a:pPr>
                      <a:r>
                        <a:rPr lang="en-US" sz="1200" dirty="0">
                          <a:effectLst/>
                          <a:latin typeface="Cambria" panose="02040503050406030204" pitchFamily="18" charset="0"/>
                          <a:ea typeface="Cambria" panose="02040503050406030204" pitchFamily="18" charset="0"/>
                          <a:cs typeface="Times New Roman" panose="02020603050405020304" pitchFamily="18" charset="0"/>
                        </a:rPr>
                        <a:t>Bahrain, Brunei Darussalam, </a:t>
                      </a:r>
                      <a:r>
                        <a:rPr lang="en-US" sz="1200" b="0" dirty="0">
                          <a:solidFill>
                            <a:schemeClr val="tx2"/>
                          </a:solidFill>
                          <a:effectLst/>
                          <a:latin typeface="Cambria" panose="02040503050406030204" pitchFamily="18" charset="0"/>
                          <a:ea typeface="Cambria" panose="02040503050406030204" pitchFamily="18" charset="0"/>
                          <a:cs typeface="Times New Roman" panose="02020603050405020304" pitchFamily="18" charset="0"/>
                        </a:rPr>
                        <a:t>Guyana, Kuwait, Oman, Qatar, Saudi Arabia, United Arab Emirates</a:t>
                      </a:r>
                      <a:endParaRPr lang="en-TR" sz="1200" b="0" dirty="0">
                        <a:solidFill>
                          <a:schemeClr val="tx2"/>
                        </a:solidFill>
                        <a:effectLst/>
                        <a:latin typeface="Cambria" panose="02040503050406030204" pitchFamily="18" charset="0"/>
                        <a:ea typeface="Cambria" panose="02040503050406030204" pitchFamily="18" charset="0"/>
                        <a:cs typeface="Times New Roman" panose="02020603050405020304" pitchFamily="18" charset="0"/>
                      </a:endParaRPr>
                    </a:p>
                  </a:txBody>
                  <a:tcPr marL="25335" marR="25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ctr">
                        <a:lnSpc>
                          <a:spcPts val="1300"/>
                        </a:lnSpc>
                        <a:spcAft>
                          <a:spcPts val="600"/>
                        </a:spcAft>
                      </a:pPr>
                      <a:r>
                        <a:rPr lang="en-US" sz="1200" dirty="0">
                          <a:effectLst/>
                          <a:latin typeface="Cambria" panose="02040503050406030204" pitchFamily="18" charset="0"/>
                          <a:ea typeface="Cambria" panose="02040503050406030204" pitchFamily="18" charset="0"/>
                          <a:cs typeface="Times New Roman" panose="02020603050405020304" pitchFamily="18" charset="0"/>
                        </a:rPr>
                        <a:t>8</a:t>
                      </a:r>
                      <a:endParaRPr lang="en-TR" sz="1200" dirty="0">
                        <a:effectLst/>
                        <a:latin typeface="Cambria" panose="02040503050406030204" pitchFamily="18" charset="0"/>
                        <a:ea typeface="Cambria" panose="02040503050406030204" pitchFamily="18" charset="0"/>
                        <a:cs typeface="Times New Roman" panose="02020603050405020304" pitchFamily="18" charset="0"/>
                      </a:endParaRPr>
                    </a:p>
                  </a:txBody>
                  <a:tcPr marL="25335" marR="25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extLst>
                  <a:ext uri="{0D108BD9-81ED-4DB2-BD59-A6C34878D82A}">
                    <a16:rowId xmlns:a16="http://schemas.microsoft.com/office/drawing/2014/main" val="4098656517"/>
                  </a:ext>
                </a:extLst>
              </a:tr>
            </a:tbl>
          </a:graphicData>
        </a:graphic>
      </p:graphicFrame>
      <p:sp>
        <p:nvSpPr>
          <p:cNvPr id="11" name="TextBox 10">
            <a:extLst>
              <a:ext uri="{FF2B5EF4-FFF2-40B4-BE49-F238E27FC236}">
                <a16:creationId xmlns:a16="http://schemas.microsoft.com/office/drawing/2014/main" id="{9338335D-A0A1-7C75-4C1D-985D7A0B499E}"/>
              </a:ext>
            </a:extLst>
          </p:cNvPr>
          <p:cNvSpPr txBox="1"/>
          <p:nvPr/>
        </p:nvSpPr>
        <p:spPr>
          <a:xfrm>
            <a:off x="1559496" y="5247993"/>
            <a:ext cx="9656384" cy="581441"/>
          </a:xfrm>
          <a:prstGeom prst="rect">
            <a:avLst/>
          </a:prstGeom>
          <a:noFill/>
        </p:spPr>
        <p:txBody>
          <a:bodyPr wrap="square">
            <a:spAutoFit/>
          </a:bodyPr>
          <a:lstStyle/>
          <a:p>
            <a:pPr algn="l">
              <a:lnSpc>
                <a:spcPts val="1300"/>
              </a:lnSpc>
              <a:spcAft>
                <a:spcPts val="600"/>
              </a:spcAft>
            </a:pPr>
            <a:r>
              <a:rPr lang="en-US" sz="1000" b="1" dirty="0">
                <a:effectLst/>
                <a:latin typeface="Cambria" panose="02040503050406030204" pitchFamily="18" charset="0"/>
                <a:ea typeface="Cambria" panose="02040503050406030204" pitchFamily="18" charset="0"/>
                <a:cs typeface="Times New Roman" panose="02020603050405020304" pitchFamily="18" charset="0"/>
              </a:rPr>
              <a:t>Source:</a:t>
            </a:r>
            <a:r>
              <a:rPr lang="en-US" sz="1000" dirty="0">
                <a:effectLst/>
                <a:latin typeface="Cambria" panose="02040503050406030204" pitchFamily="18" charset="0"/>
                <a:ea typeface="Cambria" panose="02040503050406030204" pitchFamily="18" charset="0"/>
                <a:cs typeface="Times New Roman" panose="02020603050405020304" pitchFamily="18" charset="0"/>
              </a:rPr>
              <a:t> Composed by the author according to the FY27 income classification (effective 1 July 2026), World Bank, https://</a:t>
            </a:r>
            <a:r>
              <a:rPr lang="en-US" sz="1000" dirty="0" err="1">
                <a:effectLst/>
                <a:latin typeface="Cambria" panose="02040503050406030204" pitchFamily="18" charset="0"/>
                <a:ea typeface="Cambria" panose="02040503050406030204" pitchFamily="18" charset="0"/>
                <a:cs typeface="Times New Roman" panose="02020603050405020304" pitchFamily="18" charset="0"/>
              </a:rPr>
              <a:t>datahelpdesk.worldbank.org</a:t>
            </a:r>
            <a:r>
              <a:rPr lang="en-US" sz="1000" dirty="0">
                <a:effectLst/>
                <a:latin typeface="Cambria" panose="02040503050406030204" pitchFamily="18" charset="0"/>
                <a:ea typeface="Cambria" panose="02040503050406030204" pitchFamily="18" charset="0"/>
                <a:cs typeface="Times New Roman" panose="02020603050405020304" pitchFamily="18" charset="0"/>
              </a:rPr>
              <a:t>/knowledgebase/articles/906519-world-bank-country-and-lending-groups, access date: </a:t>
            </a:r>
            <a:r>
              <a:rPr lang="en-US" sz="1000" dirty="0">
                <a:latin typeface="Cambria" panose="02040503050406030204" pitchFamily="18" charset="0"/>
                <a:ea typeface="Cambria" panose="02040503050406030204" pitchFamily="18" charset="0"/>
                <a:cs typeface="Times New Roman" panose="02020603050405020304" pitchFamily="18" charset="0"/>
              </a:rPr>
              <a:t>17</a:t>
            </a:r>
            <a:r>
              <a:rPr lang="en-US" sz="1000" dirty="0">
                <a:effectLst/>
                <a:latin typeface="Cambria" panose="02040503050406030204" pitchFamily="18" charset="0"/>
                <a:ea typeface="Cambria" panose="02040503050406030204" pitchFamily="18" charset="0"/>
                <a:cs typeface="Times New Roman" panose="02020603050405020304" pitchFamily="18" charset="0"/>
              </a:rPr>
              <a:t> September 2026. </a:t>
            </a:r>
            <a:r>
              <a:rPr lang="en-US" sz="1050" i="1" dirty="0">
                <a:effectLst/>
                <a:latin typeface="Cambria" panose="02040503050406030204" pitchFamily="18" charset="0"/>
                <a:ea typeface="Cambria" panose="02040503050406030204" pitchFamily="18" charset="0"/>
                <a:cs typeface="Times New Roman" panose="02020603050405020304" pitchFamily="18" charset="0"/>
              </a:rPr>
              <a:t>Note:</a:t>
            </a:r>
            <a:r>
              <a:rPr lang="en-US" sz="1050" dirty="0">
                <a:effectLst/>
                <a:latin typeface="Cambria" panose="02040503050406030204" pitchFamily="18" charset="0"/>
                <a:ea typeface="Cambria" panose="02040503050406030204" pitchFamily="18" charset="0"/>
                <a:cs typeface="Times New Roman" panose="02020603050405020304" pitchFamily="18" charset="0"/>
              </a:rPr>
              <a:t> Green = upgraded: Jordan (Lower-Middle→Upper-Middle), Togo (Low→Lower-Middle). Syria is newly rated, added to Low income.</a:t>
            </a:r>
            <a:endParaRPr lang="en-TR" sz="1050" dirty="0">
              <a:effectLst/>
              <a:latin typeface="Cambria" panose="02040503050406030204" pitchFamily="18" charset="0"/>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4792135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Line 3"/>
          <p:cNvSpPr>
            <a:spLocks noChangeShapeType="1"/>
          </p:cNvSpPr>
          <p:nvPr/>
        </p:nvSpPr>
        <p:spPr bwMode="auto">
          <a:xfrm rot="10800000" flipH="1" flipV="1">
            <a:off x="1524002" y="620686"/>
            <a:ext cx="9170789" cy="1"/>
          </a:xfrm>
          <a:prstGeom prst="line">
            <a:avLst/>
          </a:prstGeom>
          <a:noFill/>
          <a:ln w="25400" cap="rnd">
            <a:solidFill>
              <a:srgbClr val="2A5C51"/>
            </a:solidFill>
            <a:miter lim="800000"/>
            <a:headEnd/>
            <a:tailEnd/>
          </a:ln>
        </p:spPr>
        <p:txBody>
          <a:bodyPr lIns="0" tIns="0" rIns="0" bIns="0"/>
          <a:lstStyle/>
          <a:p>
            <a:endParaRPr lang="tr-TR" dirty="0"/>
          </a:p>
        </p:txBody>
      </p:sp>
      <p:sp>
        <p:nvSpPr>
          <p:cNvPr id="12" name="Rectangle 11"/>
          <p:cNvSpPr/>
          <p:nvPr/>
        </p:nvSpPr>
        <p:spPr>
          <a:xfrm>
            <a:off x="1559766" y="20523"/>
            <a:ext cx="8673291" cy="553998"/>
          </a:xfrm>
          <a:prstGeom prst="rect">
            <a:avLst/>
          </a:prstGeom>
          <a:noFill/>
          <a:ln w="12700">
            <a:noFill/>
            <a:miter lim="800000"/>
            <a:headEnd/>
            <a:tailEnd/>
          </a:ln>
        </p:spPr>
        <p:txBody>
          <a:bodyPr lIns="0" tIns="0" rIns="0" bIns="0">
            <a:spAutoFit/>
          </a:bodyPr>
          <a:lstStyle/>
          <a:p>
            <a:pPr algn="l"/>
            <a:r>
              <a:rPr lang="tr-TR" sz="3600" b="1" dirty="0">
                <a:solidFill>
                  <a:srgbClr val="2A5C51"/>
                </a:solidFill>
                <a:latin typeface="Cambria" panose="02040503050406030204" pitchFamily="18" charset="0"/>
                <a:ea typeface="Optima" charset="0"/>
                <a:cs typeface="Optima" charset="0"/>
                <a:sym typeface="Optima" charset="0"/>
              </a:rPr>
              <a:t>Financial Access</a:t>
            </a:r>
            <a:endParaRPr lang="en-US" sz="3600" b="1" dirty="0">
              <a:solidFill>
                <a:srgbClr val="2A5C51"/>
              </a:solidFill>
              <a:latin typeface="Cambria" panose="02040503050406030204" pitchFamily="18" charset="0"/>
              <a:ea typeface="Optima" charset="0"/>
              <a:cs typeface="Optima" charset="0"/>
              <a:sym typeface="Optima" charset="0"/>
            </a:endParaRPr>
          </a:p>
        </p:txBody>
      </p:sp>
      <p:sp>
        <p:nvSpPr>
          <p:cNvPr id="15" name="Rectangle 7"/>
          <p:cNvSpPr>
            <a:spLocks noChangeArrowheads="1"/>
          </p:cNvSpPr>
          <p:nvPr/>
        </p:nvSpPr>
        <p:spPr bwMode="auto">
          <a:xfrm>
            <a:off x="5102226" y="1856474"/>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l"/>
            <a:br>
              <a:rPr lang="tr-TR" altLang="tr-TR" sz="1800">
                <a:latin typeface="Arial" pitchFamily="34" charset="0"/>
                <a:cs typeface="Arial" pitchFamily="34" charset="0"/>
              </a:rPr>
            </a:br>
            <a:endParaRPr lang="tr-TR" altLang="tr-TR" sz="1800">
              <a:latin typeface="Arial" pitchFamily="34" charset="0"/>
              <a:cs typeface="Arial" pitchFamily="34" charset="0"/>
            </a:endParaRPr>
          </a:p>
        </p:txBody>
      </p:sp>
      <p:sp>
        <p:nvSpPr>
          <p:cNvPr id="11" name="Dikdörtgen 10"/>
          <p:cNvSpPr/>
          <p:nvPr/>
        </p:nvSpPr>
        <p:spPr>
          <a:xfrm>
            <a:off x="191344" y="1161310"/>
            <a:ext cx="5096311" cy="307777"/>
          </a:xfrm>
          <a:prstGeom prst="rect">
            <a:avLst/>
          </a:prstGeom>
        </p:spPr>
        <p:txBody>
          <a:bodyPr wrap="square">
            <a:spAutoFit/>
          </a:bodyPr>
          <a:lstStyle/>
          <a:p>
            <a:pPr algn="l"/>
            <a:r>
              <a:rPr lang="tr-TR" sz="1400" b="1" dirty="0" err="1">
                <a:solidFill>
                  <a:schemeClr val="bg2"/>
                </a:solidFill>
                <a:latin typeface="Times New Roman" pitchFamily="18" charset="0"/>
                <a:ea typeface="Batang" pitchFamily="18" charset="-127"/>
                <a:cs typeface="Times New Roman" pitchFamily="18" charset="0"/>
              </a:rPr>
              <a:t>Figure</a:t>
            </a:r>
            <a:r>
              <a:rPr lang="tr-TR" sz="1400" b="1" dirty="0">
                <a:solidFill>
                  <a:schemeClr val="bg2"/>
                </a:solidFill>
                <a:latin typeface="Times New Roman" pitchFamily="18" charset="0"/>
                <a:ea typeface="Batang" pitchFamily="18" charset="-127"/>
                <a:cs typeface="Times New Roman" pitchFamily="18" charset="0"/>
              </a:rPr>
              <a:t> 3. </a:t>
            </a:r>
            <a:r>
              <a:rPr lang="en-GB" sz="1400" b="1" dirty="0">
                <a:solidFill>
                  <a:schemeClr val="bg2"/>
                </a:solidFill>
                <a:latin typeface="Times New Roman" pitchFamily="18" charset="0"/>
                <a:ea typeface="Batang" pitchFamily="18" charset="-127"/>
                <a:cs typeface="Times New Roman" pitchFamily="18" charset="0"/>
              </a:rPr>
              <a:t>ATMs Per  100,000 Adults (2022-2024)</a:t>
            </a:r>
            <a:endParaRPr lang="tr-TR" sz="1400" b="1" dirty="0">
              <a:solidFill>
                <a:schemeClr val="bg2"/>
              </a:solidFill>
              <a:latin typeface="Times New Roman" pitchFamily="18" charset="0"/>
              <a:ea typeface="Batang" pitchFamily="18" charset="-127"/>
              <a:cs typeface="Times New Roman" pitchFamily="18" charset="0"/>
            </a:endParaRPr>
          </a:p>
        </p:txBody>
      </p:sp>
      <p:sp>
        <p:nvSpPr>
          <p:cNvPr id="17" name="Dikdörtgen 16"/>
          <p:cNvSpPr/>
          <p:nvPr/>
        </p:nvSpPr>
        <p:spPr>
          <a:xfrm>
            <a:off x="5912492" y="1161309"/>
            <a:ext cx="5096311" cy="307777"/>
          </a:xfrm>
          <a:prstGeom prst="rect">
            <a:avLst/>
          </a:prstGeom>
        </p:spPr>
        <p:txBody>
          <a:bodyPr wrap="square">
            <a:spAutoFit/>
          </a:bodyPr>
          <a:lstStyle/>
          <a:p>
            <a:pPr algn="l">
              <a:defRPr sz="1400" b="0" i="0" u="none" strike="noStrike" kern="1200" spc="0" baseline="0">
                <a:solidFill>
                  <a:prstClr val="black">
                    <a:lumMod val="65000"/>
                    <a:lumOff val="35000"/>
                  </a:prstClr>
                </a:solidFill>
                <a:latin typeface="+mn-lt"/>
                <a:ea typeface="+mn-ea"/>
                <a:cs typeface="+mn-cs"/>
              </a:defRPr>
            </a:pPr>
            <a:r>
              <a:rPr lang="tr-TR" sz="1400" b="1" dirty="0" err="1">
                <a:solidFill>
                  <a:schemeClr val="bg2"/>
                </a:solidFill>
                <a:latin typeface="Times New Roman" pitchFamily="18" charset="0"/>
                <a:cs typeface="Times New Roman" pitchFamily="18" charset="0"/>
              </a:rPr>
              <a:t>Figure</a:t>
            </a:r>
            <a:r>
              <a:rPr lang="tr-TR" sz="1400" b="1" dirty="0">
                <a:solidFill>
                  <a:schemeClr val="bg2"/>
                </a:solidFill>
                <a:latin typeface="Times New Roman" pitchFamily="18" charset="0"/>
                <a:cs typeface="Times New Roman" pitchFamily="18" charset="0"/>
              </a:rPr>
              <a:t> 4. Bank </a:t>
            </a:r>
            <a:r>
              <a:rPr lang="tr-TR" sz="1400" b="1" dirty="0" err="1">
                <a:solidFill>
                  <a:schemeClr val="bg2"/>
                </a:solidFill>
                <a:latin typeface="Times New Roman" pitchFamily="18" charset="0"/>
                <a:cs typeface="Times New Roman" pitchFamily="18" charset="0"/>
              </a:rPr>
              <a:t>Branches</a:t>
            </a:r>
            <a:r>
              <a:rPr lang="tr-TR" sz="1400" b="1" dirty="0">
                <a:solidFill>
                  <a:schemeClr val="bg2"/>
                </a:solidFill>
                <a:latin typeface="Times New Roman" pitchFamily="18" charset="0"/>
                <a:cs typeface="Times New Roman" pitchFamily="18" charset="0"/>
              </a:rPr>
              <a:t> Per 100,000 Adults</a:t>
            </a:r>
            <a:r>
              <a:rPr lang="tr-TR" sz="1400" b="1" dirty="0" err="1">
                <a:solidFill>
                  <a:schemeClr val="bg2"/>
                </a:solidFill>
                <a:latin typeface="Times New Roman" pitchFamily="18" charset="0"/>
                <a:cs typeface="Times New Roman" pitchFamily="18" charset="0"/>
              </a:rPr>
              <a:t> (2022-2024)</a:t>
            </a:r>
            <a:endParaRPr lang="tr-TR" sz="1400" b="1" dirty="0">
              <a:solidFill>
                <a:schemeClr val="bg2"/>
              </a:solidFill>
              <a:latin typeface="Times New Roman" pitchFamily="18" charset="0"/>
              <a:cs typeface="Times New Roman" pitchFamily="18" charset="0"/>
            </a:endParaRPr>
          </a:p>
        </p:txBody>
      </p:sp>
      <p:graphicFrame>
        <p:nvGraphicFramePr>
          <p:cNvPr id="3" name="Chart 2">
            <a:extLst>
              <a:ext uri="{FF2B5EF4-FFF2-40B4-BE49-F238E27FC236}">
                <a16:creationId xmlns:a16="http://schemas.microsoft.com/office/drawing/2014/main" id="{91703785-8013-484F-934E-C06D043CF1BB}"/>
              </a:ext>
            </a:extLst>
          </p:cNvPr>
          <p:cNvGraphicFramePr/>
          <p:nvPr>
            <p:extLst>
              <p:ext uri="{D42A27DB-BD31-4B8C-83A1-F6EECF244321}">
                <p14:modId xmlns:p14="http://schemas.microsoft.com/office/powerpoint/2010/main" val="1549102936"/>
              </p:ext>
            </p:extLst>
          </p:nvPr>
        </p:nvGraphicFramePr>
        <p:xfrm>
          <a:off x="119336" y="1700807"/>
          <a:ext cx="5338445" cy="3024305"/>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C98049F0-2598-5BCA-5218-92CF15CBEE91}"/>
              </a:ext>
            </a:extLst>
          </p:cNvPr>
          <p:cNvSpPr txBox="1"/>
          <p:nvPr/>
        </p:nvSpPr>
        <p:spPr>
          <a:xfrm>
            <a:off x="2120833" y="5438665"/>
            <a:ext cx="8112224" cy="253916"/>
          </a:xfrm>
          <a:prstGeom prst="rect">
            <a:avLst/>
          </a:prstGeom>
          <a:noFill/>
        </p:spPr>
        <p:txBody>
          <a:bodyPr wrap="square">
            <a:spAutoFit/>
          </a:bodyPr>
          <a:lstStyle/>
          <a:p>
            <a:r>
              <a:rPr lang="en-US" sz="1050" b="1" dirty="0">
                <a:effectLst/>
                <a:latin typeface="Cambria" panose="02040503050406030204" pitchFamily="18" charset="0"/>
                <a:ea typeface="Cambria" panose="02040503050406030204" pitchFamily="18" charset="0"/>
                <a:cs typeface="Times New Roman" panose="02020603050405020304" pitchFamily="18" charset="0"/>
              </a:rPr>
              <a:t>Data Source:</a:t>
            </a:r>
            <a:r>
              <a:rPr lang="en-US" sz="1050" dirty="0">
                <a:effectLst/>
                <a:latin typeface="Cambria" panose="02040503050406030204" pitchFamily="18" charset="0"/>
                <a:ea typeface="Cambria" panose="02040503050406030204" pitchFamily="18" charset="0"/>
                <a:cs typeface="Times New Roman" panose="02020603050405020304" pitchFamily="18" charset="0"/>
              </a:rPr>
              <a:t> World Bank World Development Indicators, latest available (2022-2024)</a:t>
            </a:r>
            <a:endParaRPr lang="en-TR" sz="1050" dirty="0">
              <a:latin typeface="Cambria" panose="02040503050406030204" pitchFamily="18" charset="0"/>
            </a:endParaRPr>
          </a:p>
        </p:txBody>
      </p:sp>
      <p:graphicFrame>
        <p:nvGraphicFramePr>
          <p:cNvPr id="8" name="Chart 7">
            <a:extLst>
              <a:ext uri="{FF2B5EF4-FFF2-40B4-BE49-F238E27FC236}">
                <a16:creationId xmlns:a16="http://schemas.microsoft.com/office/drawing/2014/main" id="{FC3A6D1C-3016-4224-AA88-47622E25FFE2}"/>
              </a:ext>
            </a:extLst>
          </p:cNvPr>
          <p:cNvGraphicFramePr/>
          <p:nvPr>
            <p:extLst>
              <p:ext uri="{D42A27DB-BD31-4B8C-83A1-F6EECF244321}">
                <p14:modId xmlns:p14="http://schemas.microsoft.com/office/powerpoint/2010/main" val="2028040537"/>
              </p:ext>
            </p:extLst>
          </p:nvPr>
        </p:nvGraphicFramePr>
        <p:xfrm>
          <a:off x="5896411" y="1772816"/>
          <a:ext cx="5775847" cy="287600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95337447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Line 3"/>
          <p:cNvSpPr>
            <a:spLocks noChangeShapeType="1"/>
          </p:cNvSpPr>
          <p:nvPr/>
        </p:nvSpPr>
        <p:spPr bwMode="auto">
          <a:xfrm rot="10800000" flipH="1" flipV="1">
            <a:off x="1524002" y="620686"/>
            <a:ext cx="9170789" cy="1"/>
          </a:xfrm>
          <a:prstGeom prst="line">
            <a:avLst/>
          </a:prstGeom>
          <a:noFill/>
          <a:ln w="25400" cap="rnd">
            <a:solidFill>
              <a:srgbClr val="2A5C51"/>
            </a:solidFill>
            <a:miter lim="800000"/>
            <a:headEnd/>
            <a:tailEnd/>
          </a:ln>
        </p:spPr>
        <p:txBody>
          <a:bodyPr lIns="0" tIns="0" rIns="0" bIns="0"/>
          <a:lstStyle/>
          <a:p>
            <a:endParaRPr lang="tr-TR" dirty="0"/>
          </a:p>
        </p:txBody>
      </p:sp>
      <p:sp>
        <p:nvSpPr>
          <p:cNvPr id="12" name="Rectangle 11"/>
          <p:cNvSpPr/>
          <p:nvPr/>
        </p:nvSpPr>
        <p:spPr>
          <a:xfrm>
            <a:off x="1559766" y="20523"/>
            <a:ext cx="8673291" cy="1107996"/>
          </a:xfrm>
          <a:prstGeom prst="rect">
            <a:avLst/>
          </a:prstGeom>
          <a:noFill/>
          <a:ln w="12700">
            <a:noFill/>
            <a:miter lim="800000"/>
            <a:headEnd/>
            <a:tailEnd/>
          </a:ln>
        </p:spPr>
        <p:txBody>
          <a:bodyPr lIns="0" tIns="0" rIns="0" bIns="0">
            <a:spAutoFit/>
          </a:bodyPr>
          <a:lstStyle/>
          <a:p>
            <a:pPr algn="l"/>
            <a:r>
              <a:rPr lang="tr-TR" sz="3600" b="1" dirty="0">
                <a:solidFill>
                  <a:srgbClr val="2A5C51"/>
                </a:solidFill>
                <a:latin typeface="Cambria" panose="02040503050406030204" pitchFamily="18" charset="0"/>
                <a:ea typeface="Optima" charset="0"/>
                <a:cs typeface="Optima" charset="0"/>
                <a:sym typeface="Optima" charset="0"/>
              </a:rPr>
              <a:t>Financial Depth</a:t>
            </a:r>
          </a:p>
          <a:p>
            <a:pPr algn="l"/>
            <a:endParaRPr lang="tr-TR" sz="3600" b="1" dirty="0">
              <a:solidFill>
                <a:srgbClr val="2A5C51"/>
              </a:solidFill>
              <a:latin typeface="Cambria" panose="02040503050406030204" pitchFamily="18" charset="0"/>
              <a:ea typeface="Optima" charset="0"/>
              <a:cs typeface="Optima" charset="0"/>
              <a:sym typeface="Optima" charset="0"/>
            </a:endParaRPr>
          </a:p>
        </p:txBody>
      </p:sp>
      <p:sp>
        <p:nvSpPr>
          <p:cNvPr id="11" name="Dikdörtgen 10"/>
          <p:cNvSpPr/>
          <p:nvPr/>
        </p:nvSpPr>
        <p:spPr>
          <a:xfrm>
            <a:off x="165410" y="1161310"/>
            <a:ext cx="5210510" cy="523220"/>
          </a:xfrm>
          <a:prstGeom prst="rect">
            <a:avLst/>
          </a:prstGeom>
        </p:spPr>
        <p:txBody>
          <a:bodyPr wrap="square">
            <a:spAutoFit/>
          </a:bodyPr>
          <a:lstStyle/>
          <a:p>
            <a:pPr algn="l"/>
            <a:r>
              <a:rPr lang="tr-TR" sz="1400" b="1" dirty="0" err="1">
                <a:solidFill>
                  <a:schemeClr val="bg2"/>
                </a:solidFill>
                <a:latin typeface="Times New Roman" pitchFamily="18" charset="0"/>
                <a:ea typeface="Batang" pitchFamily="18" charset="-127"/>
                <a:cs typeface="Times New Roman" pitchFamily="18" charset="0"/>
              </a:rPr>
              <a:t>Figure</a:t>
            </a:r>
            <a:r>
              <a:rPr lang="tr-TR" sz="1400" b="1" dirty="0">
                <a:solidFill>
                  <a:schemeClr val="bg2"/>
                </a:solidFill>
                <a:latin typeface="Times New Roman" pitchFamily="18" charset="0"/>
                <a:ea typeface="Batang" pitchFamily="18" charset="-127"/>
                <a:cs typeface="Times New Roman" pitchFamily="18" charset="0"/>
              </a:rPr>
              <a:t> 5. </a:t>
            </a:r>
            <a:r>
              <a:rPr lang="en-US" sz="1400" b="1" dirty="0">
                <a:solidFill>
                  <a:schemeClr val="bg2"/>
                </a:solidFill>
                <a:latin typeface="Times New Roman" pitchFamily="18" charset="0"/>
                <a:ea typeface="Batang" pitchFamily="18" charset="-127"/>
                <a:cs typeface="Times New Roman" pitchFamily="18" charset="0"/>
              </a:rPr>
              <a:t>Private Credit by Deposit Money Banks to GDP (%, 2022-2024)</a:t>
            </a:r>
            <a:endParaRPr lang="tr-TR" sz="1400" b="1" dirty="0">
              <a:solidFill>
                <a:schemeClr val="bg2"/>
              </a:solidFill>
              <a:latin typeface="Times New Roman" pitchFamily="18" charset="0"/>
              <a:ea typeface="Batang" pitchFamily="18" charset="-127"/>
              <a:cs typeface="Times New Roman" pitchFamily="18" charset="0"/>
            </a:endParaRPr>
          </a:p>
        </p:txBody>
      </p:sp>
      <p:sp>
        <p:nvSpPr>
          <p:cNvPr id="13" name="Dikdörtgen 12">
            <a:extLst>
              <a:ext uri="{FF2B5EF4-FFF2-40B4-BE49-F238E27FC236}">
                <a16:creationId xmlns:a16="http://schemas.microsoft.com/office/drawing/2014/main" id="{213D0AEA-EF23-4C8C-99C1-8872C729DFE3}"/>
              </a:ext>
            </a:extLst>
          </p:cNvPr>
          <p:cNvSpPr/>
          <p:nvPr/>
        </p:nvSpPr>
        <p:spPr>
          <a:xfrm>
            <a:off x="6022050" y="683249"/>
            <a:ext cx="5734800" cy="307777"/>
          </a:xfrm>
          <a:prstGeom prst="rect">
            <a:avLst/>
          </a:prstGeom>
        </p:spPr>
        <p:txBody>
          <a:bodyPr wrap="square">
            <a:spAutoFit/>
          </a:bodyPr>
          <a:lstStyle/>
          <a:p>
            <a:r>
              <a:rPr lang="tr-TR" sz="1400" b="1" dirty="0" err="1">
                <a:solidFill>
                  <a:schemeClr val="bg2"/>
                </a:solidFill>
                <a:latin typeface="Times New Roman" pitchFamily="18" charset="0"/>
                <a:ea typeface="Cambria" panose="02040503050406030204" pitchFamily="18" charset="0"/>
                <a:cs typeface="Times New Roman" pitchFamily="18" charset="0"/>
              </a:rPr>
              <a:t>Figure</a:t>
            </a:r>
            <a:r>
              <a:rPr lang="tr-TR" sz="1400" b="1" dirty="0">
                <a:solidFill>
                  <a:schemeClr val="bg2"/>
                </a:solidFill>
                <a:latin typeface="Times New Roman" pitchFamily="18" charset="0"/>
                <a:ea typeface="Cambria" panose="02040503050406030204" pitchFamily="18" charset="0"/>
                <a:cs typeface="Times New Roman" pitchFamily="18" charset="0"/>
              </a:rPr>
              <a:t> 6. </a:t>
            </a:r>
            <a:r>
              <a:rPr lang="en-US" sz="1400" b="1" dirty="0">
                <a:solidFill>
                  <a:schemeClr val="bg2"/>
                </a:solidFill>
                <a:latin typeface="Times New Roman" pitchFamily="18" charset="0"/>
                <a:ea typeface="Cambria" panose="02040503050406030204" pitchFamily="18" charset="0"/>
                <a:cs typeface="Times New Roman" pitchFamily="18" charset="0"/>
              </a:rPr>
              <a:t>Stock Market Capitalization to GDP (%, 2022-2024)</a:t>
            </a:r>
            <a:endParaRPr lang="tr-TR" sz="1400" b="1" dirty="0">
              <a:solidFill>
                <a:schemeClr val="bg2"/>
              </a:solidFill>
              <a:latin typeface="Times New Roman" pitchFamily="18" charset="0"/>
              <a:cs typeface="Times New Roman" pitchFamily="18" charset="0"/>
            </a:endParaRPr>
          </a:p>
        </p:txBody>
      </p:sp>
      <p:sp>
        <p:nvSpPr>
          <p:cNvPr id="6" name="TextBox 5">
            <a:extLst>
              <a:ext uri="{FF2B5EF4-FFF2-40B4-BE49-F238E27FC236}">
                <a16:creationId xmlns:a16="http://schemas.microsoft.com/office/drawing/2014/main" id="{C98049F0-2598-5BCA-5218-92CF15CBEE91}"/>
              </a:ext>
            </a:extLst>
          </p:cNvPr>
          <p:cNvSpPr txBox="1"/>
          <p:nvPr/>
        </p:nvSpPr>
        <p:spPr>
          <a:xfrm>
            <a:off x="1668" y="5152709"/>
            <a:ext cx="4104456" cy="577081"/>
          </a:xfrm>
          <a:prstGeom prst="rect">
            <a:avLst/>
          </a:prstGeom>
          <a:noFill/>
        </p:spPr>
        <p:txBody>
          <a:bodyPr wrap="square">
            <a:spAutoFit/>
          </a:bodyPr>
          <a:lstStyle/>
          <a:p>
            <a:r>
              <a:rPr lang="en-US" sz="1050" b="1" dirty="0">
                <a:effectLst/>
                <a:latin typeface="Cambria" panose="02040503050406030204" pitchFamily="18" charset="0"/>
                <a:ea typeface="Cambria" panose="02040503050406030204" pitchFamily="18" charset="0"/>
                <a:cs typeface="Times New Roman" panose="02020603050405020304" pitchFamily="18" charset="0"/>
              </a:rPr>
              <a:t>Data Source:</a:t>
            </a:r>
            <a:r>
              <a:rPr lang="en-US" sz="1050" dirty="0">
                <a:effectLst/>
                <a:latin typeface="Cambria" panose="02040503050406030204" pitchFamily="18" charset="0"/>
                <a:ea typeface="Cambria" panose="02040503050406030204" pitchFamily="18" charset="0"/>
                <a:cs typeface="Times New Roman" panose="02020603050405020304" pitchFamily="18" charset="0"/>
              </a:rPr>
              <a:t> World Bank World Development Indicators, latest available (2022-2024). Figure 6 excludes OIC-LIG: no member country reports stock market data.</a:t>
            </a:r>
            <a:r>
              <a:rPr lang="en-TR" sz="1050" dirty="0">
                <a:effectLst/>
                <a:latin typeface="Cambria" panose="02040503050406030204" pitchFamily="18" charset="0"/>
              </a:rPr>
              <a:t> </a:t>
            </a:r>
            <a:endParaRPr lang="en-TR" sz="1050" dirty="0">
              <a:latin typeface="Cambria" panose="02040503050406030204" pitchFamily="18" charset="0"/>
            </a:endParaRPr>
          </a:p>
        </p:txBody>
      </p:sp>
      <p:graphicFrame>
        <p:nvGraphicFramePr>
          <p:cNvPr id="2" name="Chart 1">
            <a:extLst>
              <a:ext uri="{FF2B5EF4-FFF2-40B4-BE49-F238E27FC236}">
                <a16:creationId xmlns:a16="http://schemas.microsoft.com/office/drawing/2014/main" id="{3721CF35-03E5-4EB4-8609-268BEF8DBB98}"/>
              </a:ext>
            </a:extLst>
          </p:cNvPr>
          <p:cNvGraphicFramePr/>
          <p:nvPr>
            <p:extLst>
              <p:ext uri="{D42A27DB-BD31-4B8C-83A1-F6EECF244321}">
                <p14:modId xmlns:p14="http://schemas.microsoft.com/office/powerpoint/2010/main" val="2368924081"/>
              </p:ext>
            </p:extLst>
          </p:nvPr>
        </p:nvGraphicFramePr>
        <p:xfrm>
          <a:off x="165410" y="1736629"/>
          <a:ext cx="5338445" cy="280797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a:extLst>
              <a:ext uri="{FF2B5EF4-FFF2-40B4-BE49-F238E27FC236}">
                <a16:creationId xmlns:a16="http://schemas.microsoft.com/office/drawing/2014/main" id="{240E0CF8-949F-421F-97AC-2290399F6846}"/>
              </a:ext>
            </a:extLst>
          </p:cNvPr>
          <p:cNvGraphicFramePr/>
          <p:nvPr>
            <p:extLst>
              <p:ext uri="{D42A27DB-BD31-4B8C-83A1-F6EECF244321}">
                <p14:modId xmlns:p14="http://schemas.microsoft.com/office/powerpoint/2010/main" val="300538071"/>
              </p:ext>
            </p:extLst>
          </p:nvPr>
        </p:nvGraphicFramePr>
        <p:xfrm>
          <a:off x="5761800" y="908984"/>
          <a:ext cx="5995050" cy="482079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96226501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Line 3"/>
          <p:cNvSpPr>
            <a:spLocks noChangeShapeType="1"/>
          </p:cNvSpPr>
          <p:nvPr/>
        </p:nvSpPr>
        <p:spPr bwMode="auto">
          <a:xfrm rot="10800000" flipH="1" flipV="1">
            <a:off x="1524002" y="620686"/>
            <a:ext cx="9170789" cy="1"/>
          </a:xfrm>
          <a:prstGeom prst="line">
            <a:avLst/>
          </a:prstGeom>
          <a:noFill/>
          <a:ln w="25400" cap="rnd">
            <a:solidFill>
              <a:srgbClr val="2A5C51"/>
            </a:solidFill>
            <a:miter lim="800000"/>
            <a:headEnd/>
            <a:tailEnd/>
          </a:ln>
        </p:spPr>
        <p:txBody>
          <a:bodyPr lIns="0" tIns="0" rIns="0" bIns="0"/>
          <a:lstStyle/>
          <a:p>
            <a:endParaRPr lang="tr-TR" dirty="0"/>
          </a:p>
        </p:txBody>
      </p:sp>
      <p:sp>
        <p:nvSpPr>
          <p:cNvPr id="12" name="Rectangle 11"/>
          <p:cNvSpPr/>
          <p:nvPr/>
        </p:nvSpPr>
        <p:spPr>
          <a:xfrm>
            <a:off x="1559766" y="20523"/>
            <a:ext cx="8673291" cy="1107996"/>
          </a:xfrm>
          <a:prstGeom prst="rect">
            <a:avLst/>
          </a:prstGeom>
          <a:noFill/>
          <a:ln w="12700">
            <a:noFill/>
            <a:miter lim="800000"/>
            <a:headEnd/>
            <a:tailEnd/>
          </a:ln>
        </p:spPr>
        <p:txBody>
          <a:bodyPr lIns="0" tIns="0" rIns="0" bIns="0">
            <a:spAutoFit/>
          </a:bodyPr>
          <a:lstStyle/>
          <a:p>
            <a:pPr algn="l"/>
            <a:r>
              <a:rPr lang="tr-TR" sz="3600" b="1" dirty="0">
                <a:solidFill>
                  <a:srgbClr val="2A5C51"/>
                </a:solidFill>
                <a:latin typeface="Cambria" panose="02040503050406030204" pitchFamily="18" charset="0"/>
                <a:ea typeface="Optima" charset="0"/>
                <a:cs typeface="Optima" charset="0"/>
                <a:sym typeface="Optima" charset="0"/>
              </a:rPr>
              <a:t>Financial </a:t>
            </a:r>
            <a:r>
              <a:rPr lang="en-GB" sz="3600" b="1" dirty="0">
                <a:solidFill>
                  <a:srgbClr val="2A5C51"/>
                </a:solidFill>
                <a:latin typeface="Cambria" panose="02040503050406030204" pitchFamily="18" charset="0"/>
                <a:ea typeface="Optima" charset="0"/>
                <a:cs typeface="Optima" charset="0"/>
                <a:sym typeface="Optima" charset="0"/>
              </a:rPr>
              <a:t>Efficiency</a:t>
            </a:r>
          </a:p>
          <a:p>
            <a:pPr algn="l"/>
            <a:endParaRPr lang="tr-TR" sz="3600" b="1" dirty="0">
              <a:solidFill>
                <a:srgbClr val="2A5C51"/>
              </a:solidFill>
              <a:latin typeface="Cambria" panose="02040503050406030204" pitchFamily="18" charset="0"/>
              <a:ea typeface="Optima" charset="0"/>
              <a:cs typeface="Optima" charset="0"/>
              <a:sym typeface="Optima" charset="0"/>
            </a:endParaRPr>
          </a:p>
        </p:txBody>
      </p:sp>
      <p:sp>
        <p:nvSpPr>
          <p:cNvPr id="17" name="Dikdörtgen 16"/>
          <p:cNvSpPr/>
          <p:nvPr/>
        </p:nvSpPr>
        <p:spPr>
          <a:xfrm>
            <a:off x="3719736" y="845503"/>
            <a:ext cx="11500000" cy="307777"/>
          </a:xfrm>
          <a:prstGeom prst="rect">
            <a:avLst/>
          </a:prstGeom>
        </p:spPr>
        <p:txBody>
          <a:bodyPr wrap="square">
            <a:spAutoFit/>
          </a:bodyPr>
          <a:lstStyle/>
          <a:p>
            <a:pPr algn="l">
              <a:defRPr sz="1400" b="0" i="0" u="none" strike="noStrike" kern="1200" spc="0" baseline="0">
                <a:solidFill>
                  <a:prstClr val="black">
                    <a:lumMod val="65000"/>
                    <a:lumOff val="35000"/>
                  </a:prstClr>
                </a:solidFill>
                <a:latin typeface="+mn-lt"/>
                <a:ea typeface="+mn-ea"/>
                <a:cs typeface="+mn-cs"/>
              </a:defRPr>
            </a:pPr>
            <a:r>
              <a:rPr lang="tr-TR" sz="1400" b="1" dirty="0" err="1">
                <a:solidFill>
                  <a:schemeClr val="bg2"/>
                </a:solidFill>
                <a:latin typeface="Times New Roman" pitchFamily="18" charset="0"/>
                <a:cs typeface="Times New Roman" pitchFamily="18" charset="0"/>
              </a:rPr>
              <a:t>Figure</a:t>
            </a:r>
            <a:r>
              <a:rPr lang="tr-TR" sz="1400" b="1" dirty="0">
                <a:solidFill>
                  <a:schemeClr val="bg2"/>
                </a:solidFill>
                <a:latin typeface="Times New Roman" pitchFamily="18" charset="0"/>
                <a:cs typeface="Times New Roman" pitchFamily="18" charset="0"/>
              </a:rPr>
              <a:t> 7. </a:t>
            </a:r>
            <a:r>
              <a:rPr lang="en-US" sz="1400" b="1" dirty="0">
                <a:solidFill>
                  <a:schemeClr val="bg2"/>
                </a:solidFill>
                <a:latin typeface="Times New Roman" pitchFamily="18" charset="0"/>
                <a:ea typeface="Cambria" panose="02040503050406030204" pitchFamily="18" charset="0"/>
                <a:cs typeface="Times New Roman" pitchFamily="18" charset="0"/>
              </a:rPr>
              <a:t>Bank </a:t>
            </a:r>
            <a:r>
              <a:rPr lang="tr-TR" sz="1400" b="1" dirty="0">
                <a:solidFill>
                  <a:schemeClr val="bg2"/>
                </a:solidFill>
                <a:latin typeface="Times New Roman" pitchFamily="18" charset="0"/>
                <a:ea typeface="Cambria" panose="02040503050406030204" pitchFamily="18" charset="0"/>
                <a:cs typeface="Times New Roman" pitchFamily="18" charset="0"/>
              </a:rPr>
              <a:t>R</a:t>
            </a:r>
            <a:r>
              <a:rPr lang="en-US" sz="1400" b="1" dirty="0" err="1">
                <a:solidFill>
                  <a:schemeClr val="bg2"/>
                </a:solidFill>
                <a:latin typeface="Times New Roman" pitchFamily="18" charset="0"/>
                <a:ea typeface="Cambria" panose="02040503050406030204" pitchFamily="18" charset="0"/>
                <a:cs typeface="Times New Roman" pitchFamily="18" charset="0"/>
              </a:rPr>
              <a:t>eturn</a:t>
            </a:r>
            <a:r>
              <a:rPr lang="en-US" sz="1400" b="1" dirty="0">
                <a:solidFill>
                  <a:schemeClr val="bg2"/>
                </a:solidFill>
                <a:latin typeface="Times New Roman" pitchFamily="18" charset="0"/>
                <a:ea typeface="Cambria" panose="02040503050406030204" pitchFamily="18" charset="0"/>
                <a:cs typeface="Times New Roman" pitchFamily="18" charset="0"/>
              </a:rPr>
              <a:t> on </a:t>
            </a:r>
            <a:r>
              <a:rPr lang="tr-TR" sz="1400" b="1" dirty="0">
                <a:solidFill>
                  <a:schemeClr val="bg2"/>
                </a:solidFill>
                <a:latin typeface="Times New Roman" pitchFamily="18" charset="0"/>
                <a:ea typeface="Cambria" panose="02040503050406030204" pitchFamily="18" charset="0"/>
                <a:cs typeface="Times New Roman" pitchFamily="18" charset="0"/>
              </a:rPr>
              <a:t>A</a:t>
            </a:r>
            <a:r>
              <a:rPr lang="en-US" sz="1400" b="1" dirty="0" err="1">
                <a:solidFill>
                  <a:schemeClr val="bg2"/>
                </a:solidFill>
                <a:latin typeface="Times New Roman" pitchFamily="18" charset="0"/>
                <a:ea typeface="Cambria" panose="02040503050406030204" pitchFamily="18" charset="0"/>
                <a:cs typeface="Times New Roman" pitchFamily="18" charset="0"/>
              </a:rPr>
              <a:t>ssets</a:t>
            </a:r>
            <a:r>
              <a:rPr lang="en-US" sz="1400" b="1" dirty="0">
                <a:solidFill>
                  <a:schemeClr val="bg2"/>
                </a:solidFill>
                <a:latin typeface="Times New Roman" pitchFamily="18" charset="0"/>
                <a:ea typeface="Cambria" panose="02040503050406030204" pitchFamily="18" charset="0"/>
                <a:cs typeface="Times New Roman" pitchFamily="18" charset="0"/>
              </a:rPr>
              <a:t> (%, after tax, 2022-2024)</a:t>
            </a:r>
            <a:endParaRPr lang="tr-TR" sz="1400" b="1" dirty="0">
              <a:solidFill>
                <a:schemeClr val="bg2"/>
              </a:solidFill>
              <a:latin typeface="Times New Roman" pitchFamily="18" charset="0"/>
              <a:cs typeface="Times New Roman" pitchFamily="18" charset="0"/>
            </a:endParaRPr>
          </a:p>
        </p:txBody>
      </p:sp>
      <p:sp>
        <p:nvSpPr>
          <p:cNvPr id="13" name="Dikdörtgen 12">
            <a:extLst>
              <a:ext uri="{FF2B5EF4-FFF2-40B4-BE49-F238E27FC236}">
                <a16:creationId xmlns:a16="http://schemas.microsoft.com/office/drawing/2014/main" id="{213D0AEA-EF23-4C8C-99C1-8872C729DFE3}"/>
              </a:ext>
            </a:extLst>
          </p:cNvPr>
          <p:cNvSpPr/>
          <p:nvPr/>
        </p:nvSpPr>
        <p:spPr>
          <a:xfrm>
            <a:off x="335360" y="3220000"/>
            <a:ext cx="11500000" cy="307777"/>
          </a:xfrm>
          <a:prstGeom prst="rect">
            <a:avLst/>
          </a:prstGeom>
        </p:spPr>
        <p:txBody>
          <a:bodyPr wrap="square">
            <a:spAutoFit/>
          </a:bodyPr>
          <a:lstStyle/>
          <a:p>
            <a:r>
              <a:rPr lang="tr-TR" sz="1400" b="1" dirty="0" err="1">
                <a:solidFill>
                  <a:schemeClr val="bg2"/>
                </a:solidFill>
                <a:latin typeface="Times New Roman" pitchFamily="18" charset="0"/>
                <a:ea typeface="Cambria" panose="02040503050406030204" pitchFamily="18" charset="0"/>
                <a:cs typeface="Times New Roman" pitchFamily="18" charset="0"/>
              </a:rPr>
              <a:t>Figure</a:t>
            </a:r>
            <a:r>
              <a:rPr lang="tr-TR" sz="1400" b="1" dirty="0">
                <a:solidFill>
                  <a:schemeClr val="bg2"/>
                </a:solidFill>
                <a:latin typeface="Times New Roman" pitchFamily="18" charset="0"/>
                <a:ea typeface="Cambria" panose="02040503050406030204" pitchFamily="18" charset="0"/>
                <a:cs typeface="Times New Roman" pitchFamily="18" charset="0"/>
              </a:rPr>
              <a:t> 8. </a:t>
            </a:r>
            <a:r>
              <a:rPr lang="en-US" sz="1400" b="1" dirty="0">
                <a:solidFill>
                  <a:schemeClr val="bg2"/>
                </a:solidFill>
                <a:latin typeface="Times New Roman" pitchFamily="18" charset="0"/>
                <a:ea typeface="Cambria" panose="02040503050406030204" pitchFamily="18" charset="0"/>
                <a:cs typeface="Times New Roman" pitchFamily="18" charset="0"/>
              </a:rPr>
              <a:t>Bank </a:t>
            </a:r>
            <a:r>
              <a:rPr lang="tr-TR" sz="1400" b="1" dirty="0">
                <a:solidFill>
                  <a:schemeClr val="bg2"/>
                </a:solidFill>
                <a:latin typeface="Times New Roman" pitchFamily="18" charset="0"/>
                <a:ea typeface="Cambria" panose="02040503050406030204" pitchFamily="18" charset="0"/>
                <a:cs typeface="Times New Roman" pitchFamily="18" charset="0"/>
              </a:rPr>
              <a:t>R</a:t>
            </a:r>
            <a:r>
              <a:rPr lang="en-US" sz="1400" b="1" dirty="0" err="1">
                <a:solidFill>
                  <a:schemeClr val="bg2"/>
                </a:solidFill>
                <a:latin typeface="Times New Roman" pitchFamily="18" charset="0"/>
                <a:ea typeface="Cambria" panose="02040503050406030204" pitchFamily="18" charset="0"/>
                <a:cs typeface="Times New Roman" pitchFamily="18" charset="0"/>
              </a:rPr>
              <a:t>eturn</a:t>
            </a:r>
            <a:r>
              <a:rPr lang="en-US" sz="1400" b="1" dirty="0">
                <a:solidFill>
                  <a:schemeClr val="bg2"/>
                </a:solidFill>
                <a:latin typeface="Times New Roman" pitchFamily="18" charset="0"/>
                <a:ea typeface="Cambria" panose="02040503050406030204" pitchFamily="18" charset="0"/>
                <a:cs typeface="Times New Roman" pitchFamily="18" charset="0"/>
              </a:rPr>
              <a:t> on </a:t>
            </a:r>
            <a:r>
              <a:rPr lang="tr-TR" sz="1400" b="1" dirty="0">
                <a:solidFill>
                  <a:schemeClr val="bg2"/>
                </a:solidFill>
                <a:latin typeface="Times New Roman" pitchFamily="18" charset="0"/>
                <a:ea typeface="Cambria" panose="02040503050406030204" pitchFamily="18" charset="0"/>
                <a:cs typeface="Times New Roman" pitchFamily="18" charset="0"/>
              </a:rPr>
              <a:t>E</a:t>
            </a:r>
            <a:r>
              <a:rPr lang="en-US" sz="1400" b="1" dirty="0" err="1">
                <a:solidFill>
                  <a:schemeClr val="bg2"/>
                </a:solidFill>
                <a:latin typeface="Times New Roman" pitchFamily="18" charset="0"/>
                <a:ea typeface="Cambria" panose="02040503050406030204" pitchFamily="18" charset="0"/>
                <a:cs typeface="Times New Roman" pitchFamily="18" charset="0"/>
              </a:rPr>
              <a:t>quity</a:t>
            </a:r>
            <a:r>
              <a:rPr lang="en-US" sz="1400" b="1" dirty="0">
                <a:solidFill>
                  <a:schemeClr val="bg2"/>
                </a:solidFill>
                <a:latin typeface="Times New Roman" pitchFamily="18" charset="0"/>
                <a:ea typeface="Cambria" panose="02040503050406030204" pitchFamily="18" charset="0"/>
                <a:cs typeface="Times New Roman" pitchFamily="18" charset="0"/>
              </a:rPr>
              <a:t> (%, after tax, 2022-2024)</a:t>
            </a:r>
            <a:endParaRPr lang="tr-TR" sz="1400" b="1" dirty="0">
              <a:solidFill>
                <a:schemeClr val="bg2"/>
              </a:solidFill>
              <a:latin typeface="Times New Roman" pitchFamily="18" charset="0"/>
              <a:cs typeface="Times New Roman" pitchFamily="18" charset="0"/>
            </a:endParaRPr>
          </a:p>
        </p:txBody>
      </p:sp>
      <p:sp>
        <p:nvSpPr>
          <p:cNvPr id="6" name="TextBox 5">
            <a:extLst>
              <a:ext uri="{FF2B5EF4-FFF2-40B4-BE49-F238E27FC236}">
                <a16:creationId xmlns:a16="http://schemas.microsoft.com/office/drawing/2014/main" id="{C98049F0-2598-5BCA-5218-92CF15CBEE91}"/>
              </a:ext>
            </a:extLst>
          </p:cNvPr>
          <p:cNvSpPr txBox="1"/>
          <p:nvPr/>
        </p:nvSpPr>
        <p:spPr>
          <a:xfrm>
            <a:off x="839416" y="5484597"/>
            <a:ext cx="9500000" cy="253916"/>
          </a:xfrm>
          <a:prstGeom prst="rect">
            <a:avLst/>
          </a:prstGeom>
          <a:noFill/>
        </p:spPr>
        <p:txBody>
          <a:bodyPr wrap="square">
            <a:spAutoFit/>
          </a:bodyPr>
          <a:lstStyle/>
          <a:p>
            <a:r>
              <a:rPr lang="en-US" sz="1050" b="1" dirty="0">
                <a:effectLst/>
                <a:latin typeface="Cambria" panose="02040503050406030204" pitchFamily="18" charset="0"/>
                <a:ea typeface="Cambria" panose="02040503050406030204" pitchFamily="18" charset="0"/>
                <a:cs typeface="Times New Roman" panose="02020603050405020304" pitchFamily="18" charset="0"/>
              </a:rPr>
              <a:t>Data Source:</a:t>
            </a:r>
            <a:r>
              <a:rPr lang="en-US" sz="1050" dirty="0">
                <a:effectLst/>
                <a:latin typeface="Cambria" panose="02040503050406030204" pitchFamily="18" charset="0"/>
                <a:ea typeface="Cambria" panose="02040503050406030204" pitchFamily="18" charset="0"/>
                <a:cs typeface="Times New Roman" panose="02020603050405020304" pitchFamily="18" charset="0"/>
              </a:rPr>
              <a:t> IMF Financial Soundness Indicators, 2022-2024</a:t>
            </a:r>
            <a:endParaRPr lang="en-TR" sz="1050" dirty="0">
              <a:latin typeface="Cambria" panose="02040503050406030204" pitchFamily="18" charset="0"/>
            </a:endParaRPr>
          </a:p>
        </p:txBody>
      </p:sp>
      <p:graphicFrame>
        <p:nvGraphicFramePr>
          <p:cNvPr id="10" name="Chart 9">
            <a:extLst>
              <a:ext uri="{FF2B5EF4-FFF2-40B4-BE49-F238E27FC236}">
                <a16:creationId xmlns:a16="http://schemas.microsoft.com/office/drawing/2014/main" id="{6670D6A2-A1A9-47F0-8F46-95F676459FDC}"/>
              </a:ext>
            </a:extLst>
          </p:cNvPr>
          <p:cNvGraphicFramePr/>
          <p:nvPr>
            <p:extLst>
              <p:ext uri="{D42A27DB-BD31-4B8C-83A1-F6EECF244321}">
                <p14:modId xmlns:p14="http://schemas.microsoft.com/office/powerpoint/2010/main" val="1718518460"/>
              </p:ext>
            </p:extLst>
          </p:nvPr>
        </p:nvGraphicFramePr>
        <p:xfrm>
          <a:off x="335360" y="1119487"/>
          <a:ext cx="11500000" cy="202148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Chart 15">
            <a:extLst>
              <a:ext uri="{FF2B5EF4-FFF2-40B4-BE49-F238E27FC236}">
                <a16:creationId xmlns:a16="http://schemas.microsoft.com/office/drawing/2014/main" id="{EC54C513-BD59-4657-9DD3-3DF5F5DA75F9}"/>
              </a:ext>
            </a:extLst>
          </p:cNvPr>
          <p:cNvGraphicFramePr/>
          <p:nvPr>
            <p:extLst>
              <p:ext uri="{D42A27DB-BD31-4B8C-83A1-F6EECF244321}">
                <p14:modId xmlns:p14="http://schemas.microsoft.com/office/powerpoint/2010/main" val="4216243522"/>
              </p:ext>
            </p:extLst>
          </p:nvPr>
        </p:nvGraphicFramePr>
        <p:xfrm>
          <a:off x="335360" y="3490000"/>
          <a:ext cx="11500000" cy="175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77931298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Line 3"/>
          <p:cNvSpPr>
            <a:spLocks noChangeShapeType="1"/>
          </p:cNvSpPr>
          <p:nvPr/>
        </p:nvSpPr>
        <p:spPr bwMode="auto">
          <a:xfrm rot="10800000" flipH="1" flipV="1">
            <a:off x="1524002" y="620686"/>
            <a:ext cx="9170789" cy="1"/>
          </a:xfrm>
          <a:prstGeom prst="line">
            <a:avLst/>
          </a:prstGeom>
          <a:noFill/>
          <a:ln w="25400" cap="rnd">
            <a:solidFill>
              <a:srgbClr val="2A5C51"/>
            </a:solidFill>
            <a:miter lim="800000"/>
            <a:headEnd/>
            <a:tailEnd/>
          </a:ln>
        </p:spPr>
        <p:txBody>
          <a:bodyPr lIns="0" tIns="0" rIns="0" bIns="0"/>
          <a:lstStyle/>
          <a:p>
            <a:endParaRPr lang="tr-TR" dirty="0"/>
          </a:p>
        </p:txBody>
      </p:sp>
      <p:sp>
        <p:nvSpPr>
          <p:cNvPr id="12" name="Rectangle 11"/>
          <p:cNvSpPr/>
          <p:nvPr/>
        </p:nvSpPr>
        <p:spPr>
          <a:xfrm>
            <a:off x="1559766" y="20523"/>
            <a:ext cx="8673291" cy="1107996"/>
          </a:xfrm>
          <a:prstGeom prst="rect">
            <a:avLst/>
          </a:prstGeom>
          <a:noFill/>
          <a:ln w="12700">
            <a:noFill/>
            <a:miter lim="800000"/>
            <a:headEnd/>
            <a:tailEnd/>
          </a:ln>
        </p:spPr>
        <p:txBody>
          <a:bodyPr lIns="0" tIns="0" rIns="0" bIns="0">
            <a:spAutoFit/>
          </a:bodyPr>
          <a:lstStyle/>
          <a:p>
            <a:pPr algn="l"/>
            <a:r>
              <a:rPr lang="tr-TR" sz="3600" b="1" dirty="0">
                <a:solidFill>
                  <a:srgbClr val="2A5C51"/>
                </a:solidFill>
                <a:latin typeface="Cambria" panose="02040503050406030204" pitchFamily="18" charset="0"/>
                <a:ea typeface="Optima" charset="0"/>
                <a:cs typeface="Optima" charset="0"/>
                <a:sym typeface="Optima" charset="0"/>
              </a:rPr>
              <a:t>Financial </a:t>
            </a:r>
            <a:r>
              <a:rPr lang="tr-TR" sz="3600" b="1" dirty="0" err="1">
                <a:solidFill>
                  <a:srgbClr val="2A5C51"/>
                </a:solidFill>
                <a:latin typeface="Cambria" panose="02040503050406030204" pitchFamily="18" charset="0"/>
                <a:ea typeface="Optima" charset="0"/>
                <a:cs typeface="Optima" charset="0"/>
                <a:sym typeface="Optima" charset="0"/>
              </a:rPr>
              <a:t>Stability</a:t>
            </a:r>
            <a:endParaRPr lang="tr-TR" sz="3600" b="1" dirty="0">
              <a:solidFill>
                <a:srgbClr val="2A5C51"/>
              </a:solidFill>
              <a:latin typeface="Cambria" panose="02040503050406030204" pitchFamily="18" charset="0"/>
              <a:ea typeface="Optima" charset="0"/>
              <a:cs typeface="Optima" charset="0"/>
              <a:sym typeface="Optima" charset="0"/>
            </a:endParaRPr>
          </a:p>
          <a:p>
            <a:pPr algn="l"/>
            <a:endParaRPr lang="tr-TR" sz="3600" b="1" dirty="0">
              <a:solidFill>
                <a:srgbClr val="2A5C51"/>
              </a:solidFill>
              <a:latin typeface="Cambria" panose="02040503050406030204" pitchFamily="18" charset="0"/>
              <a:ea typeface="Optima" charset="0"/>
              <a:cs typeface="Optima" charset="0"/>
              <a:sym typeface="Optima" charset="0"/>
            </a:endParaRPr>
          </a:p>
        </p:txBody>
      </p:sp>
      <p:sp>
        <p:nvSpPr>
          <p:cNvPr id="15" name="Rectangle 7"/>
          <p:cNvSpPr>
            <a:spLocks noChangeArrowheads="1"/>
          </p:cNvSpPr>
          <p:nvPr/>
        </p:nvSpPr>
        <p:spPr bwMode="auto">
          <a:xfrm>
            <a:off x="5102226" y="1856474"/>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l"/>
            <a:br>
              <a:rPr lang="tr-TR" altLang="tr-TR" sz="1800">
                <a:latin typeface="Arial" pitchFamily="34" charset="0"/>
                <a:cs typeface="Arial" pitchFamily="34" charset="0"/>
              </a:rPr>
            </a:br>
            <a:endParaRPr lang="tr-TR" altLang="tr-TR" sz="1800">
              <a:latin typeface="Arial" pitchFamily="34" charset="0"/>
              <a:cs typeface="Arial" pitchFamily="34" charset="0"/>
            </a:endParaRPr>
          </a:p>
        </p:txBody>
      </p:sp>
      <p:sp>
        <p:nvSpPr>
          <p:cNvPr id="11" name="Dikdörtgen 10"/>
          <p:cNvSpPr/>
          <p:nvPr/>
        </p:nvSpPr>
        <p:spPr>
          <a:xfrm>
            <a:off x="335360" y="1161310"/>
            <a:ext cx="5113208" cy="523220"/>
          </a:xfrm>
          <a:prstGeom prst="rect">
            <a:avLst/>
          </a:prstGeom>
        </p:spPr>
        <p:txBody>
          <a:bodyPr wrap="square">
            <a:spAutoFit/>
          </a:bodyPr>
          <a:lstStyle/>
          <a:p>
            <a:pPr algn="l"/>
            <a:r>
              <a:rPr lang="tr-TR" sz="1400" b="1" dirty="0" err="1">
                <a:solidFill>
                  <a:schemeClr val="bg2"/>
                </a:solidFill>
                <a:latin typeface="Times New Roman" pitchFamily="18" charset="0"/>
                <a:ea typeface="Batang" pitchFamily="18" charset="-127"/>
                <a:cs typeface="Times New Roman" pitchFamily="18" charset="0"/>
              </a:rPr>
              <a:t>Figure</a:t>
            </a:r>
            <a:r>
              <a:rPr lang="tr-TR" sz="1400" b="1" dirty="0">
                <a:solidFill>
                  <a:schemeClr val="bg2"/>
                </a:solidFill>
                <a:latin typeface="Times New Roman" pitchFamily="18" charset="0"/>
                <a:ea typeface="Batang" pitchFamily="18" charset="-127"/>
                <a:cs typeface="Times New Roman" pitchFamily="18" charset="0"/>
              </a:rPr>
              <a:t> 9. </a:t>
            </a:r>
            <a:r>
              <a:rPr lang="en-US" sz="1400" b="1" dirty="0">
                <a:solidFill>
                  <a:schemeClr val="bg2"/>
                </a:solidFill>
                <a:latin typeface="Times New Roman" pitchFamily="18" charset="0"/>
                <a:ea typeface="Cambria" panose="02040503050406030204" pitchFamily="18" charset="0"/>
                <a:cs typeface="Times New Roman" pitchFamily="18" charset="0"/>
              </a:rPr>
              <a:t>Bank Regulatory Capital to Risk-Weighted Assets (%, 2022-2024)</a:t>
            </a:r>
            <a:endParaRPr lang="tr-TR" sz="1400" b="1" dirty="0">
              <a:solidFill>
                <a:schemeClr val="bg2"/>
              </a:solidFill>
              <a:latin typeface="Times New Roman" pitchFamily="18" charset="0"/>
              <a:ea typeface="Batang" pitchFamily="18" charset="-127"/>
              <a:cs typeface="Times New Roman" pitchFamily="18" charset="0"/>
            </a:endParaRPr>
          </a:p>
        </p:txBody>
      </p:sp>
      <p:sp>
        <p:nvSpPr>
          <p:cNvPr id="17" name="Dikdörtgen 16"/>
          <p:cNvSpPr/>
          <p:nvPr/>
        </p:nvSpPr>
        <p:spPr>
          <a:xfrm>
            <a:off x="6547778" y="619992"/>
            <a:ext cx="4804806" cy="307777"/>
          </a:xfrm>
          <a:prstGeom prst="rect">
            <a:avLst/>
          </a:prstGeom>
        </p:spPr>
        <p:txBody>
          <a:bodyPr wrap="square">
            <a:spAutoFit/>
          </a:bodyPr>
          <a:lstStyle/>
          <a:p>
            <a:pPr algn="l">
              <a:defRPr sz="1400" b="0" i="0" u="none" strike="noStrike" kern="1200" spc="0" baseline="0">
                <a:solidFill>
                  <a:prstClr val="black">
                    <a:lumMod val="65000"/>
                    <a:lumOff val="35000"/>
                  </a:prstClr>
                </a:solidFill>
                <a:latin typeface="+mn-lt"/>
                <a:ea typeface="+mn-ea"/>
                <a:cs typeface="+mn-cs"/>
              </a:defRPr>
            </a:pPr>
            <a:r>
              <a:rPr lang="tr-TR" sz="1400" b="1" dirty="0" err="1">
                <a:solidFill>
                  <a:schemeClr val="bg2"/>
                </a:solidFill>
                <a:latin typeface="Times New Roman" pitchFamily="18" charset="0"/>
                <a:cs typeface="Times New Roman" pitchFamily="18" charset="0"/>
              </a:rPr>
              <a:t>Figure</a:t>
            </a:r>
            <a:r>
              <a:rPr lang="tr-TR" sz="1400" b="1" dirty="0">
                <a:solidFill>
                  <a:schemeClr val="bg2"/>
                </a:solidFill>
                <a:latin typeface="Times New Roman" pitchFamily="18" charset="0"/>
                <a:cs typeface="Times New Roman" pitchFamily="18" charset="0"/>
              </a:rPr>
              <a:t> 10. </a:t>
            </a:r>
            <a:r>
              <a:rPr lang="en-US" sz="1400" b="1" dirty="0">
                <a:solidFill>
                  <a:schemeClr val="bg2"/>
                </a:solidFill>
                <a:latin typeface="Times New Roman" pitchFamily="18" charset="0"/>
                <a:ea typeface="Cambria" panose="02040503050406030204" pitchFamily="18" charset="0"/>
                <a:cs typeface="Times New Roman" pitchFamily="18" charset="0"/>
              </a:rPr>
              <a:t>Bank Capital to Total Assets (%, 2022-2024)</a:t>
            </a:r>
            <a:endParaRPr lang="tr-TR" sz="1400" b="1" dirty="0">
              <a:solidFill>
                <a:schemeClr val="bg2"/>
              </a:solidFill>
              <a:latin typeface="Times New Roman" pitchFamily="18" charset="0"/>
              <a:cs typeface="Times New Roman" pitchFamily="18" charset="0"/>
            </a:endParaRPr>
          </a:p>
        </p:txBody>
      </p:sp>
      <p:sp>
        <p:nvSpPr>
          <p:cNvPr id="13" name="Dikdörtgen 12">
            <a:extLst>
              <a:ext uri="{FF2B5EF4-FFF2-40B4-BE49-F238E27FC236}">
                <a16:creationId xmlns:a16="http://schemas.microsoft.com/office/drawing/2014/main" id="{213D0AEA-EF23-4C8C-99C1-8872C729DFE3}"/>
              </a:ext>
            </a:extLst>
          </p:cNvPr>
          <p:cNvSpPr/>
          <p:nvPr/>
        </p:nvSpPr>
        <p:spPr>
          <a:xfrm>
            <a:off x="5760640" y="3068960"/>
            <a:ext cx="6168008" cy="307777"/>
          </a:xfrm>
          <a:prstGeom prst="rect">
            <a:avLst/>
          </a:prstGeom>
        </p:spPr>
        <p:txBody>
          <a:bodyPr wrap="square">
            <a:spAutoFit/>
          </a:bodyPr>
          <a:lstStyle/>
          <a:p>
            <a:r>
              <a:rPr lang="tr-TR" sz="1400" b="1" dirty="0" err="1">
                <a:solidFill>
                  <a:schemeClr val="bg2"/>
                </a:solidFill>
                <a:latin typeface="Times New Roman" pitchFamily="18" charset="0"/>
                <a:ea typeface="Cambria" panose="02040503050406030204" pitchFamily="18" charset="0"/>
                <a:cs typeface="Times New Roman" pitchFamily="18" charset="0"/>
              </a:rPr>
              <a:t>Figure</a:t>
            </a:r>
            <a:r>
              <a:rPr lang="tr-TR" sz="1400" b="1" dirty="0">
                <a:solidFill>
                  <a:schemeClr val="bg2"/>
                </a:solidFill>
                <a:latin typeface="Times New Roman" pitchFamily="18" charset="0"/>
                <a:ea typeface="Cambria" panose="02040503050406030204" pitchFamily="18" charset="0"/>
                <a:cs typeface="Times New Roman" pitchFamily="18" charset="0"/>
              </a:rPr>
              <a:t> 11. </a:t>
            </a:r>
            <a:r>
              <a:rPr lang="en-US" sz="1400" b="1" dirty="0">
                <a:solidFill>
                  <a:schemeClr val="bg2"/>
                </a:solidFill>
                <a:latin typeface="Times New Roman" pitchFamily="18" charset="0"/>
                <a:ea typeface="Cambria" panose="02040503050406030204" pitchFamily="18" charset="0"/>
                <a:cs typeface="Times New Roman" pitchFamily="18" charset="0"/>
              </a:rPr>
              <a:t>Bank Non-Performing Loans to Gross Loans (%, 2022-2024)</a:t>
            </a:r>
            <a:endParaRPr lang="tr-TR" sz="1400" b="1" dirty="0">
              <a:solidFill>
                <a:schemeClr val="bg2"/>
              </a:solidFill>
              <a:latin typeface="Times New Roman" pitchFamily="18" charset="0"/>
              <a:cs typeface="Times New Roman" pitchFamily="18" charset="0"/>
            </a:endParaRPr>
          </a:p>
        </p:txBody>
      </p:sp>
      <p:sp>
        <p:nvSpPr>
          <p:cNvPr id="6" name="TextBox 5">
            <a:extLst>
              <a:ext uri="{FF2B5EF4-FFF2-40B4-BE49-F238E27FC236}">
                <a16:creationId xmlns:a16="http://schemas.microsoft.com/office/drawing/2014/main" id="{C98049F0-2598-5BCA-5218-92CF15CBEE91}"/>
              </a:ext>
            </a:extLst>
          </p:cNvPr>
          <p:cNvSpPr txBox="1"/>
          <p:nvPr/>
        </p:nvSpPr>
        <p:spPr>
          <a:xfrm>
            <a:off x="0" y="5237837"/>
            <a:ext cx="5286957" cy="415498"/>
          </a:xfrm>
          <a:prstGeom prst="rect">
            <a:avLst/>
          </a:prstGeom>
          <a:noFill/>
        </p:spPr>
        <p:txBody>
          <a:bodyPr wrap="square">
            <a:spAutoFit/>
          </a:bodyPr>
          <a:lstStyle/>
          <a:p>
            <a:r>
              <a:rPr lang="en-US" sz="1050" b="1" dirty="0">
                <a:effectLst/>
                <a:latin typeface="Cambria" panose="02040503050406030204" pitchFamily="18" charset="0"/>
                <a:ea typeface="Cambria" panose="02040503050406030204" pitchFamily="18" charset="0"/>
                <a:cs typeface="Times New Roman" panose="02020603050405020304" pitchFamily="18" charset="0"/>
              </a:rPr>
              <a:t>Data Source:</a:t>
            </a:r>
            <a:r>
              <a:rPr lang="en-US" sz="1050" dirty="0">
                <a:effectLst/>
                <a:latin typeface="Cambria" panose="02040503050406030204" pitchFamily="18" charset="0"/>
                <a:ea typeface="Cambria" panose="02040503050406030204" pitchFamily="18" charset="0"/>
                <a:cs typeface="Times New Roman" panose="02020603050405020304" pitchFamily="18" charset="0"/>
              </a:rPr>
              <a:t> Figure </a:t>
            </a:r>
            <a:r>
              <a:rPr lang="en-US" sz="1050" dirty="0">
                <a:latin typeface="Cambria" panose="02040503050406030204" pitchFamily="18" charset="0"/>
                <a:ea typeface="Cambria" panose="02040503050406030204" pitchFamily="18" charset="0"/>
                <a:cs typeface="Times New Roman" panose="02020603050405020304" pitchFamily="18" charset="0"/>
              </a:rPr>
              <a:t>9</a:t>
            </a:r>
            <a:r>
              <a:rPr lang="en-US" sz="1050" dirty="0">
                <a:effectLst/>
                <a:latin typeface="Cambria" panose="02040503050406030204" pitchFamily="18" charset="0"/>
                <a:ea typeface="Cambria" panose="02040503050406030204" pitchFamily="18" charset="0"/>
                <a:cs typeface="Times New Roman" panose="02020603050405020304" pitchFamily="18" charset="0"/>
              </a:rPr>
              <a:t>: IMF Financial Soundness Indicators, 2022-2024. Figures 10–11: World Bank WDI, 2022-2024</a:t>
            </a:r>
            <a:endParaRPr lang="en-TR" sz="1050" dirty="0">
              <a:latin typeface="Cambria" panose="02040503050406030204" pitchFamily="18" charset="0"/>
            </a:endParaRPr>
          </a:p>
        </p:txBody>
      </p:sp>
      <p:graphicFrame>
        <p:nvGraphicFramePr>
          <p:cNvPr id="2" name="Chart 1">
            <a:extLst>
              <a:ext uri="{FF2B5EF4-FFF2-40B4-BE49-F238E27FC236}">
                <a16:creationId xmlns:a16="http://schemas.microsoft.com/office/drawing/2014/main" id="{95635F49-343D-4315-8C65-EE6C4C1EA03C}"/>
              </a:ext>
            </a:extLst>
          </p:cNvPr>
          <p:cNvGraphicFramePr/>
          <p:nvPr>
            <p:extLst>
              <p:ext uri="{D42A27DB-BD31-4B8C-83A1-F6EECF244321}">
                <p14:modId xmlns:p14="http://schemas.microsoft.com/office/powerpoint/2010/main" val="2647741179"/>
              </p:ext>
            </p:extLst>
          </p:nvPr>
        </p:nvGraphicFramePr>
        <p:xfrm>
          <a:off x="242175" y="1885322"/>
          <a:ext cx="5338445" cy="280797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Chart 2">
            <a:extLst>
              <a:ext uri="{FF2B5EF4-FFF2-40B4-BE49-F238E27FC236}">
                <a16:creationId xmlns:a16="http://schemas.microsoft.com/office/drawing/2014/main" id="{ACAF6A8D-EBA2-4189-8289-C2678B94543C}"/>
              </a:ext>
            </a:extLst>
          </p:cNvPr>
          <p:cNvGraphicFramePr/>
          <p:nvPr>
            <p:extLst>
              <p:ext uri="{D42A27DB-BD31-4B8C-83A1-F6EECF244321}">
                <p14:modId xmlns:p14="http://schemas.microsoft.com/office/powerpoint/2010/main" val="3940566120"/>
              </p:ext>
            </p:extLst>
          </p:nvPr>
        </p:nvGraphicFramePr>
        <p:xfrm>
          <a:off x="5768384" y="787069"/>
          <a:ext cx="5760000" cy="23760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 name="Chart 4">
            <a:extLst>
              <a:ext uri="{FF2B5EF4-FFF2-40B4-BE49-F238E27FC236}">
                <a16:creationId xmlns:a16="http://schemas.microsoft.com/office/drawing/2014/main" id="{27DA0346-9F9D-4058-84D6-679E6AED628A}"/>
              </a:ext>
            </a:extLst>
          </p:cNvPr>
          <p:cNvGraphicFramePr/>
          <p:nvPr>
            <p:extLst>
              <p:ext uri="{D42A27DB-BD31-4B8C-83A1-F6EECF244321}">
                <p14:modId xmlns:p14="http://schemas.microsoft.com/office/powerpoint/2010/main" val="2664949504"/>
              </p:ext>
            </p:extLst>
          </p:nvPr>
        </p:nvGraphicFramePr>
        <p:xfrm>
          <a:off x="5896411" y="3305334"/>
          <a:ext cx="5698800" cy="26064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40757449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p:cNvSpPr>
          <p:nvPr/>
        </p:nvSpPr>
        <p:spPr bwMode="auto">
          <a:xfrm>
            <a:off x="1503398" y="308901"/>
            <a:ext cx="8643938" cy="595115"/>
          </a:xfrm>
          <a:prstGeom prst="rect">
            <a:avLst/>
          </a:prstGeom>
          <a:noFill/>
          <a:ln w="12700">
            <a:noFill/>
            <a:miter lim="800000"/>
            <a:headEnd/>
            <a:tailEnd/>
          </a:ln>
        </p:spPr>
        <p:txBody>
          <a:bodyPr lIns="0" tIns="0" rIns="0" bIns="0">
            <a:spAutoFit/>
          </a:bodyPr>
          <a:lstStyle/>
          <a:p>
            <a:pPr algn="l"/>
            <a:r>
              <a:rPr lang="tr-TR" sz="3900" b="1" dirty="0">
                <a:solidFill>
                  <a:srgbClr val="2A5C51"/>
                </a:solidFill>
                <a:latin typeface="Cambria" panose="02040503050406030204" pitchFamily="18" charset="0"/>
                <a:ea typeface="Optima" charset="0"/>
                <a:cs typeface="Arial" panose="020B0604020202020204" pitchFamily="34" charset="0"/>
                <a:sym typeface="Optima" charset="0"/>
              </a:rPr>
              <a:t>OUTLINE</a:t>
            </a:r>
            <a:endParaRPr lang="en-US" sz="3900" b="1" dirty="0">
              <a:solidFill>
                <a:srgbClr val="2A5C51"/>
              </a:solidFill>
              <a:latin typeface="Cambria" panose="02040503050406030204" pitchFamily="18" charset="0"/>
              <a:ea typeface="Optima" charset="0"/>
              <a:cs typeface="Arial" panose="020B0604020202020204" pitchFamily="34" charset="0"/>
              <a:sym typeface="Optima" charset="0"/>
            </a:endParaRPr>
          </a:p>
        </p:txBody>
      </p:sp>
      <p:sp>
        <p:nvSpPr>
          <p:cNvPr id="3076" name="Line 3"/>
          <p:cNvSpPr>
            <a:spLocks noChangeShapeType="1"/>
          </p:cNvSpPr>
          <p:nvPr/>
        </p:nvSpPr>
        <p:spPr bwMode="auto">
          <a:xfrm rot="10800000" flipH="1" flipV="1">
            <a:off x="1524002" y="900786"/>
            <a:ext cx="9170789" cy="1"/>
          </a:xfrm>
          <a:prstGeom prst="line">
            <a:avLst/>
          </a:prstGeom>
          <a:noFill/>
          <a:ln w="25400" cap="rnd">
            <a:solidFill>
              <a:srgbClr val="2A5C51"/>
            </a:solidFill>
            <a:miter lim="800000"/>
            <a:headEnd/>
            <a:tailEnd/>
          </a:ln>
        </p:spPr>
        <p:txBody>
          <a:bodyPr lIns="0" tIns="0" rIns="0" bIns="0"/>
          <a:lstStyle/>
          <a:p>
            <a:endParaRPr lang="tr-TR" dirty="0"/>
          </a:p>
        </p:txBody>
      </p:sp>
      <p:sp>
        <p:nvSpPr>
          <p:cNvPr id="3077" name="Rectangle 4"/>
          <p:cNvSpPr>
            <a:spLocks/>
          </p:cNvSpPr>
          <p:nvPr/>
        </p:nvSpPr>
        <p:spPr bwMode="auto">
          <a:xfrm>
            <a:off x="1503398" y="1700809"/>
            <a:ext cx="9170790" cy="2520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4281" tIns="32140" rIns="64281" bIns="32140" numCol="1" anchor="t" anchorCtr="0" compatLnSpc="1">
            <a:prstTxWarp prst="textNoShape">
              <a:avLst/>
            </a:prstTxWarp>
          </a:bodyPr>
          <a:lstStyle/>
          <a:p>
            <a:pPr marL="778607" lvl="1" indent="-457200" algn="l" eaLnBrk="0" hangingPunct="0">
              <a:lnSpc>
                <a:spcPct val="150000"/>
              </a:lnSpc>
              <a:spcBef>
                <a:spcPct val="20000"/>
              </a:spcBef>
              <a:buClr>
                <a:schemeClr val="bg2"/>
              </a:buClr>
              <a:buSzPct val="75000"/>
              <a:buFont typeface="Wingdings" panose="05000000000000000000" pitchFamily="2" charset="2"/>
              <a:buChar char="v"/>
            </a:pPr>
            <a:r>
              <a:rPr lang="en-US" sz="2800" dirty="0">
                <a:solidFill>
                  <a:schemeClr val="tx1"/>
                </a:solidFill>
                <a:latin typeface="Cambria" panose="02040503050406030204" pitchFamily="18" charset="0"/>
                <a:ea typeface="+mn-ea"/>
                <a:cs typeface="Times New Roman" pitchFamily="18" charset="0"/>
                <a:sym typeface="Optima" charset="0"/>
              </a:rPr>
              <a:t>Recent Global Economic Developments </a:t>
            </a:r>
          </a:p>
          <a:p>
            <a:pPr marL="778607" lvl="1" indent="-457200" algn="l" eaLnBrk="0" hangingPunct="0">
              <a:lnSpc>
                <a:spcPct val="150000"/>
              </a:lnSpc>
              <a:spcBef>
                <a:spcPct val="20000"/>
              </a:spcBef>
              <a:buClr>
                <a:schemeClr val="bg2"/>
              </a:buClr>
              <a:buSzPct val="75000"/>
              <a:buFont typeface="Wingdings" panose="05000000000000000000" pitchFamily="2" charset="2"/>
              <a:buChar char="v"/>
            </a:pPr>
            <a:r>
              <a:rPr lang="en-US" sz="2800" spc="-150" dirty="0">
                <a:solidFill>
                  <a:schemeClr val="tx1"/>
                </a:solidFill>
                <a:latin typeface="Cambria" panose="02040503050406030204" pitchFamily="18" charset="0"/>
                <a:ea typeface="+mn-ea"/>
                <a:cs typeface="Times New Roman" pitchFamily="18" charset="0"/>
                <a:sym typeface="Optima" charset="0"/>
              </a:rPr>
              <a:t>Financial Outlook </a:t>
            </a:r>
            <a:r>
              <a:rPr lang="tr-TR" sz="2800" spc="-150" dirty="0">
                <a:solidFill>
                  <a:schemeClr val="tx1"/>
                </a:solidFill>
                <a:latin typeface="Cambria" panose="02040503050406030204" pitchFamily="18" charset="0"/>
                <a:ea typeface="+mn-ea"/>
                <a:cs typeface="Times New Roman" pitchFamily="18" charset="0"/>
                <a:sym typeface="Optima" charset="0"/>
              </a:rPr>
              <a:t>of</a:t>
            </a:r>
            <a:r>
              <a:rPr lang="en-US" sz="2800" spc="-150" dirty="0">
                <a:solidFill>
                  <a:schemeClr val="tx1"/>
                </a:solidFill>
                <a:latin typeface="Cambria" panose="02040503050406030204" pitchFamily="18" charset="0"/>
                <a:ea typeface="+mn-ea"/>
                <a:cs typeface="Times New Roman" pitchFamily="18" charset="0"/>
                <a:sym typeface="Optima" charset="0"/>
              </a:rPr>
              <a:t> the OIC  Countries</a:t>
            </a:r>
          </a:p>
          <a:p>
            <a:pPr marL="778607" lvl="1" indent="-457200" algn="l" eaLnBrk="0" hangingPunct="0">
              <a:lnSpc>
                <a:spcPct val="150000"/>
              </a:lnSpc>
              <a:spcBef>
                <a:spcPct val="20000"/>
              </a:spcBef>
              <a:buClr>
                <a:schemeClr val="bg2"/>
              </a:buClr>
              <a:buSzPct val="75000"/>
              <a:buFont typeface="Wingdings" panose="05000000000000000000" pitchFamily="2" charset="2"/>
              <a:buChar char="v"/>
            </a:pPr>
            <a:r>
              <a:rPr lang="en-US" sz="2800" b="1" spc="-150" dirty="0">
                <a:solidFill>
                  <a:schemeClr val="tx1"/>
                </a:solidFill>
                <a:latin typeface="Cambria" panose="02040503050406030204" pitchFamily="18" charset="0"/>
                <a:ea typeface="+mn-ea"/>
                <a:cs typeface="Times New Roman" pitchFamily="18" charset="0"/>
                <a:sym typeface="Optima" charset="0"/>
              </a:rPr>
              <a:t>Islamic Finance</a:t>
            </a:r>
          </a:p>
        </p:txBody>
      </p:sp>
    </p:spTree>
    <p:extLst>
      <p:ext uri="{BB962C8B-B14F-4D97-AF65-F5344CB8AC3E}">
        <p14:creationId xmlns:p14="http://schemas.microsoft.com/office/powerpoint/2010/main" val="42237850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Line 3"/>
          <p:cNvSpPr>
            <a:spLocks noChangeShapeType="1"/>
          </p:cNvSpPr>
          <p:nvPr/>
        </p:nvSpPr>
        <p:spPr bwMode="auto">
          <a:xfrm rot="10800000" flipH="1" flipV="1">
            <a:off x="1524002" y="900786"/>
            <a:ext cx="9170789" cy="1"/>
          </a:xfrm>
          <a:prstGeom prst="line">
            <a:avLst/>
          </a:prstGeom>
          <a:noFill/>
          <a:ln w="25400" cap="rnd">
            <a:solidFill>
              <a:srgbClr val="2A5C51"/>
            </a:solidFill>
            <a:miter lim="800000"/>
            <a:headEnd/>
            <a:tailEnd/>
          </a:ln>
        </p:spPr>
        <p:txBody>
          <a:bodyPr lIns="0" tIns="0" rIns="0" bIns="0"/>
          <a:lstStyle/>
          <a:p>
            <a:endParaRPr lang="en-US"/>
          </a:p>
        </p:txBody>
      </p:sp>
      <p:sp>
        <p:nvSpPr>
          <p:cNvPr id="12" name="Rectangle 11"/>
          <p:cNvSpPr/>
          <p:nvPr/>
        </p:nvSpPr>
        <p:spPr>
          <a:xfrm>
            <a:off x="1524001" y="300621"/>
            <a:ext cx="8673291" cy="492443"/>
          </a:xfrm>
          <a:prstGeom prst="rect">
            <a:avLst/>
          </a:prstGeom>
          <a:noFill/>
          <a:ln w="12700">
            <a:noFill/>
            <a:miter lim="800000"/>
            <a:headEnd/>
            <a:tailEnd/>
          </a:ln>
        </p:spPr>
        <p:txBody>
          <a:bodyPr lIns="0" tIns="0" rIns="0" bIns="0">
            <a:spAutoFit/>
          </a:bodyPr>
          <a:lstStyle/>
          <a:p>
            <a:pPr algn="l"/>
            <a:r>
              <a:rPr lang="en-US" sz="3200" b="1" dirty="0">
                <a:solidFill>
                  <a:srgbClr val="2A5C51"/>
                </a:solidFill>
                <a:latin typeface="Cambria" panose="02040503050406030204" pitchFamily="18" charset="0"/>
                <a:ea typeface="Optima" charset="0"/>
                <a:cs typeface="Optima" charset="0"/>
                <a:sym typeface="Optima" charset="0"/>
              </a:rPr>
              <a:t>Islamic Finance</a:t>
            </a:r>
          </a:p>
        </p:txBody>
      </p:sp>
      <p:sp>
        <p:nvSpPr>
          <p:cNvPr id="3" name="Dikdörtgen 2"/>
          <p:cNvSpPr/>
          <p:nvPr/>
        </p:nvSpPr>
        <p:spPr>
          <a:xfrm>
            <a:off x="1199456" y="913544"/>
            <a:ext cx="10179985" cy="1031051"/>
          </a:xfrm>
          <a:prstGeom prst="rect">
            <a:avLst/>
          </a:prstGeom>
        </p:spPr>
        <p:txBody>
          <a:bodyPr wrap="square">
            <a:spAutoFit/>
          </a:bodyPr>
          <a:lstStyle/>
          <a:p>
            <a:pPr marL="285750" indent="-285750" algn="l">
              <a:spcAft>
                <a:spcPts val="600"/>
              </a:spcAft>
              <a:buFont typeface="Wingdings" pitchFamily="2" charset="2"/>
              <a:buChar char="Ø"/>
            </a:pPr>
            <a:r>
              <a:rPr lang="en-GB" sz="1400" dirty="0">
                <a:solidFill>
                  <a:schemeClr val="bg2"/>
                </a:solidFill>
                <a:latin typeface="Cambria" panose="02040503050406030204" pitchFamily="18" charset="0"/>
                <a:cs typeface="Times New Roman" pitchFamily="18" charset="0"/>
              </a:rPr>
              <a:t>The total assets of the Islamic finance sector increased to USD 4.40 trillion in 2025, with a 13.4% YoY growth rate [2024: comparable pace], adding USD 1.7 trillion since 2020 (5-year CAGR of 10.3%). </a:t>
            </a:r>
          </a:p>
          <a:p>
            <a:pPr marL="285750" indent="-285750" algn="l">
              <a:spcAft>
                <a:spcPts val="600"/>
              </a:spcAft>
              <a:buFont typeface="Wingdings" pitchFamily="2" charset="2"/>
              <a:buChar char="Ø"/>
            </a:pPr>
            <a:r>
              <a:rPr lang="en-GB" sz="1400" dirty="0">
                <a:solidFill>
                  <a:schemeClr val="bg2"/>
                </a:solidFill>
                <a:latin typeface="Cambria" panose="02040503050406030204" pitchFamily="18" charset="0"/>
                <a:cs typeface="Times New Roman" pitchFamily="18" charset="0"/>
              </a:rPr>
              <a:t>Islamic banking remained the dominant segment, with 69.2 percent of total IFSI assets in 2025. The Islamic banking sector grew 9.7 percent and reached USD 3,050.94 billion in the relevant year. </a:t>
            </a:r>
            <a:endParaRPr lang="en-US" sz="1400" dirty="0">
              <a:solidFill>
                <a:schemeClr val="bg2"/>
              </a:solidFill>
              <a:latin typeface="Cambria" panose="02040503050406030204" pitchFamily="18" charset="0"/>
              <a:cs typeface="Times New Roman" pitchFamily="18" charset="0"/>
            </a:endParaRPr>
          </a:p>
        </p:txBody>
      </p:sp>
      <p:sp>
        <p:nvSpPr>
          <p:cNvPr id="8" name="Dikdörtgen 7"/>
          <p:cNvSpPr/>
          <p:nvPr/>
        </p:nvSpPr>
        <p:spPr>
          <a:xfrm>
            <a:off x="2423592" y="5600790"/>
            <a:ext cx="8856984" cy="230832"/>
          </a:xfrm>
          <a:prstGeom prst="rect">
            <a:avLst/>
          </a:prstGeom>
        </p:spPr>
        <p:txBody>
          <a:bodyPr wrap="square">
            <a:spAutoFit/>
          </a:bodyPr>
          <a:lstStyle/>
          <a:p>
            <a:pPr algn="l"/>
            <a:r>
              <a:rPr lang="en-US" sz="900" dirty="0">
                <a:latin typeface="Cambria" panose="02040503050406030204" pitchFamily="18" charset="0"/>
                <a:ea typeface="Cambria" panose="02040503050406030204" pitchFamily="18" charset="0"/>
                <a:cs typeface="Times New Roman" pitchFamily="18" charset="0"/>
              </a:rPr>
              <a:t>Source: Islamic Financial Services Board, Islamic Financial Stability Report 2026 (</a:t>
            </a:r>
            <a:r>
              <a:rPr lang="en-US" sz="900" b="1" dirty="0">
                <a:latin typeface="Cambria" panose="02040503050406030204" pitchFamily="18" charset="0"/>
                <a:ea typeface="Cambria" panose="02040503050406030204" pitchFamily="18" charset="0"/>
                <a:cs typeface="Times New Roman" pitchFamily="18" charset="0"/>
              </a:rPr>
              <a:t>published 26 May 2026; data as of 2025</a:t>
            </a:r>
            <a:r>
              <a:rPr lang="en-US" sz="900" dirty="0">
                <a:latin typeface="Cambria" panose="02040503050406030204" pitchFamily="18" charset="0"/>
                <a:ea typeface="Cambria" panose="02040503050406030204" pitchFamily="18" charset="0"/>
                <a:cs typeface="Times New Roman" pitchFamily="18" charset="0"/>
              </a:rPr>
              <a:t>) </a:t>
            </a:r>
            <a:endParaRPr lang="en-US" sz="900" dirty="0">
              <a:latin typeface="Cambria" panose="02040503050406030204" pitchFamily="18" charset="0"/>
              <a:cs typeface="Times New Roman" pitchFamily="18" charset="0"/>
            </a:endParaRPr>
          </a:p>
        </p:txBody>
      </p:sp>
      <p:sp>
        <p:nvSpPr>
          <p:cNvPr id="2" name="Metin kutusu 1"/>
          <p:cNvSpPr txBox="1"/>
          <p:nvPr/>
        </p:nvSpPr>
        <p:spPr>
          <a:xfrm>
            <a:off x="3431704" y="1944595"/>
            <a:ext cx="9324526" cy="307777"/>
          </a:xfrm>
          <a:prstGeom prst="rect">
            <a:avLst/>
          </a:prstGeom>
          <a:noFill/>
        </p:spPr>
        <p:txBody>
          <a:bodyPr wrap="square" rtlCol="0">
            <a:spAutoFit/>
          </a:bodyPr>
          <a:lstStyle/>
          <a:p>
            <a:pPr algn="l"/>
            <a:r>
              <a:rPr lang="tr-TR" sz="1400" b="1" dirty="0" err="1">
                <a:solidFill>
                  <a:schemeClr val="bg2"/>
                </a:solidFill>
                <a:latin typeface="Cambria" panose="02040503050406030204" pitchFamily="18" charset="0"/>
                <a:cs typeface="Times New Roman" pitchFamily="18" charset="0"/>
              </a:rPr>
              <a:t>Table</a:t>
            </a:r>
            <a:r>
              <a:rPr lang="en-US" sz="1400" b="1" dirty="0">
                <a:solidFill>
                  <a:schemeClr val="bg2"/>
                </a:solidFill>
                <a:latin typeface="Cambria" panose="02040503050406030204" pitchFamily="18" charset="0"/>
                <a:cs typeface="Times New Roman" pitchFamily="18" charset="0"/>
              </a:rPr>
              <a:t> </a:t>
            </a:r>
            <a:r>
              <a:rPr lang="tr-TR" sz="1400" b="1" dirty="0">
                <a:solidFill>
                  <a:schemeClr val="bg2"/>
                </a:solidFill>
                <a:latin typeface="Cambria" panose="02040503050406030204" pitchFamily="18" charset="0"/>
                <a:cs typeface="Times New Roman" pitchFamily="18" charset="0"/>
              </a:rPr>
              <a:t>3</a:t>
            </a:r>
            <a:r>
              <a:rPr lang="en-US" sz="1400" b="1" dirty="0">
                <a:solidFill>
                  <a:schemeClr val="bg2"/>
                </a:solidFill>
                <a:latin typeface="Cambria" panose="02040503050406030204" pitchFamily="18" charset="0"/>
                <a:cs typeface="Times New Roman" pitchFamily="18" charset="0"/>
              </a:rPr>
              <a:t>. Breakdown of IFSI by Sector and by Region  (2025, USD billion)</a:t>
            </a:r>
          </a:p>
        </p:txBody>
      </p:sp>
      <p:graphicFrame>
        <p:nvGraphicFramePr>
          <p:cNvPr id="7" name="Table 6">
            <a:extLst>
              <a:ext uri="{FF2B5EF4-FFF2-40B4-BE49-F238E27FC236}">
                <a16:creationId xmlns:a16="http://schemas.microsoft.com/office/drawing/2014/main" id="{1FB7B980-B814-7CB6-39F6-60DCC375A91C}"/>
              </a:ext>
            </a:extLst>
          </p:cNvPr>
          <p:cNvGraphicFramePr>
            <a:graphicFrameLocks noGrp="1"/>
          </p:cNvGraphicFramePr>
          <p:nvPr>
            <p:extLst>
              <p:ext uri="{D42A27DB-BD31-4B8C-83A1-F6EECF244321}">
                <p14:modId xmlns:p14="http://schemas.microsoft.com/office/powerpoint/2010/main" val="42191995"/>
              </p:ext>
            </p:extLst>
          </p:nvPr>
        </p:nvGraphicFramePr>
        <p:xfrm>
          <a:off x="2567608" y="2348880"/>
          <a:ext cx="7629685" cy="3209894"/>
        </p:xfrm>
        <a:graphic>
          <a:graphicData uri="http://schemas.openxmlformats.org/drawingml/2006/table">
            <a:tbl>
              <a:tblPr firstRow="1" firstCol="1" bandRow="1"/>
              <a:tblGrid>
                <a:gridCol w="1242113">
                  <a:extLst>
                    <a:ext uri="{9D8B030D-6E8A-4147-A177-3AD203B41FA5}">
                      <a16:colId xmlns:a16="http://schemas.microsoft.com/office/drawing/2014/main" val="1918746185"/>
                    </a:ext>
                  </a:extLst>
                </a:gridCol>
                <a:gridCol w="1153608">
                  <a:extLst>
                    <a:ext uri="{9D8B030D-6E8A-4147-A177-3AD203B41FA5}">
                      <a16:colId xmlns:a16="http://schemas.microsoft.com/office/drawing/2014/main" val="2202825796"/>
                    </a:ext>
                  </a:extLst>
                </a:gridCol>
                <a:gridCol w="1280261">
                  <a:extLst>
                    <a:ext uri="{9D8B030D-6E8A-4147-A177-3AD203B41FA5}">
                      <a16:colId xmlns:a16="http://schemas.microsoft.com/office/drawing/2014/main" val="495696596"/>
                    </a:ext>
                  </a:extLst>
                </a:gridCol>
                <a:gridCol w="1118511">
                  <a:extLst>
                    <a:ext uri="{9D8B030D-6E8A-4147-A177-3AD203B41FA5}">
                      <a16:colId xmlns:a16="http://schemas.microsoft.com/office/drawing/2014/main" val="3148409787"/>
                    </a:ext>
                  </a:extLst>
                </a:gridCol>
                <a:gridCol w="1335196">
                  <a:extLst>
                    <a:ext uri="{9D8B030D-6E8A-4147-A177-3AD203B41FA5}">
                      <a16:colId xmlns:a16="http://schemas.microsoft.com/office/drawing/2014/main" val="1521024244"/>
                    </a:ext>
                  </a:extLst>
                </a:gridCol>
                <a:gridCol w="732450">
                  <a:extLst>
                    <a:ext uri="{9D8B030D-6E8A-4147-A177-3AD203B41FA5}">
                      <a16:colId xmlns:a16="http://schemas.microsoft.com/office/drawing/2014/main" val="3143629793"/>
                    </a:ext>
                  </a:extLst>
                </a:gridCol>
                <a:gridCol w="767546">
                  <a:extLst>
                    <a:ext uri="{9D8B030D-6E8A-4147-A177-3AD203B41FA5}">
                      <a16:colId xmlns:a16="http://schemas.microsoft.com/office/drawing/2014/main" val="2601390358"/>
                    </a:ext>
                  </a:extLst>
                </a:gridCol>
              </a:tblGrid>
              <a:tr h="620000">
                <a:tc>
                  <a:txBody>
                    <a:bodyPr/>
                    <a:lstStyle/>
                    <a:p>
                      <a:pPr algn="l">
                        <a:lnSpc>
                          <a:spcPts val="1300"/>
                        </a:lnSpc>
                        <a:spcAft>
                          <a:spcPts val="600"/>
                        </a:spcAft>
                      </a:pPr>
                      <a:r>
                        <a:rPr lang="en-US" sz="1100" b="1">
                          <a:solidFill>
                            <a:srgbClr val="FFFFFF"/>
                          </a:solidFill>
                          <a:effectLst/>
                          <a:latin typeface="Cambria" panose="02040503050406030204" pitchFamily="18" charset="0"/>
                          <a:ea typeface="Cambria" panose="02040503050406030204" pitchFamily="18" charset="0"/>
                          <a:cs typeface="Times New Roman" panose="02020603050405020304" pitchFamily="18" charset="0"/>
                        </a:rPr>
                        <a:t>Region</a:t>
                      </a:r>
                      <a:endParaRPr lang="en-TR" sz="1200">
                        <a:effectLst/>
                        <a:latin typeface="Cambria" panose="02040503050406030204" pitchFamily="18" charset="0"/>
                        <a:ea typeface="Cambria" panose="02040503050406030204" pitchFamily="18" charset="0"/>
                        <a:cs typeface="Times New Roman" panose="02020603050405020304" pitchFamily="18" charset="0"/>
                      </a:endParaRPr>
                    </a:p>
                  </a:txBody>
                  <a:tcPr marL="30421" marR="304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C96C8"/>
                    </a:solidFill>
                  </a:tcPr>
                </a:tc>
                <a:tc>
                  <a:txBody>
                    <a:bodyPr/>
                    <a:lstStyle/>
                    <a:p>
                      <a:pPr algn="ctr">
                        <a:lnSpc>
                          <a:spcPts val="1300"/>
                        </a:lnSpc>
                        <a:spcAft>
                          <a:spcPts val="600"/>
                        </a:spcAft>
                      </a:pPr>
                      <a:r>
                        <a:rPr lang="en-US" sz="1100" b="1">
                          <a:solidFill>
                            <a:srgbClr val="FFFFFF"/>
                          </a:solidFill>
                          <a:effectLst/>
                          <a:latin typeface="Cambria" panose="02040503050406030204" pitchFamily="18" charset="0"/>
                          <a:ea typeface="Cambria" panose="02040503050406030204" pitchFamily="18" charset="0"/>
                          <a:cs typeface="Times New Roman" panose="02020603050405020304" pitchFamily="18" charset="0"/>
                        </a:rPr>
                        <a:t>Islamic Banking</a:t>
                      </a:r>
                      <a:endParaRPr lang="en-TR" sz="1200">
                        <a:effectLst/>
                        <a:latin typeface="Cambria" panose="02040503050406030204" pitchFamily="18" charset="0"/>
                        <a:ea typeface="Cambria" panose="02040503050406030204" pitchFamily="18" charset="0"/>
                        <a:cs typeface="Times New Roman" panose="02020603050405020304" pitchFamily="18" charset="0"/>
                      </a:endParaRPr>
                    </a:p>
                  </a:txBody>
                  <a:tcPr marL="30421" marR="304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C96C8"/>
                    </a:solidFill>
                  </a:tcPr>
                </a:tc>
                <a:tc>
                  <a:txBody>
                    <a:bodyPr/>
                    <a:lstStyle/>
                    <a:p>
                      <a:pPr algn="ctr">
                        <a:lnSpc>
                          <a:spcPts val="1300"/>
                        </a:lnSpc>
                        <a:spcAft>
                          <a:spcPts val="600"/>
                        </a:spcAft>
                      </a:pPr>
                      <a:r>
                        <a:rPr lang="en-US" sz="1100" b="1">
                          <a:solidFill>
                            <a:srgbClr val="FFFFFF"/>
                          </a:solidFill>
                          <a:effectLst/>
                          <a:latin typeface="Cambria" panose="02040503050406030204" pitchFamily="18" charset="0"/>
                          <a:ea typeface="Cambria" panose="02040503050406030204" pitchFamily="18" charset="0"/>
                          <a:cs typeface="Times New Roman" panose="02020603050405020304" pitchFamily="18" charset="0"/>
                        </a:rPr>
                        <a:t>Outstanding Sukuk</a:t>
                      </a:r>
                      <a:endParaRPr lang="en-TR" sz="1200">
                        <a:effectLst/>
                        <a:latin typeface="Cambria" panose="02040503050406030204" pitchFamily="18" charset="0"/>
                        <a:ea typeface="Cambria" panose="02040503050406030204" pitchFamily="18" charset="0"/>
                        <a:cs typeface="Times New Roman" panose="02020603050405020304" pitchFamily="18" charset="0"/>
                      </a:endParaRPr>
                    </a:p>
                  </a:txBody>
                  <a:tcPr marL="30421" marR="304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C96C8"/>
                    </a:solidFill>
                  </a:tcPr>
                </a:tc>
                <a:tc>
                  <a:txBody>
                    <a:bodyPr/>
                    <a:lstStyle/>
                    <a:p>
                      <a:pPr algn="ctr">
                        <a:lnSpc>
                          <a:spcPts val="1300"/>
                        </a:lnSpc>
                        <a:spcAft>
                          <a:spcPts val="600"/>
                        </a:spcAft>
                      </a:pPr>
                      <a:r>
                        <a:rPr lang="en-US" sz="1100" b="1">
                          <a:solidFill>
                            <a:srgbClr val="FFFFFF"/>
                          </a:solidFill>
                          <a:effectLst/>
                          <a:latin typeface="Cambria" panose="02040503050406030204" pitchFamily="18" charset="0"/>
                          <a:ea typeface="Cambria" panose="02040503050406030204" pitchFamily="18" charset="0"/>
                          <a:cs typeface="Times New Roman" panose="02020603050405020304" pitchFamily="18" charset="0"/>
                        </a:rPr>
                        <a:t>Islamic Funds' Assets</a:t>
                      </a:r>
                      <a:endParaRPr lang="en-TR" sz="1200">
                        <a:effectLst/>
                        <a:latin typeface="Cambria" panose="02040503050406030204" pitchFamily="18" charset="0"/>
                        <a:ea typeface="Cambria" panose="02040503050406030204" pitchFamily="18" charset="0"/>
                        <a:cs typeface="Times New Roman" panose="02020603050405020304" pitchFamily="18" charset="0"/>
                      </a:endParaRPr>
                    </a:p>
                  </a:txBody>
                  <a:tcPr marL="30421" marR="304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C96C8"/>
                    </a:solidFill>
                  </a:tcPr>
                </a:tc>
                <a:tc>
                  <a:txBody>
                    <a:bodyPr/>
                    <a:lstStyle/>
                    <a:p>
                      <a:pPr algn="ctr">
                        <a:lnSpc>
                          <a:spcPts val="1300"/>
                        </a:lnSpc>
                        <a:spcAft>
                          <a:spcPts val="600"/>
                        </a:spcAft>
                      </a:pPr>
                      <a:r>
                        <a:rPr lang="en-US" sz="1100" b="1" dirty="0">
                          <a:solidFill>
                            <a:srgbClr val="FFFFFF"/>
                          </a:solidFill>
                          <a:effectLst/>
                          <a:latin typeface="Cambria" panose="02040503050406030204" pitchFamily="18" charset="0"/>
                          <a:ea typeface="Cambria" panose="02040503050406030204" pitchFamily="18" charset="0"/>
                          <a:cs typeface="Times New Roman" panose="02020603050405020304" pitchFamily="18" charset="0"/>
                        </a:rPr>
                        <a:t>Islamic Insurance Assets</a:t>
                      </a:r>
                      <a:endParaRPr lang="en-TR" sz="1200" dirty="0">
                        <a:effectLst/>
                        <a:latin typeface="Cambria" panose="02040503050406030204" pitchFamily="18" charset="0"/>
                        <a:ea typeface="Cambria" panose="02040503050406030204" pitchFamily="18" charset="0"/>
                        <a:cs typeface="Times New Roman" panose="02020603050405020304" pitchFamily="18" charset="0"/>
                      </a:endParaRPr>
                    </a:p>
                  </a:txBody>
                  <a:tcPr marL="30421" marR="304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C96C8"/>
                    </a:solidFill>
                  </a:tcPr>
                </a:tc>
                <a:tc>
                  <a:txBody>
                    <a:bodyPr/>
                    <a:lstStyle/>
                    <a:p>
                      <a:pPr algn="ctr">
                        <a:lnSpc>
                          <a:spcPts val="1300"/>
                        </a:lnSpc>
                        <a:spcAft>
                          <a:spcPts val="600"/>
                        </a:spcAft>
                      </a:pPr>
                      <a:r>
                        <a:rPr lang="en-US" sz="1100" b="1">
                          <a:solidFill>
                            <a:srgbClr val="FFFFFF"/>
                          </a:solidFill>
                          <a:effectLst/>
                          <a:latin typeface="Cambria" panose="02040503050406030204" pitchFamily="18" charset="0"/>
                          <a:ea typeface="Cambria" panose="02040503050406030204" pitchFamily="18" charset="0"/>
                          <a:cs typeface="Times New Roman" panose="02020603050405020304" pitchFamily="18" charset="0"/>
                        </a:rPr>
                        <a:t>Total</a:t>
                      </a:r>
                      <a:endParaRPr lang="en-TR" sz="1200">
                        <a:effectLst/>
                        <a:latin typeface="Cambria" panose="02040503050406030204" pitchFamily="18" charset="0"/>
                        <a:ea typeface="Cambria" panose="02040503050406030204" pitchFamily="18" charset="0"/>
                        <a:cs typeface="Times New Roman" panose="02020603050405020304" pitchFamily="18" charset="0"/>
                      </a:endParaRPr>
                    </a:p>
                  </a:txBody>
                  <a:tcPr marL="30421" marR="304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C96C8"/>
                    </a:solidFill>
                  </a:tcPr>
                </a:tc>
                <a:tc>
                  <a:txBody>
                    <a:bodyPr/>
                    <a:lstStyle/>
                    <a:p>
                      <a:pPr algn="ctr">
                        <a:lnSpc>
                          <a:spcPts val="1300"/>
                        </a:lnSpc>
                        <a:spcAft>
                          <a:spcPts val="600"/>
                        </a:spcAft>
                      </a:pPr>
                      <a:r>
                        <a:rPr lang="en-US" sz="1100" b="1">
                          <a:solidFill>
                            <a:srgbClr val="FFFFFF"/>
                          </a:solidFill>
                          <a:effectLst/>
                          <a:latin typeface="Cambria" panose="02040503050406030204" pitchFamily="18" charset="0"/>
                          <a:ea typeface="Cambria" panose="02040503050406030204" pitchFamily="18" charset="0"/>
                          <a:cs typeface="Times New Roman" panose="02020603050405020304" pitchFamily="18" charset="0"/>
                        </a:rPr>
                        <a:t>Share</a:t>
                      </a:r>
                      <a:endParaRPr lang="en-TR" sz="1200">
                        <a:effectLst/>
                        <a:latin typeface="Cambria" panose="02040503050406030204" pitchFamily="18" charset="0"/>
                        <a:ea typeface="Cambria" panose="02040503050406030204" pitchFamily="18" charset="0"/>
                        <a:cs typeface="Times New Roman" panose="02020603050405020304" pitchFamily="18" charset="0"/>
                      </a:endParaRPr>
                    </a:p>
                  </a:txBody>
                  <a:tcPr marL="30421" marR="304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C96C8"/>
                    </a:solidFill>
                  </a:tcPr>
                </a:tc>
                <a:extLst>
                  <a:ext uri="{0D108BD9-81ED-4DB2-BD59-A6C34878D82A}">
                    <a16:rowId xmlns:a16="http://schemas.microsoft.com/office/drawing/2014/main" val="2905524014"/>
                  </a:ext>
                </a:extLst>
              </a:tr>
              <a:tr h="287766">
                <a:tc>
                  <a:txBody>
                    <a:bodyPr/>
                    <a:lstStyle/>
                    <a:p>
                      <a:pPr algn="l">
                        <a:lnSpc>
                          <a:spcPct val="115000"/>
                        </a:lnSpc>
                        <a:spcAft>
                          <a:spcPts val="1000"/>
                        </a:spcAft>
                      </a:pPr>
                      <a:r>
                        <a:rPr lang="en-GB" sz="1100" b="1">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GCC</a:t>
                      </a:r>
                      <a:endParaRPr lang="en-TR" sz="1200">
                        <a:effectLst/>
                        <a:latin typeface="Cambria" panose="02040503050406030204" pitchFamily="18" charset="0"/>
                        <a:ea typeface="Cambria" panose="02040503050406030204" pitchFamily="18" charset="0"/>
                        <a:cs typeface="Times New Roman" panose="02020603050405020304" pitchFamily="18" charset="0"/>
                      </a:endParaRPr>
                    </a:p>
                  </a:txBody>
                  <a:tcPr marL="30421" marR="304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TR"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1,759.65</a:t>
                      </a:r>
                      <a:endParaRPr lang="en-TR" sz="1200">
                        <a:effectLst/>
                        <a:latin typeface="Cambria" panose="02040503050406030204" pitchFamily="18" charset="0"/>
                        <a:ea typeface="Cambria" panose="02040503050406030204" pitchFamily="18" charset="0"/>
                        <a:cs typeface="Times New Roman" panose="02020603050405020304" pitchFamily="18" charset="0"/>
                      </a:endParaRPr>
                    </a:p>
                  </a:txBody>
                  <a:tcPr marL="30421" marR="304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TR"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543.29</a:t>
                      </a:r>
                      <a:endParaRPr lang="en-TR" sz="1200">
                        <a:effectLst/>
                        <a:latin typeface="Cambria" panose="02040503050406030204" pitchFamily="18" charset="0"/>
                        <a:ea typeface="Cambria" panose="02040503050406030204" pitchFamily="18" charset="0"/>
                        <a:cs typeface="Times New Roman" panose="02020603050405020304" pitchFamily="18" charset="0"/>
                      </a:endParaRPr>
                    </a:p>
                  </a:txBody>
                  <a:tcPr marL="30421" marR="304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TR"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34.21</a:t>
                      </a:r>
                      <a:endParaRPr lang="en-TR" sz="1200">
                        <a:effectLst/>
                        <a:latin typeface="Cambria" panose="02040503050406030204" pitchFamily="18" charset="0"/>
                        <a:ea typeface="Cambria" panose="02040503050406030204" pitchFamily="18" charset="0"/>
                        <a:cs typeface="Times New Roman" panose="02020603050405020304" pitchFamily="18" charset="0"/>
                      </a:endParaRPr>
                    </a:p>
                  </a:txBody>
                  <a:tcPr marL="30421" marR="304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TR"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30.22</a:t>
                      </a:r>
                      <a:endParaRPr lang="en-TR" sz="1200">
                        <a:effectLst/>
                        <a:latin typeface="Cambria" panose="02040503050406030204" pitchFamily="18" charset="0"/>
                        <a:ea typeface="Cambria" panose="02040503050406030204" pitchFamily="18" charset="0"/>
                        <a:cs typeface="Times New Roman" panose="02020603050405020304" pitchFamily="18" charset="0"/>
                      </a:endParaRPr>
                    </a:p>
                  </a:txBody>
                  <a:tcPr marL="30421" marR="304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TR"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2,367.37</a:t>
                      </a:r>
                      <a:endParaRPr lang="en-TR" sz="1200">
                        <a:effectLst/>
                        <a:latin typeface="Cambria" panose="02040503050406030204" pitchFamily="18" charset="0"/>
                        <a:ea typeface="Cambria" panose="02040503050406030204" pitchFamily="18" charset="0"/>
                        <a:cs typeface="Times New Roman" panose="02020603050405020304" pitchFamily="18" charset="0"/>
                      </a:endParaRPr>
                    </a:p>
                  </a:txBody>
                  <a:tcPr marL="30421" marR="304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TR"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53.8%</a:t>
                      </a:r>
                      <a:endParaRPr lang="en-TR" sz="1200">
                        <a:effectLst/>
                        <a:latin typeface="Cambria" panose="02040503050406030204" pitchFamily="18" charset="0"/>
                        <a:ea typeface="Cambria" panose="02040503050406030204" pitchFamily="18" charset="0"/>
                        <a:cs typeface="Times New Roman" panose="02020603050405020304" pitchFamily="18" charset="0"/>
                      </a:endParaRPr>
                    </a:p>
                  </a:txBody>
                  <a:tcPr marL="30421" marR="304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07729203"/>
                  </a:ext>
                </a:extLst>
              </a:tr>
              <a:tr h="287766">
                <a:tc>
                  <a:txBody>
                    <a:bodyPr/>
                    <a:lstStyle/>
                    <a:p>
                      <a:pPr algn="l">
                        <a:lnSpc>
                          <a:spcPct val="115000"/>
                        </a:lnSpc>
                        <a:spcAft>
                          <a:spcPts val="1000"/>
                        </a:spcAft>
                      </a:pPr>
                      <a:r>
                        <a:rPr lang="en-GB" sz="1100" b="1">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EAP</a:t>
                      </a:r>
                      <a:endParaRPr lang="en-TR" sz="1200">
                        <a:effectLst/>
                        <a:latin typeface="Cambria" panose="02040503050406030204" pitchFamily="18" charset="0"/>
                        <a:ea typeface="Cambria" panose="02040503050406030204" pitchFamily="18" charset="0"/>
                        <a:cs typeface="Times New Roman" panose="02020603050405020304" pitchFamily="18" charset="0"/>
                      </a:endParaRPr>
                    </a:p>
                  </a:txBody>
                  <a:tcPr marL="30421" marR="304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TR"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375.85</a:t>
                      </a:r>
                      <a:endParaRPr lang="en-TR" sz="1200">
                        <a:effectLst/>
                        <a:latin typeface="Cambria" panose="02040503050406030204" pitchFamily="18" charset="0"/>
                        <a:ea typeface="Cambria" panose="02040503050406030204" pitchFamily="18" charset="0"/>
                        <a:cs typeface="Times New Roman" panose="02020603050405020304" pitchFamily="18" charset="0"/>
                      </a:endParaRPr>
                    </a:p>
                  </a:txBody>
                  <a:tcPr marL="30421" marR="304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TR"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491.40</a:t>
                      </a:r>
                      <a:endParaRPr lang="en-TR" sz="1200">
                        <a:effectLst/>
                        <a:latin typeface="Cambria" panose="02040503050406030204" pitchFamily="18" charset="0"/>
                        <a:ea typeface="Cambria" panose="02040503050406030204" pitchFamily="18" charset="0"/>
                        <a:cs typeface="Times New Roman" panose="02020603050405020304" pitchFamily="18" charset="0"/>
                      </a:endParaRPr>
                    </a:p>
                  </a:txBody>
                  <a:tcPr marL="30421" marR="304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TR"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46.54</a:t>
                      </a:r>
                      <a:endParaRPr lang="en-TR" sz="1200">
                        <a:effectLst/>
                        <a:latin typeface="Cambria" panose="02040503050406030204" pitchFamily="18" charset="0"/>
                        <a:ea typeface="Cambria" panose="02040503050406030204" pitchFamily="18" charset="0"/>
                        <a:cs typeface="Times New Roman" panose="02020603050405020304" pitchFamily="18" charset="0"/>
                      </a:endParaRPr>
                    </a:p>
                  </a:txBody>
                  <a:tcPr marL="30421" marR="304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TR"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22.49</a:t>
                      </a:r>
                      <a:endParaRPr lang="en-TR" sz="1200">
                        <a:effectLst/>
                        <a:latin typeface="Cambria" panose="02040503050406030204" pitchFamily="18" charset="0"/>
                        <a:ea typeface="Cambria" panose="02040503050406030204" pitchFamily="18" charset="0"/>
                        <a:cs typeface="Times New Roman" panose="02020603050405020304" pitchFamily="18" charset="0"/>
                      </a:endParaRPr>
                    </a:p>
                  </a:txBody>
                  <a:tcPr marL="30421" marR="304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TR"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936.28</a:t>
                      </a:r>
                      <a:endParaRPr lang="en-TR" sz="1200">
                        <a:effectLst/>
                        <a:latin typeface="Cambria" panose="02040503050406030204" pitchFamily="18" charset="0"/>
                        <a:ea typeface="Cambria" panose="02040503050406030204" pitchFamily="18" charset="0"/>
                        <a:cs typeface="Times New Roman" panose="02020603050405020304" pitchFamily="18" charset="0"/>
                      </a:endParaRPr>
                    </a:p>
                  </a:txBody>
                  <a:tcPr marL="30421" marR="304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TR"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21.3%</a:t>
                      </a:r>
                      <a:endParaRPr lang="en-TR" sz="1200">
                        <a:effectLst/>
                        <a:latin typeface="Cambria" panose="02040503050406030204" pitchFamily="18" charset="0"/>
                        <a:ea typeface="Cambria" panose="02040503050406030204" pitchFamily="18" charset="0"/>
                        <a:cs typeface="Times New Roman" panose="02020603050405020304" pitchFamily="18" charset="0"/>
                      </a:endParaRPr>
                    </a:p>
                  </a:txBody>
                  <a:tcPr marL="30421" marR="304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43624390"/>
                  </a:ext>
                </a:extLst>
              </a:tr>
              <a:tr h="287766">
                <a:tc>
                  <a:txBody>
                    <a:bodyPr/>
                    <a:lstStyle/>
                    <a:p>
                      <a:pPr algn="l">
                        <a:lnSpc>
                          <a:spcPct val="115000"/>
                        </a:lnSpc>
                        <a:spcAft>
                          <a:spcPts val="1000"/>
                        </a:spcAft>
                      </a:pPr>
                      <a:r>
                        <a:rPr lang="en-GB" sz="1100" b="1">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MENA (excl. GCC)</a:t>
                      </a:r>
                      <a:endParaRPr lang="en-TR" sz="1200">
                        <a:effectLst/>
                        <a:latin typeface="Cambria" panose="02040503050406030204" pitchFamily="18" charset="0"/>
                        <a:ea typeface="Cambria" panose="02040503050406030204" pitchFamily="18" charset="0"/>
                        <a:cs typeface="Times New Roman" panose="02020603050405020304" pitchFamily="18" charset="0"/>
                      </a:endParaRPr>
                    </a:p>
                  </a:txBody>
                  <a:tcPr marL="30421" marR="304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TR"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702.00</a:t>
                      </a:r>
                      <a:endParaRPr lang="en-TR" sz="1200">
                        <a:effectLst/>
                        <a:latin typeface="Cambria" panose="02040503050406030204" pitchFamily="18" charset="0"/>
                        <a:ea typeface="Cambria" panose="02040503050406030204" pitchFamily="18" charset="0"/>
                        <a:cs typeface="Times New Roman" panose="02020603050405020304" pitchFamily="18" charset="0"/>
                      </a:endParaRPr>
                    </a:p>
                  </a:txBody>
                  <a:tcPr marL="30421" marR="304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TR"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6.80</a:t>
                      </a:r>
                      <a:endParaRPr lang="en-TR" sz="1200">
                        <a:effectLst/>
                        <a:latin typeface="Cambria" panose="02040503050406030204" pitchFamily="18" charset="0"/>
                        <a:ea typeface="Cambria" panose="02040503050406030204" pitchFamily="18" charset="0"/>
                        <a:cs typeface="Times New Roman" panose="02020603050405020304" pitchFamily="18" charset="0"/>
                      </a:endParaRPr>
                    </a:p>
                  </a:txBody>
                  <a:tcPr marL="30421" marR="304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TR"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0.11</a:t>
                      </a:r>
                      <a:endParaRPr lang="en-TR" sz="1200">
                        <a:effectLst/>
                        <a:latin typeface="Cambria" panose="02040503050406030204" pitchFamily="18" charset="0"/>
                        <a:ea typeface="Cambria" panose="02040503050406030204" pitchFamily="18" charset="0"/>
                        <a:cs typeface="Times New Roman" panose="02020603050405020304" pitchFamily="18" charset="0"/>
                      </a:endParaRPr>
                    </a:p>
                  </a:txBody>
                  <a:tcPr marL="30421" marR="304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TR"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13.64</a:t>
                      </a:r>
                      <a:endParaRPr lang="en-TR" sz="1200">
                        <a:effectLst/>
                        <a:latin typeface="Cambria" panose="02040503050406030204" pitchFamily="18" charset="0"/>
                        <a:ea typeface="Cambria" panose="02040503050406030204" pitchFamily="18" charset="0"/>
                        <a:cs typeface="Times New Roman" panose="02020603050405020304" pitchFamily="18" charset="0"/>
                      </a:endParaRPr>
                    </a:p>
                  </a:txBody>
                  <a:tcPr marL="30421" marR="304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TR"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722.54</a:t>
                      </a:r>
                      <a:endParaRPr lang="en-TR" sz="1200">
                        <a:effectLst/>
                        <a:latin typeface="Cambria" panose="02040503050406030204" pitchFamily="18" charset="0"/>
                        <a:ea typeface="Cambria" panose="02040503050406030204" pitchFamily="18" charset="0"/>
                        <a:cs typeface="Times New Roman" panose="02020603050405020304" pitchFamily="18" charset="0"/>
                      </a:endParaRPr>
                    </a:p>
                  </a:txBody>
                  <a:tcPr marL="30421" marR="304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TR"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16.4%</a:t>
                      </a:r>
                      <a:endParaRPr lang="en-TR" sz="1200">
                        <a:effectLst/>
                        <a:latin typeface="Cambria" panose="02040503050406030204" pitchFamily="18" charset="0"/>
                        <a:ea typeface="Cambria" panose="02040503050406030204" pitchFamily="18" charset="0"/>
                        <a:cs typeface="Times New Roman" panose="02020603050405020304" pitchFamily="18" charset="0"/>
                      </a:endParaRPr>
                    </a:p>
                  </a:txBody>
                  <a:tcPr marL="30421" marR="304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57232729"/>
                  </a:ext>
                </a:extLst>
              </a:tr>
              <a:tr h="287766">
                <a:tc>
                  <a:txBody>
                    <a:bodyPr/>
                    <a:lstStyle/>
                    <a:p>
                      <a:pPr algn="l">
                        <a:lnSpc>
                          <a:spcPct val="115000"/>
                        </a:lnSpc>
                        <a:spcAft>
                          <a:spcPts val="1000"/>
                        </a:spcAft>
                      </a:pPr>
                      <a:r>
                        <a:rPr lang="en-GB" sz="1100" b="1">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ECA</a:t>
                      </a:r>
                      <a:endParaRPr lang="en-TR" sz="1200">
                        <a:effectLst/>
                        <a:latin typeface="Cambria" panose="02040503050406030204" pitchFamily="18" charset="0"/>
                        <a:ea typeface="Cambria" panose="02040503050406030204" pitchFamily="18" charset="0"/>
                        <a:cs typeface="Times New Roman" panose="02020603050405020304" pitchFamily="18" charset="0"/>
                      </a:endParaRPr>
                    </a:p>
                  </a:txBody>
                  <a:tcPr marL="30421" marR="304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TR"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104.35</a:t>
                      </a:r>
                      <a:endParaRPr lang="en-TR" sz="1200">
                        <a:effectLst/>
                        <a:latin typeface="Cambria" panose="02040503050406030204" pitchFamily="18" charset="0"/>
                        <a:ea typeface="Cambria" panose="02040503050406030204" pitchFamily="18" charset="0"/>
                        <a:cs typeface="Times New Roman" panose="02020603050405020304" pitchFamily="18" charset="0"/>
                      </a:endParaRPr>
                    </a:p>
                  </a:txBody>
                  <a:tcPr marL="30421" marR="304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TR"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37.71</a:t>
                      </a:r>
                      <a:endParaRPr lang="en-TR" sz="1200">
                        <a:effectLst/>
                        <a:latin typeface="Cambria" panose="02040503050406030204" pitchFamily="18" charset="0"/>
                        <a:ea typeface="Cambria" panose="02040503050406030204" pitchFamily="18" charset="0"/>
                        <a:cs typeface="Times New Roman" panose="02020603050405020304" pitchFamily="18" charset="0"/>
                      </a:endParaRPr>
                    </a:p>
                  </a:txBody>
                  <a:tcPr marL="30421" marR="304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TR"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71.62</a:t>
                      </a:r>
                      <a:endParaRPr lang="en-TR" sz="1200">
                        <a:effectLst/>
                        <a:latin typeface="Cambria" panose="02040503050406030204" pitchFamily="18" charset="0"/>
                        <a:ea typeface="Cambria" panose="02040503050406030204" pitchFamily="18" charset="0"/>
                        <a:cs typeface="Times New Roman" panose="02020603050405020304" pitchFamily="18" charset="0"/>
                      </a:endParaRPr>
                    </a:p>
                  </a:txBody>
                  <a:tcPr marL="30421" marR="304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TR"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3.32</a:t>
                      </a:r>
                      <a:endParaRPr lang="en-TR" sz="1200">
                        <a:effectLst/>
                        <a:latin typeface="Cambria" panose="02040503050406030204" pitchFamily="18" charset="0"/>
                        <a:ea typeface="Cambria" panose="02040503050406030204" pitchFamily="18" charset="0"/>
                        <a:cs typeface="Times New Roman" panose="02020603050405020304" pitchFamily="18" charset="0"/>
                      </a:endParaRPr>
                    </a:p>
                  </a:txBody>
                  <a:tcPr marL="30421" marR="304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TR"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217.00</a:t>
                      </a:r>
                      <a:endParaRPr lang="en-TR" sz="1200">
                        <a:effectLst/>
                        <a:latin typeface="Cambria" panose="02040503050406030204" pitchFamily="18" charset="0"/>
                        <a:ea typeface="Cambria" panose="02040503050406030204" pitchFamily="18" charset="0"/>
                        <a:cs typeface="Times New Roman" panose="02020603050405020304" pitchFamily="18" charset="0"/>
                      </a:endParaRPr>
                    </a:p>
                  </a:txBody>
                  <a:tcPr marL="30421" marR="304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TR"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4.9%</a:t>
                      </a:r>
                      <a:endParaRPr lang="en-TR" sz="1200">
                        <a:effectLst/>
                        <a:latin typeface="Cambria" panose="02040503050406030204" pitchFamily="18" charset="0"/>
                        <a:ea typeface="Cambria" panose="02040503050406030204" pitchFamily="18" charset="0"/>
                        <a:cs typeface="Times New Roman" panose="02020603050405020304" pitchFamily="18" charset="0"/>
                      </a:endParaRPr>
                    </a:p>
                  </a:txBody>
                  <a:tcPr marL="30421" marR="304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77983643"/>
                  </a:ext>
                </a:extLst>
              </a:tr>
              <a:tr h="287766">
                <a:tc>
                  <a:txBody>
                    <a:bodyPr/>
                    <a:lstStyle/>
                    <a:p>
                      <a:pPr algn="l">
                        <a:lnSpc>
                          <a:spcPct val="115000"/>
                        </a:lnSpc>
                        <a:spcAft>
                          <a:spcPts val="1000"/>
                        </a:spcAft>
                      </a:pPr>
                      <a:r>
                        <a:rPr lang="en-GB" sz="1100" b="1">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South Asia</a:t>
                      </a:r>
                      <a:endParaRPr lang="en-TR" sz="1200">
                        <a:effectLst/>
                        <a:latin typeface="Cambria" panose="02040503050406030204" pitchFamily="18" charset="0"/>
                        <a:ea typeface="Cambria" panose="02040503050406030204" pitchFamily="18" charset="0"/>
                        <a:cs typeface="Times New Roman" panose="02020603050405020304" pitchFamily="18" charset="0"/>
                      </a:endParaRPr>
                    </a:p>
                  </a:txBody>
                  <a:tcPr marL="30421" marR="304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TR"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94.74</a:t>
                      </a:r>
                      <a:endParaRPr lang="en-TR" sz="1200">
                        <a:effectLst/>
                        <a:latin typeface="Cambria" panose="02040503050406030204" pitchFamily="18" charset="0"/>
                        <a:ea typeface="Cambria" panose="02040503050406030204" pitchFamily="18" charset="0"/>
                        <a:cs typeface="Times New Roman" panose="02020603050405020304" pitchFamily="18" charset="0"/>
                      </a:endParaRPr>
                    </a:p>
                  </a:txBody>
                  <a:tcPr marL="30421" marR="304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TR"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3.44</a:t>
                      </a:r>
                      <a:endParaRPr lang="en-TR" sz="1200">
                        <a:effectLst/>
                        <a:latin typeface="Cambria" panose="02040503050406030204" pitchFamily="18" charset="0"/>
                        <a:ea typeface="Cambria" panose="02040503050406030204" pitchFamily="18" charset="0"/>
                        <a:cs typeface="Times New Roman" panose="02020603050405020304" pitchFamily="18" charset="0"/>
                      </a:endParaRPr>
                    </a:p>
                  </a:txBody>
                  <a:tcPr marL="30421" marR="304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TR"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6.19</a:t>
                      </a:r>
                      <a:endParaRPr lang="en-TR" sz="1200">
                        <a:effectLst/>
                        <a:latin typeface="Cambria" panose="02040503050406030204" pitchFamily="18" charset="0"/>
                        <a:ea typeface="Cambria" panose="02040503050406030204" pitchFamily="18" charset="0"/>
                        <a:cs typeface="Times New Roman" panose="02020603050405020304" pitchFamily="18" charset="0"/>
                      </a:endParaRPr>
                    </a:p>
                  </a:txBody>
                  <a:tcPr marL="30421" marR="304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TR"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1.44</a:t>
                      </a:r>
                      <a:endParaRPr lang="en-TR" sz="1200">
                        <a:effectLst/>
                        <a:latin typeface="Cambria" panose="02040503050406030204" pitchFamily="18" charset="0"/>
                        <a:ea typeface="Cambria" panose="02040503050406030204" pitchFamily="18" charset="0"/>
                        <a:cs typeface="Times New Roman" panose="02020603050405020304" pitchFamily="18" charset="0"/>
                      </a:endParaRPr>
                    </a:p>
                  </a:txBody>
                  <a:tcPr marL="30421" marR="304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TR"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105.82</a:t>
                      </a:r>
                      <a:endParaRPr lang="en-TR" sz="1200">
                        <a:effectLst/>
                        <a:latin typeface="Cambria" panose="02040503050406030204" pitchFamily="18" charset="0"/>
                        <a:ea typeface="Cambria" panose="02040503050406030204" pitchFamily="18" charset="0"/>
                        <a:cs typeface="Times New Roman" panose="02020603050405020304" pitchFamily="18" charset="0"/>
                      </a:endParaRPr>
                    </a:p>
                  </a:txBody>
                  <a:tcPr marL="30421" marR="304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TR"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2.4%</a:t>
                      </a:r>
                      <a:endParaRPr lang="en-TR" sz="1200">
                        <a:effectLst/>
                        <a:latin typeface="Cambria" panose="02040503050406030204" pitchFamily="18" charset="0"/>
                        <a:ea typeface="Cambria" panose="02040503050406030204" pitchFamily="18" charset="0"/>
                        <a:cs typeface="Times New Roman" panose="02020603050405020304" pitchFamily="18" charset="0"/>
                      </a:endParaRPr>
                    </a:p>
                  </a:txBody>
                  <a:tcPr marL="30421" marR="304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1706084"/>
                  </a:ext>
                </a:extLst>
              </a:tr>
              <a:tr h="287766">
                <a:tc>
                  <a:txBody>
                    <a:bodyPr/>
                    <a:lstStyle/>
                    <a:p>
                      <a:pPr algn="l">
                        <a:lnSpc>
                          <a:spcPct val="115000"/>
                        </a:lnSpc>
                        <a:spcAft>
                          <a:spcPts val="1000"/>
                        </a:spcAft>
                      </a:pPr>
                      <a:r>
                        <a:rPr lang="en-GB" sz="1100" b="1">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SSA</a:t>
                      </a:r>
                      <a:endParaRPr lang="en-TR" sz="1200">
                        <a:effectLst/>
                        <a:latin typeface="Cambria" panose="02040503050406030204" pitchFamily="18" charset="0"/>
                        <a:ea typeface="Cambria" panose="02040503050406030204" pitchFamily="18" charset="0"/>
                        <a:cs typeface="Times New Roman" panose="02020603050405020304" pitchFamily="18" charset="0"/>
                      </a:endParaRPr>
                    </a:p>
                  </a:txBody>
                  <a:tcPr marL="30421" marR="304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TR"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14.36</a:t>
                      </a:r>
                      <a:endParaRPr lang="en-TR" sz="1200">
                        <a:effectLst/>
                        <a:latin typeface="Cambria" panose="02040503050406030204" pitchFamily="18" charset="0"/>
                        <a:ea typeface="Cambria" panose="02040503050406030204" pitchFamily="18" charset="0"/>
                        <a:cs typeface="Times New Roman" panose="02020603050405020304" pitchFamily="18" charset="0"/>
                      </a:endParaRPr>
                    </a:p>
                  </a:txBody>
                  <a:tcPr marL="30421" marR="304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TR"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1.19</a:t>
                      </a:r>
                      <a:endParaRPr lang="en-TR" sz="1200">
                        <a:effectLst/>
                        <a:latin typeface="Cambria" panose="02040503050406030204" pitchFamily="18" charset="0"/>
                        <a:ea typeface="Cambria" panose="02040503050406030204" pitchFamily="18" charset="0"/>
                        <a:cs typeface="Times New Roman" panose="02020603050405020304" pitchFamily="18" charset="0"/>
                      </a:endParaRPr>
                    </a:p>
                  </a:txBody>
                  <a:tcPr marL="30421" marR="304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TR"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15.20</a:t>
                      </a:r>
                      <a:endParaRPr lang="en-TR" sz="1200">
                        <a:effectLst/>
                        <a:latin typeface="Cambria" panose="02040503050406030204" pitchFamily="18" charset="0"/>
                        <a:ea typeface="Cambria" panose="02040503050406030204" pitchFamily="18" charset="0"/>
                        <a:cs typeface="Times New Roman" panose="02020603050405020304" pitchFamily="18" charset="0"/>
                      </a:endParaRPr>
                    </a:p>
                  </a:txBody>
                  <a:tcPr marL="30421" marR="304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TR"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0.04</a:t>
                      </a:r>
                      <a:endParaRPr lang="en-TR" sz="1200">
                        <a:effectLst/>
                        <a:latin typeface="Cambria" panose="02040503050406030204" pitchFamily="18" charset="0"/>
                        <a:ea typeface="Cambria" panose="02040503050406030204" pitchFamily="18" charset="0"/>
                        <a:cs typeface="Times New Roman" panose="02020603050405020304" pitchFamily="18" charset="0"/>
                      </a:endParaRPr>
                    </a:p>
                  </a:txBody>
                  <a:tcPr marL="30421" marR="304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TR"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30.79</a:t>
                      </a:r>
                      <a:endParaRPr lang="en-TR" sz="1200">
                        <a:effectLst/>
                        <a:latin typeface="Cambria" panose="02040503050406030204" pitchFamily="18" charset="0"/>
                        <a:ea typeface="Cambria" panose="02040503050406030204" pitchFamily="18" charset="0"/>
                        <a:cs typeface="Times New Roman" panose="02020603050405020304" pitchFamily="18" charset="0"/>
                      </a:endParaRPr>
                    </a:p>
                  </a:txBody>
                  <a:tcPr marL="30421" marR="304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TR"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0.7%</a:t>
                      </a:r>
                      <a:endParaRPr lang="en-TR" sz="1200">
                        <a:effectLst/>
                        <a:latin typeface="Cambria" panose="02040503050406030204" pitchFamily="18" charset="0"/>
                        <a:ea typeface="Cambria" panose="02040503050406030204" pitchFamily="18" charset="0"/>
                        <a:cs typeface="Times New Roman" panose="02020603050405020304" pitchFamily="18" charset="0"/>
                      </a:endParaRPr>
                    </a:p>
                  </a:txBody>
                  <a:tcPr marL="30421" marR="304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53953201"/>
                  </a:ext>
                </a:extLst>
              </a:tr>
              <a:tr h="287766">
                <a:tc>
                  <a:txBody>
                    <a:bodyPr/>
                    <a:lstStyle/>
                    <a:p>
                      <a:pPr algn="l">
                        <a:lnSpc>
                          <a:spcPct val="115000"/>
                        </a:lnSpc>
                        <a:spcAft>
                          <a:spcPts val="1000"/>
                        </a:spcAft>
                      </a:pPr>
                      <a:r>
                        <a:rPr lang="en-GB" sz="1100" b="1">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Others</a:t>
                      </a:r>
                      <a:endParaRPr lang="en-TR" sz="1200">
                        <a:effectLst/>
                        <a:latin typeface="Cambria" panose="02040503050406030204" pitchFamily="18" charset="0"/>
                        <a:ea typeface="Cambria" panose="02040503050406030204" pitchFamily="18" charset="0"/>
                        <a:cs typeface="Times New Roman" panose="02020603050405020304" pitchFamily="18" charset="0"/>
                      </a:endParaRPr>
                    </a:p>
                  </a:txBody>
                  <a:tcPr marL="30421" marR="304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TR"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a:t>
                      </a:r>
                      <a:endParaRPr lang="en-TR" sz="1200">
                        <a:effectLst/>
                        <a:latin typeface="Cambria" panose="02040503050406030204" pitchFamily="18" charset="0"/>
                        <a:ea typeface="Cambria" panose="02040503050406030204" pitchFamily="18" charset="0"/>
                        <a:cs typeface="Times New Roman" panose="02020603050405020304" pitchFamily="18" charset="0"/>
                      </a:endParaRPr>
                    </a:p>
                  </a:txBody>
                  <a:tcPr marL="30421" marR="304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TR"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16.99</a:t>
                      </a:r>
                      <a:endParaRPr lang="en-TR" sz="1200">
                        <a:effectLst/>
                        <a:latin typeface="Cambria" panose="02040503050406030204" pitchFamily="18" charset="0"/>
                        <a:ea typeface="Cambria" panose="02040503050406030204" pitchFamily="18" charset="0"/>
                        <a:cs typeface="Times New Roman" panose="02020603050405020304" pitchFamily="18" charset="0"/>
                      </a:endParaRPr>
                    </a:p>
                  </a:txBody>
                  <a:tcPr marL="30421" marR="304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TR"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6.60</a:t>
                      </a:r>
                      <a:endParaRPr lang="en-TR" sz="1200">
                        <a:effectLst/>
                        <a:latin typeface="Cambria" panose="02040503050406030204" pitchFamily="18" charset="0"/>
                        <a:ea typeface="Cambria" panose="02040503050406030204" pitchFamily="18" charset="0"/>
                        <a:cs typeface="Times New Roman" panose="02020603050405020304" pitchFamily="18" charset="0"/>
                      </a:endParaRPr>
                    </a:p>
                  </a:txBody>
                  <a:tcPr marL="30421" marR="304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TR"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a:t>
                      </a:r>
                      <a:endParaRPr lang="en-TR" sz="1200">
                        <a:effectLst/>
                        <a:latin typeface="Cambria" panose="02040503050406030204" pitchFamily="18" charset="0"/>
                        <a:ea typeface="Cambria" panose="02040503050406030204" pitchFamily="18" charset="0"/>
                        <a:cs typeface="Times New Roman" panose="02020603050405020304" pitchFamily="18" charset="0"/>
                      </a:endParaRPr>
                    </a:p>
                  </a:txBody>
                  <a:tcPr marL="30421" marR="304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TR"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23.60</a:t>
                      </a:r>
                      <a:endParaRPr lang="en-TR" sz="1200">
                        <a:effectLst/>
                        <a:latin typeface="Cambria" panose="02040503050406030204" pitchFamily="18" charset="0"/>
                        <a:ea typeface="Cambria" panose="02040503050406030204" pitchFamily="18" charset="0"/>
                        <a:cs typeface="Times New Roman" panose="02020603050405020304" pitchFamily="18" charset="0"/>
                      </a:endParaRPr>
                    </a:p>
                  </a:txBody>
                  <a:tcPr marL="30421" marR="304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TR"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0.5%</a:t>
                      </a:r>
                      <a:endParaRPr lang="en-TR" sz="1200">
                        <a:effectLst/>
                        <a:latin typeface="Cambria" panose="02040503050406030204" pitchFamily="18" charset="0"/>
                        <a:ea typeface="Cambria" panose="02040503050406030204" pitchFamily="18" charset="0"/>
                        <a:cs typeface="Times New Roman" panose="02020603050405020304" pitchFamily="18" charset="0"/>
                      </a:endParaRPr>
                    </a:p>
                  </a:txBody>
                  <a:tcPr marL="30421" marR="304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56382257"/>
                  </a:ext>
                </a:extLst>
              </a:tr>
              <a:tr h="287766">
                <a:tc>
                  <a:txBody>
                    <a:bodyPr/>
                    <a:lstStyle/>
                    <a:p>
                      <a:pPr algn="l">
                        <a:lnSpc>
                          <a:spcPct val="115000"/>
                        </a:lnSpc>
                        <a:spcAft>
                          <a:spcPts val="1000"/>
                        </a:spcAft>
                      </a:pPr>
                      <a:r>
                        <a:rPr lang="en-GB" sz="1100" b="1">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Total</a:t>
                      </a:r>
                      <a:endParaRPr lang="en-TR" sz="1200">
                        <a:effectLst/>
                        <a:latin typeface="Cambria" panose="02040503050406030204" pitchFamily="18" charset="0"/>
                        <a:ea typeface="Cambria" panose="02040503050406030204" pitchFamily="18" charset="0"/>
                        <a:cs typeface="Times New Roman" panose="02020603050405020304" pitchFamily="18" charset="0"/>
                      </a:endParaRPr>
                    </a:p>
                  </a:txBody>
                  <a:tcPr marL="30421" marR="304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TR"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3,050.94</a:t>
                      </a:r>
                      <a:endParaRPr lang="en-TR" sz="1200">
                        <a:effectLst/>
                        <a:latin typeface="Cambria" panose="02040503050406030204" pitchFamily="18" charset="0"/>
                        <a:ea typeface="Cambria" panose="02040503050406030204" pitchFamily="18" charset="0"/>
                        <a:cs typeface="Times New Roman" panose="02020603050405020304" pitchFamily="18" charset="0"/>
                      </a:endParaRPr>
                    </a:p>
                  </a:txBody>
                  <a:tcPr marL="30421" marR="304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TR"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1,100.83</a:t>
                      </a:r>
                      <a:endParaRPr lang="en-TR" sz="1200">
                        <a:effectLst/>
                        <a:latin typeface="Cambria" panose="02040503050406030204" pitchFamily="18" charset="0"/>
                        <a:ea typeface="Cambria" panose="02040503050406030204" pitchFamily="18" charset="0"/>
                        <a:cs typeface="Times New Roman" panose="02020603050405020304" pitchFamily="18" charset="0"/>
                      </a:endParaRPr>
                    </a:p>
                  </a:txBody>
                  <a:tcPr marL="30421" marR="304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TR"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180.47</a:t>
                      </a:r>
                      <a:endParaRPr lang="en-TR" sz="1200">
                        <a:effectLst/>
                        <a:latin typeface="Cambria" panose="02040503050406030204" pitchFamily="18" charset="0"/>
                        <a:ea typeface="Cambria" panose="02040503050406030204" pitchFamily="18" charset="0"/>
                        <a:cs typeface="Times New Roman" panose="02020603050405020304" pitchFamily="18" charset="0"/>
                      </a:endParaRPr>
                    </a:p>
                  </a:txBody>
                  <a:tcPr marL="30421" marR="304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TR"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71.14</a:t>
                      </a:r>
                      <a:endParaRPr lang="en-TR" sz="1200">
                        <a:effectLst/>
                        <a:latin typeface="Cambria" panose="02040503050406030204" pitchFamily="18" charset="0"/>
                        <a:ea typeface="Cambria" panose="02040503050406030204" pitchFamily="18" charset="0"/>
                        <a:cs typeface="Times New Roman" panose="02020603050405020304" pitchFamily="18" charset="0"/>
                      </a:endParaRPr>
                    </a:p>
                  </a:txBody>
                  <a:tcPr marL="30421" marR="304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TR"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4,403.39</a:t>
                      </a:r>
                      <a:endParaRPr lang="en-TR" sz="1200">
                        <a:effectLst/>
                        <a:latin typeface="Cambria" panose="02040503050406030204" pitchFamily="18" charset="0"/>
                        <a:ea typeface="Cambria" panose="02040503050406030204" pitchFamily="18" charset="0"/>
                        <a:cs typeface="Times New Roman" panose="02020603050405020304" pitchFamily="18" charset="0"/>
                      </a:endParaRPr>
                    </a:p>
                  </a:txBody>
                  <a:tcPr marL="30421" marR="304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TR"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100.0%</a:t>
                      </a:r>
                      <a:endParaRPr lang="en-TR" sz="1200">
                        <a:effectLst/>
                        <a:latin typeface="Cambria" panose="02040503050406030204" pitchFamily="18" charset="0"/>
                        <a:ea typeface="Cambria" panose="02040503050406030204" pitchFamily="18" charset="0"/>
                        <a:cs typeface="Times New Roman" panose="02020603050405020304" pitchFamily="18" charset="0"/>
                      </a:endParaRPr>
                    </a:p>
                  </a:txBody>
                  <a:tcPr marL="30421" marR="304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88938810"/>
                  </a:ext>
                </a:extLst>
              </a:tr>
              <a:tr h="287766">
                <a:tc>
                  <a:txBody>
                    <a:bodyPr/>
                    <a:lstStyle/>
                    <a:p>
                      <a:pPr algn="l">
                        <a:lnSpc>
                          <a:spcPct val="115000"/>
                        </a:lnSpc>
                        <a:spcAft>
                          <a:spcPts val="1000"/>
                        </a:spcAft>
                      </a:pPr>
                      <a:r>
                        <a:rPr lang="en-GB" sz="1100" b="1">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Share</a:t>
                      </a:r>
                      <a:endParaRPr lang="en-TR" sz="1200">
                        <a:effectLst/>
                        <a:latin typeface="Cambria" panose="02040503050406030204" pitchFamily="18" charset="0"/>
                        <a:ea typeface="Cambria" panose="02040503050406030204" pitchFamily="18" charset="0"/>
                        <a:cs typeface="Times New Roman" panose="02020603050405020304" pitchFamily="18" charset="0"/>
                      </a:endParaRPr>
                    </a:p>
                  </a:txBody>
                  <a:tcPr marL="30421" marR="304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TR"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69.2%</a:t>
                      </a:r>
                      <a:endParaRPr lang="en-TR" sz="1200">
                        <a:effectLst/>
                        <a:latin typeface="Cambria" panose="02040503050406030204" pitchFamily="18" charset="0"/>
                        <a:ea typeface="Cambria" panose="02040503050406030204" pitchFamily="18" charset="0"/>
                        <a:cs typeface="Times New Roman" panose="02020603050405020304" pitchFamily="18" charset="0"/>
                      </a:endParaRPr>
                    </a:p>
                  </a:txBody>
                  <a:tcPr marL="30421" marR="304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TR"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25.1%</a:t>
                      </a:r>
                      <a:endParaRPr lang="en-TR" sz="1200">
                        <a:effectLst/>
                        <a:latin typeface="Cambria" panose="02040503050406030204" pitchFamily="18" charset="0"/>
                        <a:ea typeface="Cambria" panose="02040503050406030204" pitchFamily="18" charset="0"/>
                        <a:cs typeface="Times New Roman" panose="02020603050405020304" pitchFamily="18" charset="0"/>
                      </a:endParaRPr>
                    </a:p>
                  </a:txBody>
                  <a:tcPr marL="30421" marR="304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TR"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4.1%</a:t>
                      </a:r>
                      <a:endParaRPr lang="en-TR" sz="1200">
                        <a:effectLst/>
                        <a:latin typeface="Cambria" panose="02040503050406030204" pitchFamily="18" charset="0"/>
                        <a:ea typeface="Cambria" panose="02040503050406030204" pitchFamily="18" charset="0"/>
                        <a:cs typeface="Times New Roman" panose="02020603050405020304" pitchFamily="18" charset="0"/>
                      </a:endParaRPr>
                    </a:p>
                  </a:txBody>
                  <a:tcPr marL="30421" marR="304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TR"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1.6%</a:t>
                      </a:r>
                      <a:endParaRPr lang="en-TR" sz="1200">
                        <a:effectLst/>
                        <a:latin typeface="Cambria" panose="02040503050406030204" pitchFamily="18" charset="0"/>
                        <a:ea typeface="Cambria" panose="02040503050406030204" pitchFamily="18" charset="0"/>
                        <a:cs typeface="Times New Roman" panose="02020603050405020304" pitchFamily="18" charset="0"/>
                      </a:endParaRPr>
                    </a:p>
                  </a:txBody>
                  <a:tcPr marL="30421" marR="304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TR" sz="1100">
                          <a:solidFill>
                            <a:srgbClr val="000000"/>
                          </a:solidFill>
                          <a:effectLst/>
                          <a:latin typeface="Cambria" panose="02040503050406030204" pitchFamily="18" charset="0"/>
                          <a:ea typeface="Times New Roman" panose="02020603050405020304" pitchFamily="18" charset="0"/>
                          <a:cs typeface="Calibri" panose="020F0502020204030204" pitchFamily="34" charset="0"/>
                        </a:rPr>
                        <a:t>100.0%</a:t>
                      </a:r>
                      <a:endParaRPr lang="en-TR" sz="1200">
                        <a:effectLst/>
                        <a:latin typeface="Cambria" panose="02040503050406030204" pitchFamily="18" charset="0"/>
                        <a:ea typeface="Cambria" panose="02040503050406030204" pitchFamily="18" charset="0"/>
                        <a:cs typeface="Times New Roman" panose="02020603050405020304" pitchFamily="18" charset="0"/>
                      </a:endParaRPr>
                    </a:p>
                  </a:txBody>
                  <a:tcPr marL="30421" marR="304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endParaRPr lang="en-TR" sz="1200" dirty="0">
                        <a:effectLst/>
                        <a:latin typeface="Cambria" panose="02040503050406030204" pitchFamily="18" charset="0"/>
                        <a:ea typeface="Cambria" panose="02040503050406030204" pitchFamily="18" charset="0"/>
                        <a:cs typeface="Times New Roman" panose="02020603050405020304" pitchFamily="18" charset="0"/>
                      </a:endParaRPr>
                    </a:p>
                  </a:txBody>
                  <a:tcPr marL="30421" marR="304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50914869"/>
                  </a:ext>
                </a:extLst>
              </a:tr>
            </a:tbl>
          </a:graphicData>
        </a:graphic>
      </p:graphicFrame>
    </p:spTree>
    <p:extLst>
      <p:ext uri="{BB962C8B-B14F-4D97-AF65-F5344CB8AC3E}">
        <p14:creationId xmlns:p14="http://schemas.microsoft.com/office/powerpoint/2010/main" val="198249592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Line 3"/>
          <p:cNvSpPr>
            <a:spLocks noChangeShapeType="1"/>
          </p:cNvSpPr>
          <p:nvPr/>
        </p:nvSpPr>
        <p:spPr bwMode="auto">
          <a:xfrm rot="10800000" flipH="1" flipV="1">
            <a:off x="1524002" y="900786"/>
            <a:ext cx="9170789" cy="1"/>
          </a:xfrm>
          <a:prstGeom prst="line">
            <a:avLst/>
          </a:prstGeom>
          <a:noFill/>
          <a:ln w="25400" cap="rnd">
            <a:solidFill>
              <a:srgbClr val="2A5C51"/>
            </a:solidFill>
            <a:miter lim="800000"/>
            <a:headEnd/>
            <a:tailEnd/>
          </a:ln>
        </p:spPr>
        <p:txBody>
          <a:bodyPr lIns="0" tIns="0" rIns="0" bIns="0"/>
          <a:lstStyle/>
          <a:p>
            <a:endParaRPr lang="en-US"/>
          </a:p>
        </p:txBody>
      </p:sp>
      <p:sp>
        <p:nvSpPr>
          <p:cNvPr id="12" name="Rectangle 11"/>
          <p:cNvSpPr/>
          <p:nvPr/>
        </p:nvSpPr>
        <p:spPr>
          <a:xfrm>
            <a:off x="1524001" y="300621"/>
            <a:ext cx="8673291" cy="492443"/>
          </a:xfrm>
          <a:prstGeom prst="rect">
            <a:avLst/>
          </a:prstGeom>
          <a:noFill/>
          <a:ln w="12700">
            <a:noFill/>
            <a:miter lim="800000"/>
            <a:headEnd/>
            <a:tailEnd/>
          </a:ln>
        </p:spPr>
        <p:txBody>
          <a:bodyPr lIns="0" tIns="0" rIns="0" bIns="0">
            <a:spAutoFit/>
          </a:bodyPr>
          <a:lstStyle/>
          <a:p>
            <a:pPr algn="l"/>
            <a:r>
              <a:rPr lang="en-US" sz="3200" b="1">
                <a:solidFill>
                  <a:srgbClr val="2A5C51"/>
                </a:solidFill>
                <a:latin typeface="Cambria" panose="02040503050406030204" pitchFamily="18" charset="0"/>
                <a:ea typeface="Optima" charset="0"/>
                <a:cs typeface="Optima" charset="0"/>
                <a:sym typeface="Optima" charset="0"/>
              </a:rPr>
              <a:t>Islamic Finance</a:t>
            </a:r>
          </a:p>
        </p:txBody>
      </p:sp>
      <p:sp>
        <p:nvSpPr>
          <p:cNvPr id="3" name="Dikdörtgen 2"/>
          <p:cNvSpPr/>
          <p:nvPr/>
        </p:nvSpPr>
        <p:spPr>
          <a:xfrm>
            <a:off x="1511650" y="1008508"/>
            <a:ext cx="9270738" cy="417422"/>
          </a:xfrm>
          <a:prstGeom prst="rect">
            <a:avLst/>
          </a:prstGeom>
        </p:spPr>
        <p:txBody>
          <a:bodyPr wrap="square">
            <a:spAutoFit/>
          </a:bodyPr>
          <a:lstStyle/>
          <a:p>
            <a:pPr marL="285750" indent="-285750" algn="just">
              <a:lnSpc>
                <a:spcPct val="150000"/>
              </a:lnSpc>
              <a:spcAft>
                <a:spcPts val="600"/>
              </a:spcAft>
              <a:buFont typeface="Wingdings" pitchFamily="2" charset="2"/>
              <a:buChar char="Ø"/>
            </a:pPr>
            <a:endParaRPr lang="en-US" sz="1600" dirty="0">
              <a:latin typeface="Times New Roman" pitchFamily="18" charset="0"/>
              <a:cs typeface="Times New Roman" pitchFamily="18" charset="0"/>
            </a:endParaRPr>
          </a:p>
        </p:txBody>
      </p:sp>
      <p:sp>
        <p:nvSpPr>
          <p:cNvPr id="8" name="Dikdörtgen 7"/>
          <p:cNvSpPr/>
          <p:nvPr/>
        </p:nvSpPr>
        <p:spPr>
          <a:xfrm>
            <a:off x="4836404" y="5569495"/>
            <a:ext cx="2621230" cy="230832"/>
          </a:xfrm>
          <a:prstGeom prst="rect">
            <a:avLst/>
          </a:prstGeom>
        </p:spPr>
        <p:txBody>
          <a:bodyPr wrap="none">
            <a:spAutoFit/>
          </a:bodyPr>
          <a:lstStyle/>
          <a:p>
            <a:r>
              <a:rPr lang="en-US" sz="900" dirty="0">
                <a:latin typeface="Cambria" panose="02040503050406030204" pitchFamily="18" charset="0"/>
                <a:ea typeface="Cambria" panose="02040503050406030204" pitchFamily="18" charset="0"/>
                <a:cs typeface="Times New Roman" pitchFamily="18" charset="0"/>
              </a:rPr>
              <a:t>Source: Islamic Financial Services Board, Islamic Financial Stability Report 2026 (data as of 2025).</a:t>
            </a:r>
            <a:endParaRPr lang="en-US" sz="900" dirty="0">
              <a:latin typeface="Cambria" panose="02040503050406030204" pitchFamily="18" charset="0"/>
              <a:cs typeface="Times New Roman" pitchFamily="18" charset="0"/>
            </a:endParaRPr>
          </a:p>
        </p:txBody>
      </p:sp>
      <p:sp>
        <p:nvSpPr>
          <p:cNvPr id="6" name="Metin kutusu 5"/>
          <p:cNvSpPr txBox="1"/>
          <p:nvPr/>
        </p:nvSpPr>
        <p:spPr>
          <a:xfrm>
            <a:off x="1453904" y="2370127"/>
            <a:ext cx="4613091" cy="307777"/>
          </a:xfrm>
          <a:prstGeom prst="rect">
            <a:avLst/>
          </a:prstGeom>
          <a:noFill/>
        </p:spPr>
        <p:txBody>
          <a:bodyPr wrap="square" rtlCol="0">
            <a:spAutoFit/>
          </a:bodyPr>
          <a:lstStyle/>
          <a:p>
            <a:pPr algn="l"/>
            <a:r>
              <a:rPr lang="en-US" sz="1400" b="1" dirty="0">
                <a:latin typeface="Times New Roman" pitchFamily="18" charset="0"/>
                <a:cs typeface="Times New Roman" pitchFamily="18" charset="0"/>
              </a:rPr>
              <a:t>Figure </a:t>
            </a:r>
            <a:r>
              <a:rPr lang="tr-TR" sz="1400" b="1" dirty="0">
                <a:latin typeface="Times New Roman" pitchFamily="18" charset="0"/>
                <a:cs typeface="Times New Roman" pitchFamily="18" charset="0"/>
              </a:rPr>
              <a:t>12</a:t>
            </a:r>
            <a:r>
              <a:rPr lang="en-US" sz="1400" b="1" dirty="0">
                <a:latin typeface="Times New Roman" pitchFamily="18" charset="0"/>
                <a:cs typeface="Times New Roman" pitchFamily="18" charset="0"/>
              </a:rPr>
              <a:t>. </a:t>
            </a:r>
            <a:r>
              <a:rPr lang="en-GB" sz="1400" b="1" dirty="0">
                <a:latin typeface="Times New Roman" pitchFamily="18" charset="0"/>
                <a:cs typeface="Times New Roman" pitchFamily="18" charset="0"/>
              </a:rPr>
              <a:t>Breakdown of IFSI by Region</a:t>
            </a:r>
            <a:r>
              <a:rPr lang="tr-TR" sz="1400" b="1" dirty="0">
                <a:latin typeface="Times New Roman" pitchFamily="18" charset="0"/>
                <a:cs typeface="Times New Roman" pitchFamily="18" charset="0"/>
              </a:rPr>
              <a:t> (2025, %)</a:t>
            </a:r>
            <a:endParaRPr lang="en-US" sz="1400" b="1" dirty="0">
              <a:latin typeface="Times New Roman" pitchFamily="18" charset="0"/>
              <a:cs typeface="Times New Roman" pitchFamily="18" charset="0"/>
            </a:endParaRPr>
          </a:p>
        </p:txBody>
      </p:sp>
      <p:sp>
        <p:nvSpPr>
          <p:cNvPr id="15" name="Metin kutusu 14"/>
          <p:cNvSpPr txBox="1"/>
          <p:nvPr/>
        </p:nvSpPr>
        <p:spPr>
          <a:xfrm>
            <a:off x="6672064" y="2257127"/>
            <a:ext cx="5040560" cy="523220"/>
          </a:xfrm>
          <a:prstGeom prst="rect">
            <a:avLst/>
          </a:prstGeom>
          <a:noFill/>
        </p:spPr>
        <p:txBody>
          <a:bodyPr wrap="square" rtlCol="0">
            <a:spAutoFit/>
          </a:bodyPr>
          <a:lstStyle/>
          <a:p>
            <a:pPr algn="l"/>
            <a:r>
              <a:rPr lang="en-US" sz="1400" b="1" dirty="0">
                <a:latin typeface="Times New Roman" pitchFamily="18" charset="0"/>
                <a:cs typeface="Times New Roman" pitchFamily="18" charset="0"/>
              </a:rPr>
              <a:t>Figure </a:t>
            </a:r>
            <a:r>
              <a:rPr lang="tr-TR" sz="1400" b="1" dirty="0">
                <a:latin typeface="Times New Roman" pitchFamily="18" charset="0"/>
                <a:cs typeface="Times New Roman" pitchFamily="18" charset="0"/>
              </a:rPr>
              <a:t>13</a:t>
            </a:r>
            <a:r>
              <a:rPr lang="en-US" sz="1400" b="1" dirty="0">
                <a:latin typeface="Times New Roman" pitchFamily="18" charset="0"/>
                <a:cs typeface="Times New Roman" pitchFamily="18" charset="0"/>
              </a:rPr>
              <a:t>. Breakdown of IFSI by Islamic Finance Segments (2025, %)</a:t>
            </a:r>
          </a:p>
        </p:txBody>
      </p:sp>
      <p:sp>
        <p:nvSpPr>
          <p:cNvPr id="18" name="Dikdörtgen 17"/>
          <p:cNvSpPr/>
          <p:nvPr/>
        </p:nvSpPr>
        <p:spPr>
          <a:xfrm>
            <a:off x="1559496" y="1014988"/>
            <a:ext cx="9924486" cy="1092607"/>
          </a:xfrm>
          <a:prstGeom prst="rect">
            <a:avLst/>
          </a:prstGeom>
        </p:spPr>
        <p:txBody>
          <a:bodyPr wrap="square">
            <a:spAutoFit/>
          </a:bodyPr>
          <a:lstStyle/>
          <a:p>
            <a:pPr marL="285750" indent="-285750" algn="just">
              <a:spcAft>
                <a:spcPts val="600"/>
              </a:spcAft>
              <a:buFont typeface="Wingdings" pitchFamily="2" charset="2"/>
              <a:buChar char="Ø"/>
            </a:pPr>
            <a:r>
              <a:rPr lang="en-US" sz="1100" dirty="0">
                <a:solidFill>
                  <a:schemeClr val="bg2"/>
                </a:solidFill>
                <a:latin typeface="Cambria" panose="02040503050406030204" pitchFamily="18" charset="0"/>
                <a:cs typeface="Times New Roman" pitchFamily="18" charset="0"/>
              </a:rPr>
              <a:t>The GCC region still holds the most significant share (53.8%), USD 2,367.37 billion in 2025. </a:t>
            </a:r>
          </a:p>
          <a:p>
            <a:pPr marL="285750" indent="-285750" algn="just">
              <a:spcAft>
                <a:spcPts val="600"/>
              </a:spcAft>
              <a:buFont typeface="Wingdings" pitchFamily="2" charset="2"/>
              <a:buChar char="Ø"/>
            </a:pPr>
            <a:r>
              <a:rPr lang="en-US" sz="1100" dirty="0">
                <a:solidFill>
                  <a:schemeClr val="bg2"/>
                </a:solidFill>
                <a:latin typeface="Cambria" panose="02040503050406030204" pitchFamily="18" charset="0"/>
                <a:cs typeface="Times New Roman" pitchFamily="18" charset="0"/>
              </a:rPr>
              <a:t>East Asia and the Pacific (EAP), the successor to the former South-East Asia grouping under IFSB’s updated classification, remains one of the most significant regions</a:t>
            </a:r>
            <a:r>
              <a:rPr lang="tr-TR" sz="1100" dirty="0">
                <a:solidFill>
                  <a:schemeClr val="bg2"/>
                </a:solidFill>
                <a:latin typeface="Cambria" panose="02040503050406030204" pitchFamily="18" charset="0"/>
                <a:cs typeface="Times New Roman" pitchFamily="18" charset="0"/>
              </a:rPr>
              <a:t>, </a:t>
            </a:r>
            <a:r>
              <a:rPr lang="tr-TR" sz="1100" dirty="0" err="1">
                <a:solidFill>
                  <a:schemeClr val="bg2"/>
                </a:solidFill>
                <a:latin typeface="Cambria" panose="02040503050406030204" pitchFamily="18" charset="0"/>
                <a:cs typeface="Times New Roman" pitchFamily="18" charset="0"/>
              </a:rPr>
              <a:t>accounting for 21.3% of global IFSI assets in 2025</a:t>
            </a:r>
            <a:r>
              <a:rPr lang="en-US" sz="1100" dirty="0">
                <a:solidFill>
                  <a:schemeClr val="bg2"/>
                </a:solidFill>
                <a:latin typeface="Cambria" panose="02040503050406030204" pitchFamily="18" charset="0"/>
                <a:cs typeface="Times New Roman" pitchFamily="18" charset="0"/>
              </a:rPr>
              <a:t>.</a:t>
            </a:r>
          </a:p>
          <a:p>
            <a:pPr marL="285750" indent="-285750" algn="just">
              <a:spcAft>
                <a:spcPts val="600"/>
              </a:spcAft>
              <a:buFont typeface="Wingdings" pitchFamily="2" charset="2"/>
              <a:buChar char="Ø"/>
            </a:pPr>
            <a:r>
              <a:rPr lang="en-US" sz="1100" dirty="0">
                <a:solidFill>
                  <a:schemeClr val="bg2"/>
                </a:solidFill>
                <a:latin typeface="Cambria" panose="02040503050406030204" pitchFamily="18" charset="0"/>
                <a:cs typeface="Times New Roman" pitchFamily="18" charset="0"/>
              </a:rPr>
              <a:t>The composition of Islamic finance segments remained broadly stable in 2025, where Islamic banking is still the dominant segment of the industry with a 69.2% share.</a:t>
            </a:r>
            <a:endParaRPr lang="tr-TR" sz="1100" dirty="0">
              <a:solidFill>
                <a:schemeClr val="bg2"/>
              </a:solidFill>
              <a:highlight>
                <a:srgbClr val="FFFF00"/>
              </a:highlight>
              <a:latin typeface="Cambria" panose="02040503050406030204" pitchFamily="18" charset="0"/>
              <a:cs typeface="Times New Roman" pitchFamily="18" charset="0"/>
            </a:endParaRPr>
          </a:p>
        </p:txBody>
      </p:sp>
      <p:graphicFrame>
        <p:nvGraphicFramePr>
          <p:cNvPr id="5" name="Grafik 2">
            <a:extLst>
              <a:ext uri="{FF2B5EF4-FFF2-40B4-BE49-F238E27FC236}">
                <a16:creationId xmlns:a16="http://schemas.microsoft.com/office/drawing/2014/main" id="{E8F0BD9B-E703-4E21-800F-116CEE4968DB}"/>
              </a:ext>
            </a:extLst>
          </p:cNvPr>
          <p:cNvGraphicFramePr>
            <a:graphicFrameLocks/>
          </p:cNvGraphicFramePr>
          <p:nvPr>
            <p:extLst>
              <p:ext uri="{D42A27DB-BD31-4B8C-83A1-F6EECF244321}">
                <p14:modId xmlns:p14="http://schemas.microsoft.com/office/powerpoint/2010/main" val="2413428232"/>
              </p:ext>
            </p:extLst>
          </p:nvPr>
        </p:nvGraphicFramePr>
        <p:xfrm>
          <a:off x="1063376" y="2691240"/>
          <a:ext cx="4809600" cy="2898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Grafik 1">
            <a:extLst>
              <a:ext uri="{FF2B5EF4-FFF2-40B4-BE49-F238E27FC236}">
                <a16:creationId xmlns:a16="http://schemas.microsoft.com/office/drawing/2014/main" id="{089123B3-0DDA-4870-9E51-A000E25F8DDF}"/>
              </a:ext>
            </a:extLst>
          </p:cNvPr>
          <p:cNvGraphicFramePr>
            <a:graphicFrameLocks/>
          </p:cNvGraphicFramePr>
          <p:nvPr>
            <p:extLst>
              <p:ext uri="{D42A27DB-BD31-4B8C-83A1-F6EECF244321}">
                <p14:modId xmlns:p14="http://schemas.microsoft.com/office/powerpoint/2010/main" val="1997072752"/>
              </p:ext>
            </p:extLst>
          </p:nvPr>
        </p:nvGraphicFramePr>
        <p:xfrm>
          <a:off x="6528048" y="2564904"/>
          <a:ext cx="4806000" cy="2898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24865850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Line 3"/>
          <p:cNvSpPr>
            <a:spLocks noChangeShapeType="1"/>
          </p:cNvSpPr>
          <p:nvPr/>
        </p:nvSpPr>
        <p:spPr bwMode="auto">
          <a:xfrm rot="10800000" flipH="1" flipV="1">
            <a:off x="1524002" y="900786"/>
            <a:ext cx="9170789" cy="1"/>
          </a:xfrm>
          <a:prstGeom prst="line">
            <a:avLst/>
          </a:prstGeom>
          <a:noFill/>
          <a:ln w="25400" cap="rnd">
            <a:solidFill>
              <a:srgbClr val="2A5C51"/>
            </a:solidFill>
            <a:miter lim="800000"/>
            <a:headEnd/>
            <a:tailEnd/>
          </a:ln>
        </p:spPr>
        <p:txBody>
          <a:bodyPr lIns="0" tIns="0" rIns="0" bIns="0"/>
          <a:lstStyle/>
          <a:p>
            <a:endParaRPr lang="en-US"/>
          </a:p>
        </p:txBody>
      </p:sp>
      <p:sp>
        <p:nvSpPr>
          <p:cNvPr id="12" name="Rectangle 11"/>
          <p:cNvSpPr/>
          <p:nvPr/>
        </p:nvSpPr>
        <p:spPr>
          <a:xfrm>
            <a:off x="1524001" y="300621"/>
            <a:ext cx="8673291" cy="492443"/>
          </a:xfrm>
          <a:prstGeom prst="rect">
            <a:avLst/>
          </a:prstGeom>
          <a:noFill/>
          <a:ln w="12700">
            <a:noFill/>
            <a:miter lim="800000"/>
            <a:headEnd/>
            <a:tailEnd/>
          </a:ln>
        </p:spPr>
        <p:txBody>
          <a:bodyPr lIns="0" tIns="0" rIns="0" bIns="0">
            <a:spAutoFit/>
          </a:bodyPr>
          <a:lstStyle/>
          <a:p>
            <a:pPr algn="l"/>
            <a:r>
              <a:rPr lang="en-US" sz="3200" b="1" dirty="0">
                <a:solidFill>
                  <a:srgbClr val="2A5C51"/>
                </a:solidFill>
                <a:latin typeface="Cambria" panose="02040503050406030204" pitchFamily="18" charset="0"/>
                <a:ea typeface="Optima" charset="0"/>
                <a:cs typeface="Optima" charset="0"/>
                <a:sym typeface="Optima" charset="0"/>
              </a:rPr>
              <a:t>Islamic Finance</a:t>
            </a:r>
            <a:r>
              <a:rPr lang="tr-TR" sz="3200" b="1" dirty="0">
                <a:solidFill>
                  <a:srgbClr val="2A5C51"/>
                </a:solidFill>
                <a:latin typeface="Cambria" panose="02040503050406030204" pitchFamily="18" charset="0"/>
                <a:ea typeface="Optima" charset="0"/>
                <a:cs typeface="Optima" charset="0"/>
                <a:sym typeface="Optima" charset="0"/>
              </a:rPr>
              <a:t> - </a:t>
            </a:r>
            <a:r>
              <a:rPr lang="en-US" sz="3200" b="1" dirty="0">
                <a:solidFill>
                  <a:srgbClr val="2A5C51"/>
                </a:solidFill>
                <a:latin typeface="Cambria" panose="02040503050406030204" pitchFamily="18" charset="0"/>
                <a:ea typeface="Optima" charset="0"/>
                <a:cs typeface="Optima" charset="0"/>
                <a:sym typeface="Optima" charset="0"/>
              </a:rPr>
              <a:t>Banking</a:t>
            </a:r>
          </a:p>
        </p:txBody>
      </p:sp>
      <p:sp>
        <p:nvSpPr>
          <p:cNvPr id="3" name="Dikdörtgen 2"/>
          <p:cNvSpPr/>
          <p:nvPr/>
        </p:nvSpPr>
        <p:spPr>
          <a:xfrm>
            <a:off x="6456040" y="2271728"/>
            <a:ext cx="5300000" cy="2314544"/>
          </a:xfrm>
          <a:prstGeom prst="rect">
            <a:avLst/>
          </a:prstGeom>
        </p:spPr>
        <p:txBody>
          <a:bodyPr wrap="square">
            <a:spAutoFit/>
          </a:bodyPr>
          <a:lstStyle/>
          <a:p>
            <a:pPr marL="285750" indent="-285750" algn="just">
              <a:lnSpc>
                <a:spcPct val="150000"/>
              </a:lnSpc>
              <a:buFont typeface="Wingdings" pitchFamily="2" charset="2"/>
              <a:buChar char="Ø"/>
            </a:pPr>
            <a:r>
              <a:rPr lang="en-US" sz="1400" dirty="0">
                <a:latin typeface="Cambria" panose="02040503050406030204" pitchFamily="18" charset="0"/>
                <a:cs typeface="Times New Roman" pitchFamily="18" charset="0"/>
              </a:rPr>
              <a:t>Total assets of Islamic banking grew to USD 3,050.94 billion in 2025, up 9.7% year-on-year, and now account for 69.2% of total IFSI assets</a:t>
            </a:r>
          </a:p>
          <a:p>
            <a:pPr marL="285750" indent="-285750" algn="just">
              <a:lnSpc>
                <a:spcPct val="150000"/>
              </a:lnSpc>
              <a:buFont typeface="Wingdings" pitchFamily="2" charset="2"/>
              <a:buChar char="Ø"/>
            </a:pPr>
            <a:endParaRPr lang="en-US" sz="1400" dirty="0">
              <a:latin typeface="Cambria" panose="02040503050406030204" pitchFamily="18" charset="0"/>
              <a:cs typeface="Times New Roman" pitchFamily="18" charset="0"/>
            </a:endParaRPr>
          </a:p>
          <a:p>
            <a:pPr marL="285750" indent="-285750" algn="just">
              <a:lnSpc>
                <a:spcPct val="150000"/>
              </a:lnSpc>
              <a:buFont typeface="Wingdings" pitchFamily="2" charset="2"/>
              <a:buChar char="Ø"/>
            </a:pPr>
            <a:r>
              <a:rPr lang="en-US" sz="1400" dirty="0">
                <a:latin typeface="Cambria" panose="02040503050406030204" pitchFamily="18" charset="0"/>
                <a:cs typeface="Times New Roman" pitchFamily="18" charset="0"/>
              </a:rPr>
              <a:t>Islamic banking now exceeds 15% of domestic banking assets in 16 jurisdictions as of 2025Q3 (down from 17, due to Palestine’s declining share). </a:t>
            </a:r>
          </a:p>
        </p:txBody>
      </p:sp>
      <p:graphicFrame>
        <p:nvGraphicFramePr>
          <p:cNvPr id="9" name="Chart 8">
            <a:extLst>
              <a:ext uri="{FF2B5EF4-FFF2-40B4-BE49-F238E27FC236}">
                <a16:creationId xmlns:a16="http://schemas.microsoft.com/office/drawing/2014/main" id="{CE0C48E3-DD49-B62D-9319-6FBF740C35A6}"/>
              </a:ext>
            </a:extLst>
          </p:cNvPr>
          <p:cNvGraphicFramePr/>
          <p:nvPr>
            <p:extLst>
              <p:ext uri="{D42A27DB-BD31-4B8C-83A1-F6EECF244321}">
                <p14:modId xmlns:p14="http://schemas.microsoft.com/office/powerpoint/2010/main" val="2835466858"/>
              </p:ext>
            </p:extLst>
          </p:nvPr>
        </p:nvGraphicFramePr>
        <p:xfrm>
          <a:off x="1278992" y="1505332"/>
          <a:ext cx="4830404" cy="4279024"/>
        </p:xfrm>
        <a:graphic>
          <a:graphicData uri="http://schemas.openxmlformats.org/drawingml/2006/chart">
            <c:chart xmlns:c="http://schemas.openxmlformats.org/drawingml/2006/chart" xmlns:r="http://schemas.openxmlformats.org/officeDocument/2006/relationships" r:id="rId3"/>
          </a:graphicData>
        </a:graphic>
      </p:graphicFrame>
      <p:sp>
        <p:nvSpPr>
          <p:cNvPr id="11" name="Metin kutusu 5">
            <a:extLst>
              <a:ext uri="{FF2B5EF4-FFF2-40B4-BE49-F238E27FC236}">
                <a16:creationId xmlns:a16="http://schemas.microsoft.com/office/drawing/2014/main" id="{BAF93B54-81BF-4778-1B29-9912E51E7A54}"/>
              </a:ext>
            </a:extLst>
          </p:cNvPr>
          <p:cNvSpPr txBox="1"/>
          <p:nvPr/>
        </p:nvSpPr>
        <p:spPr>
          <a:xfrm>
            <a:off x="1870645" y="1026322"/>
            <a:ext cx="9481939" cy="338554"/>
          </a:xfrm>
          <a:prstGeom prst="rect">
            <a:avLst/>
          </a:prstGeom>
          <a:noFill/>
        </p:spPr>
        <p:txBody>
          <a:bodyPr wrap="square" rtlCol="0">
            <a:spAutoFit/>
          </a:bodyPr>
          <a:lstStyle/>
          <a:p>
            <a:pPr algn="l"/>
            <a:r>
              <a:rPr lang="tr-TR" sz="1600" b="1" dirty="0" err="1">
                <a:solidFill>
                  <a:schemeClr val="bg2"/>
                </a:solidFill>
                <a:latin typeface="Cambria" panose="02040503050406030204" pitchFamily="18" charset="0"/>
                <a:cs typeface="Times New Roman" pitchFamily="18" charset="0"/>
              </a:rPr>
              <a:t>Figure</a:t>
            </a:r>
            <a:r>
              <a:rPr lang="tr-TR" sz="1600" b="1" dirty="0">
                <a:solidFill>
                  <a:schemeClr val="bg2"/>
                </a:solidFill>
                <a:latin typeface="Cambria" panose="02040503050406030204" pitchFamily="18" charset="0"/>
                <a:cs typeface="Times New Roman" pitchFamily="18" charset="0"/>
              </a:rPr>
              <a:t> 14. </a:t>
            </a:r>
            <a:r>
              <a:rPr lang="en-US" sz="1600" b="1" dirty="0">
                <a:solidFill>
                  <a:schemeClr val="bg2"/>
                </a:solidFill>
                <a:latin typeface="Cambria" panose="02040503050406030204" pitchFamily="18" charset="0"/>
                <a:cs typeface="Times New Roman" pitchFamily="18" charset="0"/>
              </a:rPr>
              <a:t>Islamic Banking Sectors Domestic Share in Selected OIC Member Countries as of 2025Q3 </a:t>
            </a:r>
            <a:endParaRPr lang="tr-TR" sz="1600" b="1" dirty="0">
              <a:solidFill>
                <a:schemeClr val="bg2"/>
              </a:solidFill>
              <a:latin typeface="Cambria" panose="02040503050406030204" pitchFamily="18" charset="0"/>
              <a:cs typeface="Times New Roman" pitchFamily="18" charset="0"/>
            </a:endParaRPr>
          </a:p>
        </p:txBody>
      </p:sp>
    </p:spTree>
    <p:extLst>
      <p:ext uri="{BB962C8B-B14F-4D97-AF65-F5344CB8AC3E}">
        <p14:creationId xmlns:p14="http://schemas.microsoft.com/office/powerpoint/2010/main" val="257793358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Line 3"/>
          <p:cNvSpPr>
            <a:spLocks noChangeShapeType="1"/>
          </p:cNvSpPr>
          <p:nvPr/>
        </p:nvSpPr>
        <p:spPr bwMode="auto">
          <a:xfrm rot="10800000" flipH="1" flipV="1">
            <a:off x="1524002" y="900786"/>
            <a:ext cx="9170789" cy="1"/>
          </a:xfrm>
          <a:prstGeom prst="line">
            <a:avLst/>
          </a:prstGeom>
          <a:noFill/>
          <a:ln w="25400" cap="rnd">
            <a:solidFill>
              <a:srgbClr val="2A5C51"/>
            </a:solidFill>
            <a:miter lim="800000"/>
            <a:headEnd/>
            <a:tailEnd/>
          </a:ln>
        </p:spPr>
        <p:txBody>
          <a:bodyPr lIns="0" tIns="0" rIns="0" bIns="0"/>
          <a:lstStyle/>
          <a:p>
            <a:endParaRPr lang="en-US"/>
          </a:p>
        </p:txBody>
      </p:sp>
      <p:sp>
        <p:nvSpPr>
          <p:cNvPr id="12" name="Rectangle 11"/>
          <p:cNvSpPr/>
          <p:nvPr/>
        </p:nvSpPr>
        <p:spPr>
          <a:xfrm>
            <a:off x="1524001" y="300621"/>
            <a:ext cx="8673291" cy="492443"/>
          </a:xfrm>
          <a:prstGeom prst="rect">
            <a:avLst/>
          </a:prstGeom>
          <a:noFill/>
          <a:ln w="12700">
            <a:noFill/>
            <a:miter lim="800000"/>
            <a:headEnd/>
            <a:tailEnd/>
          </a:ln>
        </p:spPr>
        <p:txBody>
          <a:bodyPr lIns="0" tIns="0" rIns="0" bIns="0">
            <a:spAutoFit/>
          </a:bodyPr>
          <a:lstStyle/>
          <a:p>
            <a:pPr algn="l"/>
            <a:r>
              <a:rPr lang="en-US" sz="3200" b="1" dirty="0">
                <a:solidFill>
                  <a:srgbClr val="2A5C51"/>
                </a:solidFill>
                <a:latin typeface="Cambria" panose="02040503050406030204" pitchFamily="18" charset="0"/>
                <a:ea typeface="Optima" charset="0"/>
                <a:cs typeface="Optima" charset="0"/>
                <a:sym typeface="Optima" charset="0"/>
              </a:rPr>
              <a:t>Islamic Finance – Capital Markets </a:t>
            </a:r>
          </a:p>
        </p:txBody>
      </p:sp>
      <p:sp>
        <p:nvSpPr>
          <p:cNvPr id="8" name="Dikdörtgen 7"/>
          <p:cNvSpPr/>
          <p:nvPr/>
        </p:nvSpPr>
        <p:spPr>
          <a:xfrm>
            <a:off x="1355011" y="5586919"/>
            <a:ext cx="9500000" cy="246221"/>
          </a:xfrm>
          <a:prstGeom prst="rect">
            <a:avLst/>
          </a:prstGeom>
        </p:spPr>
        <p:txBody>
          <a:bodyPr wrap="square">
            <a:spAutoFit/>
          </a:bodyPr>
          <a:lstStyle/>
          <a:p>
            <a:r>
              <a:rPr lang="en-US" sz="1000" dirty="0">
                <a:latin typeface="Cambria" panose="02040503050406030204" pitchFamily="18" charset="0"/>
                <a:ea typeface="Cambria" panose="02040503050406030204" pitchFamily="18" charset="0"/>
                <a:cs typeface="Times New Roman" pitchFamily="18" charset="0"/>
              </a:rPr>
              <a:t>Source: IIFM Sukuk Report 2026</a:t>
            </a:r>
            <a:endParaRPr lang="en-US" sz="1000" dirty="0">
              <a:latin typeface="Cambria" panose="02040503050406030204" pitchFamily="18" charset="0"/>
              <a:cs typeface="Times New Roman" pitchFamily="18" charset="0"/>
            </a:endParaRPr>
          </a:p>
        </p:txBody>
      </p:sp>
      <p:sp>
        <p:nvSpPr>
          <p:cNvPr id="6" name="Metin kutusu 5"/>
          <p:cNvSpPr txBox="1"/>
          <p:nvPr/>
        </p:nvSpPr>
        <p:spPr>
          <a:xfrm>
            <a:off x="1379274" y="2545159"/>
            <a:ext cx="10400000" cy="307777"/>
          </a:xfrm>
          <a:prstGeom prst="rect">
            <a:avLst/>
          </a:prstGeom>
          <a:noFill/>
        </p:spPr>
        <p:txBody>
          <a:bodyPr wrap="square" rtlCol="0">
            <a:spAutoFit/>
          </a:bodyPr>
          <a:lstStyle/>
          <a:p>
            <a:pPr algn="l"/>
            <a:r>
              <a:rPr lang="en-US" sz="1400" b="1" dirty="0">
                <a:solidFill>
                  <a:schemeClr val="bg2"/>
                </a:solidFill>
                <a:latin typeface="Times New Roman" pitchFamily="18" charset="0"/>
                <a:cs typeface="Times New Roman" pitchFamily="18" charset="0"/>
              </a:rPr>
              <a:t>Figure </a:t>
            </a:r>
            <a:r>
              <a:rPr lang="tr-TR" sz="1400" b="1" dirty="0">
                <a:solidFill>
                  <a:schemeClr val="bg2"/>
                </a:solidFill>
                <a:latin typeface="Times New Roman" pitchFamily="18" charset="0"/>
                <a:cs typeface="Times New Roman" pitchFamily="18" charset="0"/>
              </a:rPr>
              <a:t>15</a:t>
            </a:r>
            <a:r>
              <a:rPr lang="en-US" sz="1400" b="1" dirty="0">
                <a:solidFill>
                  <a:schemeClr val="bg2"/>
                </a:solidFill>
                <a:latin typeface="Times New Roman" pitchFamily="18" charset="0"/>
                <a:cs typeface="Times New Roman" pitchFamily="18" charset="0"/>
              </a:rPr>
              <a:t>. Global Sukuk Issuances (2016-2025, USD billion)</a:t>
            </a:r>
          </a:p>
        </p:txBody>
      </p:sp>
      <p:sp>
        <p:nvSpPr>
          <p:cNvPr id="9" name="Dikdörtgen 8"/>
          <p:cNvSpPr/>
          <p:nvPr/>
        </p:nvSpPr>
        <p:spPr>
          <a:xfrm>
            <a:off x="1350895" y="1007728"/>
            <a:ext cx="9947741" cy="1800493"/>
          </a:xfrm>
          <a:prstGeom prst="rect">
            <a:avLst/>
          </a:prstGeom>
        </p:spPr>
        <p:txBody>
          <a:bodyPr wrap="square">
            <a:spAutoFit/>
          </a:bodyPr>
          <a:lstStyle/>
          <a:p>
            <a:pPr marL="285750" indent="-285750" algn="just">
              <a:spcBef>
                <a:spcPts val="0"/>
              </a:spcBef>
              <a:spcAft>
                <a:spcPts val="600"/>
              </a:spcAft>
              <a:buFont typeface="Wingdings" pitchFamily="2" charset="2"/>
              <a:buChar char="Ø"/>
            </a:pPr>
            <a:r>
              <a:rPr lang="en-GB" sz="1200" dirty="0">
                <a:latin typeface="Cambria" panose="02040503050406030204" pitchFamily="18" charset="0"/>
                <a:cs typeface="Times New Roman" pitchFamily="18" charset="0"/>
              </a:rPr>
              <a:t>Global sukuk issuances reached a record USD 262.9 billion in 2025, up 28.2% year-on-year (IIFM, 2026), rebounding sharply after a 3.3% dip in 2024. International issuances rose 50.8% to USD 98.9 billion, and domestic issuances rose 25.7% to USD 163.9 billion. </a:t>
            </a:r>
          </a:p>
          <a:p>
            <a:pPr marL="285750" indent="-285750" algn="just">
              <a:spcBef>
                <a:spcPts val="0"/>
              </a:spcBef>
              <a:spcAft>
                <a:spcPts val="600"/>
              </a:spcAft>
              <a:buFont typeface="Wingdings" pitchFamily="2" charset="2"/>
              <a:buChar char="Ø"/>
            </a:pPr>
            <a:r>
              <a:rPr lang="en-GB" sz="1200" dirty="0">
                <a:latin typeface="Cambria" panose="02040503050406030204" pitchFamily="18" charset="0"/>
                <a:cs typeface="Times New Roman" pitchFamily="18" charset="0"/>
              </a:rPr>
              <a:t>2025 saw further new entrants: Jordan issued its debut international sukuk, and Egypt significantly expanded its international sukuk programme. Global sukuk outstanding crossed USD 1 trillion for the first time (USD 1.02 trillion as of 31 December 2025, per IIFM). </a:t>
            </a:r>
          </a:p>
          <a:p>
            <a:pPr marL="285750" indent="-285750" algn="just">
              <a:spcBef>
                <a:spcPts val="0"/>
              </a:spcBef>
              <a:spcAft>
                <a:spcPts val="600"/>
              </a:spcAft>
              <a:buFont typeface="Wingdings" pitchFamily="2" charset="2"/>
              <a:buChar char="Ø"/>
            </a:pPr>
            <a:r>
              <a:rPr lang="en-GB" sz="1200" dirty="0">
                <a:latin typeface="Cambria" panose="02040503050406030204" pitchFamily="18" charset="0"/>
                <a:cs typeface="Times New Roman" pitchFamily="18" charset="0"/>
              </a:rPr>
              <a:t>ESG and green sukuk issuances continued to grow in 2025: IFSB (2026) reports green sukuk issuances up 94% year-on-year and sustainability sukuk up 33% year-on-year.</a:t>
            </a:r>
          </a:p>
          <a:p>
            <a:pPr marL="285750" indent="-285750" algn="just">
              <a:spcBef>
                <a:spcPts val="0"/>
              </a:spcBef>
              <a:spcAft>
                <a:spcPts val="600"/>
              </a:spcAft>
              <a:buFont typeface="Wingdings" pitchFamily="2" charset="2"/>
              <a:buChar char="Ø"/>
            </a:pPr>
            <a:endParaRPr lang="en-GB" sz="1200" dirty="0">
              <a:latin typeface="Cambria" panose="02040503050406030204" pitchFamily="18" charset="0"/>
              <a:cs typeface="Times New Roman" pitchFamily="18" charset="0"/>
            </a:endParaRPr>
          </a:p>
        </p:txBody>
      </p:sp>
      <p:graphicFrame>
        <p:nvGraphicFramePr>
          <p:cNvPr id="5" name="Grafik 1">
            <a:extLst>
              <a:ext uri="{FF2B5EF4-FFF2-40B4-BE49-F238E27FC236}">
                <a16:creationId xmlns:a16="http://schemas.microsoft.com/office/drawing/2014/main" id="{D4D986DF-8704-4C75-A59A-CF661246EAE9}"/>
              </a:ext>
            </a:extLst>
          </p:cNvPr>
          <p:cNvGraphicFramePr>
            <a:graphicFrameLocks/>
          </p:cNvGraphicFramePr>
          <p:nvPr>
            <p:extLst>
              <p:ext uri="{D42A27DB-BD31-4B8C-83A1-F6EECF244321}">
                <p14:modId xmlns:p14="http://schemas.microsoft.com/office/powerpoint/2010/main" val="782243330"/>
              </p:ext>
            </p:extLst>
          </p:nvPr>
        </p:nvGraphicFramePr>
        <p:xfrm>
          <a:off x="1352977" y="2738584"/>
          <a:ext cx="10400000" cy="2850656"/>
        </p:xfrm>
        <a:graphic>
          <a:graphicData uri="http://schemas.openxmlformats.org/drawingml/2006/chart">
            <c:chart xmlns:c="http://schemas.openxmlformats.org/drawingml/2006/chart" xmlns:r="http://schemas.openxmlformats.org/officeDocument/2006/relationships" r:id="rId3"/>
          </a:graphicData>
        </a:graphic>
      </p:graphicFrame>
      <p:sp>
        <p:nvSpPr>
          <p:cNvPr id="18" name="TextBox 17">
            <a:extLst>
              <a:ext uri="{FF2B5EF4-FFF2-40B4-BE49-F238E27FC236}">
                <a16:creationId xmlns:a16="http://schemas.microsoft.com/office/drawing/2014/main" id="{21A3D090-47FE-6EC5-888A-429416A2D644}"/>
              </a:ext>
            </a:extLst>
          </p:cNvPr>
          <p:cNvSpPr txBox="1"/>
          <p:nvPr/>
        </p:nvSpPr>
        <p:spPr>
          <a:xfrm>
            <a:off x="4151784" y="5615662"/>
            <a:ext cx="7974956" cy="246221"/>
          </a:xfrm>
          <a:prstGeom prst="rect">
            <a:avLst/>
          </a:prstGeom>
          <a:noFill/>
        </p:spPr>
        <p:txBody>
          <a:bodyPr wrap="square">
            <a:spAutoFit/>
          </a:bodyPr>
          <a:lstStyle/>
          <a:p>
            <a:endParaRPr lang="en-TR" sz="1000" dirty="0">
              <a:latin typeface="Cambria" panose="02040503050406030204" pitchFamily="18" charset="0"/>
            </a:endParaRPr>
          </a:p>
        </p:txBody>
      </p:sp>
    </p:spTree>
    <p:extLst>
      <p:ext uri="{BB962C8B-B14F-4D97-AF65-F5344CB8AC3E}">
        <p14:creationId xmlns:p14="http://schemas.microsoft.com/office/powerpoint/2010/main" val="301390333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Line 3"/>
          <p:cNvSpPr>
            <a:spLocks noChangeShapeType="1"/>
          </p:cNvSpPr>
          <p:nvPr/>
        </p:nvSpPr>
        <p:spPr bwMode="auto">
          <a:xfrm rot="10800000" flipH="1" flipV="1">
            <a:off x="1524002" y="900786"/>
            <a:ext cx="9170789" cy="1"/>
          </a:xfrm>
          <a:prstGeom prst="line">
            <a:avLst/>
          </a:prstGeom>
          <a:noFill/>
          <a:ln w="25400" cap="rnd">
            <a:solidFill>
              <a:srgbClr val="2A5C51"/>
            </a:solidFill>
            <a:miter lim="800000"/>
            <a:headEnd/>
            <a:tailEnd/>
          </a:ln>
        </p:spPr>
        <p:txBody>
          <a:bodyPr lIns="0" tIns="0" rIns="0" bIns="0"/>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3000" b="0" i="0" u="none" strike="noStrike" kern="1200" cap="none" spc="0" normalizeH="0" baseline="0" noProof="0">
              <a:ln>
                <a:noFill/>
              </a:ln>
              <a:solidFill>
                <a:srgbClr val="414141"/>
              </a:solidFill>
              <a:effectLst/>
              <a:uLnTx/>
              <a:uFillTx/>
              <a:latin typeface="Gill Sans Light" charset="0"/>
              <a:sym typeface="Gill Sans Light" charset="0"/>
            </a:endParaRPr>
          </a:p>
        </p:txBody>
      </p:sp>
      <p:sp>
        <p:nvSpPr>
          <p:cNvPr id="12" name="Rectangle 11"/>
          <p:cNvSpPr/>
          <p:nvPr/>
        </p:nvSpPr>
        <p:spPr>
          <a:xfrm>
            <a:off x="1524001" y="300621"/>
            <a:ext cx="8673291" cy="492443"/>
          </a:xfrm>
          <a:prstGeom prst="rect">
            <a:avLst/>
          </a:prstGeom>
          <a:noFill/>
          <a:ln w="12700">
            <a:noFill/>
            <a:miter lim="800000"/>
            <a:headEnd/>
            <a:tailEnd/>
          </a:ln>
        </p:spPr>
        <p:txBody>
          <a:bodyPr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a:ln>
                  <a:noFill/>
                </a:ln>
                <a:solidFill>
                  <a:srgbClr val="2A5C51"/>
                </a:solidFill>
                <a:effectLst/>
                <a:uLnTx/>
                <a:uFillTx/>
                <a:latin typeface="Cambria" panose="02040503050406030204" pitchFamily="18" charset="0"/>
                <a:ea typeface="Optima" charset="0"/>
                <a:cs typeface="Optima" charset="0"/>
                <a:sym typeface="Optima" charset="0"/>
              </a:rPr>
              <a:t>Islamic Finance – Capital Markets </a:t>
            </a:r>
          </a:p>
        </p:txBody>
      </p:sp>
      <p:sp>
        <p:nvSpPr>
          <p:cNvPr id="8" name="Dikdörtgen 7"/>
          <p:cNvSpPr/>
          <p:nvPr/>
        </p:nvSpPr>
        <p:spPr>
          <a:xfrm>
            <a:off x="4487750" y="5578714"/>
            <a:ext cx="3318537" cy="230832"/>
          </a:xfrm>
          <a:prstGeom prst="rect">
            <a:avLst/>
          </a:prstGeom>
        </p:spPr>
        <p:txBody>
          <a:bodyPr wrap="none">
            <a:spAutoFit/>
          </a:bodyPr>
          <a:lstStyle/>
          <a:p>
            <a:r>
              <a:rPr lang="en-US" sz="900" dirty="0">
                <a:latin typeface="Cambria" panose="02040503050406030204" pitchFamily="18" charset="0"/>
                <a:ea typeface="Cambria" panose="02040503050406030204" pitchFamily="18" charset="0"/>
                <a:cs typeface="Times New Roman" pitchFamily="18" charset="0"/>
              </a:rPr>
              <a:t>Source: LSEG &amp; ICD, Islamic Finance Development Report 2025.</a:t>
            </a:r>
          </a:p>
        </p:txBody>
      </p:sp>
      <p:sp>
        <p:nvSpPr>
          <p:cNvPr id="6" name="Metin kutusu 5"/>
          <p:cNvSpPr txBox="1"/>
          <p:nvPr/>
        </p:nvSpPr>
        <p:spPr>
          <a:xfrm>
            <a:off x="2559932" y="1780389"/>
            <a:ext cx="8222456" cy="307777"/>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Times New Roman" pitchFamily="18" charset="0"/>
                <a:cs typeface="Times New Roman" pitchFamily="18" charset="0"/>
                <a:sym typeface="Gill Sans Light" charset="0"/>
              </a:rPr>
              <a:t>Figure 16. Islamic Funds </a:t>
            </a:r>
            <a:r>
              <a:rPr kumimoji="0" lang="en-US" sz="1400" b="1" i="0" u="none" strike="noStrike" kern="1200" cap="none" spc="0" normalizeH="0" baseline="0" noProof="0" dirty="0" err="1">
                <a:ln>
                  <a:noFill/>
                </a:ln>
                <a:solidFill>
                  <a:srgbClr val="000000"/>
                </a:solidFill>
                <a:effectLst/>
                <a:uLnTx/>
                <a:uFillTx/>
                <a:latin typeface="Times New Roman" pitchFamily="18" charset="0"/>
                <a:cs typeface="Times New Roman" pitchFamily="18" charset="0"/>
                <a:sym typeface="Gill Sans Light" charset="0"/>
              </a:rPr>
              <a:t>AuM</a:t>
            </a:r>
            <a:r>
              <a:rPr kumimoji="0" lang="en-US" sz="1400" b="1" i="0" u="none" strike="noStrike" kern="1200" cap="none" spc="0" normalizeH="0" baseline="0" noProof="0" dirty="0">
                <a:ln>
                  <a:noFill/>
                </a:ln>
                <a:solidFill>
                  <a:srgbClr val="000000"/>
                </a:solidFill>
                <a:effectLst/>
                <a:uLnTx/>
                <a:uFillTx/>
                <a:latin typeface="Times New Roman" pitchFamily="18" charset="0"/>
                <a:cs typeface="Times New Roman" pitchFamily="18" charset="0"/>
                <a:sym typeface="Gill Sans Light" charset="0"/>
              </a:rPr>
              <a:t> Outstanding Growth (US$ billion, 2018-2024, with 2029 projection)</a:t>
            </a:r>
          </a:p>
        </p:txBody>
      </p:sp>
      <p:sp>
        <p:nvSpPr>
          <p:cNvPr id="9" name="Dikdörtgen 8"/>
          <p:cNvSpPr/>
          <p:nvPr/>
        </p:nvSpPr>
        <p:spPr>
          <a:xfrm>
            <a:off x="1511650" y="942507"/>
            <a:ext cx="9270738" cy="677108"/>
          </a:xfrm>
          <a:prstGeom prst="rect">
            <a:avLst/>
          </a:prstGeom>
        </p:spPr>
        <p:txBody>
          <a:bodyPr wrap="square">
            <a:spAutoFit/>
          </a:bodyPr>
          <a:lstStyle/>
          <a:p>
            <a:pPr marL="285750" marR="0" lvl="0" indent="-285750" algn="just" defTabSz="914400" rtl="0" eaLnBrk="1" fontAlgn="base" latinLnBrk="0" hangingPunct="1">
              <a:spcBef>
                <a:spcPts val="0"/>
              </a:spcBef>
              <a:spcAft>
                <a:spcPts val="600"/>
              </a:spcAft>
              <a:buClrTx/>
              <a:buSzTx/>
              <a:buFont typeface="Wingdings" pitchFamily="2" charset="2"/>
              <a:buChar char="Ø"/>
              <a:tabLst/>
              <a:defRPr/>
            </a:pPr>
            <a:r>
              <a:rPr kumimoji="0" lang="en-US" sz="1100" b="0" i="0" u="none" strike="noStrike" kern="1200" cap="none" spc="0" normalizeH="0" baseline="0" noProof="0" dirty="0">
                <a:ln>
                  <a:noFill/>
                </a:ln>
                <a:solidFill>
                  <a:srgbClr val="414141"/>
                </a:solidFill>
                <a:effectLst/>
                <a:uLnTx/>
                <a:uFillTx/>
                <a:latin typeface="Cambria" panose="02040503050406030204" pitchFamily="18" charset="0"/>
                <a:cs typeface="Times New Roman" pitchFamily="18" charset="0"/>
                <a:sym typeface="Gill Sans Light" charset="0"/>
              </a:rPr>
              <a:t>Global Islamic funds </a:t>
            </a:r>
            <a:r>
              <a:rPr kumimoji="0" lang="en-US" sz="1100" b="0" i="0" u="none" strike="noStrike" kern="1200" cap="none" spc="0" normalizeH="0" baseline="0" noProof="0" dirty="0" err="1">
                <a:ln>
                  <a:noFill/>
                </a:ln>
                <a:solidFill>
                  <a:srgbClr val="414141"/>
                </a:solidFill>
                <a:effectLst/>
                <a:uLnTx/>
                <a:uFillTx/>
                <a:latin typeface="Cambria" panose="02040503050406030204" pitchFamily="18" charset="0"/>
                <a:cs typeface="Times New Roman" pitchFamily="18" charset="0"/>
                <a:sym typeface="Gill Sans Light" charset="0"/>
              </a:rPr>
              <a:t>AuM</a:t>
            </a:r>
            <a:r>
              <a:rPr kumimoji="0" lang="en-US" sz="1100" b="0" i="0" u="none" strike="noStrike" kern="1200" cap="none" spc="0" normalizeH="0" baseline="0" noProof="0" dirty="0">
                <a:ln>
                  <a:noFill/>
                </a:ln>
                <a:solidFill>
                  <a:srgbClr val="414141"/>
                </a:solidFill>
                <a:effectLst/>
                <a:uLnTx/>
                <a:uFillTx/>
                <a:latin typeface="Cambria" panose="02040503050406030204" pitchFamily="18" charset="0"/>
                <a:cs typeface="Times New Roman" pitchFamily="18" charset="0"/>
                <a:sym typeface="Gill Sans Light" charset="0"/>
              </a:rPr>
              <a:t> reached USD 308 billion in 2024 (+21% YoY, 2,610 funds outstanding) (LSEG &amp; ICD, 2025).</a:t>
            </a:r>
          </a:p>
          <a:p>
            <a:pPr marL="285750" marR="0" lvl="0" indent="-285750" algn="just" defTabSz="914400" rtl="0" eaLnBrk="1" fontAlgn="base" latinLnBrk="0" hangingPunct="1">
              <a:spcBef>
                <a:spcPts val="0"/>
              </a:spcBef>
              <a:spcAft>
                <a:spcPts val="600"/>
              </a:spcAft>
              <a:buClrTx/>
              <a:buSzTx/>
              <a:buFont typeface="Wingdings" pitchFamily="2" charset="2"/>
              <a:buChar char="Ø"/>
              <a:tabLst/>
              <a:defRPr/>
            </a:pPr>
            <a:r>
              <a:rPr kumimoji="0" lang="en-US" sz="1100" b="0" i="0" u="none" strike="noStrike" kern="1200" cap="none" spc="0" normalizeH="0" baseline="0" noProof="0" dirty="0">
                <a:ln>
                  <a:noFill/>
                </a:ln>
                <a:solidFill>
                  <a:srgbClr val="414141"/>
                </a:solidFill>
                <a:effectLst/>
                <a:uLnTx/>
                <a:uFillTx/>
                <a:latin typeface="Cambria" panose="02040503050406030204" pitchFamily="18" charset="0"/>
                <a:cs typeface="Times New Roman" pitchFamily="18" charset="0"/>
                <a:sym typeface="Gill Sans Light" charset="0"/>
              </a:rPr>
              <a:t>Other MENA (103bn) and GCC (77bn) lead by region, followed by Europe (64bn), SE Asia (40bn), Other (13bn) and Americas (11bn). IFSB's narrower measure: USD 180.47bn (+25.6% YoY); 2025 returns ranged 4.2–49.2% by fund type.</a:t>
            </a:r>
          </a:p>
        </p:txBody>
      </p:sp>
      <p:pic>
        <p:nvPicPr>
          <p:cNvPr id="36" name="Picture 35" descr="A graph of numbers and a bar&#10;&#10;AI-generated content may be incorrect.">
            <a:extLst>
              <a:ext uri="{FF2B5EF4-FFF2-40B4-BE49-F238E27FC236}">
                <a16:creationId xmlns:a16="http://schemas.microsoft.com/office/drawing/2014/main" id="{5E0FB703-D78C-7A2E-2B76-EAABECB18E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9696" y="2106240"/>
            <a:ext cx="5918200" cy="3454400"/>
          </a:xfrm>
          <a:prstGeom prst="rect">
            <a:avLst/>
          </a:prstGeom>
        </p:spPr>
      </p:pic>
    </p:spTree>
    <p:extLst>
      <p:ext uri="{BB962C8B-B14F-4D97-AF65-F5344CB8AC3E}">
        <p14:creationId xmlns:p14="http://schemas.microsoft.com/office/powerpoint/2010/main" val="168171349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Line 3"/>
          <p:cNvSpPr>
            <a:spLocks noChangeShapeType="1"/>
          </p:cNvSpPr>
          <p:nvPr/>
        </p:nvSpPr>
        <p:spPr bwMode="auto">
          <a:xfrm rot="10800000" flipH="1" flipV="1">
            <a:off x="1524002" y="900786"/>
            <a:ext cx="9170789" cy="1"/>
          </a:xfrm>
          <a:prstGeom prst="line">
            <a:avLst/>
          </a:prstGeom>
          <a:noFill/>
          <a:ln w="25400" cap="rnd">
            <a:solidFill>
              <a:srgbClr val="2A5C51"/>
            </a:solidFill>
            <a:miter lim="800000"/>
            <a:headEnd/>
            <a:tailEnd/>
          </a:ln>
        </p:spPr>
        <p:txBody>
          <a:bodyPr lIns="0" tIns="0" rIns="0" bIns="0"/>
          <a:lstStyle/>
          <a:p>
            <a:endParaRPr lang="en-US"/>
          </a:p>
        </p:txBody>
      </p:sp>
      <p:sp>
        <p:nvSpPr>
          <p:cNvPr id="12" name="Rectangle 11"/>
          <p:cNvSpPr/>
          <p:nvPr/>
        </p:nvSpPr>
        <p:spPr>
          <a:xfrm>
            <a:off x="1524001" y="300621"/>
            <a:ext cx="8673291" cy="492443"/>
          </a:xfrm>
          <a:prstGeom prst="rect">
            <a:avLst/>
          </a:prstGeom>
          <a:noFill/>
          <a:ln w="12700">
            <a:noFill/>
            <a:miter lim="800000"/>
            <a:headEnd/>
            <a:tailEnd/>
          </a:ln>
        </p:spPr>
        <p:txBody>
          <a:bodyPr lIns="0" tIns="0" rIns="0" bIns="0">
            <a:spAutoFit/>
          </a:bodyPr>
          <a:lstStyle/>
          <a:p>
            <a:pPr algn="l"/>
            <a:r>
              <a:rPr lang="en-US" sz="3200" b="1" dirty="0">
                <a:solidFill>
                  <a:srgbClr val="2A5C51"/>
                </a:solidFill>
                <a:latin typeface="Cambria" panose="02040503050406030204" pitchFamily="18" charset="0"/>
                <a:ea typeface="Optima" charset="0"/>
                <a:cs typeface="Optima" charset="0"/>
                <a:sym typeface="Optima" charset="0"/>
              </a:rPr>
              <a:t>Islamic Finance – Takaful</a:t>
            </a:r>
          </a:p>
        </p:txBody>
      </p:sp>
      <p:sp>
        <p:nvSpPr>
          <p:cNvPr id="8" name="Dikdörtgen 7"/>
          <p:cNvSpPr/>
          <p:nvPr/>
        </p:nvSpPr>
        <p:spPr>
          <a:xfrm>
            <a:off x="1653181" y="5504348"/>
            <a:ext cx="9500000" cy="230832"/>
          </a:xfrm>
          <a:prstGeom prst="rect">
            <a:avLst/>
          </a:prstGeom>
        </p:spPr>
        <p:txBody>
          <a:bodyPr wrap="square">
            <a:spAutoFit/>
          </a:bodyPr>
          <a:lstStyle/>
          <a:p>
            <a:r>
              <a:rPr lang="en-US" sz="900" dirty="0">
                <a:latin typeface="Cambria" panose="02040503050406030204" pitchFamily="18" charset="0"/>
                <a:ea typeface="Cambria" panose="02040503050406030204" pitchFamily="18" charset="0"/>
                <a:cs typeface="Times New Roman" pitchFamily="18" charset="0"/>
              </a:rPr>
              <a:t>Source: LSEG &amp; ICD, Islamic Finance Development Report 2025.</a:t>
            </a:r>
          </a:p>
        </p:txBody>
      </p:sp>
      <p:sp>
        <p:nvSpPr>
          <p:cNvPr id="9" name="Dikdörtgen 8"/>
          <p:cNvSpPr/>
          <p:nvPr/>
        </p:nvSpPr>
        <p:spPr>
          <a:xfrm>
            <a:off x="1526746" y="1972735"/>
            <a:ext cx="3528392" cy="1991379"/>
          </a:xfrm>
          <a:prstGeom prst="rect">
            <a:avLst/>
          </a:prstGeom>
        </p:spPr>
        <p:txBody>
          <a:bodyPr wrap="square">
            <a:spAutoFit/>
          </a:bodyPr>
          <a:lstStyle/>
          <a:p>
            <a:pPr marL="285750" indent="-285750" algn="l">
              <a:lnSpc>
                <a:spcPct val="150000"/>
              </a:lnSpc>
              <a:buFont typeface="Wingdings" pitchFamily="2" charset="2"/>
              <a:buChar char="Ø"/>
            </a:pPr>
            <a:r>
              <a:rPr lang="en-GB" sz="1400" dirty="0">
                <a:latin typeface="Cambria" panose="02040503050406030204" pitchFamily="18" charset="0"/>
                <a:cs typeface="Times New Roman" pitchFamily="18" charset="0"/>
              </a:rPr>
              <a:t>Global takaful assets reached USD 136 billion in 2024, up 25.9% year-on-year, and are projected to reach USD 237 billion by 2029 (LSEG &amp; ICD, 2025) — a compound annual growth rate of about 12%.</a:t>
            </a:r>
          </a:p>
        </p:txBody>
      </p:sp>
      <p:sp>
        <p:nvSpPr>
          <p:cNvPr id="2" name="Rounded Rectangle 1">
            <a:extLst>
              <a:ext uri="{FF2B5EF4-FFF2-40B4-BE49-F238E27FC236}">
                <a16:creationId xmlns:a16="http://schemas.microsoft.com/office/drawing/2014/main" id="{4069EA04-ECD4-E72D-57A8-38950A30530E}"/>
              </a:ext>
            </a:extLst>
          </p:cNvPr>
          <p:cNvSpPr/>
          <p:nvPr/>
        </p:nvSpPr>
        <p:spPr>
          <a:xfrm>
            <a:off x="6136481" y="4065240"/>
            <a:ext cx="266700" cy="400050"/>
          </a:xfrm>
          <a:prstGeom prst="roundRect">
            <a:avLst>
              <a:gd name="adj" fmla="val 10714"/>
            </a:avLst>
          </a:prstGeom>
          <a:solidFill>
            <a:srgbClr val="6474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mbria" panose="02040503050406030204" pitchFamily="18" charset="0"/>
            </a:endParaRPr>
          </a:p>
        </p:txBody>
      </p:sp>
      <p:sp>
        <p:nvSpPr>
          <p:cNvPr id="3" name="Rounded Rectangle 2">
            <a:extLst>
              <a:ext uri="{FF2B5EF4-FFF2-40B4-BE49-F238E27FC236}">
                <a16:creationId xmlns:a16="http://schemas.microsoft.com/office/drawing/2014/main" id="{16C2EB50-801A-DBEA-2F7C-AF4A4F11F58B}"/>
              </a:ext>
            </a:extLst>
          </p:cNvPr>
          <p:cNvSpPr/>
          <p:nvPr/>
        </p:nvSpPr>
        <p:spPr>
          <a:xfrm>
            <a:off x="6807993" y="3989040"/>
            <a:ext cx="266700" cy="476250"/>
          </a:xfrm>
          <a:prstGeom prst="roundRect">
            <a:avLst>
              <a:gd name="adj" fmla="val 10714"/>
            </a:avLst>
          </a:prstGeom>
          <a:solidFill>
            <a:srgbClr val="6474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mbria" panose="02040503050406030204" pitchFamily="18" charset="0"/>
            </a:endParaRPr>
          </a:p>
        </p:txBody>
      </p:sp>
      <p:sp>
        <p:nvSpPr>
          <p:cNvPr id="5" name="Rounded Rectangle 4">
            <a:extLst>
              <a:ext uri="{FF2B5EF4-FFF2-40B4-BE49-F238E27FC236}">
                <a16:creationId xmlns:a16="http://schemas.microsoft.com/office/drawing/2014/main" id="{FE843241-FE7F-DEF8-4CCB-CEEA223E48E0}"/>
              </a:ext>
            </a:extLst>
          </p:cNvPr>
          <p:cNvSpPr/>
          <p:nvPr/>
        </p:nvSpPr>
        <p:spPr>
          <a:xfrm>
            <a:off x="7479506" y="3912840"/>
            <a:ext cx="266700" cy="552450"/>
          </a:xfrm>
          <a:prstGeom prst="roundRect">
            <a:avLst>
              <a:gd name="adj" fmla="val 10714"/>
            </a:avLst>
          </a:prstGeom>
          <a:solidFill>
            <a:srgbClr val="6474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mbria" panose="02040503050406030204" pitchFamily="18" charset="0"/>
            </a:endParaRPr>
          </a:p>
        </p:txBody>
      </p:sp>
      <p:sp>
        <p:nvSpPr>
          <p:cNvPr id="6" name="Rounded Rectangle 5">
            <a:extLst>
              <a:ext uri="{FF2B5EF4-FFF2-40B4-BE49-F238E27FC236}">
                <a16:creationId xmlns:a16="http://schemas.microsoft.com/office/drawing/2014/main" id="{F20E3A0D-E81A-A05B-4844-F32A50F61EC0}"/>
              </a:ext>
            </a:extLst>
          </p:cNvPr>
          <p:cNvSpPr/>
          <p:nvPr/>
        </p:nvSpPr>
        <p:spPr>
          <a:xfrm>
            <a:off x="8151018" y="3798540"/>
            <a:ext cx="266700" cy="666750"/>
          </a:xfrm>
          <a:prstGeom prst="roundRect">
            <a:avLst>
              <a:gd name="adj" fmla="val 10714"/>
            </a:avLst>
          </a:prstGeom>
          <a:solidFill>
            <a:srgbClr val="6474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mbria" panose="02040503050406030204" pitchFamily="18" charset="0"/>
            </a:endParaRPr>
          </a:p>
        </p:txBody>
      </p:sp>
      <p:sp>
        <p:nvSpPr>
          <p:cNvPr id="7" name="Rounded Rectangle 6">
            <a:extLst>
              <a:ext uri="{FF2B5EF4-FFF2-40B4-BE49-F238E27FC236}">
                <a16:creationId xmlns:a16="http://schemas.microsoft.com/office/drawing/2014/main" id="{8B34E000-5D53-85A0-A931-30D199BC413B}"/>
              </a:ext>
            </a:extLst>
          </p:cNvPr>
          <p:cNvSpPr/>
          <p:nvPr/>
        </p:nvSpPr>
        <p:spPr>
          <a:xfrm>
            <a:off x="8822531" y="3731865"/>
            <a:ext cx="266700" cy="733425"/>
          </a:xfrm>
          <a:prstGeom prst="roundRect">
            <a:avLst>
              <a:gd name="adj" fmla="val 10714"/>
            </a:avLst>
          </a:prstGeom>
          <a:solidFill>
            <a:srgbClr val="6474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mbria" panose="02040503050406030204" pitchFamily="18" charset="0"/>
            </a:endParaRPr>
          </a:p>
        </p:txBody>
      </p:sp>
      <p:sp>
        <p:nvSpPr>
          <p:cNvPr id="10" name="Rounded Rectangle 9">
            <a:extLst>
              <a:ext uri="{FF2B5EF4-FFF2-40B4-BE49-F238E27FC236}">
                <a16:creationId xmlns:a16="http://schemas.microsoft.com/office/drawing/2014/main" id="{CC84F523-A96D-7ACF-8790-460A7B040ADA}"/>
              </a:ext>
            </a:extLst>
          </p:cNvPr>
          <p:cNvSpPr/>
          <p:nvPr/>
        </p:nvSpPr>
        <p:spPr>
          <a:xfrm>
            <a:off x="9494043" y="3512790"/>
            <a:ext cx="266700" cy="952500"/>
          </a:xfrm>
          <a:prstGeom prst="roundRect">
            <a:avLst>
              <a:gd name="adj" fmla="val 10714"/>
            </a:avLst>
          </a:prstGeom>
          <a:solidFill>
            <a:srgbClr val="6474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mbria" panose="02040503050406030204" pitchFamily="18" charset="0"/>
            </a:endParaRPr>
          </a:p>
        </p:txBody>
      </p:sp>
      <p:sp>
        <p:nvSpPr>
          <p:cNvPr id="11" name="Rounded Rectangle 10">
            <a:extLst>
              <a:ext uri="{FF2B5EF4-FFF2-40B4-BE49-F238E27FC236}">
                <a16:creationId xmlns:a16="http://schemas.microsoft.com/office/drawing/2014/main" id="{1F4C5242-592B-7764-D456-1691F9C18CC1}"/>
              </a:ext>
            </a:extLst>
          </p:cNvPr>
          <p:cNvSpPr/>
          <p:nvPr/>
        </p:nvSpPr>
        <p:spPr>
          <a:xfrm>
            <a:off x="10165556" y="3265140"/>
            <a:ext cx="266700" cy="1200150"/>
          </a:xfrm>
          <a:prstGeom prst="roundRect">
            <a:avLst>
              <a:gd name="adj" fmla="val 10714"/>
            </a:avLst>
          </a:prstGeom>
          <a:solidFill>
            <a:srgbClr val="6474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mbria" panose="02040503050406030204" pitchFamily="18" charset="0"/>
            </a:endParaRPr>
          </a:p>
        </p:txBody>
      </p:sp>
      <p:sp>
        <p:nvSpPr>
          <p:cNvPr id="13" name="Rounded Rectangle 12">
            <a:extLst>
              <a:ext uri="{FF2B5EF4-FFF2-40B4-BE49-F238E27FC236}">
                <a16:creationId xmlns:a16="http://schemas.microsoft.com/office/drawing/2014/main" id="{EFA123E2-C878-7E3A-DF02-A716AD3A6D6F}"/>
              </a:ext>
            </a:extLst>
          </p:cNvPr>
          <p:cNvSpPr/>
          <p:nvPr/>
        </p:nvSpPr>
        <p:spPr>
          <a:xfrm>
            <a:off x="10837068" y="2369790"/>
            <a:ext cx="266700" cy="2095500"/>
          </a:xfrm>
          <a:prstGeom prst="roundRect">
            <a:avLst>
              <a:gd name="adj" fmla="val 10714"/>
            </a:avLst>
          </a:prstGeom>
          <a:solidFill>
            <a:srgbClr val="5B21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mbria" panose="02040503050406030204" pitchFamily="18" charset="0"/>
            </a:endParaRPr>
          </a:p>
        </p:txBody>
      </p:sp>
      <p:sp>
        <p:nvSpPr>
          <p:cNvPr id="14" name="TextBox 13">
            <a:extLst>
              <a:ext uri="{FF2B5EF4-FFF2-40B4-BE49-F238E27FC236}">
                <a16:creationId xmlns:a16="http://schemas.microsoft.com/office/drawing/2014/main" id="{50170CA4-CAE0-241B-714E-DA65336592A5}"/>
              </a:ext>
            </a:extLst>
          </p:cNvPr>
          <p:cNvSpPr txBox="1"/>
          <p:nvPr/>
        </p:nvSpPr>
        <p:spPr>
          <a:xfrm>
            <a:off x="6131718" y="4522440"/>
            <a:ext cx="275717" cy="138499"/>
          </a:xfrm>
          <a:prstGeom prst="rect">
            <a:avLst/>
          </a:prstGeom>
          <a:noFill/>
        </p:spPr>
        <p:txBody>
          <a:bodyPr wrap="none" lIns="0" tIns="0" rIns="0" bIns="0" anchor="t">
            <a:spAutoFit/>
          </a:bodyPr>
          <a:lstStyle/>
          <a:p>
            <a:pPr algn="l"/>
            <a:r>
              <a:rPr sz="900" b="1" i="0" u="none">
                <a:solidFill>
                  <a:srgbClr val="64748B"/>
                </a:solidFill>
                <a:latin typeface="Cambria" panose="02040503050406030204" pitchFamily="18" charset="0"/>
              </a:rPr>
              <a:t>2018</a:t>
            </a:r>
          </a:p>
        </p:txBody>
      </p:sp>
      <p:sp>
        <p:nvSpPr>
          <p:cNvPr id="15" name="TextBox 14">
            <a:extLst>
              <a:ext uri="{FF2B5EF4-FFF2-40B4-BE49-F238E27FC236}">
                <a16:creationId xmlns:a16="http://schemas.microsoft.com/office/drawing/2014/main" id="{715A6559-C211-3A56-7A8B-3F4EDF523C87}"/>
              </a:ext>
            </a:extLst>
          </p:cNvPr>
          <p:cNvSpPr txBox="1"/>
          <p:nvPr/>
        </p:nvSpPr>
        <p:spPr>
          <a:xfrm>
            <a:off x="6807993" y="4522440"/>
            <a:ext cx="275717" cy="138499"/>
          </a:xfrm>
          <a:prstGeom prst="rect">
            <a:avLst/>
          </a:prstGeom>
          <a:noFill/>
        </p:spPr>
        <p:txBody>
          <a:bodyPr wrap="none" lIns="0" tIns="0" rIns="0" bIns="0" anchor="t">
            <a:spAutoFit/>
          </a:bodyPr>
          <a:lstStyle/>
          <a:p>
            <a:pPr algn="l"/>
            <a:r>
              <a:rPr sz="900" b="1" i="0" u="none">
                <a:solidFill>
                  <a:srgbClr val="64748B"/>
                </a:solidFill>
                <a:latin typeface="Cambria" panose="02040503050406030204" pitchFamily="18" charset="0"/>
              </a:rPr>
              <a:t>2019</a:t>
            </a:r>
          </a:p>
        </p:txBody>
      </p:sp>
      <p:sp>
        <p:nvSpPr>
          <p:cNvPr id="16" name="TextBox 15">
            <a:extLst>
              <a:ext uri="{FF2B5EF4-FFF2-40B4-BE49-F238E27FC236}">
                <a16:creationId xmlns:a16="http://schemas.microsoft.com/office/drawing/2014/main" id="{8B7C49D7-0715-28D0-71CA-05E101235241}"/>
              </a:ext>
            </a:extLst>
          </p:cNvPr>
          <p:cNvSpPr txBox="1"/>
          <p:nvPr/>
        </p:nvSpPr>
        <p:spPr>
          <a:xfrm>
            <a:off x="7460456" y="4522440"/>
            <a:ext cx="275717" cy="138499"/>
          </a:xfrm>
          <a:prstGeom prst="rect">
            <a:avLst/>
          </a:prstGeom>
          <a:noFill/>
        </p:spPr>
        <p:txBody>
          <a:bodyPr wrap="none" lIns="0" tIns="0" rIns="0" bIns="0" anchor="t">
            <a:spAutoFit/>
          </a:bodyPr>
          <a:lstStyle/>
          <a:p>
            <a:pPr algn="l"/>
            <a:r>
              <a:rPr sz="900" b="1" i="0" u="none">
                <a:solidFill>
                  <a:srgbClr val="64748B"/>
                </a:solidFill>
                <a:latin typeface="Cambria" panose="02040503050406030204" pitchFamily="18" charset="0"/>
              </a:rPr>
              <a:t>2020</a:t>
            </a:r>
          </a:p>
        </p:txBody>
      </p:sp>
      <p:sp>
        <p:nvSpPr>
          <p:cNvPr id="17" name="TextBox 16">
            <a:extLst>
              <a:ext uri="{FF2B5EF4-FFF2-40B4-BE49-F238E27FC236}">
                <a16:creationId xmlns:a16="http://schemas.microsoft.com/office/drawing/2014/main" id="{E310FDEF-1BDB-F204-292E-153749704DC0}"/>
              </a:ext>
            </a:extLst>
          </p:cNvPr>
          <p:cNvSpPr txBox="1"/>
          <p:nvPr/>
        </p:nvSpPr>
        <p:spPr>
          <a:xfrm>
            <a:off x="8151018" y="4522440"/>
            <a:ext cx="275717" cy="138499"/>
          </a:xfrm>
          <a:prstGeom prst="rect">
            <a:avLst/>
          </a:prstGeom>
          <a:noFill/>
        </p:spPr>
        <p:txBody>
          <a:bodyPr wrap="none" lIns="0" tIns="0" rIns="0" bIns="0" anchor="t">
            <a:spAutoFit/>
          </a:bodyPr>
          <a:lstStyle/>
          <a:p>
            <a:pPr algn="l"/>
            <a:r>
              <a:rPr sz="900" b="1" i="0" u="none">
                <a:solidFill>
                  <a:srgbClr val="64748B"/>
                </a:solidFill>
                <a:latin typeface="Cambria" panose="02040503050406030204" pitchFamily="18" charset="0"/>
              </a:rPr>
              <a:t>2021</a:t>
            </a:r>
          </a:p>
        </p:txBody>
      </p:sp>
      <p:sp>
        <p:nvSpPr>
          <p:cNvPr id="18" name="TextBox 17">
            <a:extLst>
              <a:ext uri="{FF2B5EF4-FFF2-40B4-BE49-F238E27FC236}">
                <a16:creationId xmlns:a16="http://schemas.microsoft.com/office/drawing/2014/main" id="{9E619138-F0D6-4E2C-E3A3-C34068E7C28C}"/>
              </a:ext>
            </a:extLst>
          </p:cNvPr>
          <p:cNvSpPr txBox="1"/>
          <p:nvPr/>
        </p:nvSpPr>
        <p:spPr>
          <a:xfrm>
            <a:off x="8813006" y="4522440"/>
            <a:ext cx="275717" cy="138499"/>
          </a:xfrm>
          <a:prstGeom prst="rect">
            <a:avLst/>
          </a:prstGeom>
          <a:noFill/>
        </p:spPr>
        <p:txBody>
          <a:bodyPr wrap="none" lIns="0" tIns="0" rIns="0" bIns="0" anchor="t">
            <a:spAutoFit/>
          </a:bodyPr>
          <a:lstStyle/>
          <a:p>
            <a:pPr algn="l"/>
            <a:r>
              <a:rPr sz="900" b="1" i="0" u="none">
                <a:solidFill>
                  <a:srgbClr val="64748B"/>
                </a:solidFill>
                <a:latin typeface="Cambria" panose="02040503050406030204" pitchFamily="18" charset="0"/>
              </a:rPr>
              <a:t>2022</a:t>
            </a:r>
          </a:p>
        </p:txBody>
      </p:sp>
      <p:sp>
        <p:nvSpPr>
          <p:cNvPr id="19" name="TextBox 18">
            <a:extLst>
              <a:ext uri="{FF2B5EF4-FFF2-40B4-BE49-F238E27FC236}">
                <a16:creationId xmlns:a16="http://schemas.microsoft.com/office/drawing/2014/main" id="{1EDDDCF2-BD89-EFB0-5BFC-B8CE918DC32D}"/>
              </a:ext>
            </a:extLst>
          </p:cNvPr>
          <p:cNvSpPr txBox="1"/>
          <p:nvPr/>
        </p:nvSpPr>
        <p:spPr>
          <a:xfrm>
            <a:off x="9484518" y="4522440"/>
            <a:ext cx="275717" cy="138499"/>
          </a:xfrm>
          <a:prstGeom prst="rect">
            <a:avLst/>
          </a:prstGeom>
          <a:noFill/>
        </p:spPr>
        <p:txBody>
          <a:bodyPr wrap="none" lIns="0" tIns="0" rIns="0" bIns="0" anchor="t">
            <a:spAutoFit/>
          </a:bodyPr>
          <a:lstStyle/>
          <a:p>
            <a:pPr algn="l"/>
            <a:r>
              <a:rPr sz="900" b="1" i="0" u="none" dirty="0">
                <a:solidFill>
                  <a:srgbClr val="64748B"/>
                </a:solidFill>
                <a:latin typeface="Cambria" panose="02040503050406030204" pitchFamily="18" charset="0"/>
              </a:rPr>
              <a:t>2023</a:t>
            </a:r>
          </a:p>
        </p:txBody>
      </p:sp>
      <p:sp>
        <p:nvSpPr>
          <p:cNvPr id="20" name="TextBox 19">
            <a:extLst>
              <a:ext uri="{FF2B5EF4-FFF2-40B4-BE49-F238E27FC236}">
                <a16:creationId xmlns:a16="http://schemas.microsoft.com/office/drawing/2014/main" id="{48ED1B00-2254-FCAF-DA5D-0BF9437D2283}"/>
              </a:ext>
            </a:extLst>
          </p:cNvPr>
          <p:cNvSpPr txBox="1"/>
          <p:nvPr/>
        </p:nvSpPr>
        <p:spPr>
          <a:xfrm>
            <a:off x="10151268" y="4522440"/>
            <a:ext cx="275717" cy="138499"/>
          </a:xfrm>
          <a:prstGeom prst="rect">
            <a:avLst/>
          </a:prstGeom>
          <a:noFill/>
        </p:spPr>
        <p:txBody>
          <a:bodyPr wrap="none" lIns="0" tIns="0" rIns="0" bIns="0" anchor="t">
            <a:spAutoFit/>
          </a:bodyPr>
          <a:lstStyle/>
          <a:p>
            <a:pPr algn="l"/>
            <a:r>
              <a:rPr sz="900" b="1" i="0" u="none">
                <a:solidFill>
                  <a:srgbClr val="64748B"/>
                </a:solidFill>
                <a:latin typeface="Cambria" panose="02040503050406030204" pitchFamily="18" charset="0"/>
              </a:rPr>
              <a:t>2024</a:t>
            </a:r>
          </a:p>
        </p:txBody>
      </p:sp>
      <p:sp>
        <p:nvSpPr>
          <p:cNvPr id="21" name="TextBox 20">
            <a:extLst>
              <a:ext uri="{FF2B5EF4-FFF2-40B4-BE49-F238E27FC236}">
                <a16:creationId xmlns:a16="http://schemas.microsoft.com/office/drawing/2014/main" id="{066CEBA2-B6DC-57E0-BEC2-2F41E0E98FCC}"/>
              </a:ext>
            </a:extLst>
          </p:cNvPr>
          <p:cNvSpPr txBox="1"/>
          <p:nvPr/>
        </p:nvSpPr>
        <p:spPr>
          <a:xfrm>
            <a:off x="10827543" y="4522440"/>
            <a:ext cx="275717" cy="138499"/>
          </a:xfrm>
          <a:prstGeom prst="rect">
            <a:avLst/>
          </a:prstGeom>
          <a:noFill/>
        </p:spPr>
        <p:txBody>
          <a:bodyPr wrap="none" lIns="0" tIns="0" rIns="0" bIns="0" anchor="t">
            <a:spAutoFit/>
          </a:bodyPr>
          <a:lstStyle/>
          <a:p>
            <a:pPr algn="l"/>
            <a:r>
              <a:rPr sz="900" b="1" i="0" u="none">
                <a:solidFill>
                  <a:srgbClr val="5B21B6"/>
                </a:solidFill>
                <a:latin typeface="Cambria" panose="02040503050406030204" pitchFamily="18" charset="0"/>
              </a:rPr>
              <a:t>2029</a:t>
            </a:r>
          </a:p>
        </p:txBody>
      </p:sp>
      <p:sp>
        <p:nvSpPr>
          <p:cNvPr id="22" name="Metin kutusu 5">
            <a:extLst>
              <a:ext uri="{FF2B5EF4-FFF2-40B4-BE49-F238E27FC236}">
                <a16:creationId xmlns:a16="http://schemas.microsoft.com/office/drawing/2014/main" id="{6EB3B153-0E02-9607-CFF6-259A03651990}"/>
              </a:ext>
            </a:extLst>
          </p:cNvPr>
          <p:cNvSpPr txBox="1"/>
          <p:nvPr/>
        </p:nvSpPr>
        <p:spPr>
          <a:xfrm>
            <a:off x="4511824" y="1410975"/>
            <a:ext cx="8222456" cy="738664"/>
          </a:xfrm>
          <a:prstGeom prst="rect">
            <a:avLst/>
          </a:prstGeom>
          <a:noFill/>
        </p:spPr>
        <p:txBody>
          <a:bodyPr wrap="square" rtlCol="0">
            <a:spAutoFit/>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Times New Roman" pitchFamily="18" charset="0"/>
                <a:cs typeface="Times New Roman" pitchFamily="18" charset="0"/>
                <a:sym typeface="Gill Sans Light" charset="0"/>
              </a:rPr>
              <a:t>Figure </a:t>
            </a:r>
            <a:r>
              <a:rPr lang="en-US" sz="1400" b="1" dirty="0">
                <a:solidFill>
                  <a:srgbClr val="000000"/>
                </a:solidFill>
                <a:latin typeface="Times New Roman" pitchFamily="18" charset="0"/>
                <a:cs typeface="Times New Roman" pitchFamily="18" charset="0"/>
              </a:rPr>
              <a:t>17</a:t>
            </a:r>
            <a:r>
              <a:rPr kumimoji="0" lang="en-US" sz="1400" b="1" i="0" u="none" strike="noStrike" kern="1200" cap="none" spc="0" normalizeH="0" baseline="0" noProof="0" dirty="0">
                <a:ln>
                  <a:noFill/>
                </a:ln>
                <a:solidFill>
                  <a:srgbClr val="000000"/>
                </a:solidFill>
                <a:effectLst/>
                <a:uLnTx/>
                <a:uFillTx/>
                <a:latin typeface="Times New Roman" pitchFamily="18" charset="0"/>
                <a:cs typeface="Times New Roman" pitchFamily="18" charset="0"/>
                <a:sym typeface="Gill Sans Light" charset="0"/>
              </a:rPr>
              <a:t>. Global Takaful Assets Growth</a:t>
            </a:r>
          </a:p>
          <a:p>
            <a:pPr marL="0" marR="0" lvl="0" indent="0"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Times New Roman" pitchFamily="18" charset="0"/>
                <a:cs typeface="Times New Roman" pitchFamily="18" charset="0"/>
                <a:sym typeface="Gill Sans Light" charset="0"/>
              </a:rPr>
              <a:t>(US$ billion, 2018-2024, with 2029 projection)</a:t>
            </a:r>
          </a:p>
          <a:p>
            <a:pPr marL="0" marR="0" lvl="0" indent="0" defTabSz="914400" rtl="0" eaLnBrk="1" fontAlgn="base"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Times New Roman" pitchFamily="18" charset="0"/>
              <a:cs typeface="Times New Roman" pitchFamily="18" charset="0"/>
              <a:sym typeface="Gill Sans Light" charset="0"/>
            </a:endParaRPr>
          </a:p>
        </p:txBody>
      </p:sp>
      <p:sp>
        <p:nvSpPr>
          <p:cNvPr id="23" name="TextBox 22">
            <a:extLst>
              <a:ext uri="{FF2B5EF4-FFF2-40B4-BE49-F238E27FC236}">
                <a16:creationId xmlns:a16="http://schemas.microsoft.com/office/drawing/2014/main" id="{56091A50-FDAA-0151-E3CA-6AE0582F72A9}"/>
              </a:ext>
            </a:extLst>
          </p:cNvPr>
          <p:cNvSpPr txBox="1"/>
          <p:nvPr/>
        </p:nvSpPr>
        <p:spPr>
          <a:xfrm>
            <a:off x="6198393" y="3865215"/>
            <a:ext cx="137858" cy="138499"/>
          </a:xfrm>
          <a:prstGeom prst="rect">
            <a:avLst/>
          </a:prstGeom>
          <a:noFill/>
        </p:spPr>
        <p:txBody>
          <a:bodyPr wrap="none" lIns="0" tIns="0" rIns="0" bIns="0" anchor="t">
            <a:spAutoFit/>
          </a:bodyPr>
          <a:lstStyle/>
          <a:p>
            <a:pPr algn="l"/>
            <a:r>
              <a:rPr sz="900" b="1" i="0" u="none">
                <a:solidFill>
                  <a:srgbClr val="334155"/>
                </a:solidFill>
                <a:latin typeface="Cambria" panose="02040503050406030204" pitchFamily="18" charset="0"/>
              </a:rPr>
              <a:t>45</a:t>
            </a:r>
          </a:p>
        </p:txBody>
      </p:sp>
      <p:sp>
        <p:nvSpPr>
          <p:cNvPr id="24" name="TextBox 23">
            <a:extLst>
              <a:ext uri="{FF2B5EF4-FFF2-40B4-BE49-F238E27FC236}">
                <a16:creationId xmlns:a16="http://schemas.microsoft.com/office/drawing/2014/main" id="{AEF1B154-08E4-6325-19DA-ED72FD2E233E}"/>
              </a:ext>
            </a:extLst>
          </p:cNvPr>
          <p:cNvSpPr txBox="1"/>
          <p:nvPr/>
        </p:nvSpPr>
        <p:spPr>
          <a:xfrm>
            <a:off x="6869906" y="3789015"/>
            <a:ext cx="137858" cy="138499"/>
          </a:xfrm>
          <a:prstGeom prst="rect">
            <a:avLst/>
          </a:prstGeom>
          <a:noFill/>
        </p:spPr>
        <p:txBody>
          <a:bodyPr wrap="none" lIns="0" tIns="0" rIns="0" bIns="0" anchor="t">
            <a:spAutoFit/>
          </a:bodyPr>
          <a:lstStyle/>
          <a:p>
            <a:pPr algn="l"/>
            <a:r>
              <a:rPr sz="900" b="1" i="0" u="none">
                <a:solidFill>
                  <a:srgbClr val="334155"/>
                </a:solidFill>
                <a:latin typeface="Cambria" panose="02040503050406030204" pitchFamily="18" charset="0"/>
              </a:rPr>
              <a:t>54</a:t>
            </a:r>
          </a:p>
        </p:txBody>
      </p:sp>
      <p:sp>
        <p:nvSpPr>
          <p:cNvPr id="25" name="TextBox 24">
            <a:extLst>
              <a:ext uri="{FF2B5EF4-FFF2-40B4-BE49-F238E27FC236}">
                <a16:creationId xmlns:a16="http://schemas.microsoft.com/office/drawing/2014/main" id="{6ED19E86-22F3-665B-8EAE-D66B222AB377}"/>
              </a:ext>
            </a:extLst>
          </p:cNvPr>
          <p:cNvSpPr txBox="1"/>
          <p:nvPr/>
        </p:nvSpPr>
        <p:spPr>
          <a:xfrm>
            <a:off x="7546181" y="3712815"/>
            <a:ext cx="137858" cy="138499"/>
          </a:xfrm>
          <a:prstGeom prst="rect">
            <a:avLst/>
          </a:prstGeom>
          <a:noFill/>
        </p:spPr>
        <p:txBody>
          <a:bodyPr wrap="none" lIns="0" tIns="0" rIns="0" bIns="0" anchor="t">
            <a:spAutoFit/>
          </a:bodyPr>
          <a:lstStyle/>
          <a:p>
            <a:pPr algn="l"/>
            <a:r>
              <a:rPr sz="900" b="1" i="0" u="none">
                <a:solidFill>
                  <a:srgbClr val="334155"/>
                </a:solidFill>
                <a:latin typeface="Cambria" panose="02040503050406030204" pitchFamily="18" charset="0"/>
              </a:rPr>
              <a:t>63</a:t>
            </a:r>
          </a:p>
        </p:txBody>
      </p:sp>
      <p:sp>
        <p:nvSpPr>
          <p:cNvPr id="26" name="TextBox 25">
            <a:extLst>
              <a:ext uri="{FF2B5EF4-FFF2-40B4-BE49-F238E27FC236}">
                <a16:creationId xmlns:a16="http://schemas.microsoft.com/office/drawing/2014/main" id="{C215BFBF-5E62-9D71-35F2-236D5EED51FB}"/>
              </a:ext>
            </a:extLst>
          </p:cNvPr>
          <p:cNvSpPr txBox="1"/>
          <p:nvPr/>
        </p:nvSpPr>
        <p:spPr>
          <a:xfrm>
            <a:off x="8222456" y="3598515"/>
            <a:ext cx="137858" cy="138499"/>
          </a:xfrm>
          <a:prstGeom prst="rect">
            <a:avLst/>
          </a:prstGeom>
          <a:noFill/>
        </p:spPr>
        <p:txBody>
          <a:bodyPr wrap="none" lIns="0" tIns="0" rIns="0" bIns="0" anchor="t">
            <a:spAutoFit/>
          </a:bodyPr>
          <a:lstStyle/>
          <a:p>
            <a:pPr algn="l"/>
            <a:r>
              <a:rPr sz="900" b="1" i="0" u="none">
                <a:solidFill>
                  <a:srgbClr val="334155"/>
                </a:solidFill>
                <a:latin typeface="Cambria" panose="02040503050406030204" pitchFamily="18" charset="0"/>
              </a:rPr>
              <a:t>76</a:t>
            </a:r>
          </a:p>
        </p:txBody>
      </p:sp>
      <p:sp>
        <p:nvSpPr>
          <p:cNvPr id="27" name="TextBox 26">
            <a:extLst>
              <a:ext uri="{FF2B5EF4-FFF2-40B4-BE49-F238E27FC236}">
                <a16:creationId xmlns:a16="http://schemas.microsoft.com/office/drawing/2014/main" id="{E4919B12-3DF0-8DAB-EB23-48E3A3113CDD}"/>
              </a:ext>
            </a:extLst>
          </p:cNvPr>
          <p:cNvSpPr txBox="1"/>
          <p:nvPr/>
        </p:nvSpPr>
        <p:spPr>
          <a:xfrm>
            <a:off x="8884443" y="3531840"/>
            <a:ext cx="137858" cy="138499"/>
          </a:xfrm>
          <a:prstGeom prst="rect">
            <a:avLst/>
          </a:prstGeom>
          <a:noFill/>
        </p:spPr>
        <p:txBody>
          <a:bodyPr wrap="none" lIns="0" tIns="0" rIns="0" bIns="0" anchor="t">
            <a:spAutoFit/>
          </a:bodyPr>
          <a:lstStyle/>
          <a:p>
            <a:pPr algn="l"/>
            <a:r>
              <a:rPr sz="900" b="1" i="0" u="none">
                <a:solidFill>
                  <a:srgbClr val="334155"/>
                </a:solidFill>
                <a:latin typeface="Cambria" panose="02040503050406030204" pitchFamily="18" charset="0"/>
              </a:rPr>
              <a:t>83</a:t>
            </a:r>
          </a:p>
        </p:txBody>
      </p:sp>
      <p:sp>
        <p:nvSpPr>
          <p:cNvPr id="28" name="TextBox 27">
            <a:extLst>
              <a:ext uri="{FF2B5EF4-FFF2-40B4-BE49-F238E27FC236}">
                <a16:creationId xmlns:a16="http://schemas.microsoft.com/office/drawing/2014/main" id="{8BA43BA8-33C4-64A6-C071-B0066633B117}"/>
              </a:ext>
            </a:extLst>
          </p:cNvPr>
          <p:cNvSpPr txBox="1"/>
          <p:nvPr/>
        </p:nvSpPr>
        <p:spPr>
          <a:xfrm>
            <a:off x="9522618" y="3312765"/>
            <a:ext cx="206788" cy="138499"/>
          </a:xfrm>
          <a:prstGeom prst="rect">
            <a:avLst/>
          </a:prstGeom>
          <a:noFill/>
        </p:spPr>
        <p:txBody>
          <a:bodyPr wrap="none" lIns="0" tIns="0" rIns="0" bIns="0" anchor="t">
            <a:spAutoFit/>
          </a:bodyPr>
          <a:lstStyle/>
          <a:p>
            <a:pPr algn="l"/>
            <a:r>
              <a:rPr sz="900" b="1" i="0" u="none">
                <a:solidFill>
                  <a:srgbClr val="334155"/>
                </a:solidFill>
                <a:latin typeface="Cambria" panose="02040503050406030204" pitchFamily="18" charset="0"/>
              </a:rPr>
              <a:t>108</a:t>
            </a:r>
          </a:p>
        </p:txBody>
      </p:sp>
      <p:sp>
        <p:nvSpPr>
          <p:cNvPr id="29" name="TextBox 28">
            <a:extLst>
              <a:ext uri="{FF2B5EF4-FFF2-40B4-BE49-F238E27FC236}">
                <a16:creationId xmlns:a16="http://schemas.microsoft.com/office/drawing/2014/main" id="{E01A4C36-4605-F078-6253-7F1777C658E8}"/>
              </a:ext>
            </a:extLst>
          </p:cNvPr>
          <p:cNvSpPr txBox="1"/>
          <p:nvPr/>
        </p:nvSpPr>
        <p:spPr>
          <a:xfrm>
            <a:off x="10208418" y="3065115"/>
            <a:ext cx="206788" cy="138499"/>
          </a:xfrm>
          <a:prstGeom prst="rect">
            <a:avLst/>
          </a:prstGeom>
          <a:noFill/>
        </p:spPr>
        <p:txBody>
          <a:bodyPr wrap="none" lIns="0" tIns="0" rIns="0" bIns="0" anchor="t">
            <a:spAutoFit/>
          </a:bodyPr>
          <a:lstStyle/>
          <a:p>
            <a:pPr algn="l"/>
            <a:r>
              <a:rPr sz="900" b="1" i="0" u="none">
                <a:solidFill>
                  <a:srgbClr val="334155"/>
                </a:solidFill>
                <a:latin typeface="Cambria" panose="02040503050406030204" pitchFamily="18" charset="0"/>
              </a:rPr>
              <a:t>136</a:t>
            </a:r>
          </a:p>
        </p:txBody>
      </p:sp>
      <p:sp>
        <p:nvSpPr>
          <p:cNvPr id="30" name="TextBox 29">
            <a:extLst>
              <a:ext uri="{FF2B5EF4-FFF2-40B4-BE49-F238E27FC236}">
                <a16:creationId xmlns:a16="http://schemas.microsoft.com/office/drawing/2014/main" id="{E084F83F-18C2-60DB-7C89-4DCEE837719E}"/>
              </a:ext>
            </a:extLst>
          </p:cNvPr>
          <p:cNvSpPr txBox="1"/>
          <p:nvPr/>
        </p:nvSpPr>
        <p:spPr>
          <a:xfrm>
            <a:off x="10870406" y="2169765"/>
            <a:ext cx="206788" cy="138499"/>
          </a:xfrm>
          <a:prstGeom prst="rect">
            <a:avLst/>
          </a:prstGeom>
          <a:noFill/>
        </p:spPr>
        <p:txBody>
          <a:bodyPr wrap="none" lIns="0" tIns="0" rIns="0" bIns="0" anchor="t">
            <a:spAutoFit/>
          </a:bodyPr>
          <a:lstStyle/>
          <a:p>
            <a:pPr algn="l"/>
            <a:r>
              <a:rPr sz="900" b="1" i="0" u="none">
                <a:solidFill>
                  <a:srgbClr val="4C1D95"/>
                </a:solidFill>
                <a:latin typeface="Cambria" panose="02040503050406030204" pitchFamily="18" charset="0"/>
              </a:rPr>
              <a:t>237</a:t>
            </a:r>
          </a:p>
        </p:txBody>
      </p:sp>
    </p:spTree>
    <p:extLst>
      <p:ext uri="{BB962C8B-B14F-4D97-AF65-F5344CB8AC3E}">
        <p14:creationId xmlns:p14="http://schemas.microsoft.com/office/powerpoint/2010/main" val="11937351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Rectangle 1"/>
          <p:cNvSpPr>
            <a:spLocks/>
          </p:cNvSpPr>
          <p:nvPr/>
        </p:nvSpPr>
        <p:spPr bwMode="auto">
          <a:xfrm>
            <a:off x="1506142" y="678656"/>
            <a:ext cx="9170789" cy="1080492"/>
          </a:xfrm>
          <a:prstGeom prst="rect">
            <a:avLst/>
          </a:prstGeom>
          <a:gradFill rotWithShape="0">
            <a:gsLst>
              <a:gs pos="0">
                <a:srgbClr val="D7DCE1"/>
              </a:gs>
              <a:gs pos="100000">
                <a:srgbClr val="26534A"/>
              </a:gs>
            </a:gsLst>
            <a:lin ang="0" scaled="1"/>
          </a:gradFill>
          <a:ln>
            <a:noFill/>
          </a:ln>
          <a:effectLst>
            <a:outerShdw blurRad="127000" dist="76199" dir="19080006" algn="ctr" rotWithShape="0">
              <a:schemeClr val="bg2">
                <a:alpha val="75000"/>
              </a:schemeClr>
            </a:outerShdw>
          </a:effectLst>
          <a:extLs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defRPr/>
            </a:pPr>
            <a:endParaRPr lang="tr-TR">
              <a:latin typeface="Cambria" panose="02040503050406030204" pitchFamily="18" charset="0"/>
            </a:endParaRPr>
          </a:p>
        </p:txBody>
      </p:sp>
      <p:sp>
        <p:nvSpPr>
          <p:cNvPr id="2052" name="Rectangle 4"/>
          <p:cNvSpPr>
            <a:spLocks/>
          </p:cNvSpPr>
          <p:nvPr/>
        </p:nvSpPr>
        <p:spPr bwMode="auto">
          <a:xfrm>
            <a:off x="4799856" y="3077361"/>
            <a:ext cx="2315947" cy="727133"/>
          </a:xfrm>
          <a:prstGeom prst="rect">
            <a:avLst/>
          </a:prstGeom>
          <a:noFill/>
          <a:ln>
            <a:noFill/>
          </a:ln>
          <a:effectLst>
            <a:outerShdw blurRad="127000" dist="76199" dir="2700000" algn="ctr" rotWithShape="0">
              <a:srgbClr val="8B8B8B">
                <a:alpha val="7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defRPr/>
            </a:pPr>
            <a:r>
              <a:rPr lang="en-US" sz="3500" dirty="0">
                <a:solidFill>
                  <a:srgbClr val="2A5C51"/>
                </a:solidFill>
                <a:latin typeface="Cambria" panose="02040503050406030204" pitchFamily="18" charset="0"/>
                <a:ea typeface="Gill Sans Light" charset="0"/>
                <a:cs typeface="Gill Sans Light" charset="0"/>
              </a:rPr>
              <a:t>Thank You</a:t>
            </a:r>
          </a:p>
        </p:txBody>
      </p:sp>
      <p:pic>
        <p:nvPicPr>
          <p:cNvPr id="2054" name="Picture 6"/>
          <p:cNvPicPr>
            <a:picLocks noChangeAspect="1" noChangeArrowheads="1"/>
          </p:cNvPicPr>
          <p:nvPr/>
        </p:nvPicPr>
        <p:blipFill>
          <a:blip r:embed="rId3" cstate="print"/>
          <a:srcRect/>
          <a:stretch>
            <a:fillRect/>
          </a:stretch>
        </p:blipFill>
        <p:spPr bwMode="auto">
          <a:xfrm>
            <a:off x="1434703" y="-534664"/>
            <a:ext cx="2571750" cy="3850928"/>
          </a:xfrm>
          <a:prstGeom prst="rect">
            <a:avLst/>
          </a:prstGeom>
          <a:noFill/>
          <a:ln>
            <a:noFill/>
          </a:ln>
          <a:effectLst>
            <a:outerShdw blurRad="127000" dist="76199" dir="2700000" algn="ctr" rotWithShape="0">
              <a:srgbClr val="212121">
                <a:alpha val="7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
        <p:nvSpPr>
          <p:cNvPr id="2055" name="Rectangle 7"/>
          <p:cNvSpPr>
            <a:spLocks/>
          </p:cNvSpPr>
          <p:nvPr/>
        </p:nvSpPr>
        <p:spPr bwMode="auto">
          <a:xfrm>
            <a:off x="590847" y="769071"/>
            <a:ext cx="8643938" cy="330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defRPr/>
            </a:pPr>
            <a:r>
              <a:rPr lang="en-US" sz="1400" dirty="0">
                <a:solidFill>
                  <a:srgbClr val="FFFFFF"/>
                </a:solidFill>
                <a:effectLst>
                  <a:outerShdw blurRad="38100" dist="38100" dir="2700000" algn="tl">
                    <a:srgbClr val="000000">
                      <a:alpha val="43137"/>
                    </a:srgbClr>
                  </a:outerShdw>
                </a:effectLst>
                <a:latin typeface="Cambria" panose="02040503050406030204" pitchFamily="18" charset="0"/>
                <a:ea typeface="Gill Sans Light" charset="0"/>
                <a:cs typeface="Gill Sans Light" charset="0"/>
              </a:rPr>
              <a:t>Making Cooperation Work </a:t>
            </a:r>
          </a:p>
        </p:txBody>
      </p:sp>
      <p:sp>
        <p:nvSpPr>
          <p:cNvPr id="2056" name="Rectangle 8"/>
          <p:cNvSpPr>
            <a:spLocks/>
          </p:cNvSpPr>
          <p:nvPr/>
        </p:nvSpPr>
        <p:spPr bwMode="auto">
          <a:xfrm>
            <a:off x="1640086" y="1454423"/>
            <a:ext cx="8643938" cy="910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defRPr/>
            </a:pPr>
            <a:r>
              <a:rPr lang="en-US" sz="1600" dirty="0">
                <a:solidFill>
                  <a:srgbClr val="FFFFFF"/>
                </a:solidFill>
                <a:effectLst>
                  <a:outerShdw blurRad="38100" dist="38100" dir="2700000" algn="tl">
                    <a:srgbClr val="000000">
                      <a:alpha val="43137"/>
                    </a:srgbClr>
                  </a:outerShdw>
                </a:effectLst>
                <a:latin typeface="Cambria" panose="02040503050406030204" pitchFamily="18" charset="0"/>
                <a:ea typeface="Gill Sans Light" charset="0"/>
                <a:cs typeface="Gill Sans Light" charset="0"/>
              </a:rPr>
              <a:t>For Building an Interdependent Islamic World</a:t>
            </a:r>
          </a:p>
        </p:txBody>
      </p:sp>
      <p:sp>
        <p:nvSpPr>
          <p:cNvPr id="12" name="Rectangle 9"/>
          <p:cNvSpPr>
            <a:spLocks/>
          </p:cNvSpPr>
          <p:nvPr/>
        </p:nvSpPr>
        <p:spPr bwMode="auto">
          <a:xfrm>
            <a:off x="2413620" y="-721072"/>
            <a:ext cx="8643938" cy="2277070"/>
          </a:xfrm>
          <a:prstGeom prst="rect">
            <a:avLst/>
          </a:prstGeom>
          <a:noFill/>
          <a:ln>
            <a:noFill/>
          </a:ln>
          <a:effectLst>
            <a:outerShdw blurRad="127000" dist="76199" dir="2700000" algn="ctr" rotWithShape="0">
              <a:srgbClr val="1B1B1B">
                <a:alpha val="7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b"/>
          <a:lstStyle/>
          <a:p>
            <a:pPr>
              <a:defRPr/>
            </a:pPr>
            <a:r>
              <a:rPr lang="en-US" sz="4600" dirty="0">
                <a:solidFill>
                  <a:srgbClr val="FFFFFF"/>
                </a:solidFill>
                <a:effectLst>
                  <a:outerShdw blurRad="38100" dist="38100" dir="2700000" algn="tl">
                    <a:srgbClr val="000000">
                      <a:alpha val="43137"/>
                    </a:srgbClr>
                  </a:outerShdw>
                </a:effectLst>
                <a:latin typeface="Cambria" panose="02040503050406030204" pitchFamily="18" charset="0"/>
                <a:ea typeface="Gill Sans" charset="0"/>
                <a:cs typeface="Gill Sans" charset="0"/>
                <a:sym typeface="Gill Sans" charset="0"/>
              </a:rPr>
              <a:t>COMCEC STRATEGY</a:t>
            </a:r>
          </a:p>
        </p:txBody>
      </p:sp>
      <p:pic>
        <p:nvPicPr>
          <p:cNvPr id="14" name="Picture 1" descr="Z:\29 İZLEME-ANKARA\E N G L I S H\amblem.bmp"/>
          <p:cNvPicPr/>
          <p:nvPr/>
        </p:nvPicPr>
        <p:blipFill>
          <a:blip r:embed="rId4" cstate="print">
            <a:extLst>
              <a:ext uri="{BEBA8EAE-BF5A-486C-A8C5-ECC9F3942E4B}">
                <a14:imgProps xmlns:a14="http://schemas.microsoft.com/office/drawing/2010/main">
                  <a14:imgLayer r:embed="rId5">
                    <a14:imgEffect>
                      <a14:brightnessContrast bright="-5000"/>
                    </a14:imgEffect>
                  </a14:imgLayer>
                </a14:imgProps>
              </a:ext>
              <a:ext uri="{28A0092B-C50C-407E-A947-70E740481C1C}">
                <a14:useLocalDpi xmlns:a14="http://schemas.microsoft.com/office/drawing/2010/main" val="0"/>
              </a:ext>
            </a:extLst>
          </a:blip>
          <a:srcRect/>
          <a:stretch>
            <a:fillRect/>
          </a:stretch>
        </p:blipFill>
        <p:spPr bwMode="auto">
          <a:xfrm>
            <a:off x="5341380" y="4188460"/>
            <a:ext cx="1500310" cy="1316396"/>
          </a:xfrm>
          <a:prstGeom prst="rect">
            <a:avLst/>
          </a:prstGeom>
          <a:noFill/>
          <a:ln>
            <a:noFill/>
          </a:ln>
        </p:spPr>
      </p:pic>
      <p:sp>
        <p:nvSpPr>
          <p:cNvPr id="13" name="Rectangle 3"/>
          <p:cNvSpPr>
            <a:spLocks/>
          </p:cNvSpPr>
          <p:nvPr/>
        </p:nvSpPr>
        <p:spPr bwMode="auto">
          <a:xfrm>
            <a:off x="2551856" y="5690892"/>
            <a:ext cx="7189548" cy="330398"/>
          </a:xfrm>
          <a:prstGeom prst="rect">
            <a:avLst/>
          </a:prstGeom>
          <a:noFill/>
          <a:ln>
            <a:noFill/>
          </a:ln>
          <a:effectLst>
            <a:outerShdw blurRad="127000" dist="76199" dir="2700000" algn="ctr" rotWithShape="0">
              <a:srgbClr val="8B8B8B">
                <a:alpha val="7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defRPr/>
            </a:pPr>
            <a:r>
              <a:rPr lang="tr-TR" sz="1800" dirty="0">
                <a:ea typeface="Gill Sans Light" charset="0"/>
                <a:cs typeface="Gill Sans Light" charset="0"/>
              </a:rPr>
              <a:t>26</a:t>
            </a:r>
            <a:r>
              <a:rPr lang="tr-TR" sz="1800" baseline="30000" dirty="0">
                <a:ea typeface="Gill Sans Light" charset="0"/>
                <a:cs typeface="Gill Sans Light" charset="0"/>
              </a:rPr>
              <a:t>th</a:t>
            </a:r>
            <a:r>
              <a:rPr lang="en-US" sz="1800" dirty="0">
                <a:ea typeface="Gill Sans Light" charset="0"/>
                <a:cs typeface="Gill Sans Light" charset="0"/>
              </a:rPr>
              <a:t> Meeting of COMCEC Financial Cooperation Working Group</a:t>
            </a:r>
          </a:p>
        </p:txBody>
      </p:sp>
      <p:sp>
        <p:nvSpPr>
          <p:cNvPr id="16" name="Rectangle 5"/>
          <p:cNvSpPr>
            <a:spLocks/>
          </p:cNvSpPr>
          <p:nvPr/>
        </p:nvSpPr>
        <p:spPr bwMode="auto">
          <a:xfrm>
            <a:off x="1824661" y="6021289"/>
            <a:ext cx="8643938" cy="517922"/>
          </a:xfrm>
          <a:prstGeom prst="rect">
            <a:avLst/>
          </a:prstGeom>
          <a:noFill/>
          <a:ln w="12700">
            <a:noFill/>
            <a:miter lim="800000"/>
            <a:headEnd/>
            <a:tailEnd/>
          </a:ln>
        </p:spPr>
        <p:txBody>
          <a:bodyPr lIns="0" tIns="0" rIns="0" bIns="0"/>
          <a:lstStyle/>
          <a:p>
            <a:r>
              <a:rPr lang="tr-TR" sz="1400" dirty="0" err="1">
                <a:ea typeface="Gill Sans Light" charset="0"/>
                <a:cs typeface="Gill Sans Light" charset="0"/>
              </a:rPr>
              <a:t>September</a:t>
            </a:r>
            <a:r>
              <a:rPr lang="tr-TR" sz="1400" dirty="0">
                <a:ea typeface="Gill Sans Light" charset="0"/>
                <a:cs typeface="Gill Sans Light" charset="0"/>
              </a:rPr>
              <a:t> 21</a:t>
            </a:r>
            <a:r>
              <a:rPr lang="en-US" sz="1400" baseline="30000" dirty="0" err="1">
                <a:ea typeface="Gill Sans Light" charset="0"/>
                <a:cs typeface="Gill Sans Light" charset="0"/>
              </a:rPr>
              <a:t>st</a:t>
            </a:r>
            <a:r>
              <a:rPr lang="en-US" sz="1400" dirty="0">
                <a:ea typeface="Gill Sans Light" charset="0"/>
                <a:cs typeface="Gill Sans Light" charset="0"/>
              </a:rPr>
              <a:t>, 2026</a:t>
            </a:r>
          </a:p>
          <a:p>
            <a:r>
              <a:rPr lang="en-US" sz="1400" dirty="0">
                <a:latin typeface="Cambria" panose="02040503050406030204" pitchFamily="18" charset="0"/>
                <a:ea typeface="Gill Sans Light" charset="0"/>
                <a:cs typeface="Gill Sans Light" charset="0"/>
              </a:rPr>
              <a:t>Ankara, Türkiye</a:t>
            </a:r>
          </a:p>
        </p:txBody>
      </p:sp>
    </p:spTree>
    <p:extLst>
      <p:ext uri="{BB962C8B-B14F-4D97-AF65-F5344CB8AC3E}">
        <p14:creationId xmlns:p14="http://schemas.microsoft.com/office/powerpoint/2010/main" val="284573005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theme/theme1.xml><?xml version="1.0" encoding="utf-8"?>
<a:theme xmlns:a="http://schemas.openxmlformats.org/drawingml/2006/main" name="İSEDAK">
  <a:themeElements>
    <a:clrScheme name="">
      <a:dk1>
        <a:srgbClr val="414141"/>
      </a:dk1>
      <a:lt1>
        <a:srgbClr val="FFFFFF"/>
      </a:lt1>
      <a:dk2>
        <a:srgbClr val="000000"/>
      </a:dk2>
      <a:lt2>
        <a:srgbClr val="000000"/>
      </a:lt2>
      <a:accent1>
        <a:srgbClr val="6C7472"/>
      </a:accent1>
      <a:accent2>
        <a:srgbClr val="333399"/>
      </a:accent2>
      <a:accent3>
        <a:srgbClr val="FFFFFF"/>
      </a:accent3>
      <a:accent4>
        <a:srgbClr val="363636"/>
      </a:accent4>
      <a:accent5>
        <a:srgbClr val="BABCBC"/>
      </a:accent5>
      <a:accent6>
        <a:srgbClr val="2D2D8A"/>
      </a:accent6>
      <a:hlink>
        <a:srgbClr val="009999"/>
      </a:hlink>
      <a:folHlink>
        <a:srgbClr val="99CC00"/>
      </a:folHlink>
    </a:clrScheme>
    <a:fontScheme name="Title &amp; Subtitle">
      <a:majorFont>
        <a:latin typeface="Gill Sans Light"/>
        <a:ea typeface="ヒラギノ角ゴ ProN W3"/>
        <a:cs typeface="ヒラギノ角ゴ ProN W3"/>
      </a:majorFont>
      <a:minorFont>
        <a:latin typeface="Gill Sans Light"/>
        <a:ea typeface="ヒラギノ角ゴ ProN W3"/>
        <a:cs typeface="ヒラギノ角ゴ ProN W3"/>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6C7472"/>
        </a:solidFill>
        <a:ln>
          <a:noFill/>
        </a:ln>
        <a:effectLst/>
        <a:extLst>
          <a:ext uri="{91240B29-F687-4F45-9708-019B960494DF}">
            <a14:hiddenLine xmlns:a14="http://schemas.microsoft.com/office/drawing/2010/main"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414141"/>
            </a:solidFill>
            <a:effectLst/>
            <a:latin typeface="Gill Sans Light" charset="0"/>
            <a:ea typeface="ヒラギノ角ゴ ProN W3" charset="0"/>
            <a:cs typeface="ヒラギノ角ゴ ProN W3" charset="0"/>
            <a:sym typeface="Gill Sans Light" charset="0"/>
          </a:defRPr>
        </a:defPPr>
      </a:lstStyle>
    </a:spDef>
    <a:lnDef>
      <a:spPr bwMode="auto">
        <a:xfrm>
          <a:off x="0" y="0"/>
          <a:ext cx="1" cy="1"/>
        </a:xfrm>
        <a:custGeom>
          <a:avLst/>
          <a:gdLst/>
          <a:ahLst/>
          <a:cxnLst/>
          <a:rect l="0" t="0" r="0" b="0"/>
          <a:pathLst/>
        </a:custGeom>
        <a:solidFill>
          <a:srgbClr val="6C7472"/>
        </a:solidFill>
        <a:ln>
          <a:noFill/>
        </a:ln>
        <a:effectLst/>
        <a:extLst>
          <a:ext uri="{91240B29-F687-4F45-9708-019B960494DF}">
            <a14:hiddenLine xmlns:a14="http://schemas.microsoft.com/office/drawing/2010/main"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414141"/>
            </a:solidFill>
            <a:effectLst/>
            <a:latin typeface="Gill Sans Light" charset="0"/>
            <a:ea typeface="ヒラギノ角ゴ ProN W3" charset="0"/>
            <a:cs typeface="ヒラギノ角ゴ ProN W3" charset="0"/>
            <a:sym typeface="Gill Sans Light" charset="0"/>
          </a:defRPr>
        </a:defPPr>
      </a:lstStyle>
    </a:lnDef>
  </a:objectDefaults>
  <a:extraClrSchemeLst>
    <a:extraClrScheme>
      <a:clrScheme name="Title &amp; Subtitl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eme33">
  <a:themeElements>
    <a:clrScheme name="">
      <a:dk1>
        <a:srgbClr val="414141"/>
      </a:dk1>
      <a:lt1>
        <a:srgbClr val="FFFFFF"/>
      </a:lt1>
      <a:dk2>
        <a:srgbClr val="000000"/>
      </a:dk2>
      <a:lt2>
        <a:srgbClr val="000000"/>
      </a:lt2>
      <a:accent1>
        <a:srgbClr val="6C7472"/>
      </a:accent1>
      <a:accent2>
        <a:srgbClr val="333399"/>
      </a:accent2>
      <a:accent3>
        <a:srgbClr val="FFFFFF"/>
      </a:accent3>
      <a:accent4>
        <a:srgbClr val="363636"/>
      </a:accent4>
      <a:accent5>
        <a:srgbClr val="BABCBC"/>
      </a:accent5>
      <a:accent6>
        <a:srgbClr val="2D2D8A"/>
      </a:accent6>
      <a:hlink>
        <a:srgbClr val="009999"/>
      </a:hlink>
      <a:folHlink>
        <a:srgbClr val="99CC00"/>
      </a:folHlink>
    </a:clrScheme>
    <a:fontScheme name="Title &amp; Subtitle">
      <a:majorFont>
        <a:latin typeface="Gill Sans Light"/>
        <a:ea typeface="ヒラギノ角ゴ ProN W3"/>
        <a:cs typeface="ヒラギノ角ゴ ProN W3"/>
      </a:majorFont>
      <a:minorFont>
        <a:latin typeface="Gill Sans Light"/>
        <a:ea typeface="ヒラギノ角ゴ ProN W3"/>
        <a:cs typeface="ヒラギノ角ゴ ProN W3"/>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6C7472"/>
        </a:solidFill>
        <a:ln>
          <a:noFill/>
        </a:ln>
        <a:effectLst/>
        <a:extLst>
          <a:ext uri="{91240B29-F687-4F45-9708-019B960494DF}">
            <a14:hiddenLine xmlns:a14="http://schemas.microsoft.com/office/drawing/2010/main"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414141"/>
            </a:solidFill>
            <a:effectLst/>
            <a:latin typeface="Gill Sans Light" charset="0"/>
            <a:ea typeface="ヒラギノ角ゴ ProN W3" charset="0"/>
            <a:cs typeface="ヒラギノ角ゴ ProN W3" charset="0"/>
            <a:sym typeface="Gill Sans Light" charset="0"/>
          </a:defRPr>
        </a:defPPr>
      </a:lstStyle>
    </a:spDef>
    <a:lnDef>
      <a:spPr bwMode="auto">
        <a:xfrm>
          <a:off x="0" y="0"/>
          <a:ext cx="1" cy="1"/>
        </a:xfrm>
        <a:custGeom>
          <a:avLst/>
          <a:gdLst/>
          <a:ahLst/>
          <a:cxnLst/>
          <a:rect l="0" t="0" r="0" b="0"/>
          <a:pathLst/>
        </a:custGeom>
        <a:solidFill>
          <a:srgbClr val="6C7472"/>
        </a:solidFill>
        <a:ln>
          <a:noFill/>
        </a:ln>
        <a:effectLst/>
        <a:extLst>
          <a:ext uri="{91240B29-F687-4F45-9708-019B960494DF}">
            <a14:hiddenLine xmlns:a14="http://schemas.microsoft.com/office/drawing/2010/main"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414141"/>
            </a:solidFill>
            <a:effectLst/>
            <a:latin typeface="Gill Sans Light" charset="0"/>
            <a:ea typeface="ヒラギノ角ゴ ProN W3" charset="0"/>
            <a:cs typeface="ヒラギノ角ゴ ProN W3" charset="0"/>
            <a:sym typeface="Gill Sans Light" charset="0"/>
          </a:defRPr>
        </a:defPPr>
      </a:lstStyle>
    </a:lnDef>
  </a:objectDefaults>
  <a:extraClrSchemeLst>
    <a:extraClrScheme>
      <a:clrScheme name="Title &amp; Subtitl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ISEDAK</Template>
  <TotalTime>3028287</TotalTime>
  <Pages>0</Pages>
  <Words>1894</Words>
  <Characters>0</Characters>
  <Application>Microsoft Macintosh PowerPoint</Application>
  <PresentationFormat>Widescreen</PresentationFormat>
  <Lines>0</Lines>
  <Paragraphs>260</Paragraphs>
  <Slides>20</Slides>
  <Notes>20</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20</vt:i4>
      </vt:variant>
    </vt:vector>
  </HeadingPairs>
  <TitlesOfParts>
    <vt:vector size="30" baseType="lpstr">
      <vt:lpstr>Arial</vt:lpstr>
      <vt:lpstr>Calibri</vt:lpstr>
      <vt:lpstr>Cambria</vt:lpstr>
      <vt:lpstr>Gill Sans</vt:lpstr>
      <vt:lpstr>Gill Sans Light</vt:lpstr>
      <vt:lpstr>Optima</vt:lpstr>
      <vt:lpstr>Times New Roman</vt:lpstr>
      <vt:lpstr>Wingdings</vt:lpstr>
      <vt:lpstr>İSEDAK</vt:lpstr>
      <vt:lpstr>Theme33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Ender Tanriverdi</dc:creator>
  <cp:keywords>COMCEC</cp:keywords>
  <cp:lastModifiedBy>Reviewer</cp:lastModifiedBy>
  <cp:revision>1226</cp:revision>
  <cp:lastPrinted>2018-03-28T13:13:00Z</cp:lastPrinted>
  <dcterms:modified xsi:type="dcterms:W3CDTF">2026-09-18T07:19:09Z</dcterms:modified>
</cp:coreProperties>
</file>