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13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14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5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6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8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9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DAB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ropbox\2025%20outlook\GDP%20Per%20Capita%20PPP202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ropbox\2025%20outlook\Poverty%20Headcount%20Ratio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ropbox\2025%20outlook\GDP%20Per%20Capita%20PPP2025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2024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Kitap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Kitap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US\Dropbox\2025%20outlook\GDP%20Per%20Capita%20PPP2026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ropbox\Outlook\2026\GDP%20Per%20Capita%20PPP2026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ropbox\Outlook\2026\GDP%20Per%20Capita%20PPP2026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ropbox\Outlook\2026\GDP%20Per%20Capita%20PPP2026.xls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Outlook\2026\Poverty%20Headcount%20Ratio2026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Outlook\2026\hdi20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Outlook\2026\hdi2026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Human%20Development%20Index2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Outlook\2026\hdi202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Outlook\2026\mpi2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Outlook\2026\ghi2026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lgi%20TURAN\Downloads\GGPI_WEI_Tables_2023%20(1)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lgi%20TURAN\Downloads\GGPI_WEI_Tables_2023%20(1)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'Figure 1'!$A$3</c:f>
              <c:strCache>
                <c:ptCount val="1"/>
                <c:pt idx="0">
                  <c:v>Low income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'Figure 1'!$B$2:$AI$2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'Figure 1'!$B$3:$AI$3</c:f>
              <c:numCache>
                <c:formatCode>General</c:formatCode>
                <c:ptCount val="34"/>
                <c:pt idx="0">
                  <c:v>788.85784997204746</c:v>
                </c:pt>
                <c:pt idx="1">
                  <c:v>794.85600124143582</c:v>
                </c:pt>
                <c:pt idx="2">
                  <c:v>794.18245974925503</c:v>
                </c:pt>
                <c:pt idx="3">
                  <c:v>826.11954260314008</c:v>
                </c:pt>
                <c:pt idx="4">
                  <c:v>861.60462140851178</c:v>
                </c:pt>
                <c:pt idx="5">
                  <c:v>910.98889883508525</c:v>
                </c:pt>
                <c:pt idx="6">
                  <c:v>930.30428678815736</c:v>
                </c:pt>
                <c:pt idx="7">
                  <c:v>949.84098521522037</c:v>
                </c:pt>
                <c:pt idx="8">
                  <c:v>980.0144318469579</c:v>
                </c:pt>
                <c:pt idx="9">
                  <c:v>1023.8559797393442</c:v>
                </c:pt>
                <c:pt idx="10">
                  <c:v>1062.3333043903081</c:v>
                </c:pt>
                <c:pt idx="11">
                  <c:v>1106.836359607134</c:v>
                </c:pt>
                <c:pt idx="12">
                  <c:v>1175.2127169698804</c:v>
                </c:pt>
                <c:pt idx="13">
                  <c:v>1257.4947515653271</c:v>
                </c:pt>
                <c:pt idx="14">
                  <c:v>1334.9120212373336</c:v>
                </c:pt>
                <c:pt idx="15">
                  <c:v>1418.2614693723115</c:v>
                </c:pt>
                <c:pt idx="16">
                  <c:v>1484.6563569398381</c:v>
                </c:pt>
                <c:pt idx="17">
                  <c:v>1502.2581061822164</c:v>
                </c:pt>
                <c:pt idx="18">
                  <c:v>1584.7681214944987</c:v>
                </c:pt>
                <c:pt idx="19">
                  <c:v>1589.6164685069534</c:v>
                </c:pt>
                <c:pt idx="20">
                  <c:v>1515.7041472862616</c:v>
                </c:pt>
                <c:pt idx="21">
                  <c:v>1584.7860251910345</c:v>
                </c:pt>
                <c:pt idx="22">
                  <c:v>1717.9854323875591</c:v>
                </c:pt>
                <c:pt idx="23">
                  <c:v>1788.445637553187</c:v>
                </c:pt>
                <c:pt idx="24">
                  <c:v>1886.6004146664909</c:v>
                </c:pt>
                <c:pt idx="25">
                  <c:v>1932.5888499017331</c:v>
                </c:pt>
                <c:pt idx="26">
                  <c:v>2001.573312749508</c:v>
                </c:pt>
                <c:pt idx="27">
                  <c:v>2069.6727383444486</c:v>
                </c:pt>
                <c:pt idx="28">
                  <c:v>2081.0192206093393</c:v>
                </c:pt>
                <c:pt idx="29">
                  <c:v>2217.8692180968064</c:v>
                </c:pt>
                <c:pt idx="30">
                  <c:v>2396.7898148403237</c:v>
                </c:pt>
                <c:pt idx="31">
                  <c:v>2453.4698685242115</c:v>
                </c:pt>
                <c:pt idx="32">
                  <c:v>2547.2547076024057</c:v>
                </c:pt>
                <c:pt idx="33">
                  <c:v>2711.5310127794341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3D-438F-99B8-A1D4B3F88B05}"/>
            </c:ext>
          </c:extLst>
        </c:ser>
        <c:ser>
          <c:idx val="3"/>
          <c:order val="1"/>
          <c:tx>
            <c:strRef>
              <c:f>'Figure 1'!$A$4</c:f>
              <c:strCache>
                <c:ptCount val="1"/>
                <c:pt idx="0">
                  <c:v>Lower middle income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'Figure 1'!$B$2:$AI$2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'Figure 1'!$B$4:$AI$4</c:f>
              <c:numCache>
                <c:formatCode>General</c:formatCode>
                <c:ptCount val="34"/>
                <c:pt idx="0">
                  <c:v>1799.9611543331459</c:v>
                </c:pt>
                <c:pt idx="1">
                  <c:v>1838.1989181358585</c:v>
                </c:pt>
                <c:pt idx="2">
                  <c:v>1898.8774291642244</c:v>
                </c:pt>
                <c:pt idx="3">
                  <c:v>1992.9998195486924</c:v>
                </c:pt>
                <c:pt idx="4">
                  <c:v>2102.3397175090804</c:v>
                </c:pt>
                <c:pt idx="5">
                  <c:v>2176.6572930763314</c:v>
                </c:pt>
                <c:pt idx="6">
                  <c:v>2255.2970718960541</c:v>
                </c:pt>
                <c:pt idx="7">
                  <c:v>2353.7725315489024</c:v>
                </c:pt>
                <c:pt idx="8">
                  <c:v>2455.0894781683605</c:v>
                </c:pt>
                <c:pt idx="9">
                  <c:v>2570.3103548024023</c:v>
                </c:pt>
                <c:pt idx="10">
                  <c:v>2650.9251239473028</c:v>
                </c:pt>
                <c:pt idx="11">
                  <c:v>2794.7127147889846</c:v>
                </c:pt>
                <c:pt idx="12">
                  <c:v>3037.3105966002554</c:v>
                </c:pt>
                <c:pt idx="13">
                  <c:v>3294.502812317523</c:v>
                </c:pt>
                <c:pt idx="14">
                  <c:v>3582.0697239784417</c:v>
                </c:pt>
                <c:pt idx="15">
                  <c:v>3869.9639576565201</c:v>
                </c:pt>
                <c:pt idx="16">
                  <c:v>4048.0217287540786</c:v>
                </c:pt>
                <c:pt idx="17">
                  <c:v>4240.1674804868917</c:v>
                </c:pt>
                <c:pt idx="18">
                  <c:v>4492.323661890272</c:v>
                </c:pt>
                <c:pt idx="19">
                  <c:v>4721.3070814116727</c:v>
                </c:pt>
                <c:pt idx="20">
                  <c:v>5070.9474485245319</c:v>
                </c:pt>
                <c:pt idx="21">
                  <c:v>5293.5652225553849</c:v>
                </c:pt>
                <c:pt idx="22">
                  <c:v>5487.6813936335084</c:v>
                </c:pt>
                <c:pt idx="23">
                  <c:v>5684.3213386285006</c:v>
                </c:pt>
                <c:pt idx="24">
                  <c:v>5923.2723058135289</c:v>
                </c:pt>
                <c:pt idx="25">
                  <c:v>6252.6561073731409</c:v>
                </c:pt>
                <c:pt idx="26">
                  <c:v>6691.0566935403576</c:v>
                </c:pt>
                <c:pt idx="27">
                  <c:v>7106.7419974309096</c:v>
                </c:pt>
                <c:pt idx="28">
                  <c:v>7078.0049062502021</c:v>
                </c:pt>
                <c:pt idx="29">
                  <c:v>7838.3471845492595</c:v>
                </c:pt>
                <c:pt idx="30">
                  <c:v>8825.0308560619305</c:v>
                </c:pt>
                <c:pt idx="31">
                  <c:v>9525.6844277183081</c:v>
                </c:pt>
                <c:pt idx="32">
                  <c:v>10166.116602282525</c:v>
                </c:pt>
                <c:pt idx="33">
                  <c:v>10941.903943989926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3D-438F-99B8-A1D4B3F88B05}"/>
            </c:ext>
          </c:extLst>
        </c:ser>
        <c:ser>
          <c:idx val="2"/>
          <c:order val="2"/>
          <c:tx>
            <c:strRef>
              <c:f>'Figure 1'!$A$5</c:f>
              <c:strCache>
                <c:ptCount val="1"/>
                <c:pt idx="0">
                  <c:v>Upper middle income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'Figure 1'!$B$2:$AI$2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'Figure 1'!$B$5:$AI$5</c:f>
              <c:numCache>
                <c:formatCode>General</c:formatCode>
                <c:ptCount val="34"/>
                <c:pt idx="0">
                  <c:v>3463.4437695080705</c:v>
                </c:pt>
                <c:pt idx="1">
                  <c:v>3639.8088514005053</c:v>
                </c:pt>
                <c:pt idx="2">
                  <c:v>3829.6655445190822</c:v>
                </c:pt>
                <c:pt idx="3">
                  <c:v>4037.234747947713</c:v>
                </c:pt>
                <c:pt idx="4">
                  <c:v>4304.582328057566</c:v>
                </c:pt>
                <c:pt idx="5">
                  <c:v>4572.7662353515852</c:v>
                </c:pt>
                <c:pt idx="6">
                  <c:v>4588.3617867015764</c:v>
                </c:pt>
                <c:pt idx="7">
                  <c:v>4749.1813345397713</c:v>
                </c:pt>
                <c:pt idx="8">
                  <c:v>5101.3483304504016</c:v>
                </c:pt>
                <c:pt idx="9">
                  <c:v>5347.0587323734553</c:v>
                </c:pt>
                <c:pt idx="10">
                  <c:v>5638.522371396597</c:v>
                </c:pt>
                <c:pt idx="11">
                  <c:v>6017.8093878455884</c:v>
                </c:pt>
                <c:pt idx="12">
                  <c:v>6606.5732950118972</c:v>
                </c:pt>
                <c:pt idx="13">
                  <c:v>7235.3436976131843</c:v>
                </c:pt>
                <c:pt idx="14">
                  <c:v>8030.6450990273033</c:v>
                </c:pt>
                <c:pt idx="15">
                  <c:v>8922.4922819073236</c:v>
                </c:pt>
                <c:pt idx="16">
                  <c:v>9595.2533633365128</c:v>
                </c:pt>
                <c:pt idx="17">
                  <c:v>9905.4586546153096</c:v>
                </c:pt>
                <c:pt idx="18">
                  <c:v>10765.800500949867</c:v>
                </c:pt>
                <c:pt idx="19">
                  <c:v>11635.212697405854</c:v>
                </c:pt>
                <c:pt idx="20">
                  <c:v>12323.721016273174</c:v>
                </c:pt>
                <c:pt idx="21">
                  <c:v>12948.502084070265</c:v>
                </c:pt>
                <c:pt idx="22">
                  <c:v>13420.007144815578</c:v>
                </c:pt>
                <c:pt idx="23">
                  <c:v>13559.098065536871</c:v>
                </c:pt>
                <c:pt idx="24">
                  <c:v>14086.122926801743</c:v>
                </c:pt>
                <c:pt idx="25">
                  <c:v>14830.222480546465</c:v>
                </c:pt>
                <c:pt idx="26">
                  <c:v>15780.455589127394</c:v>
                </c:pt>
                <c:pt idx="27">
                  <c:v>16654.019489201688</c:v>
                </c:pt>
                <c:pt idx="28">
                  <c:v>16761.873114622129</c:v>
                </c:pt>
                <c:pt idx="29">
                  <c:v>18796.441497947973</c:v>
                </c:pt>
                <c:pt idx="30">
                  <c:v>20898.689714119777</c:v>
                </c:pt>
                <c:pt idx="31">
                  <c:v>22608.377348403192</c:v>
                </c:pt>
                <c:pt idx="32">
                  <c:v>24046.022588361855</c:v>
                </c:pt>
                <c:pt idx="33">
                  <c:v>25523.454202829151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3D-438F-99B8-A1D4B3F88B05}"/>
            </c:ext>
          </c:extLst>
        </c:ser>
        <c:ser>
          <c:idx val="4"/>
          <c:order val="3"/>
          <c:tx>
            <c:strRef>
              <c:f>'Figure 1'!$A$6</c:f>
              <c:strCache>
                <c:ptCount val="1"/>
                <c:pt idx="0">
                  <c:v>High income</c:v>
                </c:pt>
              </c:strCache>
            </c:strRef>
          </c:tx>
          <c:marker>
            <c:symbol val="none"/>
          </c:marker>
          <c:cat>
            <c:strRef>
              <c:f>'Figure 1'!$B$2:$AI$2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'Figure 1'!$B$6:$AI$6</c:f>
              <c:numCache>
                <c:formatCode>General</c:formatCode>
                <c:ptCount val="34"/>
                <c:pt idx="0">
                  <c:v>17968.843381589537</c:v>
                </c:pt>
                <c:pt idx="1">
                  <c:v>18459.191014789845</c:v>
                </c:pt>
                <c:pt idx="2">
                  <c:v>19252.50820609654</c:v>
                </c:pt>
                <c:pt idx="3">
                  <c:v>20075.515550855001</c:v>
                </c:pt>
                <c:pt idx="4">
                  <c:v>20934.25408395327</c:v>
                </c:pt>
                <c:pt idx="5">
                  <c:v>21879.279890278442</c:v>
                </c:pt>
                <c:pt idx="6">
                  <c:v>22550.760046005093</c:v>
                </c:pt>
                <c:pt idx="7">
                  <c:v>23526.642421199125</c:v>
                </c:pt>
                <c:pt idx="8">
                  <c:v>25106.482560781322</c:v>
                </c:pt>
                <c:pt idx="9">
                  <c:v>26013.022996657834</c:v>
                </c:pt>
                <c:pt idx="10">
                  <c:v>26947.213365099451</c:v>
                </c:pt>
                <c:pt idx="11">
                  <c:v>27989.870936120045</c:v>
                </c:pt>
                <c:pt idx="12">
                  <c:v>29652.423258452214</c:v>
                </c:pt>
                <c:pt idx="13">
                  <c:v>31270.047797011568</c:v>
                </c:pt>
                <c:pt idx="14">
                  <c:v>33626.95372829336</c:v>
                </c:pt>
                <c:pt idx="15">
                  <c:v>35455.141968605727</c:v>
                </c:pt>
                <c:pt idx="16">
                  <c:v>36784.226723864325</c:v>
                </c:pt>
                <c:pt idx="17">
                  <c:v>35815.631499218842</c:v>
                </c:pt>
                <c:pt idx="18">
                  <c:v>37280.187184577371</c:v>
                </c:pt>
                <c:pt idx="19">
                  <c:v>39022.403199103959</c:v>
                </c:pt>
                <c:pt idx="20">
                  <c:v>40183.994693416265</c:v>
                </c:pt>
                <c:pt idx="21">
                  <c:v>41611.660299120478</c:v>
                </c:pt>
                <c:pt idx="22">
                  <c:v>42701.355264844147</c:v>
                </c:pt>
                <c:pt idx="23">
                  <c:v>43216.267592110438</c:v>
                </c:pt>
                <c:pt idx="24">
                  <c:v>44392.142658660727</c:v>
                </c:pt>
                <c:pt idx="25">
                  <c:v>46339.335118497773</c:v>
                </c:pt>
                <c:pt idx="26">
                  <c:v>48641.703945357069</c:v>
                </c:pt>
                <c:pt idx="27">
                  <c:v>51030.059623795809</c:v>
                </c:pt>
                <c:pt idx="28">
                  <c:v>50047.163183689969</c:v>
                </c:pt>
                <c:pt idx="29">
                  <c:v>55735.773426815424</c:v>
                </c:pt>
                <c:pt idx="30">
                  <c:v>61763.892191039718</c:v>
                </c:pt>
                <c:pt idx="31">
                  <c:v>64880.597656890961</c:v>
                </c:pt>
                <c:pt idx="32">
                  <c:v>67537.374755479148</c:v>
                </c:pt>
                <c:pt idx="33">
                  <c:v>69953.004756943876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3D-438F-99B8-A1D4B3F88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5559504"/>
        <c:axId val="1"/>
      </c:lineChart>
      <c:catAx>
        <c:axId val="59555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/>
            </a:pPr>
            <a:endParaRPr lang="tr-T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tr-TR"/>
          </a:p>
        </c:txPr>
        <c:crossAx val="59555950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Garamond" panose="02020404030301010803" pitchFamily="18" charset="0"/>
          <a:ea typeface="Calibri"/>
          <a:cs typeface="Calibri"/>
        </a:defRPr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216097987751528E-2"/>
          <c:y val="4.5948203842940682E-2"/>
          <c:w val="0.88697960831819112"/>
          <c:h val="0.70393306099895403"/>
        </c:manualLayout>
      </c:layout>
      <c:lineChart>
        <c:grouping val="standard"/>
        <c:varyColors val="0"/>
        <c:ser>
          <c:idx val="0"/>
          <c:order val="0"/>
          <c:tx>
            <c:strRef>
              <c:f>'Figure 2'!$A$3</c:f>
              <c:strCache>
                <c:ptCount val="1"/>
                <c:pt idx="0">
                  <c:v>Low income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'Figure 2'!$B$2:$Z$2</c:f>
              <c:numCache>
                <c:formatCode>General</c:formatCode>
                <c:ptCount val="2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</c:numCache>
            </c:numRef>
          </c:cat>
          <c:val>
            <c:numRef>
              <c:f>'Figure 2'!$B$3:$Z$3</c:f>
              <c:numCache>
                <c:formatCode>General</c:formatCode>
                <c:ptCount val="25"/>
                <c:pt idx="0">
                  <c:v>63.1</c:v>
                </c:pt>
                <c:pt idx="1">
                  <c:v>60.6</c:v>
                </c:pt>
                <c:pt idx="2">
                  <c:v>57.3</c:v>
                </c:pt>
                <c:pt idx="3">
                  <c:v>55.6</c:v>
                </c:pt>
                <c:pt idx="4">
                  <c:v>54.9</c:v>
                </c:pt>
                <c:pt idx="5">
                  <c:v>53.9</c:v>
                </c:pt>
                <c:pt idx="6">
                  <c:v>52.6</c:v>
                </c:pt>
                <c:pt idx="7">
                  <c:v>52.8</c:v>
                </c:pt>
                <c:pt idx="8">
                  <c:v>51.2</c:v>
                </c:pt>
                <c:pt idx="9">
                  <c:v>50.9</c:v>
                </c:pt>
                <c:pt idx="10">
                  <c:v>49.7</c:v>
                </c:pt>
                <c:pt idx="11">
                  <c:v>49.1</c:v>
                </c:pt>
                <c:pt idx="12">
                  <c:v>49</c:v>
                </c:pt>
                <c:pt idx="13">
                  <c:v>50.1</c:v>
                </c:pt>
                <c:pt idx="14">
                  <c:v>50.6</c:v>
                </c:pt>
                <c:pt idx="15">
                  <c:v>50.6</c:v>
                </c:pt>
                <c:pt idx="16">
                  <c:v>50.6</c:v>
                </c:pt>
                <c:pt idx="17">
                  <c:v>50.6</c:v>
                </c:pt>
                <c:pt idx="18">
                  <c:v>52.6</c:v>
                </c:pt>
                <c:pt idx="19">
                  <c:v>53.4</c:v>
                </c:pt>
                <c:pt idx="20">
                  <c:v>52.6</c:v>
                </c:pt>
                <c:pt idx="21">
                  <c:v>52.9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EE-40A3-88DD-9A8458902D59}"/>
            </c:ext>
          </c:extLst>
        </c:ser>
        <c:ser>
          <c:idx val="1"/>
          <c:order val="1"/>
          <c:tx>
            <c:strRef>
              <c:f>'Figure 2'!$A$4</c:f>
              <c:strCache>
                <c:ptCount val="1"/>
                <c:pt idx="0">
                  <c:v>Lower middle income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'Figure 2'!$B$2:$Z$2</c:f>
              <c:numCache>
                <c:formatCode>General</c:formatCode>
                <c:ptCount val="2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</c:numCache>
            </c:numRef>
          </c:cat>
          <c:val>
            <c:numRef>
              <c:f>'Figure 2'!$B$4:$Z$4</c:f>
              <c:numCache>
                <c:formatCode>General</c:formatCode>
                <c:ptCount val="25"/>
                <c:pt idx="0">
                  <c:v>46.9</c:v>
                </c:pt>
                <c:pt idx="1">
                  <c:v>46</c:v>
                </c:pt>
                <c:pt idx="2">
                  <c:v>44.5</c:v>
                </c:pt>
                <c:pt idx="3">
                  <c:v>42.9</c:v>
                </c:pt>
                <c:pt idx="4">
                  <c:v>40.5</c:v>
                </c:pt>
                <c:pt idx="5">
                  <c:v>38.1</c:v>
                </c:pt>
                <c:pt idx="6">
                  <c:v>36.4</c:v>
                </c:pt>
                <c:pt idx="7">
                  <c:v>34.799999999999997</c:v>
                </c:pt>
                <c:pt idx="8">
                  <c:v>31.5</c:v>
                </c:pt>
                <c:pt idx="9">
                  <c:v>29.3</c:v>
                </c:pt>
                <c:pt idx="10">
                  <c:v>27.5</c:v>
                </c:pt>
                <c:pt idx="11">
                  <c:v>24.6</c:v>
                </c:pt>
                <c:pt idx="12">
                  <c:v>22.5</c:v>
                </c:pt>
                <c:pt idx="13">
                  <c:v>22.5</c:v>
                </c:pt>
                <c:pt idx="14">
                  <c:v>22.5</c:v>
                </c:pt>
                <c:pt idx="15">
                  <c:v>22.5</c:v>
                </c:pt>
                <c:pt idx="16">
                  <c:v>22.5</c:v>
                </c:pt>
                <c:pt idx="17">
                  <c:v>22.5</c:v>
                </c:pt>
                <c:pt idx="18">
                  <c:v>16</c:v>
                </c:pt>
                <c:pt idx="19">
                  <c:v>15.3</c:v>
                </c:pt>
                <c:pt idx="20">
                  <c:v>14.4</c:v>
                </c:pt>
                <c:pt idx="21">
                  <c:v>13.6</c:v>
                </c:pt>
                <c:pt idx="22">
                  <c:v>13.1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EE-40A3-88DD-9A8458902D59}"/>
            </c:ext>
          </c:extLst>
        </c:ser>
        <c:ser>
          <c:idx val="2"/>
          <c:order val="2"/>
          <c:tx>
            <c:strRef>
              <c:f>'Figure 2'!$A$5</c:f>
              <c:strCache>
                <c:ptCount val="1"/>
                <c:pt idx="0">
                  <c:v>Upper middle income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'Figure 2'!$B$2:$Z$2</c:f>
              <c:numCache>
                <c:formatCode>General</c:formatCode>
                <c:ptCount val="2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</c:numCache>
            </c:numRef>
          </c:cat>
          <c:val>
            <c:numRef>
              <c:f>'Figure 2'!$B$5:$Z$5</c:f>
              <c:numCache>
                <c:formatCode>General</c:formatCode>
                <c:ptCount val="25"/>
                <c:pt idx="0">
                  <c:v>34.700000000000003</c:v>
                </c:pt>
                <c:pt idx="1">
                  <c:v>31.6</c:v>
                </c:pt>
                <c:pt idx="2">
                  <c:v>28.6</c:v>
                </c:pt>
                <c:pt idx="3">
                  <c:v>25.2</c:v>
                </c:pt>
                <c:pt idx="4">
                  <c:v>23.8</c:v>
                </c:pt>
                <c:pt idx="5">
                  <c:v>21.5</c:v>
                </c:pt>
                <c:pt idx="6">
                  <c:v>20.100000000000001</c:v>
                </c:pt>
                <c:pt idx="7">
                  <c:v>18.5</c:v>
                </c:pt>
                <c:pt idx="8">
                  <c:v>16.2</c:v>
                </c:pt>
                <c:pt idx="9">
                  <c:v>13.2</c:v>
                </c:pt>
                <c:pt idx="10">
                  <c:v>11.5</c:v>
                </c:pt>
                <c:pt idx="11">
                  <c:v>8.1</c:v>
                </c:pt>
                <c:pt idx="12">
                  <c:v>7.2</c:v>
                </c:pt>
                <c:pt idx="13">
                  <c:v>5.8</c:v>
                </c:pt>
                <c:pt idx="14">
                  <c:v>5.0999999999999996</c:v>
                </c:pt>
                <c:pt idx="15">
                  <c:v>4.4000000000000004</c:v>
                </c:pt>
                <c:pt idx="16">
                  <c:v>3.7</c:v>
                </c:pt>
                <c:pt idx="17">
                  <c:v>3.2</c:v>
                </c:pt>
                <c:pt idx="18">
                  <c:v>3.2</c:v>
                </c:pt>
                <c:pt idx="19">
                  <c:v>3.1</c:v>
                </c:pt>
                <c:pt idx="20">
                  <c:v>2.6</c:v>
                </c:pt>
                <c:pt idx="21">
                  <c:v>2.2999999999999998</c:v>
                </c:pt>
                <c:pt idx="22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EE-40A3-88DD-9A8458902D59}"/>
            </c:ext>
          </c:extLst>
        </c:ser>
        <c:ser>
          <c:idx val="3"/>
          <c:order val="3"/>
          <c:tx>
            <c:strRef>
              <c:f>'Figure 2'!$A$6</c:f>
              <c:strCache>
                <c:ptCount val="1"/>
                <c:pt idx="0">
                  <c:v>High income</c:v>
                </c:pt>
              </c:strCache>
            </c:strRef>
          </c:tx>
          <c:marker>
            <c:symbol val="none"/>
          </c:marker>
          <c:cat>
            <c:numRef>
              <c:f>'Figure 2'!$B$2:$Z$2</c:f>
              <c:numCache>
                <c:formatCode>General</c:formatCode>
                <c:ptCount val="25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  <c:pt idx="21">
                  <c:v>2023</c:v>
                </c:pt>
                <c:pt idx="22">
                  <c:v>2024</c:v>
                </c:pt>
              </c:numCache>
            </c:numRef>
          </c:cat>
          <c:val>
            <c:numRef>
              <c:f>'Figure 2'!$B$6:$Z$6</c:f>
              <c:numCache>
                <c:formatCode>General</c:formatCode>
                <c:ptCount val="25"/>
                <c:pt idx="0">
                  <c:v>1.1000000000000001</c:v>
                </c:pt>
                <c:pt idx="1">
                  <c:v>1.1000000000000001</c:v>
                </c:pt>
                <c:pt idx="2">
                  <c:v>1</c:v>
                </c:pt>
                <c:pt idx="3">
                  <c:v>0.9</c:v>
                </c:pt>
                <c:pt idx="4">
                  <c:v>0.8</c:v>
                </c:pt>
                <c:pt idx="5">
                  <c:v>0.6</c:v>
                </c:pt>
                <c:pt idx="6">
                  <c:v>0.6</c:v>
                </c:pt>
                <c:pt idx="7">
                  <c:v>0.6</c:v>
                </c:pt>
                <c:pt idx="8">
                  <c:v>0.6</c:v>
                </c:pt>
                <c:pt idx="9">
                  <c:v>0.6</c:v>
                </c:pt>
                <c:pt idx="10">
                  <c:v>0.7</c:v>
                </c:pt>
                <c:pt idx="11">
                  <c:v>0.6</c:v>
                </c:pt>
                <c:pt idx="12">
                  <c:v>0.8</c:v>
                </c:pt>
                <c:pt idx="13">
                  <c:v>0.7</c:v>
                </c:pt>
                <c:pt idx="14">
                  <c:v>0.6</c:v>
                </c:pt>
                <c:pt idx="15">
                  <c:v>0.7</c:v>
                </c:pt>
                <c:pt idx="16">
                  <c:v>0.6</c:v>
                </c:pt>
                <c:pt idx="17">
                  <c:v>0.6</c:v>
                </c:pt>
                <c:pt idx="18">
                  <c:v>0.4</c:v>
                </c:pt>
                <c:pt idx="19">
                  <c:v>0.4</c:v>
                </c:pt>
                <c:pt idx="20">
                  <c:v>0.7</c:v>
                </c:pt>
                <c:pt idx="21">
                  <c:v>0.6</c:v>
                </c:pt>
                <c:pt idx="22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EE-40A3-88DD-9A8458902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8720384"/>
        <c:axId val="1"/>
      </c:lineChart>
      <c:catAx>
        <c:axId val="59872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vert="horz"/>
          <a:lstStyle/>
          <a:p>
            <a:pPr>
              <a:defRPr/>
            </a:pPr>
            <a:endParaRPr lang="tr-T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tr-TR"/>
          </a:p>
        </c:txPr>
        <c:crossAx val="59872038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5385108276347376"/>
          <c:y val="0.91202793184502629"/>
          <c:w val="0.68976568772290736"/>
          <c:h val="6.1335211790747392E-2"/>
        </c:manualLayout>
      </c:layout>
      <c:overlay val="0"/>
      <c:spPr>
        <a:noFill/>
        <a:ln w="25400">
          <a:noFill/>
        </a:ln>
      </c:sp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Garamond" panose="02020404030301010803" pitchFamily="18" charset="0"/>
          <a:ea typeface="Calibri"/>
          <a:cs typeface="Calibri"/>
        </a:defRPr>
      </a:pPr>
      <a:endParaRPr lang="tr-T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'sunum fig3'!$A$3</c:f>
              <c:strCache>
                <c:ptCount val="1"/>
                <c:pt idx="0">
                  <c:v>Low income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'sunum fig3'!$B$2:$AJ$2</c:f>
              <c:strCach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strCache>
            </c:strRef>
          </c:cat>
          <c:val>
            <c:numRef>
              <c:f>'sunum fig3'!$B$3:$AJ$3</c:f>
              <c:numCache>
                <c:formatCode>General</c:formatCode>
                <c:ptCount val="35"/>
                <c:pt idx="0">
                  <c:v>2124.0878050567994</c:v>
                </c:pt>
                <c:pt idx="1">
                  <c:v>2066.1661135587751</c:v>
                </c:pt>
                <c:pt idx="2">
                  <c:v>2066.7063384588719</c:v>
                </c:pt>
                <c:pt idx="3">
                  <c:v>2049.9396238918725</c:v>
                </c:pt>
                <c:pt idx="4">
                  <c:v>2060.8510332909159</c:v>
                </c:pt>
                <c:pt idx="5">
                  <c:v>2083.1829001798178</c:v>
                </c:pt>
                <c:pt idx="6">
                  <c:v>2160.3312675670186</c:v>
                </c:pt>
                <c:pt idx="7">
                  <c:v>2236.9086343646477</c:v>
                </c:pt>
                <c:pt idx="8">
                  <c:v>2245.7490851712487</c:v>
                </c:pt>
                <c:pt idx="9">
                  <c:v>2241.747917902358</c:v>
                </c:pt>
                <c:pt idx="10">
                  <c:v>2202.2510677590681</c:v>
                </c:pt>
                <c:pt idx="11">
                  <c:v>2221.0098237141065</c:v>
                </c:pt>
                <c:pt idx="12">
                  <c:v>2291.6467641347585</c:v>
                </c:pt>
                <c:pt idx="13">
                  <c:v>2375.1526605442873</c:v>
                </c:pt>
                <c:pt idx="14">
                  <c:v>2447.3980067040702</c:v>
                </c:pt>
                <c:pt idx="15">
                  <c:v>2515.8654265890159</c:v>
                </c:pt>
                <c:pt idx="16">
                  <c:v>2547.3866090640036</c:v>
                </c:pt>
                <c:pt idx="17">
                  <c:v>2576.8751108679635</c:v>
                </c:pt>
                <c:pt idx="18">
                  <c:v>2623.8263553970692</c:v>
                </c:pt>
                <c:pt idx="19">
                  <c:v>2673.9924240978407</c:v>
                </c:pt>
                <c:pt idx="20">
                  <c:v>2777.7783382972489</c:v>
                </c:pt>
                <c:pt idx="21">
                  <c:v>2824.4256767028214</c:v>
                </c:pt>
                <c:pt idx="22">
                  <c:v>2697.7281724547415</c:v>
                </c:pt>
                <c:pt idx="23">
                  <c:v>2759.2669033407933</c:v>
                </c:pt>
                <c:pt idx="24">
                  <c:v>2760.5049255245663</c:v>
                </c:pt>
                <c:pt idx="25">
                  <c:v>2787.7058960444515</c:v>
                </c:pt>
                <c:pt idx="26">
                  <c:v>2803.9919099076888</c:v>
                </c:pt>
                <c:pt idx="27">
                  <c:v>2831.9472377469501</c:v>
                </c:pt>
                <c:pt idx="28">
                  <c:v>2858.7890004414749</c:v>
                </c:pt>
                <c:pt idx="29">
                  <c:v>2894.0769025787267</c:v>
                </c:pt>
                <c:pt idx="30">
                  <c:v>2826.7308750768357</c:v>
                </c:pt>
                <c:pt idx="31">
                  <c:v>2807.7427595764057</c:v>
                </c:pt>
                <c:pt idx="32">
                  <c:v>2843.245118638642</c:v>
                </c:pt>
                <c:pt idx="33">
                  <c:v>2821.6412631359894</c:v>
                </c:pt>
                <c:pt idx="34">
                  <c:v>2825.8575942724051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37-4E5B-B955-065BD92D8A9E}"/>
            </c:ext>
          </c:extLst>
        </c:ser>
        <c:ser>
          <c:idx val="1"/>
          <c:order val="1"/>
          <c:tx>
            <c:strRef>
              <c:f>'sunum fig3'!$A$4</c:f>
              <c:strCache>
                <c:ptCount val="1"/>
                <c:pt idx="0">
                  <c:v>Lower middle income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'sunum fig3'!$B$2:$AJ$2</c:f>
              <c:strCach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strCache>
            </c:strRef>
          </c:cat>
          <c:val>
            <c:numRef>
              <c:f>'sunum fig3'!$B$4:$AJ$4</c:f>
              <c:numCache>
                <c:formatCode>General</c:formatCode>
                <c:ptCount val="35"/>
                <c:pt idx="0">
                  <c:v>4590.3285264780043</c:v>
                </c:pt>
                <c:pt idx="1">
                  <c:v>4624.832497282503</c:v>
                </c:pt>
                <c:pt idx="2">
                  <c:v>4580.0582677182756</c:v>
                </c:pt>
                <c:pt idx="3">
                  <c:v>4501.9190621664611</c:v>
                </c:pt>
                <c:pt idx="4">
                  <c:v>4443.4343481483465</c:v>
                </c:pt>
                <c:pt idx="5">
                  <c:v>4487.8803601328173</c:v>
                </c:pt>
                <c:pt idx="6">
                  <c:v>4639.3317080546494</c:v>
                </c:pt>
                <c:pt idx="7">
                  <c:v>4693.1388598672502</c:v>
                </c:pt>
                <c:pt idx="8">
                  <c:v>4787.0999230001162</c:v>
                </c:pt>
                <c:pt idx="9">
                  <c:v>4847.4991100909047</c:v>
                </c:pt>
                <c:pt idx="10">
                  <c:v>4910.7141585193513</c:v>
                </c:pt>
                <c:pt idx="11">
                  <c:v>5005.6525357810151</c:v>
                </c:pt>
                <c:pt idx="12">
                  <c:v>5077.3130982103157</c:v>
                </c:pt>
                <c:pt idx="13">
                  <c:v>5196.4611426586071</c:v>
                </c:pt>
                <c:pt idx="14">
                  <c:v>5408.6563480420227</c:v>
                </c:pt>
                <c:pt idx="15">
                  <c:v>5543.5766871916339</c:v>
                </c:pt>
                <c:pt idx="16">
                  <c:v>5735.0184562391441</c:v>
                </c:pt>
                <c:pt idx="17">
                  <c:v>5947.4517999742675</c:v>
                </c:pt>
                <c:pt idx="18">
                  <c:v>6179.6729880221001</c:v>
                </c:pt>
                <c:pt idx="19">
                  <c:v>6355.481548566413</c:v>
                </c:pt>
                <c:pt idx="20">
                  <c:v>6523.8512605689521</c:v>
                </c:pt>
                <c:pt idx="21">
                  <c:v>6563.7916014365446</c:v>
                </c:pt>
                <c:pt idx="22">
                  <c:v>6671.0712206410089</c:v>
                </c:pt>
                <c:pt idx="23">
                  <c:v>6744.288217967036</c:v>
                </c:pt>
                <c:pt idx="24">
                  <c:v>6769.3127730774549</c:v>
                </c:pt>
                <c:pt idx="25">
                  <c:v>6843.4368360304361</c:v>
                </c:pt>
                <c:pt idx="26">
                  <c:v>6960.7546157994584</c:v>
                </c:pt>
                <c:pt idx="27">
                  <c:v>7144.1755266147156</c:v>
                </c:pt>
                <c:pt idx="28">
                  <c:v>7306.2772193170722</c:v>
                </c:pt>
                <c:pt idx="29">
                  <c:v>7417.3972806940037</c:v>
                </c:pt>
                <c:pt idx="30">
                  <c:v>7051.8664409823168</c:v>
                </c:pt>
                <c:pt idx="31">
                  <c:v>7220.6503595021304</c:v>
                </c:pt>
                <c:pt idx="32">
                  <c:v>7422.1689315942549</c:v>
                </c:pt>
                <c:pt idx="33">
                  <c:v>7576.2901697743046</c:v>
                </c:pt>
                <c:pt idx="34">
                  <c:v>7531.7836488078492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37-4E5B-B955-065BD92D8A9E}"/>
            </c:ext>
          </c:extLst>
        </c:ser>
        <c:ser>
          <c:idx val="3"/>
          <c:order val="2"/>
          <c:tx>
            <c:strRef>
              <c:f>'sunum fig3'!$A$5</c:f>
              <c:strCache>
                <c:ptCount val="1"/>
                <c:pt idx="0">
                  <c:v>Upper middle income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'sunum fig3'!$B$2:$AJ$2</c:f>
              <c:strCach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strCache>
            </c:strRef>
          </c:cat>
          <c:val>
            <c:numRef>
              <c:f>'sunum fig3'!$B$5:$AJ$5</c:f>
              <c:numCache>
                <c:formatCode>General</c:formatCode>
                <c:ptCount val="35"/>
                <c:pt idx="0">
                  <c:v>12114.078616439851</c:v>
                </c:pt>
                <c:pt idx="1">
                  <c:v>11653.932834787161</c:v>
                </c:pt>
                <c:pt idx="2">
                  <c:v>11340.707253514605</c:v>
                </c:pt>
                <c:pt idx="3">
                  <c:v>11181.93484189206</c:v>
                </c:pt>
                <c:pt idx="4">
                  <c:v>11005.267293833918</c:v>
                </c:pt>
                <c:pt idx="5">
                  <c:v>11138.443569205647</c:v>
                </c:pt>
                <c:pt idx="6">
                  <c:v>11507.538927297344</c:v>
                </c:pt>
                <c:pt idx="7">
                  <c:v>11866.357883241988</c:v>
                </c:pt>
                <c:pt idx="8">
                  <c:v>11956.594289225384</c:v>
                </c:pt>
                <c:pt idx="9">
                  <c:v>11999.418145627918</c:v>
                </c:pt>
                <c:pt idx="10">
                  <c:v>12442.886088345751</c:v>
                </c:pt>
                <c:pt idx="11">
                  <c:v>12489.940751425751</c:v>
                </c:pt>
                <c:pt idx="12">
                  <c:v>12716.425056724549</c:v>
                </c:pt>
                <c:pt idx="13">
                  <c:v>13089.838745471538</c:v>
                </c:pt>
                <c:pt idx="14">
                  <c:v>13875.639251169841</c:v>
                </c:pt>
                <c:pt idx="15">
                  <c:v>14440.242179495841</c:v>
                </c:pt>
                <c:pt idx="16">
                  <c:v>15369.502584210957</c:v>
                </c:pt>
                <c:pt idx="17">
                  <c:v>16266.307442574533</c:v>
                </c:pt>
                <c:pt idx="18">
                  <c:v>16611.370343593739</c:v>
                </c:pt>
                <c:pt idx="19">
                  <c:v>16353.012417195481</c:v>
                </c:pt>
                <c:pt idx="20">
                  <c:v>17063.241003684499</c:v>
                </c:pt>
                <c:pt idx="21">
                  <c:v>16955.035126999715</c:v>
                </c:pt>
                <c:pt idx="22">
                  <c:v>18019.593819067999</c:v>
                </c:pt>
                <c:pt idx="23">
                  <c:v>18260.383667653765</c:v>
                </c:pt>
                <c:pt idx="24">
                  <c:v>18398.958783461003</c:v>
                </c:pt>
                <c:pt idx="25">
                  <c:v>18520.282753147701</c:v>
                </c:pt>
                <c:pt idx="26">
                  <c:v>18740.959947739029</c:v>
                </c:pt>
                <c:pt idx="27">
                  <c:v>19333.046668749739</c:v>
                </c:pt>
                <c:pt idx="28">
                  <c:v>19754.184230491817</c:v>
                </c:pt>
                <c:pt idx="29">
                  <c:v>19906.930278249212</c:v>
                </c:pt>
                <c:pt idx="30">
                  <c:v>18212.140777366138</c:v>
                </c:pt>
                <c:pt idx="31">
                  <c:v>19313.771142489604</c:v>
                </c:pt>
                <c:pt idx="32">
                  <c:v>20051.159011184409</c:v>
                </c:pt>
                <c:pt idx="33">
                  <c:v>20688.671532050626</c:v>
                </c:pt>
                <c:pt idx="34">
                  <c:v>21217.323555907027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37-4E5B-B955-065BD92D8A9E}"/>
            </c:ext>
          </c:extLst>
        </c:ser>
        <c:ser>
          <c:idx val="2"/>
          <c:order val="3"/>
          <c:tx>
            <c:strRef>
              <c:f>'sunum fig3'!$A$6</c:f>
              <c:strCache>
                <c:ptCount val="1"/>
                <c:pt idx="0">
                  <c:v>High income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'sunum fig3'!$B$2:$AJ$2</c:f>
              <c:strCache>
                <c:ptCount val="3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>
                  <c:v>2023</c:v>
                </c:pt>
                <c:pt idx="34">
                  <c:v>2024</c:v>
                </c:pt>
              </c:strCache>
            </c:strRef>
          </c:cat>
          <c:val>
            <c:numRef>
              <c:f>'sunum fig3'!$B$6:$AJ$6</c:f>
              <c:numCache>
                <c:formatCode>General</c:formatCode>
                <c:ptCount val="35"/>
                <c:pt idx="0">
                  <c:v>60508.402164794534</c:v>
                </c:pt>
                <c:pt idx="1">
                  <c:v>59244.979543693793</c:v>
                </c:pt>
                <c:pt idx="2">
                  <c:v>61076.51783796605</c:v>
                </c:pt>
                <c:pt idx="3">
                  <c:v>61864.657974959635</c:v>
                </c:pt>
                <c:pt idx="4">
                  <c:v>62042.922487115415</c:v>
                </c:pt>
                <c:pt idx="5">
                  <c:v>62361.996670868852</c:v>
                </c:pt>
                <c:pt idx="6">
                  <c:v>62058.45606515633</c:v>
                </c:pt>
                <c:pt idx="7">
                  <c:v>64843.743325416108</c:v>
                </c:pt>
                <c:pt idx="8">
                  <c:v>63397.790761945398</c:v>
                </c:pt>
                <c:pt idx="9">
                  <c:v>62430.601951083074</c:v>
                </c:pt>
                <c:pt idx="10">
                  <c:v>63835.704098388451</c:v>
                </c:pt>
                <c:pt idx="11">
                  <c:v>62654.448842904938</c:v>
                </c:pt>
                <c:pt idx="12">
                  <c:v>62042.538030215503</c:v>
                </c:pt>
                <c:pt idx="13">
                  <c:v>63471.013561119042</c:v>
                </c:pt>
                <c:pt idx="14">
                  <c:v>66275.762061966307</c:v>
                </c:pt>
                <c:pt idx="15">
                  <c:v>66747.246006259549</c:v>
                </c:pt>
                <c:pt idx="16">
                  <c:v>68438.319596137939</c:v>
                </c:pt>
                <c:pt idx="17">
                  <c:v>66186.286798819725</c:v>
                </c:pt>
                <c:pt idx="18">
                  <c:v>64839.575567382475</c:v>
                </c:pt>
                <c:pt idx="19">
                  <c:v>61777.638373578717</c:v>
                </c:pt>
                <c:pt idx="20">
                  <c:v>64196.258715766366</c:v>
                </c:pt>
                <c:pt idx="21">
                  <c:v>67319.332875807595</c:v>
                </c:pt>
                <c:pt idx="22">
                  <c:v>66887.983509879574</c:v>
                </c:pt>
                <c:pt idx="23">
                  <c:v>65181.586066572723</c:v>
                </c:pt>
                <c:pt idx="24">
                  <c:v>63300.927458459548</c:v>
                </c:pt>
                <c:pt idx="25">
                  <c:v>62185.206219331267</c:v>
                </c:pt>
                <c:pt idx="26">
                  <c:v>61267.83075757444</c:v>
                </c:pt>
                <c:pt idx="27">
                  <c:v>59810.539585160717</c:v>
                </c:pt>
                <c:pt idx="28">
                  <c:v>60174.284252474325</c:v>
                </c:pt>
                <c:pt idx="29">
                  <c:v>60593.763653460279</c:v>
                </c:pt>
                <c:pt idx="30">
                  <c:v>58316.221269823654</c:v>
                </c:pt>
                <c:pt idx="31">
                  <c:v>61545.625574101279</c:v>
                </c:pt>
                <c:pt idx="32">
                  <c:v>64118.207730301074</c:v>
                </c:pt>
                <c:pt idx="33">
                  <c:v>64806.745222103062</c:v>
                </c:pt>
                <c:pt idx="34">
                  <c:v>66612.380719564782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37-4E5B-B955-065BD92D8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9630416"/>
        <c:axId val="1"/>
      </c:lineChart>
      <c:catAx>
        <c:axId val="71963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vert="horz"/>
          <a:lstStyle/>
          <a:p>
            <a:pPr>
              <a:defRPr/>
            </a:pPr>
            <a:endParaRPr lang="tr-T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tr-TR"/>
          </a:p>
        </c:txPr>
        <c:crossAx val="7196304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2000">
          <a:latin typeface="Garamond" panose="02020404030301010803" pitchFamily="18" charset="0"/>
        </a:defRPr>
      </a:pPr>
      <a:endParaRPr lang="tr-T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'oic headcount'!$C$114</c:f>
              <c:strCache>
                <c:ptCount val="1"/>
                <c:pt idx="0">
                  <c:v>Low Income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'oic headcount'!$D$113:$Y$113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'oic headcount'!$D$114:$Y$114</c:f>
              <c:numCache>
                <c:formatCode>General</c:formatCode>
                <c:ptCount val="22"/>
                <c:pt idx="0">
                  <c:v>57.2</c:v>
                </c:pt>
                <c:pt idx="1">
                  <c:v>66.600000000000009</c:v>
                </c:pt>
                <c:pt idx="2">
                  <c:v>45.12</c:v>
                </c:pt>
                <c:pt idx="3">
                  <c:v>45.12</c:v>
                </c:pt>
                <c:pt idx="4">
                  <c:v>49.433333333333337</c:v>
                </c:pt>
                <c:pt idx="5">
                  <c:v>37.833333333333336</c:v>
                </c:pt>
                <c:pt idx="6">
                  <c:v>78.900000000000006</c:v>
                </c:pt>
                <c:pt idx="7">
                  <c:v>70.8</c:v>
                </c:pt>
                <c:pt idx="8">
                  <c:v>33.540000000000006</c:v>
                </c:pt>
                <c:pt idx="9">
                  <c:v>48.25</c:v>
                </c:pt>
                <c:pt idx="10">
                  <c:v>48.7</c:v>
                </c:pt>
                <c:pt idx="11">
                  <c:v>37.5</c:v>
                </c:pt>
                <c:pt idx="12">
                  <c:v>37.5</c:v>
                </c:pt>
                <c:pt idx="13">
                  <c:v>38.58</c:v>
                </c:pt>
                <c:pt idx="14">
                  <c:v>34.050000000000004</c:v>
                </c:pt>
                <c:pt idx="15">
                  <c:v>42.9</c:v>
                </c:pt>
                <c:pt idx="16">
                  <c:v>42.9</c:v>
                </c:pt>
                <c:pt idx="17">
                  <c:v>29.2</c:v>
                </c:pt>
                <c:pt idx="18">
                  <c:v>58.3</c:v>
                </c:pt>
                <c:pt idx="19">
                  <c:v>17.2</c:v>
                </c:pt>
                <c:pt idx="20">
                  <c:v>29.859999999999996</c:v>
                </c:pt>
                <c:pt idx="21">
                  <c:v>27.8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DC-44C2-8A23-13C7D3B952D8}"/>
            </c:ext>
          </c:extLst>
        </c:ser>
        <c:ser>
          <c:idx val="1"/>
          <c:order val="1"/>
          <c:tx>
            <c:strRef>
              <c:f>'oic headcount'!$C$115</c:f>
              <c:strCache>
                <c:ptCount val="1"/>
                <c:pt idx="0">
                  <c:v>Upper Middle Income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'oic headcount'!$D$113:$Y$113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'oic headcount'!$D$115:$Y$115</c:f>
              <c:numCache>
                <c:formatCode>General</c:formatCode>
                <c:ptCount val="22"/>
                <c:pt idx="0">
                  <c:v>19.633333333333336</c:v>
                </c:pt>
                <c:pt idx="1">
                  <c:v>8.6999999999999993</c:v>
                </c:pt>
                <c:pt idx="2">
                  <c:v>8.5750000000000011</c:v>
                </c:pt>
                <c:pt idx="3">
                  <c:v>10.1</c:v>
                </c:pt>
                <c:pt idx="4">
                  <c:v>6.7333333333333343</c:v>
                </c:pt>
                <c:pt idx="5">
                  <c:v>6.6400000000000006</c:v>
                </c:pt>
                <c:pt idx="6">
                  <c:v>12.799999999999999</c:v>
                </c:pt>
                <c:pt idx="7">
                  <c:v>6.4499999999999993</c:v>
                </c:pt>
                <c:pt idx="8">
                  <c:v>6.625</c:v>
                </c:pt>
                <c:pt idx="9">
                  <c:v>9.25</c:v>
                </c:pt>
                <c:pt idx="10">
                  <c:v>3.3800000000000003</c:v>
                </c:pt>
                <c:pt idx="11">
                  <c:v>2.94</c:v>
                </c:pt>
                <c:pt idx="12">
                  <c:v>2.875</c:v>
                </c:pt>
                <c:pt idx="13">
                  <c:v>2.7250000000000001</c:v>
                </c:pt>
                <c:pt idx="14">
                  <c:v>1.7600000000000002</c:v>
                </c:pt>
                <c:pt idx="15">
                  <c:v>1.6199999999999999</c:v>
                </c:pt>
                <c:pt idx="16">
                  <c:v>1.6833333333333336</c:v>
                </c:pt>
                <c:pt idx="17">
                  <c:v>1.0833333333333335</c:v>
                </c:pt>
                <c:pt idx="18">
                  <c:v>0.93333333333333346</c:v>
                </c:pt>
                <c:pt idx="19">
                  <c:v>1.02</c:v>
                </c:pt>
                <c:pt idx="20">
                  <c:v>0.92000000000000015</c:v>
                </c:pt>
                <c:pt idx="21">
                  <c:v>1.3666666666666665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DC-44C2-8A23-13C7D3B952D8}"/>
            </c:ext>
          </c:extLst>
        </c:ser>
        <c:ser>
          <c:idx val="2"/>
          <c:order val="2"/>
          <c:tx>
            <c:strRef>
              <c:f>'oic headcount'!$C$116</c:f>
              <c:strCache>
                <c:ptCount val="1"/>
                <c:pt idx="0">
                  <c:v>Lower Income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'oic headcount'!$D$113:$Y$113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'oic headcount'!$D$116:$Y$116</c:f>
              <c:numCache>
                <c:formatCode>General</c:formatCode>
                <c:ptCount val="22"/>
                <c:pt idx="0">
                  <c:v>36.199999999999996</c:v>
                </c:pt>
                <c:pt idx="1">
                  <c:v>36.116666666666667</c:v>
                </c:pt>
                <c:pt idx="2">
                  <c:v>48.98</c:v>
                </c:pt>
                <c:pt idx="3">
                  <c:v>12.799999999999999</c:v>
                </c:pt>
                <c:pt idx="4">
                  <c:v>16.966666666666665</c:v>
                </c:pt>
                <c:pt idx="5">
                  <c:v>3.25</c:v>
                </c:pt>
                <c:pt idx="6">
                  <c:v>19.566666666666666</c:v>
                </c:pt>
                <c:pt idx="7">
                  <c:v>10.499999999999998</c:v>
                </c:pt>
                <c:pt idx="8">
                  <c:v>2.8666666666666671</c:v>
                </c:pt>
                <c:pt idx="9">
                  <c:v>8.5625</c:v>
                </c:pt>
                <c:pt idx="10">
                  <c:v>17.733333333333331</c:v>
                </c:pt>
                <c:pt idx="11">
                  <c:v>16.3</c:v>
                </c:pt>
                <c:pt idx="12">
                  <c:v>9.0749999999999993</c:v>
                </c:pt>
                <c:pt idx="13">
                  <c:v>12.95</c:v>
                </c:pt>
                <c:pt idx="14">
                  <c:v>16.349999999999998</c:v>
                </c:pt>
                <c:pt idx="15">
                  <c:v>5.0333333333333332</c:v>
                </c:pt>
                <c:pt idx="16">
                  <c:v>7.6333333333333337</c:v>
                </c:pt>
                <c:pt idx="17">
                  <c:v>13.014285714285716</c:v>
                </c:pt>
                <c:pt idx="18">
                  <c:v>2.5333333333333337</c:v>
                </c:pt>
                <c:pt idx="19">
                  <c:v>1.3</c:v>
                </c:pt>
                <c:pt idx="20">
                  <c:v>9.3833333333333346</c:v>
                </c:pt>
                <c:pt idx="21">
                  <c:v>3.65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DC-44C2-8A23-13C7D3B95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931263"/>
        <c:axId val="249943327"/>
      </c:lineChart>
      <c:catAx>
        <c:axId val="24993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249943327"/>
        <c:crosses val="autoZero"/>
        <c:auto val="1"/>
        <c:lblAlgn val="ctr"/>
        <c:lblOffset val="100"/>
        <c:noMultiLvlLbl val="0"/>
      </c:catAx>
      <c:valAx>
        <c:axId val="249943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2499312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Garamond" panose="02020404030301010803" pitchFamily="18" charset="0"/>
        </a:defRPr>
      </a:pPr>
      <a:endParaRPr lang="tr-T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baseline="0">
              <a:solidFill>
                <a:schemeClr val="tx2"/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tr-T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8409891672927801E-2"/>
          <c:y val="0.19893815679643859"/>
          <c:w val="0.82318021665414443"/>
          <c:h val="0.7173051816022088"/>
        </c:manualLayout>
      </c:layout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World Population</c:v>
                </c:pt>
              </c:strCache>
            </c:strRef>
          </c:tx>
          <c:explosion val="3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50BB-4B86-9778-41C8F887019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50BB-4B86-9778-41C8F887019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187A7F06-B8A4-4D9A-A5C9-FDF9A1F50333}" type="CATEGORYNAME">
                      <a:rPr lang="en-US" dirty="0"/>
                      <a:pPr/>
                      <a:t>[KATEGORİ ADI]</a:t>
                    </a:fld>
                    <a:r>
                      <a:rPr lang="en-US" baseline="0" dirty="0"/>
                      <a:t>
</a:t>
                    </a:r>
                    <a:fld id="{9D6A927C-961D-4AEC-AC51-1BBBCB73663E}" type="VALUE">
                      <a:rPr lang="en-US" baseline="0" smtClean="0"/>
                      <a:pPr/>
                      <a:t>[DEĞER]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0BB-4B86-9778-41C8F887019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BB-4B86-9778-41C8F88701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Sayfa1!$A$2:$A$3</c:f>
              <c:strCache>
                <c:ptCount val="1"/>
                <c:pt idx="0">
                  <c:v>OIC Countries</c:v>
                </c:pt>
              </c:strCache>
            </c:strRef>
          </c:cat>
          <c:val>
            <c:numRef>
              <c:f>Sayfa1!$B$2:$B$3</c:f>
              <c:numCache>
                <c:formatCode>0%</c:formatCode>
                <c:ptCount val="2"/>
                <c:pt idx="0">
                  <c:v>0.25</c:v>
                </c:pt>
                <c:pt idx="1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BB-4B86-9778-41C8F887019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Garamond" panose="02020404030301010803" pitchFamily="18" charset="0"/>
        </a:defRPr>
      </a:pPr>
      <a:endParaRPr lang="tr-T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baseline="0">
              <a:solidFill>
                <a:schemeClr val="tx2"/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tr-TR"/>
        </a:p>
      </c:txPr>
    </c:title>
    <c:autoTitleDeleted val="0"/>
    <c:view3D>
      <c:rotX val="30"/>
      <c:rotY val="26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Sayfa1!$C$1</c:f>
              <c:strCache>
                <c:ptCount val="1"/>
                <c:pt idx="0">
                  <c:v>World GDP</c:v>
                </c:pt>
              </c:strCache>
            </c:strRef>
          </c:tx>
          <c:explosion val="57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550-4C2D-83EC-CA7798FF7A3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7550-4C2D-83EC-CA7798FF7A34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550-4C2D-83EC-CA7798FF7A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Sayfa1!$A$2:$A$3</c:f>
              <c:strCache>
                <c:ptCount val="1"/>
                <c:pt idx="0">
                  <c:v>OIC Countries</c:v>
                </c:pt>
              </c:strCache>
            </c:strRef>
          </c:cat>
          <c:val>
            <c:numRef>
              <c:f>Sayfa1!$C$2:$C$3</c:f>
              <c:numCache>
                <c:formatCode>0%</c:formatCode>
                <c:ptCount val="2"/>
                <c:pt idx="0">
                  <c:v>0.08</c:v>
                </c:pt>
                <c:pt idx="1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50-4C2D-83EC-CA7798FF7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Garamond" panose="02020404030301010803" pitchFamily="18" charset="0"/>
        </a:defRPr>
      </a:pPr>
      <a:endParaRPr lang="tr-T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numFmt formatCode="#,##0" sourceLinked="0"/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'Figure 4'!$D$4:$D$11</c:f>
              <c:strCache>
                <c:ptCount val="8"/>
                <c:pt idx="0">
                  <c:v>Oman</c:v>
                </c:pt>
                <c:pt idx="1">
                  <c:v>Kuwait</c:v>
                </c:pt>
                <c:pt idx="2">
                  <c:v>Bahrain</c:v>
                </c:pt>
                <c:pt idx="3">
                  <c:v>Saudi Arabia</c:v>
                </c:pt>
                <c:pt idx="4">
                  <c:v>United Arab Emirates</c:v>
                </c:pt>
                <c:pt idx="5">
                  <c:v>Brunei Darussalam</c:v>
                </c:pt>
                <c:pt idx="6">
                  <c:v>Guyana</c:v>
                </c:pt>
                <c:pt idx="7">
                  <c:v>Qatar</c:v>
                </c:pt>
              </c:strCache>
            </c:strRef>
          </c:cat>
          <c:val>
            <c:numRef>
              <c:f>'Figure 4'!$E$4:$E$11</c:f>
              <c:numCache>
                <c:formatCode>General</c:formatCode>
                <c:ptCount val="8"/>
                <c:pt idx="0">
                  <c:v>42295.176122373407</c:v>
                </c:pt>
                <c:pt idx="1">
                  <c:v>56467.727207543176</c:v>
                </c:pt>
                <c:pt idx="2">
                  <c:v>70996.782125480182</c:v>
                </c:pt>
                <c:pt idx="3">
                  <c:v>73783.561390683331</c:v>
                </c:pt>
                <c:pt idx="4">
                  <c:v>79343.779309988779</c:v>
                </c:pt>
                <c:pt idx="5">
                  <c:v>92429.926268639829</c:v>
                </c:pt>
                <c:pt idx="6">
                  <c:v>97899.01161806265</c:v>
                </c:pt>
                <c:pt idx="7">
                  <c:v>128882.93424257159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7B-4FAE-AFA1-F55E43E622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5562288"/>
        <c:axId val="1"/>
      </c:barChart>
      <c:catAx>
        <c:axId val="595562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tr-T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tr-TR"/>
          </a:p>
        </c:txPr>
        <c:crossAx val="595562288"/>
        <c:crosses val="autoZero"/>
        <c:crossBetween val="between"/>
        <c:majorUnit val="20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Garamond" panose="02020404030301010803" pitchFamily="18" charset="0"/>
          <a:ea typeface="Calibri"/>
          <a:cs typeface="Calibri"/>
        </a:defRPr>
      </a:pPr>
      <a:endParaRPr lang="tr-T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509514435695538"/>
          <c:y val="5.0925925925925923E-2"/>
          <c:w val="0.75657152230971125"/>
          <c:h val="0.841674686497521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numFmt formatCode="0" sourceLinked="0"/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'Figure 5'!$D$3:$D$17</c:f>
              <c:strCache>
                <c:ptCount val="15"/>
                <c:pt idx="0">
                  <c:v>Jordan</c:v>
                </c:pt>
                <c:pt idx="1">
                  <c:v>Iraq</c:v>
                </c:pt>
                <c:pt idx="2">
                  <c:v>Libya</c:v>
                </c:pt>
                <c:pt idx="3">
                  <c:v>Indonesia</c:v>
                </c:pt>
                <c:pt idx="4">
                  <c:v>Algeria</c:v>
                </c:pt>
                <c:pt idx="5">
                  <c:v>Iran, Islamic Rep.</c:v>
                </c:pt>
                <c:pt idx="6">
                  <c:v>Gabon</c:v>
                </c:pt>
                <c:pt idx="7">
                  <c:v>Turkmenistan</c:v>
                </c:pt>
                <c:pt idx="8">
                  <c:v>Suriname</c:v>
                </c:pt>
                <c:pt idx="9">
                  <c:v>Azerbaijan</c:v>
                </c:pt>
                <c:pt idx="10">
                  <c:v>Albania</c:v>
                </c:pt>
                <c:pt idx="11">
                  <c:v>Maldives</c:v>
                </c:pt>
                <c:pt idx="12">
                  <c:v>Malaysia</c:v>
                </c:pt>
                <c:pt idx="13">
                  <c:v>Kazakhstan</c:v>
                </c:pt>
                <c:pt idx="14">
                  <c:v>Turkiye</c:v>
                </c:pt>
              </c:strCache>
            </c:strRef>
          </c:cat>
          <c:val>
            <c:numRef>
              <c:f>'Figure 5'!$E$3:$E$17</c:f>
              <c:numCache>
                <c:formatCode>General</c:formatCode>
                <c:ptCount val="15"/>
                <c:pt idx="0">
                  <c:v>12631.629939474622</c:v>
                </c:pt>
                <c:pt idx="1">
                  <c:v>14266.796534822623</c:v>
                </c:pt>
                <c:pt idx="2">
                  <c:v>16521.399815283829</c:v>
                </c:pt>
                <c:pt idx="3">
                  <c:v>17659.792129158715</c:v>
                </c:pt>
                <c:pt idx="4">
                  <c:v>18586.26074805787</c:v>
                </c:pt>
                <c:pt idx="5">
                  <c:v>19699.219354918852</c:v>
                </c:pt>
                <c:pt idx="6">
                  <c:v>22218.341068444959</c:v>
                </c:pt>
                <c:pt idx="7">
                  <c:v>22601.551837312789</c:v>
                </c:pt>
                <c:pt idx="8">
                  <c:v>22652.395263795886</c:v>
                </c:pt>
                <c:pt idx="9">
                  <c:v>26112.530682820328</c:v>
                </c:pt>
                <c:pt idx="10">
                  <c:v>28220.795061715824</c:v>
                </c:pt>
                <c:pt idx="11">
                  <c:v>28554.894566973704</c:v>
                </c:pt>
                <c:pt idx="12">
                  <c:v>41497.674608954847</c:v>
                </c:pt>
                <c:pt idx="13">
                  <c:v>44293.483963244078</c:v>
                </c:pt>
                <c:pt idx="14">
                  <c:v>45288.47502852726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6D-4344-B922-C5B1D1D65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57670623"/>
        <c:axId val="1"/>
      </c:barChart>
      <c:catAx>
        <c:axId val="6576706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tr-T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tr-TR"/>
          </a:p>
        </c:txPr>
        <c:crossAx val="657670623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Garamond" panose="02020404030301010803" pitchFamily="18" charset="0"/>
          <a:ea typeface="Calibri"/>
          <a:cs typeface="Calibri"/>
        </a:defRPr>
      </a:pPr>
      <a:endParaRPr lang="tr-T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'Figure 7'!$F$3:$F$22</c:f>
              <c:strCache>
                <c:ptCount val="20"/>
                <c:pt idx="0">
                  <c:v>Togo</c:v>
                </c:pt>
                <c:pt idx="1">
                  <c:v>Comoros</c:v>
                </c:pt>
                <c:pt idx="2">
                  <c:v>Benin</c:v>
                </c:pt>
                <c:pt idx="3">
                  <c:v>Guinea</c:v>
                </c:pt>
                <c:pt idx="4">
                  <c:v>West Bank and Gaza</c:v>
                </c:pt>
                <c:pt idx="5">
                  <c:v>Senegal</c:v>
                </c:pt>
                <c:pt idx="6">
                  <c:v>Cameroon</c:v>
                </c:pt>
                <c:pt idx="7">
                  <c:v>Tajikistan</c:v>
                </c:pt>
                <c:pt idx="8">
                  <c:v>Pakistan</c:v>
                </c:pt>
                <c:pt idx="9">
                  <c:v>Mauritania</c:v>
                </c:pt>
                <c:pt idx="10">
                  <c:v>Cote d'Ivoire</c:v>
                </c:pt>
                <c:pt idx="11">
                  <c:v>Djibouti</c:v>
                </c:pt>
                <c:pt idx="12">
                  <c:v>Kyrgyz Republic</c:v>
                </c:pt>
                <c:pt idx="13">
                  <c:v>Nigeria</c:v>
                </c:pt>
                <c:pt idx="14">
                  <c:v>Bangladesh</c:v>
                </c:pt>
                <c:pt idx="15">
                  <c:v>Morocco</c:v>
                </c:pt>
                <c:pt idx="16">
                  <c:v>Lebanon</c:v>
                </c:pt>
                <c:pt idx="17">
                  <c:v>Uzbekistan</c:v>
                </c:pt>
                <c:pt idx="18">
                  <c:v>Tunisia</c:v>
                </c:pt>
                <c:pt idx="19">
                  <c:v>Egypt, Arab Rep.</c:v>
                </c:pt>
              </c:strCache>
            </c:strRef>
          </c:cat>
          <c:val>
            <c:numRef>
              <c:f>'Figure 7'!$G$3:$G$22</c:f>
              <c:numCache>
                <c:formatCode>0</c:formatCode>
                <c:ptCount val="20"/>
                <c:pt idx="0">
                  <c:v>4079.3637668671831</c:v>
                </c:pt>
                <c:pt idx="1">
                  <c:v>4238.2613340918224</c:v>
                </c:pt>
                <c:pt idx="2">
                  <c:v>4816.8750469282641</c:v>
                </c:pt>
                <c:pt idx="3">
                  <c:v>4934.6512595985523</c:v>
                </c:pt>
                <c:pt idx="4">
                  <c:v>4999.7130185977348</c:v>
                </c:pt>
                <c:pt idx="5">
                  <c:v>5463.2182856132767</c:v>
                </c:pt>
                <c:pt idx="6">
                  <c:v>5787.8544027086127</c:v>
                </c:pt>
                <c:pt idx="7">
                  <c:v>5923.4718332134771</c:v>
                </c:pt>
                <c:pt idx="8">
                  <c:v>6573.4161336992456</c:v>
                </c:pt>
                <c:pt idx="9">
                  <c:v>7675.519966584452</c:v>
                </c:pt>
                <c:pt idx="10">
                  <c:v>8208.9089857497165</c:v>
                </c:pt>
                <c:pt idx="11">
                  <c:v>8451.9683814607288</c:v>
                </c:pt>
                <c:pt idx="12">
                  <c:v>9219.5144367520461</c:v>
                </c:pt>
                <c:pt idx="13">
                  <c:v>9531.6107327504942</c:v>
                </c:pt>
                <c:pt idx="14">
                  <c:v>10153.708379182925</c:v>
                </c:pt>
                <c:pt idx="15">
                  <c:v>11111.7080078125</c:v>
                </c:pt>
                <c:pt idx="16">
                  <c:v>11917.450296088891</c:v>
                </c:pt>
                <c:pt idx="17">
                  <c:v>13601.291747367779</c:v>
                </c:pt>
                <c:pt idx="18">
                  <c:v>15233.488584231754</c:v>
                </c:pt>
                <c:pt idx="19">
                  <c:v>20204.013050015277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2A-450B-87F9-9B9E57945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57677279"/>
        <c:axId val="1"/>
      </c:barChart>
      <c:catAx>
        <c:axId val="6576772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tr-T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tr-TR"/>
          </a:p>
        </c:txPr>
        <c:crossAx val="657677279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Garamond" panose="02020404030301010803" pitchFamily="18" charset="0"/>
          <a:ea typeface="Calibri"/>
          <a:cs typeface="Calibri"/>
        </a:defRPr>
      </a:pPr>
      <a:endParaRPr lang="tr-T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 w="25400">
              <a:noFill/>
            </a:ln>
          </c:spPr>
          <c:invertIfNegative val="0"/>
          <c:dLbls>
            <c:numFmt formatCode="0" sourceLinked="0"/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'Figure 8'!$A$1:$A$13</c:f>
              <c:strCache>
                <c:ptCount val="13"/>
                <c:pt idx="0">
                  <c:v>Somalia, Fed. Rep.</c:v>
                </c:pt>
                <c:pt idx="1">
                  <c:v>Mozambique</c:v>
                </c:pt>
                <c:pt idx="2">
                  <c:v>Niger</c:v>
                </c:pt>
                <c:pt idx="3">
                  <c:v>Sudan</c:v>
                </c:pt>
                <c:pt idx="4">
                  <c:v>Afghanistan</c:v>
                </c:pt>
                <c:pt idx="5">
                  <c:v>Chad</c:v>
                </c:pt>
                <c:pt idx="6">
                  <c:v>Burkina Faso</c:v>
                </c:pt>
                <c:pt idx="7">
                  <c:v>Guinea-Bissau</c:v>
                </c:pt>
                <c:pt idx="8">
                  <c:v>Uganda</c:v>
                </c:pt>
                <c:pt idx="9">
                  <c:v>Mali</c:v>
                </c:pt>
                <c:pt idx="10">
                  <c:v>Gambia, The</c:v>
                </c:pt>
                <c:pt idx="11">
                  <c:v>Sierra Leone</c:v>
                </c:pt>
                <c:pt idx="12">
                  <c:v>Syrian Arab Republic</c:v>
                </c:pt>
              </c:strCache>
            </c:strRef>
          </c:cat>
          <c:val>
            <c:numRef>
              <c:f>'Figure 8'!$B$1:$B$13</c:f>
              <c:numCache>
                <c:formatCode>0</c:formatCode>
                <c:ptCount val="13"/>
                <c:pt idx="0">
                  <c:v>1642.7703227818583</c:v>
                </c:pt>
                <c:pt idx="1">
                  <c:v>1697.9410933813169</c:v>
                </c:pt>
                <c:pt idx="2">
                  <c:v>2177.2501441716308</c:v>
                </c:pt>
                <c:pt idx="3">
                  <c:v>2192.27221679688</c:v>
                </c:pt>
                <c:pt idx="4">
                  <c:v>2236.1990731143073</c:v>
                </c:pt>
                <c:pt idx="5">
                  <c:v>2902.7406157583027</c:v>
                </c:pt>
                <c:pt idx="6">
                  <c:v>3071.6254674486604</c:v>
                </c:pt>
                <c:pt idx="7">
                  <c:v>3293.0953226948636</c:v>
                </c:pt>
                <c:pt idx="8">
                  <c:v>3487.6979752518237</c:v>
                </c:pt>
                <c:pt idx="9">
                  <c:v>3502.7613235178837</c:v>
                </c:pt>
                <c:pt idx="10">
                  <c:v>3705.6418403859902</c:v>
                </c:pt>
                <c:pt idx="11">
                  <c:v>3716.8941048249812</c:v>
                </c:pt>
                <c:pt idx="12">
                  <c:v>4905.1525220255189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BF-4764-8158-34EEA3038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57670207"/>
        <c:axId val="1"/>
      </c:barChart>
      <c:catAx>
        <c:axId val="6576702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tr-T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/>
            </a:pPr>
            <a:endParaRPr lang="tr-TR"/>
          </a:p>
        </c:txPr>
        <c:crossAx val="657670207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Garamond" panose="02020404030301010803" pitchFamily="18" charset="0"/>
          <a:ea typeface="Calibri"/>
          <a:cs typeface="Calibri"/>
        </a:defRPr>
      </a:pPr>
      <a:endParaRPr lang="tr-T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'oi-2025 (2)'!$B$1:$B$42</c:f>
              <c:strCache>
                <c:ptCount val="42"/>
                <c:pt idx="0">
                  <c:v>Mozambique</c:v>
                </c:pt>
                <c:pt idx="1">
                  <c:v>Niger</c:v>
                </c:pt>
                <c:pt idx="2">
                  <c:v>Uganda</c:v>
                </c:pt>
                <c:pt idx="3">
                  <c:v>Sierra Leone</c:v>
                </c:pt>
                <c:pt idx="4">
                  <c:v>Burkina Faso</c:v>
                </c:pt>
                <c:pt idx="5">
                  <c:v>Nigeria</c:v>
                </c:pt>
                <c:pt idx="6">
                  <c:v>Guinea-Bissau</c:v>
                </c:pt>
                <c:pt idx="7">
                  <c:v>Chad</c:v>
                </c:pt>
                <c:pt idx="8">
                  <c:v>Mali</c:v>
                </c:pt>
                <c:pt idx="9">
                  <c:v>Togo</c:v>
                </c:pt>
                <c:pt idx="10">
                  <c:v>Yemen, Rep.</c:v>
                </c:pt>
                <c:pt idx="11">
                  <c:v>Benin</c:v>
                </c:pt>
                <c:pt idx="12">
                  <c:v>Cameroon</c:v>
                </c:pt>
                <c:pt idx="13">
                  <c:v>Djibouti</c:v>
                </c:pt>
                <c:pt idx="14">
                  <c:v>Pakistan</c:v>
                </c:pt>
                <c:pt idx="15">
                  <c:v>Gambia, The</c:v>
                </c:pt>
                <c:pt idx="16">
                  <c:v>Cote d'Ivoire</c:v>
                </c:pt>
                <c:pt idx="17">
                  <c:v>Syrian Arab Republic</c:v>
                </c:pt>
                <c:pt idx="18">
                  <c:v>Senegal</c:v>
                </c:pt>
                <c:pt idx="19">
                  <c:v>Syrian Arab Republic</c:v>
                </c:pt>
                <c:pt idx="20">
                  <c:v>Guinea</c:v>
                </c:pt>
                <c:pt idx="21">
                  <c:v>Guinea</c:v>
                </c:pt>
                <c:pt idx="22">
                  <c:v>Mauritania</c:v>
                </c:pt>
                <c:pt idx="23">
                  <c:v>Sudan</c:v>
                </c:pt>
                <c:pt idx="24">
                  <c:v>Tajikistan</c:v>
                </c:pt>
                <c:pt idx="25">
                  <c:v>Bangladesh</c:v>
                </c:pt>
                <c:pt idx="26">
                  <c:v>Lebanon</c:v>
                </c:pt>
                <c:pt idx="27">
                  <c:v>Comoros</c:v>
                </c:pt>
                <c:pt idx="28">
                  <c:v>Indonesia</c:v>
                </c:pt>
                <c:pt idx="29">
                  <c:v>Gabon</c:v>
                </c:pt>
                <c:pt idx="30">
                  <c:v>Morocco</c:v>
                </c:pt>
                <c:pt idx="31">
                  <c:v>Iran, Islamic Rep.</c:v>
                </c:pt>
                <c:pt idx="32">
                  <c:v>Uzbekistan</c:v>
                </c:pt>
                <c:pt idx="33">
                  <c:v>Suriname</c:v>
                </c:pt>
                <c:pt idx="34">
                  <c:v>Kyrgyz Republic</c:v>
                </c:pt>
                <c:pt idx="35">
                  <c:v>West Bank and Gaza</c:v>
                </c:pt>
                <c:pt idx="36">
                  <c:v>Egypt, Arab Rep.</c:v>
                </c:pt>
                <c:pt idx="37">
                  <c:v>Tunisia</c:v>
                </c:pt>
                <c:pt idx="38">
                  <c:v>Iraq</c:v>
                </c:pt>
                <c:pt idx="39">
                  <c:v>Albania</c:v>
                </c:pt>
                <c:pt idx="40">
                  <c:v>Turkiye</c:v>
                </c:pt>
                <c:pt idx="41">
                  <c:v>Jordan</c:v>
                </c:pt>
              </c:strCache>
            </c:strRef>
          </c:cat>
          <c:val>
            <c:numRef>
              <c:f>'oi-2025 (2)'!$C$1:$C$42</c:f>
              <c:numCache>
                <c:formatCode>0</c:formatCode>
                <c:ptCount val="42"/>
                <c:pt idx="0">
                  <c:v>81.400000000000006</c:v>
                </c:pt>
                <c:pt idx="1">
                  <c:v>61</c:v>
                </c:pt>
                <c:pt idx="2">
                  <c:v>60</c:v>
                </c:pt>
                <c:pt idx="3">
                  <c:v>42</c:v>
                </c:pt>
                <c:pt idx="4">
                  <c:v>42</c:v>
                </c:pt>
                <c:pt idx="5">
                  <c:v>41.8</c:v>
                </c:pt>
                <c:pt idx="6">
                  <c:v>40</c:v>
                </c:pt>
                <c:pt idx="7">
                  <c:v>39.5</c:v>
                </c:pt>
                <c:pt idx="8">
                  <c:v>36</c:v>
                </c:pt>
                <c:pt idx="9">
                  <c:v>34.700000000000003</c:v>
                </c:pt>
                <c:pt idx="10">
                  <c:v>33</c:v>
                </c:pt>
                <c:pt idx="11">
                  <c:v>27.2</c:v>
                </c:pt>
                <c:pt idx="12">
                  <c:v>26.7</c:v>
                </c:pt>
                <c:pt idx="13">
                  <c:v>25.4</c:v>
                </c:pt>
                <c:pt idx="14">
                  <c:v>23</c:v>
                </c:pt>
                <c:pt idx="15">
                  <c:v>22</c:v>
                </c:pt>
                <c:pt idx="16">
                  <c:v>20.8</c:v>
                </c:pt>
                <c:pt idx="17">
                  <c:v>18</c:v>
                </c:pt>
                <c:pt idx="18">
                  <c:v>17.899999999999999</c:v>
                </c:pt>
                <c:pt idx="19">
                  <c:v>16.5</c:v>
                </c:pt>
                <c:pt idx="20">
                  <c:v>11.7</c:v>
                </c:pt>
                <c:pt idx="21">
                  <c:v>11.7</c:v>
                </c:pt>
                <c:pt idx="22">
                  <c:v>10.199999999999999</c:v>
                </c:pt>
                <c:pt idx="23">
                  <c:v>10</c:v>
                </c:pt>
                <c:pt idx="24">
                  <c:v>6.1</c:v>
                </c:pt>
                <c:pt idx="25">
                  <c:v>5.9</c:v>
                </c:pt>
                <c:pt idx="26">
                  <c:v>5.8</c:v>
                </c:pt>
                <c:pt idx="27">
                  <c:v>5.0999999999999996</c:v>
                </c:pt>
                <c:pt idx="28">
                  <c:v>4</c:v>
                </c:pt>
                <c:pt idx="29">
                  <c:v>3.8</c:v>
                </c:pt>
                <c:pt idx="30">
                  <c:v>3.7</c:v>
                </c:pt>
                <c:pt idx="31">
                  <c:v>2.5</c:v>
                </c:pt>
                <c:pt idx="32">
                  <c:v>2.2999999999999998</c:v>
                </c:pt>
                <c:pt idx="33">
                  <c:v>2.2000000000000002</c:v>
                </c:pt>
                <c:pt idx="34">
                  <c:v>2.2000000000000002</c:v>
                </c:pt>
                <c:pt idx="35">
                  <c:v>2.1</c:v>
                </c:pt>
                <c:pt idx="36">
                  <c:v>1.4</c:v>
                </c:pt>
                <c:pt idx="37">
                  <c:v>0.7</c:v>
                </c:pt>
                <c:pt idx="38">
                  <c:v>0.5</c:v>
                </c:pt>
                <c:pt idx="39">
                  <c:v>0.3</c:v>
                </c:pt>
                <c:pt idx="40">
                  <c:v>0.2</c:v>
                </c:pt>
                <c:pt idx="4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05-4A6F-BB54-849BF3586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649315999"/>
        <c:axId val="1"/>
      </c:barChart>
      <c:catAx>
        <c:axId val="649315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6493159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Garamond" panose="02020404030301010803" pitchFamily="18" charset="0"/>
        </a:defRPr>
      </a:pPr>
      <a:endParaRPr lang="tr-T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'Figure 20'!$A$2</c:f>
              <c:strCache>
                <c:ptCount val="1"/>
                <c:pt idx="0">
                  <c:v>OECD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4728350984302292E-2"/>
                  <c:y val="-3.9669907762577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886244988607191E-2"/>
                      <c:h val="6.51583920595408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427D-4374-A00F-0E97C3A254F2}"/>
                </c:ext>
              </c:extLst>
            </c:dLbl>
            <c:dLbl>
              <c:idx val="1"/>
              <c:layout>
                <c:manualLayout>
                  <c:x val="-3.8759689922480689E-2"/>
                  <c:y val="-4.5649079589949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27D-4374-A00F-0E97C3A254F2}"/>
                </c:ext>
              </c:extLst>
            </c:dLbl>
            <c:dLbl>
              <c:idx val="2"/>
              <c:layout>
                <c:manualLayout>
                  <c:x val="-3.1007751937984569E-2"/>
                  <c:y val="-3.4236809692461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27D-4374-A00F-0E97C3A254F2}"/>
                </c:ext>
              </c:extLst>
            </c:dLbl>
            <c:dLbl>
              <c:idx val="3"/>
              <c:layout>
                <c:manualLayout>
                  <c:x val="-2.9069767441860465E-2"/>
                  <c:y val="-4.1844989624119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27D-4374-A00F-0E97C3A254F2}"/>
                </c:ext>
              </c:extLst>
            </c:dLbl>
            <c:dLbl>
              <c:idx val="4"/>
              <c:layout>
                <c:manualLayout>
                  <c:x val="-5.8232513899459139E-3"/>
                  <c:y val="-3.5704765865822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427D-4374-A00F-0E97C3A254F2}"/>
                </c:ext>
              </c:extLst>
            </c:dLbl>
            <c:dLbl>
              <c:idx val="5"/>
              <c:layout>
                <c:manualLayout>
                  <c:x val="-5.8232513899459139E-3"/>
                  <c:y val="-3.347321799920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427D-4374-A00F-0E97C3A254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'Figure 20'!$B$1:$H$1</c:f>
              <c:numCache>
                <c:formatCode>General</c:formatCode>
                <c:ptCount val="7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2019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'Figure 20'!$B$2:$H$2</c:f>
              <c:numCache>
                <c:formatCode>0.000</c:formatCode>
                <c:ptCount val="7"/>
                <c:pt idx="0">
                  <c:v>0.78500000000000003</c:v>
                </c:pt>
                <c:pt idx="1">
                  <c:v>0.83399999999999996</c:v>
                </c:pt>
                <c:pt idx="2">
                  <c:v>0.873</c:v>
                </c:pt>
                <c:pt idx="3">
                  <c:v>0.9</c:v>
                </c:pt>
                <c:pt idx="4">
                  <c:v>0.89900000000000002</c:v>
                </c:pt>
                <c:pt idx="5">
                  <c:v>0.90600000000000003</c:v>
                </c:pt>
                <c:pt idx="6">
                  <c:v>0.91600000000000004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27D-4374-A00F-0E97C3A254F2}"/>
            </c:ext>
          </c:extLst>
        </c:ser>
        <c:ser>
          <c:idx val="1"/>
          <c:order val="1"/>
          <c:tx>
            <c:strRef>
              <c:f>'Figure 20'!$A$3</c:f>
              <c:strCache>
                <c:ptCount val="1"/>
                <c:pt idx="0">
                  <c:v>World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5193798449612403E-2"/>
                  <c:y val="-3.42368096924618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27D-4374-A00F-0E97C3A254F2}"/>
                </c:ext>
              </c:extLst>
            </c:dLbl>
            <c:dLbl>
              <c:idx val="1"/>
              <c:layout>
                <c:manualLayout>
                  <c:x val="-1.9379844961240383E-2"/>
                  <c:y val="-4.184498962411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27D-4374-A00F-0E97C3A254F2}"/>
                </c:ext>
              </c:extLst>
            </c:dLbl>
            <c:dLbl>
              <c:idx val="2"/>
              <c:layout>
                <c:manualLayout>
                  <c:x val="-2.9069767441860465E-2"/>
                  <c:y val="-4.184498962411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27D-4374-A00F-0E97C3A254F2}"/>
                </c:ext>
              </c:extLst>
            </c:dLbl>
            <c:dLbl>
              <c:idx val="3"/>
              <c:layout>
                <c:manualLayout>
                  <c:x val="-3.294573643410853E-2"/>
                  <c:y val="-4.184498962411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427D-4374-A00F-0E97C3A254F2}"/>
                </c:ext>
              </c:extLst>
            </c:dLbl>
            <c:dLbl>
              <c:idx val="4"/>
              <c:layout>
                <c:manualLayout>
                  <c:x val="1.1646502779890974E-3"/>
                  <c:y val="-4.4630957332277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427D-4374-A00F-0E97C3A254F2}"/>
                </c:ext>
              </c:extLst>
            </c:dLbl>
            <c:dLbl>
              <c:idx val="5"/>
              <c:layout>
                <c:manualLayout>
                  <c:x val="-4.6586011119567304E-3"/>
                  <c:y val="-5.13256009321193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427D-4374-A00F-0E97C3A254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'Figure 20'!$B$1:$H$1</c:f>
              <c:numCache>
                <c:formatCode>General</c:formatCode>
                <c:ptCount val="7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2019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'Figure 20'!$B$3:$H$3</c:f>
              <c:numCache>
                <c:formatCode>0.000</c:formatCode>
                <c:ptCount val="7"/>
                <c:pt idx="0">
                  <c:v>0.59799999999999998</c:v>
                </c:pt>
                <c:pt idx="1">
                  <c:v>0.6409999999999999</c:v>
                </c:pt>
                <c:pt idx="2">
                  <c:v>0.69699999999999984</c:v>
                </c:pt>
                <c:pt idx="3">
                  <c:v>0.73699999999999999</c:v>
                </c:pt>
                <c:pt idx="4">
                  <c:v>0.73199999999999998</c:v>
                </c:pt>
                <c:pt idx="5">
                  <c:v>0.73899999999999999</c:v>
                </c:pt>
                <c:pt idx="6">
                  <c:v>0.75600000000000001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27D-4374-A00F-0E97C3A254F2}"/>
            </c:ext>
          </c:extLst>
        </c:ser>
        <c:ser>
          <c:idx val="2"/>
          <c:order val="2"/>
          <c:tx>
            <c:strRef>
              <c:f>'Figure 20'!$A$4</c:f>
              <c:strCache>
                <c:ptCount val="1"/>
                <c:pt idx="0">
                  <c:v>Developing countries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9069767441860482E-2"/>
                  <c:y val="-4.5649079589949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427D-4374-A00F-0E97C3A254F2}"/>
                </c:ext>
              </c:extLst>
            </c:dLbl>
            <c:dLbl>
              <c:idx val="1"/>
              <c:layout>
                <c:manualLayout>
                  <c:x val="-3.4883720930232627E-2"/>
                  <c:y val="-4.5649079589949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427D-4374-A00F-0E97C3A254F2}"/>
                </c:ext>
              </c:extLst>
            </c:dLbl>
            <c:dLbl>
              <c:idx val="2"/>
              <c:layout>
                <c:manualLayout>
                  <c:x val="-2.9069767441860465E-2"/>
                  <c:y val="-2.6628629760803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427D-4374-A00F-0E97C3A254F2}"/>
                </c:ext>
              </c:extLst>
            </c:dLbl>
            <c:dLbl>
              <c:idx val="3"/>
              <c:layout>
                <c:manualLayout>
                  <c:x val="-3.4883720930232558E-2"/>
                  <c:y val="-2.2824539794974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427D-4374-A00F-0E97C3A254F2}"/>
                </c:ext>
              </c:extLst>
            </c:dLbl>
            <c:dLbl>
              <c:idx val="4"/>
              <c:layout>
                <c:manualLayout>
                  <c:x val="-2.3293005559783652E-3"/>
                  <c:y val="-2.67785743993665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427D-4374-A00F-0E97C3A254F2}"/>
                </c:ext>
              </c:extLst>
            </c:dLbl>
            <c:dLbl>
              <c:idx val="5"/>
              <c:layout>
                <c:manualLayout>
                  <c:x val="2.3293005559783652E-3"/>
                  <c:y val="-1.7852382932911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427D-4374-A00F-0E97C3A254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'Figure 20'!$B$1:$H$1</c:f>
              <c:numCache>
                <c:formatCode>General</c:formatCode>
                <c:ptCount val="7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2019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'Figure 20'!$B$4:$H$4</c:f>
              <c:numCache>
                <c:formatCode>0.000</c:formatCode>
                <c:ptCount val="7"/>
                <c:pt idx="0">
                  <c:v>0.51600000000000001</c:v>
                </c:pt>
                <c:pt idx="1">
                  <c:v>0.57099999999999995</c:v>
                </c:pt>
                <c:pt idx="2">
                  <c:v>0.64200000000000002</c:v>
                </c:pt>
                <c:pt idx="3">
                  <c:v>0.68899999999999995</c:v>
                </c:pt>
                <c:pt idx="4">
                  <c:v>0.68500000000000005</c:v>
                </c:pt>
                <c:pt idx="5">
                  <c:v>0.69399999999999995</c:v>
                </c:pt>
                <c:pt idx="6">
                  <c:v>0.71199999999999997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27D-4374-A00F-0E97C3A254F2}"/>
            </c:ext>
          </c:extLst>
        </c:ser>
        <c:ser>
          <c:idx val="3"/>
          <c:order val="3"/>
          <c:tx>
            <c:strRef>
              <c:f>'Figure 20'!$A$5</c:f>
              <c:strCache>
                <c:ptCount val="1"/>
                <c:pt idx="0">
                  <c:v>OIC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3255813953488389E-2"/>
                  <c:y val="2.28245397949745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427D-4374-A00F-0E97C3A254F2}"/>
                </c:ext>
              </c:extLst>
            </c:dLbl>
            <c:dLbl>
              <c:idx val="1"/>
              <c:layout>
                <c:manualLayout>
                  <c:x val="-3.8759689922480689E-2"/>
                  <c:y val="2.66286297608036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427D-4374-A00F-0E97C3A254F2}"/>
                </c:ext>
              </c:extLst>
            </c:dLbl>
            <c:dLbl>
              <c:idx val="2"/>
              <c:layout>
                <c:manualLayout>
                  <c:x val="-2.9069767441860465E-2"/>
                  <c:y val="2.2824539794974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427D-4374-A00F-0E97C3A254F2}"/>
                </c:ext>
              </c:extLst>
            </c:dLbl>
            <c:dLbl>
              <c:idx val="3"/>
              <c:layout>
                <c:manualLayout>
                  <c:x val="-3.4883720930232558E-2"/>
                  <c:y val="3.8040899658290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427D-4374-A00F-0E97C3A254F2}"/>
                </c:ext>
              </c:extLst>
            </c:dLbl>
            <c:dLbl>
              <c:idx val="4"/>
              <c:layout>
                <c:manualLayout>
                  <c:x val="-9.3172022239135475E-3"/>
                  <c:y val="2.6778574399366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F-427D-4374-A00F-0E97C3A254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'Figure 20'!$B$1:$H$1</c:f>
              <c:numCache>
                <c:formatCode>General</c:formatCode>
                <c:ptCount val="7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2019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'Figure 20'!$B$5:$H$5</c:f>
              <c:numCache>
                <c:formatCode>0.000</c:formatCode>
                <c:ptCount val="7"/>
                <c:pt idx="0">
                  <c:v>0.505</c:v>
                </c:pt>
                <c:pt idx="1">
                  <c:v>0.54600000000000004</c:v>
                </c:pt>
                <c:pt idx="2">
                  <c:v>0.60399999999999998</c:v>
                </c:pt>
                <c:pt idx="3">
                  <c:v>0.64600000000000013</c:v>
                </c:pt>
                <c:pt idx="4">
                  <c:v>0.64810714285714266</c:v>
                </c:pt>
                <c:pt idx="5">
                  <c:v>0.64500000000000002</c:v>
                </c:pt>
                <c:pt idx="6">
                  <c:v>0.66400000000000003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427D-4374-A00F-0E97C3A254F2}"/>
            </c:ext>
          </c:extLst>
        </c:ser>
        <c:ser>
          <c:idx val="4"/>
          <c:order val="4"/>
          <c:tx>
            <c:strRef>
              <c:f>'Figure 20'!$A$6</c:f>
              <c:strCache>
                <c:ptCount val="1"/>
                <c:pt idx="0">
                  <c:v>Least developed countries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9069767441860482E-2"/>
                  <c:y val="-3.42368096924617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427D-4374-A00F-0E97C3A254F2}"/>
                </c:ext>
              </c:extLst>
            </c:dLbl>
            <c:dLbl>
              <c:idx val="1"/>
              <c:layout>
                <c:manualLayout>
                  <c:x val="-3.6821705426356661E-2"/>
                  <c:y val="-4.184498962411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427D-4374-A00F-0E97C3A254F2}"/>
                </c:ext>
              </c:extLst>
            </c:dLbl>
            <c:dLbl>
              <c:idx val="2"/>
              <c:layout>
                <c:manualLayout>
                  <c:x val="-3.4883720930232627E-2"/>
                  <c:y val="-3.8040899658290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427D-4374-A00F-0E97C3A254F2}"/>
                </c:ext>
              </c:extLst>
            </c:dLbl>
            <c:dLbl>
              <c:idx val="3"/>
              <c:layout>
                <c:manualLayout>
                  <c:x val="-3.4883720930232558E-2"/>
                  <c:y val="-2.6628629760803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427D-4374-A00F-0E97C3A254F2}"/>
                </c:ext>
              </c:extLst>
            </c:dLbl>
            <c:dLbl>
              <c:idx val="4"/>
              <c:layout>
                <c:manualLayout>
                  <c:x val="0"/>
                  <c:y val="-2.2315478666138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0-427D-4374-A00F-0E97C3A254F2}"/>
                </c:ext>
              </c:extLst>
            </c:dLbl>
            <c:dLbl>
              <c:idx val="5"/>
              <c:layout>
                <c:manualLayout>
                  <c:x val="-2.3293005559783652E-3"/>
                  <c:y val="-3.5704765865822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427D-4374-A00F-0E97C3A254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'Figure 20'!$B$1:$H$1</c:f>
              <c:numCache>
                <c:formatCode>General</c:formatCode>
                <c:ptCount val="7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2019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'Figure 20'!$B$6:$H$6</c:f>
              <c:numCache>
                <c:formatCode>0.000</c:formatCode>
                <c:ptCount val="7"/>
                <c:pt idx="0">
                  <c:v>0.35</c:v>
                </c:pt>
                <c:pt idx="1">
                  <c:v>0.39900000000000008</c:v>
                </c:pt>
                <c:pt idx="2">
                  <c:v>0.48499999999999999</c:v>
                </c:pt>
                <c:pt idx="3">
                  <c:v>0.53800000000000003</c:v>
                </c:pt>
                <c:pt idx="4">
                  <c:v>0.54</c:v>
                </c:pt>
                <c:pt idx="5">
                  <c:v>0.54200000000000004</c:v>
                </c:pt>
                <c:pt idx="6">
                  <c:v>0.56000000000000005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427D-4374-A00F-0E97C3A25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3526608"/>
        <c:axId val="493528576"/>
      </c:lineChart>
      <c:catAx>
        <c:axId val="49352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493528576"/>
        <c:crosses val="autoZero"/>
        <c:auto val="1"/>
        <c:lblAlgn val="ctr"/>
        <c:lblOffset val="100"/>
        <c:noMultiLvlLbl val="0"/>
      </c:catAx>
      <c:valAx>
        <c:axId val="493528576"/>
        <c:scaling>
          <c:orientation val="minMax"/>
          <c:min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49352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Garamond" panose="02020404030301010803" pitchFamily="18" charset="0"/>
        </a:defRPr>
      </a:pPr>
      <a:endParaRPr lang="tr-T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26159230096238E-2"/>
          <c:y val="3.2407407407407406E-2"/>
          <c:w val="0.88396062992125979"/>
          <c:h val="0.7908180227471566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C8-4216-8347-A7A3C665F0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21'!$A$10:$A$14</c:f>
              <c:strCache>
                <c:ptCount val="5"/>
                <c:pt idx="0">
                  <c:v>OECD</c:v>
                </c:pt>
                <c:pt idx="1">
                  <c:v>World</c:v>
                </c:pt>
                <c:pt idx="2">
                  <c:v>OIC</c:v>
                </c:pt>
                <c:pt idx="3">
                  <c:v>Developing countries</c:v>
                </c:pt>
                <c:pt idx="4">
                  <c:v>Least developed countries</c:v>
                </c:pt>
              </c:strCache>
            </c:strRef>
          </c:cat>
          <c:val>
            <c:numRef>
              <c:f>'Figure 21'!$B$10:$B$14</c:f>
              <c:numCache>
                <c:formatCode>0.00</c:formatCode>
                <c:ptCount val="5"/>
                <c:pt idx="0">
                  <c:v>0.47</c:v>
                </c:pt>
                <c:pt idx="1">
                  <c:v>0.71</c:v>
                </c:pt>
                <c:pt idx="2">
                  <c:v>0.84</c:v>
                </c:pt>
                <c:pt idx="3">
                  <c:v>0.97</c:v>
                </c:pt>
                <c:pt idx="4">
                  <c:v>1.44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C8-4216-8347-A7A3C665F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2981360"/>
        <c:axId val="612981032"/>
      </c:barChart>
      <c:catAx>
        <c:axId val="61298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612981032"/>
        <c:crosses val="autoZero"/>
        <c:auto val="1"/>
        <c:lblAlgn val="ctr"/>
        <c:lblOffset val="100"/>
        <c:noMultiLvlLbl val="0"/>
      </c:catAx>
      <c:valAx>
        <c:axId val="61298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612981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Garamond" panose="02020404030301010803" pitchFamily="18" charset="0"/>
        </a:defRPr>
      </a:pPr>
      <a:endParaRPr lang="tr-T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 b="1">
          <a:latin typeface="Garamond" panose="02020404030301010803" pitchFamily="18" charset="0"/>
        </a:defRPr>
      </a:pPr>
      <a:endParaRPr lang="tr-T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5698-4B79-956E-5BB066FEFA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5698-4B79-956E-5BB066FEFA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5698-4B79-956E-5BB066FEFA7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5698-4B79-956E-5BB066FEFA76}"/>
              </c:ext>
            </c:extLst>
          </c:dPt>
          <c:dLbls>
            <c:dLbl>
              <c:idx val="0"/>
              <c:layout>
                <c:manualLayout>
                  <c:x val="-0.16306353286793773"/>
                  <c:y val="0.1084712244294229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698-4B79-956E-5BB066FEFA76}"/>
                </c:ext>
              </c:extLst>
            </c:dLbl>
            <c:dLbl>
              <c:idx val="1"/>
              <c:layout>
                <c:manualLayout>
                  <c:x val="-0.25047816102765841"/>
                  <c:y val="-0.2479949528030349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698-4B79-956E-5BB066FEFA76}"/>
                </c:ext>
              </c:extLst>
            </c:dLbl>
            <c:dLbl>
              <c:idx val="2"/>
              <c:layout>
                <c:manualLayout>
                  <c:x val="0.19354563605584948"/>
                  <c:y val="-0.357113713151399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698-4B79-956E-5BB066FEFA76}"/>
                </c:ext>
              </c:extLst>
            </c:dLbl>
            <c:dLbl>
              <c:idx val="3"/>
              <c:layout>
                <c:manualLayout>
                  <c:x val="0.17726017680359724"/>
                  <c:y val="0.1088657868791743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698-4B79-956E-5BB066FEFA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'Figure 11'!$A$1:$A$4</c:f>
              <c:strCache>
                <c:ptCount val="4"/>
                <c:pt idx="0">
                  <c:v>Very High HD</c:v>
                </c:pt>
                <c:pt idx="1">
                  <c:v>High HD</c:v>
                </c:pt>
                <c:pt idx="2">
                  <c:v>Medium HD</c:v>
                </c:pt>
                <c:pt idx="3">
                  <c:v>Low HD</c:v>
                </c:pt>
              </c:strCache>
            </c:strRef>
          </c:cat>
          <c:val>
            <c:numRef>
              <c:f>'Figure 11'!$B$1:$B$4</c:f>
              <c:numCache>
                <c:formatCode>General</c:formatCode>
                <c:ptCount val="4"/>
                <c:pt idx="0">
                  <c:v>11</c:v>
                </c:pt>
                <c:pt idx="1">
                  <c:v>17</c:v>
                </c:pt>
                <c:pt idx="2">
                  <c:v>11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698-4B79-956E-5BB066FEFA76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tr-T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837990700732679E-2"/>
          <c:y val="3.0436220540374724E-2"/>
          <c:w val="0.92033653065670618"/>
          <c:h val="0.488629555247731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DB7-4DC9-A436-AC0C0632BD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'figure 3'!$A$2:$A$10</c:f>
              <c:strCache>
                <c:ptCount val="9"/>
                <c:pt idx="0">
                  <c:v>Sub-Saharan Africa</c:v>
                </c:pt>
                <c:pt idx="1">
                  <c:v>OIC </c:v>
                </c:pt>
                <c:pt idx="2">
                  <c:v>World</c:v>
                </c:pt>
                <c:pt idx="3">
                  <c:v>South Asia</c:v>
                </c:pt>
                <c:pt idx="4">
                  <c:v>Developing countries</c:v>
                </c:pt>
                <c:pt idx="5">
                  <c:v>Arab States</c:v>
                </c:pt>
                <c:pt idx="6">
                  <c:v>Latin America and the Caribbean</c:v>
                </c:pt>
                <c:pt idx="7">
                  <c:v>East Asia and the Pacific</c:v>
                </c:pt>
                <c:pt idx="8">
                  <c:v>Europe and Central Asia</c:v>
                </c:pt>
              </c:strCache>
            </c:strRef>
          </c:cat>
          <c:val>
            <c:numRef>
              <c:f>'figure 3'!$C$2:$C$10</c:f>
              <c:numCache>
                <c:formatCode>#,###,##0</c:formatCode>
                <c:ptCount val="9"/>
                <c:pt idx="0">
                  <c:v>48.14168446630854</c:v>
                </c:pt>
                <c:pt idx="1">
                  <c:v>29</c:v>
                </c:pt>
                <c:pt idx="2">
                  <c:v>23.4</c:v>
                </c:pt>
                <c:pt idx="3">
                  <c:v>19.966312987472719</c:v>
                </c:pt>
                <c:pt idx="4">
                  <c:v>18.3</c:v>
                </c:pt>
                <c:pt idx="5">
                  <c:v>14.688290751800105</c:v>
                </c:pt>
                <c:pt idx="6">
                  <c:v>5.643584189602433</c:v>
                </c:pt>
                <c:pt idx="7">
                  <c:v>4.9902881184179977</c:v>
                </c:pt>
                <c:pt idx="8">
                  <c:v>1.4994508743632116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7-4DC9-A436-AC0C0632B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4196864"/>
        <c:axId val="1964196448"/>
      </c:barChart>
      <c:catAx>
        <c:axId val="196419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1964196448"/>
        <c:crosses val="autoZero"/>
        <c:auto val="1"/>
        <c:lblAlgn val="ctr"/>
        <c:lblOffset val="100"/>
        <c:noMultiLvlLbl val="0"/>
      </c:catAx>
      <c:valAx>
        <c:axId val="196419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1964196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Garamond" panose="02020404030301010803" pitchFamily="18" charset="0"/>
        </a:defRPr>
      </a:pPr>
      <a:endParaRPr lang="tr-T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6D4-47AE-9745-1B9389B5DC0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D4-47AE-9745-1B9389B5DC04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6D4-47AE-9745-1B9389B5DC04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6D4-47AE-9745-1B9389B5DC04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E6D4-47AE-9745-1B9389B5DC04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6D4-47AE-9745-1B9389B5DC04}"/>
              </c:ext>
            </c:extLst>
          </c:dPt>
          <c:dPt>
            <c:idx val="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E6D4-47AE-9745-1B9389B5DC04}"/>
              </c:ext>
            </c:extLst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6D4-47AE-9745-1B9389B5DC04}"/>
              </c:ext>
            </c:extLst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6D4-47AE-9745-1B9389B5DC04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6D4-47AE-9745-1B9389B5DC04}"/>
              </c:ext>
            </c:extLst>
          </c:dPt>
          <c:dPt>
            <c:idx val="1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E6D4-47AE-9745-1B9389B5DC04}"/>
              </c:ext>
            </c:extLst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6D4-47AE-9745-1B9389B5DC04}"/>
              </c:ext>
            </c:extLst>
          </c:dPt>
          <c:dPt>
            <c:idx val="1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6D4-47AE-9745-1B9389B5DC04}"/>
              </c:ext>
            </c:extLst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6D4-47AE-9745-1B9389B5DC04}"/>
              </c:ext>
            </c:extLst>
          </c:dPt>
          <c:dPt>
            <c:idx val="1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E6D4-47AE-9745-1B9389B5DC04}"/>
              </c:ext>
            </c:extLst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6D4-47AE-9745-1B9389B5DC04}"/>
              </c:ext>
            </c:extLst>
          </c:dPt>
          <c:dPt>
            <c:idx val="1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E6D4-47AE-9745-1B9389B5DC04}"/>
              </c:ext>
            </c:extLst>
          </c:dPt>
          <c:dPt>
            <c:idx val="1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6D4-47AE-9745-1B9389B5DC04}"/>
              </c:ext>
            </c:extLst>
          </c:dPt>
          <c:dPt>
            <c:idx val="18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E6D4-47AE-9745-1B9389B5DC04}"/>
              </c:ext>
            </c:extLst>
          </c:dPt>
          <c:dPt>
            <c:idx val="19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E6D4-47AE-9745-1B9389B5DC04}"/>
              </c:ext>
            </c:extLst>
          </c:dPt>
          <c:dPt>
            <c:idx val="20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E6D4-47AE-9745-1B9389B5DC04}"/>
              </c:ext>
            </c:extLst>
          </c:dPt>
          <c:dPt>
            <c:idx val="21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E6D4-47AE-9745-1B9389B5DC04}"/>
              </c:ext>
            </c:extLst>
          </c:dPt>
          <c:dPt>
            <c:idx val="22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E6D4-47AE-9745-1B9389B5DC04}"/>
              </c:ext>
            </c:extLst>
          </c:dPt>
          <c:dPt>
            <c:idx val="23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E6D4-47AE-9745-1B9389B5DC04}"/>
              </c:ext>
            </c:extLst>
          </c:dPt>
          <c:dPt>
            <c:idx val="24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E6D4-47AE-9745-1B9389B5DC04}"/>
              </c:ext>
            </c:extLst>
          </c:dPt>
          <c:dPt>
            <c:idx val="25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E6D4-47AE-9745-1B9389B5DC04}"/>
              </c:ext>
            </c:extLst>
          </c:dPt>
          <c:dPt>
            <c:idx val="26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E6D4-47AE-9745-1B9389B5DC04}"/>
              </c:ext>
            </c:extLst>
          </c:dPt>
          <c:dPt>
            <c:idx val="27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E6D4-47AE-9745-1B9389B5DC04}"/>
              </c:ext>
            </c:extLst>
          </c:dPt>
          <c:dPt>
            <c:idx val="28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E6D4-47AE-9745-1B9389B5DC04}"/>
              </c:ext>
            </c:extLst>
          </c:dPt>
          <c:dPt>
            <c:idx val="29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E6D4-47AE-9745-1B9389B5DC04}"/>
              </c:ext>
            </c:extLst>
          </c:dPt>
          <c:dPt>
            <c:idx val="30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E6D4-47AE-9745-1B9389B5DC04}"/>
              </c:ext>
            </c:extLst>
          </c:dPt>
          <c:dPt>
            <c:idx val="31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B-E6D4-47AE-9745-1B9389B5DC04}"/>
              </c:ext>
            </c:extLst>
          </c:dPt>
          <c:dPt>
            <c:idx val="32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C-E6D4-47AE-9745-1B9389B5DC04}"/>
              </c:ext>
            </c:extLst>
          </c:dPt>
          <c:dPt>
            <c:idx val="33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E6D4-47AE-9745-1B9389B5DC04}"/>
              </c:ext>
            </c:extLst>
          </c:dPt>
          <c:dPt>
            <c:idx val="34"/>
            <c:invertIfNegative val="0"/>
            <c:bubble3D val="0"/>
            <c:spPr>
              <a:solidFill>
                <a:srgbClr val="BFDAB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E-E6D4-47AE-9745-1B9389B5DC04}"/>
              </c:ext>
            </c:extLst>
          </c:dPt>
          <c:dPt>
            <c:idx val="3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E6D4-47AE-9745-1B9389B5DC04}"/>
              </c:ext>
            </c:extLst>
          </c:dPt>
          <c:dPt>
            <c:idx val="3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E6D4-47AE-9745-1B9389B5DC04}"/>
              </c:ext>
            </c:extLst>
          </c:dPt>
          <c:dPt>
            <c:idx val="3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E6D4-47AE-9745-1B9389B5DC04}"/>
              </c:ext>
            </c:extLst>
          </c:dPt>
          <c:dPt>
            <c:idx val="3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E6D4-47AE-9745-1B9389B5DC04}"/>
              </c:ext>
            </c:extLst>
          </c:dPt>
          <c:dPt>
            <c:idx val="3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E6D4-47AE-9745-1B9389B5DC04}"/>
              </c:ext>
            </c:extLst>
          </c:dPt>
          <c:dPt>
            <c:idx val="4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E6D4-47AE-9745-1B9389B5DC04}"/>
              </c:ext>
            </c:extLst>
          </c:dPt>
          <c:dPt>
            <c:idx val="4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E6D4-47AE-9745-1B9389B5DC04}"/>
              </c:ext>
            </c:extLst>
          </c:dPt>
          <c:dPt>
            <c:idx val="4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E6D4-47AE-9745-1B9389B5DC04}"/>
              </c:ext>
            </c:extLst>
          </c:dPt>
          <c:dPt>
            <c:idx val="4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E6D4-47AE-9745-1B9389B5DC04}"/>
              </c:ext>
            </c:extLst>
          </c:dPt>
          <c:dPt>
            <c:idx val="4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E6D4-47AE-9745-1B9389B5DC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presentation!$A$1:$A$45</c:f>
              <c:strCache>
                <c:ptCount val="45"/>
                <c:pt idx="0">
                  <c:v>Somalia</c:v>
                </c:pt>
                <c:pt idx="1">
                  <c:v>Chad</c:v>
                </c:pt>
                <c:pt idx="2">
                  <c:v>Niger</c:v>
                </c:pt>
                <c:pt idx="3">
                  <c:v>Nigeria</c:v>
                </c:pt>
                <c:pt idx="4">
                  <c:v>Syria</c:v>
                </c:pt>
                <c:pt idx="5">
                  <c:v>Afghanistan</c:v>
                </c:pt>
                <c:pt idx="6">
                  <c:v>Sierra Leone</c:v>
                </c:pt>
                <c:pt idx="7">
                  <c:v>Pakistan</c:v>
                </c:pt>
                <c:pt idx="8">
                  <c:v>Mozambique</c:v>
                </c:pt>
                <c:pt idx="9">
                  <c:v>Benin</c:v>
                </c:pt>
                <c:pt idx="10">
                  <c:v>Guinea-Bissau</c:v>
                </c:pt>
                <c:pt idx="11">
                  <c:v>Guinea</c:v>
                </c:pt>
                <c:pt idx="12">
                  <c:v>Burkina Faso</c:v>
                </c:pt>
                <c:pt idx="13">
                  <c:v>Mali</c:v>
                </c:pt>
                <c:pt idx="14">
                  <c:v>Djibouti</c:v>
                </c:pt>
                <c:pt idx="15">
                  <c:v>Côte d'Ivoire</c:v>
                </c:pt>
                <c:pt idx="16">
                  <c:v>Uganda</c:v>
                </c:pt>
                <c:pt idx="17">
                  <c:v>Mauritania</c:v>
                </c:pt>
                <c:pt idx="18">
                  <c:v>Bangladesh</c:v>
                </c:pt>
                <c:pt idx="19">
                  <c:v>Gabon</c:v>
                </c:pt>
                <c:pt idx="20">
                  <c:v>Gambia</c:v>
                </c:pt>
                <c:pt idx="21">
                  <c:v>Togo</c:v>
                </c:pt>
                <c:pt idx="22">
                  <c:v>Comoros</c:v>
                </c:pt>
                <c:pt idx="23">
                  <c:v>Cameroon</c:v>
                </c:pt>
                <c:pt idx="24">
                  <c:v>Senegal</c:v>
                </c:pt>
                <c:pt idx="25">
                  <c:v>Indonesia</c:v>
                </c:pt>
                <c:pt idx="26">
                  <c:v>Libya</c:v>
                </c:pt>
                <c:pt idx="27">
                  <c:v>Malaysia</c:v>
                </c:pt>
                <c:pt idx="28">
                  <c:v>Tajikistan</c:v>
                </c:pt>
                <c:pt idx="29">
                  <c:v>Iraq</c:v>
                </c:pt>
                <c:pt idx="30">
                  <c:v>Egypt</c:v>
                </c:pt>
                <c:pt idx="31">
                  <c:v>Suriname</c:v>
                </c:pt>
                <c:pt idx="32">
                  <c:v>Jordan</c:v>
                </c:pt>
                <c:pt idx="33">
                  <c:v>Oman</c:v>
                </c:pt>
                <c:pt idx="34">
                  <c:v>Turkmenistan</c:v>
                </c:pt>
                <c:pt idx="35">
                  <c:v>Morocco</c:v>
                </c:pt>
                <c:pt idx="36">
                  <c:v>Lebanon</c:v>
                </c:pt>
                <c:pt idx="37">
                  <c:v>Guyana</c:v>
                </c:pt>
                <c:pt idx="38">
                  <c:v>Kyrgyzstan</c:v>
                </c:pt>
                <c:pt idx="39">
                  <c:v>Iran </c:v>
                </c:pt>
                <c:pt idx="40">
                  <c:v>Algeria</c:v>
                </c:pt>
                <c:pt idx="41">
                  <c:v>Albania</c:v>
                </c:pt>
                <c:pt idx="42">
                  <c:v>Tunisia</c:v>
                </c:pt>
                <c:pt idx="43">
                  <c:v>Saudi Arabia</c:v>
                </c:pt>
                <c:pt idx="44">
                  <c:v>Azerbaijan</c:v>
                </c:pt>
              </c:strCache>
            </c:strRef>
          </c:cat>
          <c:val>
            <c:numRef>
              <c:f>presentation!$B$1:$B$45</c:f>
              <c:numCache>
                <c:formatCode>0</c:formatCode>
                <c:ptCount val="45"/>
                <c:pt idx="0">
                  <c:v>42.6</c:v>
                </c:pt>
                <c:pt idx="1">
                  <c:v>34.799999999999997</c:v>
                </c:pt>
                <c:pt idx="2">
                  <c:v>33.9</c:v>
                </c:pt>
                <c:pt idx="3">
                  <c:v>32.799999999999997</c:v>
                </c:pt>
                <c:pt idx="4">
                  <c:v>30.6</c:v>
                </c:pt>
                <c:pt idx="5">
                  <c:v>29</c:v>
                </c:pt>
                <c:pt idx="6">
                  <c:v>28.5</c:v>
                </c:pt>
                <c:pt idx="7">
                  <c:v>26</c:v>
                </c:pt>
                <c:pt idx="8">
                  <c:v>25.9</c:v>
                </c:pt>
                <c:pt idx="9">
                  <c:v>25.9</c:v>
                </c:pt>
                <c:pt idx="10">
                  <c:v>25.4</c:v>
                </c:pt>
                <c:pt idx="11">
                  <c:v>23.7</c:v>
                </c:pt>
                <c:pt idx="12">
                  <c:v>22.9</c:v>
                </c:pt>
                <c:pt idx="13">
                  <c:v>22.3</c:v>
                </c:pt>
                <c:pt idx="14">
                  <c:v>21.9</c:v>
                </c:pt>
                <c:pt idx="15">
                  <c:v>20.399999999999999</c:v>
                </c:pt>
                <c:pt idx="16">
                  <c:v>20.2</c:v>
                </c:pt>
                <c:pt idx="17">
                  <c:v>19.899999999999999</c:v>
                </c:pt>
                <c:pt idx="18">
                  <c:v>19.2</c:v>
                </c:pt>
                <c:pt idx="19">
                  <c:v>18.8</c:v>
                </c:pt>
                <c:pt idx="20">
                  <c:v>17.3</c:v>
                </c:pt>
                <c:pt idx="21">
                  <c:v>17.3</c:v>
                </c:pt>
                <c:pt idx="22">
                  <c:v>17.2</c:v>
                </c:pt>
                <c:pt idx="23">
                  <c:v>17.100000000000001</c:v>
                </c:pt>
                <c:pt idx="24">
                  <c:v>15.6</c:v>
                </c:pt>
                <c:pt idx="25">
                  <c:v>14.6</c:v>
                </c:pt>
                <c:pt idx="26">
                  <c:v>13.9</c:v>
                </c:pt>
                <c:pt idx="27">
                  <c:v>13.6</c:v>
                </c:pt>
                <c:pt idx="28">
                  <c:v>12.8</c:v>
                </c:pt>
                <c:pt idx="29">
                  <c:v>12.8</c:v>
                </c:pt>
                <c:pt idx="30">
                  <c:v>10.5</c:v>
                </c:pt>
                <c:pt idx="31">
                  <c:v>10.4</c:v>
                </c:pt>
                <c:pt idx="32">
                  <c:v>10.3</c:v>
                </c:pt>
                <c:pt idx="33">
                  <c:v>10.199999999999999</c:v>
                </c:pt>
                <c:pt idx="34">
                  <c:v>9.6999999999999993</c:v>
                </c:pt>
                <c:pt idx="35">
                  <c:v>9.3000000000000007</c:v>
                </c:pt>
                <c:pt idx="36">
                  <c:v>8.5</c:v>
                </c:pt>
                <c:pt idx="37">
                  <c:v>8.3000000000000007</c:v>
                </c:pt>
                <c:pt idx="38">
                  <c:v>8</c:v>
                </c:pt>
                <c:pt idx="39">
                  <c:v>7.4</c:v>
                </c:pt>
                <c:pt idx="40">
                  <c:v>7.1</c:v>
                </c:pt>
                <c:pt idx="41">
                  <c:v>7</c:v>
                </c:pt>
                <c:pt idx="42">
                  <c:v>6.2</c:v>
                </c:pt>
                <c:pt idx="43">
                  <c:v>5.9</c:v>
                </c:pt>
                <c:pt idx="44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D4-47AE-9745-1B9389B5DC0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99050815"/>
        <c:axId val="799045823"/>
      </c:barChart>
      <c:catAx>
        <c:axId val="7990508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99045823"/>
        <c:crosses val="autoZero"/>
        <c:auto val="1"/>
        <c:lblAlgn val="ctr"/>
        <c:lblOffset val="100"/>
        <c:noMultiLvlLbl val="0"/>
      </c:catAx>
      <c:valAx>
        <c:axId val="799045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990508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tr-T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F657-4D24-B397-FB3B9B388EC3}"/>
              </c:ext>
            </c:extLst>
          </c:dPt>
          <c:cat>
            <c:strRef>
              <c:f>Sayfa1!$A$1:$A$7</c:f>
              <c:strCache>
                <c:ptCount val="7"/>
                <c:pt idx="0">
                  <c:v>OIC Countries</c:v>
                </c:pt>
                <c:pt idx="1">
                  <c:v>Low human development</c:v>
                </c:pt>
                <c:pt idx="2">
                  <c:v>Medium human development</c:v>
                </c:pt>
                <c:pt idx="3">
                  <c:v>World</c:v>
                </c:pt>
                <c:pt idx="4">
                  <c:v>High human development</c:v>
                </c:pt>
                <c:pt idx="5">
                  <c:v>Very high human development</c:v>
                </c:pt>
                <c:pt idx="6">
                  <c:v>OECD</c:v>
                </c:pt>
              </c:strCache>
            </c:strRef>
          </c:cat>
          <c:val>
            <c:numRef>
              <c:f>Sayfa1!$B$1:$B$7</c:f>
              <c:numCache>
                <c:formatCode>#,###,##0.000</c:formatCode>
                <c:ptCount val="7"/>
                <c:pt idx="0" formatCode="General">
                  <c:v>0.57399999999999995</c:v>
                </c:pt>
                <c:pt idx="1">
                  <c:v>0.60299999999999998</c:v>
                </c:pt>
                <c:pt idx="2">
                  <c:v>0.629</c:v>
                </c:pt>
                <c:pt idx="3">
                  <c:v>0.72099999999999997</c:v>
                </c:pt>
                <c:pt idx="4">
                  <c:v>0.73299999999999998</c:v>
                </c:pt>
                <c:pt idx="5">
                  <c:v>0.79300000000000004</c:v>
                </c:pt>
                <c:pt idx="6" formatCode="General">
                  <c:v>0.80200000000000005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24-47BA-B8C2-BD657CF1EF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70326272"/>
        <c:axId val="1070328352"/>
        <c:axId val="0"/>
      </c:bar3DChart>
      <c:catAx>
        <c:axId val="107032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1070328352"/>
        <c:crosses val="autoZero"/>
        <c:auto val="1"/>
        <c:lblAlgn val="ctr"/>
        <c:lblOffset val="100"/>
        <c:noMultiLvlLbl val="0"/>
      </c:catAx>
      <c:valAx>
        <c:axId val="107032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1070326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Garamond" panose="02020404030301010803" pitchFamily="18" charset="0"/>
        </a:defRPr>
      </a:pPr>
      <a:endParaRPr lang="tr-T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F39A-4D78-B2A3-9913D220BD1F}"/>
              </c:ext>
            </c:extLst>
          </c:dPt>
          <c:cat>
            <c:strRef>
              <c:f>Sayfa1!$A$12:$A$18</c:f>
              <c:strCache>
                <c:ptCount val="7"/>
                <c:pt idx="0">
                  <c:v>Low human development</c:v>
                </c:pt>
                <c:pt idx="1">
                  <c:v>OIC Countries</c:v>
                </c:pt>
                <c:pt idx="2">
                  <c:v>Medium human development</c:v>
                </c:pt>
                <c:pt idx="3">
                  <c:v>World</c:v>
                </c:pt>
                <c:pt idx="4">
                  <c:v>High human development</c:v>
                </c:pt>
                <c:pt idx="5">
                  <c:v>OECD</c:v>
                </c:pt>
                <c:pt idx="6">
                  <c:v>Very high human development</c:v>
                </c:pt>
              </c:strCache>
            </c:strRef>
          </c:cat>
          <c:val>
            <c:numRef>
              <c:f>Sayfa1!$B$12:$B$18</c:f>
              <c:numCache>
                <c:formatCode>General</c:formatCode>
                <c:ptCount val="7"/>
                <c:pt idx="0" formatCode="#,###,##0.000">
                  <c:v>0.432</c:v>
                </c:pt>
                <c:pt idx="1">
                  <c:v>0.46100000000000002</c:v>
                </c:pt>
                <c:pt idx="2" formatCode="#,###,##0.000">
                  <c:v>0.53300000000000003</c:v>
                </c:pt>
                <c:pt idx="3" formatCode="#,###,##0.000">
                  <c:v>0.60699999999999998</c:v>
                </c:pt>
                <c:pt idx="4" formatCode="#,###,##0.000">
                  <c:v>0.64100000000000001</c:v>
                </c:pt>
                <c:pt idx="5">
                  <c:v>0.73299999999999998</c:v>
                </c:pt>
                <c:pt idx="6" formatCode="#,###,##0.000">
                  <c:v>0.73399999999999999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B2-46D0-B9C4-D262CF113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99742336"/>
        <c:axId val="1199739008"/>
        <c:axId val="0"/>
      </c:bar3DChart>
      <c:catAx>
        <c:axId val="119974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1199739008"/>
        <c:crosses val="autoZero"/>
        <c:auto val="1"/>
        <c:lblAlgn val="ctr"/>
        <c:lblOffset val="100"/>
        <c:noMultiLvlLbl val="0"/>
      </c:catAx>
      <c:valAx>
        <c:axId val="119973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#,##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tr-TR"/>
          </a:p>
        </c:txPr>
        <c:crossAx val="1199742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Garamond" panose="02020404030301010803" pitchFamily="18" charset="0"/>
        </a:defRPr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DD640C-5F13-4FB2-BE15-8EF5A97BACCB}" type="doc">
      <dgm:prSet loTypeId="urn:microsoft.com/office/officeart/2005/8/layout/hierarchy3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8B182AF-1F3D-4122-B1A2-5EB8B4DE2A51}">
      <dgm:prSet phldrT="[Metin]" custT="1"/>
      <dgm:spPr/>
      <dgm:t>
        <a:bodyPr/>
        <a:lstStyle/>
        <a:p>
          <a:r>
            <a:rPr lang="tr-TR" sz="2800" dirty="0">
              <a:latin typeface="Garamond" panose="02020404030301010803" pitchFamily="18" charset="0"/>
            </a:rPr>
            <a:t>High </a:t>
          </a:r>
          <a:r>
            <a:rPr lang="tr-TR" sz="2800" dirty="0" err="1">
              <a:latin typeface="Garamond" panose="02020404030301010803" pitchFamily="18" charset="0"/>
            </a:rPr>
            <a:t>Income</a:t>
          </a:r>
          <a:endParaRPr lang="tr-TR" sz="2800" dirty="0">
            <a:latin typeface="Garamond" panose="02020404030301010803" pitchFamily="18" charset="0"/>
          </a:endParaRPr>
        </a:p>
      </dgm:t>
    </dgm:pt>
    <dgm:pt modelId="{43CA69F4-C110-416C-8612-957F523D1C29}" type="parTrans" cxnId="{036E7385-72F0-4F4E-B099-AE8EA38A97B6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E566E1A9-A501-48EA-A567-126FDFA9F712}" type="sibTrans" cxnId="{036E7385-72F0-4F4E-B099-AE8EA38A97B6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A34C89D0-BB3F-4CDB-B5AC-41537D5F92AA}">
      <dgm:prSet phldrT="[Metin]" custT="1"/>
      <dgm:spPr/>
      <dgm:t>
        <a:bodyPr/>
        <a:lstStyle/>
        <a:p>
          <a:r>
            <a:rPr lang="tr-TR" sz="2800" dirty="0">
              <a:latin typeface="Garamond" panose="02020404030301010803" pitchFamily="18" charset="0"/>
            </a:rPr>
            <a:t>0.776</a:t>
          </a:r>
        </a:p>
      </dgm:t>
    </dgm:pt>
    <dgm:pt modelId="{1053F6F4-E22C-4024-BF6B-DE790731ABA8}" type="parTrans" cxnId="{34CDEA30-E1ED-4053-8738-3E5B5995EA73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2E4D4C9B-FD35-45C5-8950-8A2A872282B3}" type="sibTrans" cxnId="{34CDEA30-E1ED-4053-8738-3E5B5995EA73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C226E083-DB05-43FC-9338-FDC0201A4FA6}">
      <dgm:prSet phldrT="[Metin]" custT="1"/>
      <dgm:spPr/>
      <dgm:t>
        <a:bodyPr/>
        <a:lstStyle/>
        <a:p>
          <a:r>
            <a:rPr lang="tr-TR" sz="2800" dirty="0">
              <a:latin typeface="Garamond" panose="02020404030301010803" pitchFamily="18" charset="0"/>
            </a:rPr>
            <a:t>0.940</a:t>
          </a:r>
        </a:p>
      </dgm:t>
    </dgm:pt>
    <dgm:pt modelId="{B326CFCA-15FB-4246-9E42-123106A516AA}" type="parTrans" cxnId="{CE49495E-605E-4479-A93A-5C6D1DAC7212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22DC53D9-40D1-49F7-8A3A-E9E2F6DE657C}" type="sibTrans" cxnId="{CE49495E-605E-4479-A93A-5C6D1DAC7212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338051D5-239C-4325-8F28-ADD30BADC226}">
      <dgm:prSet phldrT="[Metin]" custT="1"/>
      <dgm:spPr/>
      <dgm:t>
        <a:bodyPr/>
        <a:lstStyle/>
        <a:p>
          <a:r>
            <a:rPr lang="tr-TR" sz="2800" dirty="0" err="1">
              <a:latin typeface="Garamond" panose="02020404030301010803" pitchFamily="18" charset="0"/>
            </a:rPr>
            <a:t>Upper</a:t>
          </a:r>
          <a:r>
            <a:rPr lang="tr-TR" sz="2800" dirty="0">
              <a:latin typeface="Garamond" panose="02020404030301010803" pitchFamily="18" charset="0"/>
            </a:rPr>
            <a:t> </a:t>
          </a:r>
          <a:r>
            <a:rPr lang="tr-TR" sz="2800" dirty="0" err="1">
              <a:latin typeface="Garamond" panose="02020404030301010803" pitchFamily="18" charset="0"/>
            </a:rPr>
            <a:t>Income</a:t>
          </a:r>
          <a:endParaRPr lang="tr-TR" sz="2800" dirty="0">
            <a:latin typeface="Garamond" panose="02020404030301010803" pitchFamily="18" charset="0"/>
          </a:endParaRPr>
        </a:p>
      </dgm:t>
    </dgm:pt>
    <dgm:pt modelId="{2AF6BDE2-EC17-4538-9ABF-6A2381A79C12}" type="parTrans" cxnId="{9F42C120-6E43-4EA1-B1C1-A3845896F886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02AF034B-40C4-4AEE-9085-8F8B3B9F1101}" type="sibTrans" cxnId="{9F42C120-6E43-4EA1-B1C1-A3845896F886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73AC6234-FD20-4306-9FAE-0CC8EDACE44B}">
      <dgm:prSet phldrT="[Metin]" custT="1"/>
      <dgm:spPr/>
      <dgm:t>
        <a:bodyPr/>
        <a:lstStyle/>
        <a:p>
          <a:r>
            <a:rPr lang="tr-TR" sz="2800" dirty="0">
              <a:latin typeface="Garamond" panose="02020404030301010803" pitchFamily="18" charset="0"/>
            </a:rPr>
            <a:t>0.695</a:t>
          </a:r>
        </a:p>
      </dgm:t>
    </dgm:pt>
    <dgm:pt modelId="{8503B584-7342-4851-9725-EC54E79F09F3}" type="parTrans" cxnId="{EC76D746-DA7C-4C8D-86CC-4080D568FFCB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00025EE5-0A62-4601-9E11-1ED84B178391}" type="sibTrans" cxnId="{EC76D746-DA7C-4C8D-86CC-4080D568FFCB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C776FE2C-997E-4492-9172-158B1A5E4F15}">
      <dgm:prSet phldrT="[Metin]" custT="1"/>
      <dgm:spPr/>
      <dgm:t>
        <a:bodyPr/>
        <a:lstStyle/>
        <a:p>
          <a:r>
            <a:rPr lang="tr-TR" sz="2800" dirty="0">
              <a:latin typeface="Garamond" panose="02020404030301010803" pitchFamily="18" charset="0"/>
            </a:rPr>
            <a:t>0.853</a:t>
          </a:r>
        </a:p>
      </dgm:t>
    </dgm:pt>
    <dgm:pt modelId="{5485626F-1DBE-4550-8026-D9D1F5674685}" type="parTrans" cxnId="{216DEDE9-C489-4C90-8677-B0623353676D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45BE044A-59D6-43E7-8C6C-E5211C1EE9E5}" type="sibTrans" cxnId="{216DEDE9-C489-4C90-8677-B0623353676D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8C4B7B06-E79A-40D5-91AE-A581CAD12F31}">
      <dgm:prSet custT="1"/>
      <dgm:spPr/>
      <dgm:t>
        <a:bodyPr/>
        <a:lstStyle/>
        <a:p>
          <a:r>
            <a:rPr lang="tr-TR" sz="2800" dirty="0" err="1">
              <a:latin typeface="Garamond" panose="02020404030301010803" pitchFamily="18" charset="0"/>
            </a:rPr>
            <a:t>Lower</a:t>
          </a:r>
          <a:r>
            <a:rPr lang="tr-TR" sz="2800" dirty="0">
              <a:latin typeface="Garamond" panose="02020404030301010803" pitchFamily="18" charset="0"/>
            </a:rPr>
            <a:t> </a:t>
          </a:r>
          <a:r>
            <a:rPr lang="tr-TR" sz="2800" dirty="0" err="1">
              <a:latin typeface="Garamond" panose="02020404030301010803" pitchFamily="18" charset="0"/>
            </a:rPr>
            <a:t>Income</a:t>
          </a:r>
          <a:endParaRPr lang="tr-TR" sz="2800" dirty="0">
            <a:latin typeface="Garamond" panose="02020404030301010803" pitchFamily="18" charset="0"/>
          </a:endParaRPr>
        </a:p>
      </dgm:t>
    </dgm:pt>
    <dgm:pt modelId="{30592ABD-C5BC-4FF1-8877-C75ADFA25536}" type="parTrans" cxnId="{9F64E197-A6A1-4887-9328-CDEB53E26CDE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BC42136E-A9AC-4AAC-AD62-A5CA11F3487D}" type="sibTrans" cxnId="{9F64E197-A6A1-4887-9328-CDEB53E26CDE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ED29685B-739F-4D6B-B76C-26A1BA1438F7}">
      <dgm:prSet custT="1"/>
      <dgm:spPr/>
      <dgm:t>
        <a:bodyPr/>
        <a:lstStyle/>
        <a:p>
          <a:r>
            <a:rPr lang="tr-TR" sz="2800" dirty="0">
              <a:latin typeface="Garamond" panose="02020404030301010803" pitchFamily="18" charset="0"/>
            </a:rPr>
            <a:t>0.500</a:t>
          </a:r>
        </a:p>
      </dgm:t>
    </dgm:pt>
    <dgm:pt modelId="{99091629-3039-4424-AFD2-BC86684F5EFB}" type="parTrans" cxnId="{C30758AB-E58C-4261-AFD9-84B64044DFE4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ED9094A1-8AF0-4D5C-AAA1-8E8755739A8E}" type="sibTrans" cxnId="{C30758AB-E58C-4261-AFD9-84B64044DFE4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A0DDEF1C-2E7F-4B49-8747-4B457E31CEEE}">
      <dgm:prSet custT="1"/>
      <dgm:spPr/>
      <dgm:t>
        <a:bodyPr/>
        <a:lstStyle/>
        <a:p>
          <a:r>
            <a:rPr lang="tr-TR" sz="2800" dirty="0">
              <a:latin typeface="Garamond" panose="02020404030301010803" pitchFamily="18" charset="0"/>
            </a:rPr>
            <a:t>0.754</a:t>
          </a:r>
        </a:p>
      </dgm:t>
    </dgm:pt>
    <dgm:pt modelId="{5D64649D-6297-4005-8A77-75C6A37EC250}" type="parTrans" cxnId="{22919A18-229B-4939-9CE5-B56857F2F462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D7D35917-8E3E-490C-BBCF-8B26B9043CDB}" type="sibTrans" cxnId="{22919A18-229B-4939-9CE5-B56857F2F462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1FB5B68B-6F98-49AF-BA49-6E6E6E8198BC}">
      <dgm:prSet custT="1"/>
      <dgm:spPr/>
      <dgm:t>
        <a:bodyPr/>
        <a:lstStyle/>
        <a:p>
          <a:r>
            <a:rPr lang="tr-TR" sz="2800" dirty="0" err="1">
              <a:latin typeface="Garamond" panose="02020404030301010803" pitchFamily="18" charset="0"/>
            </a:rPr>
            <a:t>Low</a:t>
          </a:r>
          <a:r>
            <a:rPr lang="tr-TR" sz="2800" dirty="0">
              <a:latin typeface="Garamond" panose="02020404030301010803" pitchFamily="18" charset="0"/>
            </a:rPr>
            <a:t> </a:t>
          </a:r>
          <a:r>
            <a:rPr lang="tr-TR" sz="2800" dirty="0" err="1">
              <a:latin typeface="Garamond" panose="02020404030301010803" pitchFamily="18" charset="0"/>
            </a:rPr>
            <a:t>Income</a:t>
          </a:r>
          <a:endParaRPr lang="tr-TR" sz="2800" dirty="0">
            <a:latin typeface="Garamond" panose="02020404030301010803" pitchFamily="18" charset="0"/>
          </a:endParaRPr>
        </a:p>
      </dgm:t>
    </dgm:pt>
    <dgm:pt modelId="{320DB70E-7C6E-4233-A356-AA3C3E53E29E}" type="parTrans" cxnId="{144A17A7-93C0-4556-892A-ED294AE8E4CA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D0438546-0BA7-435B-892A-56B723CDE86B}" type="sibTrans" cxnId="{144A17A7-93C0-4556-892A-ED294AE8E4CA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0383D898-42B9-47AB-AE09-AA404DB353FB}">
      <dgm:prSet custT="1"/>
      <dgm:spPr/>
      <dgm:t>
        <a:bodyPr/>
        <a:lstStyle/>
        <a:p>
          <a:r>
            <a:rPr lang="tr-TR" sz="2800" dirty="0">
              <a:latin typeface="Garamond" panose="02020404030301010803" pitchFamily="18" charset="0"/>
            </a:rPr>
            <a:t>0.419</a:t>
          </a:r>
        </a:p>
      </dgm:t>
    </dgm:pt>
    <dgm:pt modelId="{66B568F9-E33A-4FFC-8907-ED14DC603E80}" type="parTrans" cxnId="{78586CB0-E344-4D4D-A31E-383556F781F4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5BC8292F-7D09-44F3-8933-B309EF502F5C}" type="sibTrans" cxnId="{78586CB0-E344-4D4D-A31E-383556F781F4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4751AA3A-85D4-4ED2-B8D8-29376A4F21DD}">
      <dgm:prSet custT="1"/>
      <dgm:spPr/>
      <dgm:t>
        <a:bodyPr/>
        <a:lstStyle/>
        <a:p>
          <a:r>
            <a:rPr lang="tr-TR" sz="2800" dirty="0">
              <a:latin typeface="Garamond" panose="02020404030301010803" pitchFamily="18" charset="0"/>
            </a:rPr>
            <a:t>0.603</a:t>
          </a:r>
        </a:p>
      </dgm:t>
    </dgm:pt>
    <dgm:pt modelId="{21DB9B35-5DCA-4423-91EA-52C74EC71B94}" type="parTrans" cxnId="{B056B290-CB91-4E9E-A3BD-CB95B7FBDE4A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8299F5DF-A7C4-4368-9B10-397D6A6301FB}" type="sibTrans" cxnId="{B056B290-CB91-4E9E-A3BD-CB95B7FBDE4A}">
      <dgm:prSet/>
      <dgm:spPr/>
      <dgm:t>
        <a:bodyPr/>
        <a:lstStyle/>
        <a:p>
          <a:endParaRPr lang="tr-TR" sz="2800">
            <a:latin typeface="Garamond" panose="02020404030301010803" pitchFamily="18" charset="0"/>
          </a:endParaRPr>
        </a:p>
      </dgm:t>
    </dgm:pt>
    <dgm:pt modelId="{0FA01413-A979-4496-8579-DB2C73269ADC}" type="pres">
      <dgm:prSet presAssocID="{29DD640C-5F13-4FB2-BE15-8EF5A97BACC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C52AE104-F43B-44C9-821C-15141AA1FF22}" type="pres">
      <dgm:prSet presAssocID="{78B182AF-1F3D-4122-B1A2-5EB8B4DE2A51}" presName="root" presStyleCnt="0"/>
      <dgm:spPr/>
    </dgm:pt>
    <dgm:pt modelId="{0A4F5920-4D38-4A20-8273-A5CAC1BBC1FA}" type="pres">
      <dgm:prSet presAssocID="{78B182AF-1F3D-4122-B1A2-5EB8B4DE2A51}" presName="rootComposite" presStyleCnt="0"/>
      <dgm:spPr/>
    </dgm:pt>
    <dgm:pt modelId="{B276771B-6F4B-4426-994B-D247E3E2D23A}" type="pres">
      <dgm:prSet presAssocID="{78B182AF-1F3D-4122-B1A2-5EB8B4DE2A51}" presName="rootText" presStyleLbl="node1" presStyleIdx="0" presStyleCnt="4"/>
      <dgm:spPr/>
      <dgm:t>
        <a:bodyPr/>
        <a:lstStyle/>
        <a:p>
          <a:endParaRPr lang="tr-TR"/>
        </a:p>
      </dgm:t>
    </dgm:pt>
    <dgm:pt modelId="{480DEDBD-9548-463C-9529-9FC2287DF807}" type="pres">
      <dgm:prSet presAssocID="{78B182AF-1F3D-4122-B1A2-5EB8B4DE2A51}" presName="rootConnector" presStyleLbl="node1" presStyleIdx="0" presStyleCnt="4"/>
      <dgm:spPr/>
      <dgm:t>
        <a:bodyPr/>
        <a:lstStyle/>
        <a:p>
          <a:endParaRPr lang="tr-TR"/>
        </a:p>
      </dgm:t>
    </dgm:pt>
    <dgm:pt modelId="{BBB973F5-3723-4579-A5AC-5254A684C372}" type="pres">
      <dgm:prSet presAssocID="{78B182AF-1F3D-4122-B1A2-5EB8B4DE2A51}" presName="childShape" presStyleCnt="0"/>
      <dgm:spPr/>
    </dgm:pt>
    <dgm:pt modelId="{38FAFF60-159D-4BCF-8E35-F93EF1452AB4}" type="pres">
      <dgm:prSet presAssocID="{1053F6F4-E22C-4024-BF6B-DE790731ABA8}" presName="Name13" presStyleLbl="parChTrans1D2" presStyleIdx="0" presStyleCnt="8"/>
      <dgm:spPr/>
      <dgm:t>
        <a:bodyPr/>
        <a:lstStyle/>
        <a:p>
          <a:endParaRPr lang="tr-TR"/>
        </a:p>
      </dgm:t>
    </dgm:pt>
    <dgm:pt modelId="{F6C53A08-2B3D-4D77-B9F4-337C46258BDC}" type="pres">
      <dgm:prSet presAssocID="{A34C89D0-BB3F-4CDB-B5AC-41537D5F92AA}" presName="childText" presStyleLbl="bgAcc1" presStyleIdx="0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ACECC7E-822D-4936-AAD0-1C8556733D69}" type="pres">
      <dgm:prSet presAssocID="{B326CFCA-15FB-4246-9E42-123106A516AA}" presName="Name13" presStyleLbl="parChTrans1D2" presStyleIdx="1" presStyleCnt="8"/>
      <dgm:spPr/>
      <dgm:t>
        <a:bodyPr/>
        <a:lstStyle/>
        <a:p>
          <a:endParaRPr lang="tr-TR"/>
        </a:p>
      </dgm:t>
    </dgm:pt>
    <dgm:pt modelId="{8979DFA2-F0C4-4F87-B976-0BBAB024F1D3}" type="pres">
      <dgm:prSet presAssocID="{C226E083-DB05-43FC-9338-FDC0201A4FA6}" presName="childText" presStyleLbl="bgAcc1" presStyleIdx="1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952E95-8BDF-4F8E-8249-B0A5808E5B37}" type="pres">
      <dgm:prSet presAssocID="{338051D5-239C-4325-8F28-ADD30BADC226}" presName="root" presStyleCnt="0"/>
      <dgm:spPr/>
    </dgm:pt>
    <dgm:pt modelId="{E92DDC0D-2B35-4AEE-95F8-2B0FD10A239F}" type="pres">
      <dgm:prSet presAssocID="{338051D5-239C-4325-8F28-ADD30BADC226}" presName="rootComposite" presStyleCnt="0"/>
      <dgm:spPr/>
    </dgm:pt>
    <dgm:pt modelId="{7C3F548F-F887-4E67-B154-C18C773A87CD}" type="pres">
      <dgm:prSet presAssocID="{338051D5-239C-4325-8F28-ADD30BADC226}" presName="rootText" presStyleLbl="node1" presStyleIdx="1" presStyleCnt="4"/>
      <dgm:spPr/>
      <dgm:t>
        <a:bodyPr/>
        <a:lstStyle/>
        <a:p>
          <a:endParaRPr lang="tr-TR"/>
        </a:p>
      </dgm:t>
    </dgm:pt>
    <dgm:pt modelId="{0E842CD8-D3A3-4108-87A9-8A548D948F80}" type="pres">
      <dgm:prSet presAssocID="{338051D5-239C-4325-8F28-ADD30BADC226}" presName="rootConnector" presStyleLbl="node1" presStyleIdx="1" presStyleCnt="4"/>
      <dgm:spPr/>
      <dgm:t>
        <a:bodyPr/>
        <a:lstStyle/>
        <a:p>
          <a:endParaRPr lang="tr-TR"/>
        </a:p>
      </dgm:t>
    </dgm:pt>
    <dgm:pt modelId="{D1334586-1797-4AA5-8241-BE0B840F527E}" type="pres">
      <dgm:prSet presAssocID="{338051D5-239C-4325-8F28-ADD30BADC226}" presName="childShape" presStyleCnt="0"/>
      <dgm:spPr/>
    </dgm:pt>
    <dgm:pt modelId="{E068893B-79FB-4D62-8F29-9474A0FABA10}" type="pres">
      <dgm:prSet presAssocID="{8503B584-7342-4851-9725-EC54E79F09F3}" presName="Name13" presStyleLbl="parChTrans1D2" presStyleIdx="2" presStyleCnt="8"/>
      <dgm:spPr/>
      <dgm:t>
        <a:bodyPr/>
        <a:lstStyle/>
        <a:p>
          <a:endParaRPr lang="tr-TR"/>
        </a:p>
      </dgm:t>
    </dgm:pt>
    <dgm:pt modelId="{1E7E7468-86DD-45B6-8A6A-FBDF1119A2DC}" type="pres">
      <dgm:prSet presAssocID="{73AC6234-FD20-4306-9FAE-0CC8EDACE44B}" presName="childText" presStyleLbl="bgAcc1" presStyleIdx="2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D8BAC56-9857-4165-BEE6-8CE83FA9091D}" type="pres">
      <dgm:prSet presAssocID="{5485626F-1DBE-4550-8026-D9D1F5674685}" presName="Name13" presStyleLbl="parChTrans1D2" presStyleIdx="3" presStyleCnt="8"/>
      <dgm:spPr/>
      <dgm:t>
        <a:bodyPr/>
        <a:lstStyle/>
        <a:p>
          <a:endParaRPr lang="tr-TR"/>
        </a:p>
      </dgm:t>
    </dgm:pt>
    <dgm:pt modelId="{716A636A-910D-416F-A069-CFEC416690A4}" type="pres">
      <dgm:prSet presAssocID="{C776FE2C-997E-4492-9172-158B1A5E4F15}" presName="childText" presStyleLbl="bgAcc1" presStyleIdx="3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36EB339-B2D5-4FA7-A0D9-B3AA629924A8}" type="pres">
      <dgm:prSet presAssocID="{8C4B7B06-E79A-40D5-91AE-A581CAD12F31}" presName="root" presStyleCnt="0"/>
      <dgm:spPr/>
    </dgm:pt>
    <dgm:pt modelId="{CE28D599-20C9-4F59-B9FF-45A6982D1B1F}" type="pres">
      <dgm:prSet presAssocID="{8C4B7B06-E79A-40D5-91AE-A581CAD12F31}" presName="rootComposite" presStyleCnt="0"/>
      <dgm:spPr/>
    </dgm:pt>
    <dgm:pt modelId="{7AC029E2-3224-44AD-876A-53E79F02131B}" type="pres">
      <dgm:prSet presAssocID="{8C4B7B06-E79A-40D5-91AE-A581CAD12F31}" presName="rootText" presStyleLbl="node1" presStyleIdx="2" presStyleCnt="4"/>
      <dgm:spPr/>
      <dgm:t>
        <a:bodyPr/>
        <a:lstStyle/>
        <a:p>
          <a:endParaRPr lang="tr-TR"/>
        </a:p>
      </dgm:t>
    </dgm:pt>
    <dgm:pt modelId="{FCF665E0-7AED-4362-8C20-5D10CD93723B}" type="pres">
      <dgm:prSet presAssocID="{8C4B7B06-E79A-40D5-91AE-A581CAD12F31}" presName="rootConnector" presStyleLbl="node1" presStyleIdx="2" presStyleCnt="4"/>
      <dgm:spPr/>
      <dgm:t>
        <a:bodyPr/>
        <a:lstStyle/>
        <a:p>
          <a:endParaRPr lang="tr-TR"/>
        </a:p>
      </dgm:t>
    </dgm:pt>
    <dgm:pt modelId="{F3E8ED03-7CEC-47D0-8099-928863C2305E}" type="pres">
      <dgm:prSet presAssocID="{8C4B7B06-E79A-40D5-91AE-A581CAD12F31}" presName="childShape" presStyleCnt="0"/>
      <dgm:spPr/>
    </dgm:pt>
    <dgm:pt modelId="{5692F1BE-C2A1-4C1B-A68F-868D0A85585A}" type="pres">
      <dgm:prSet presAssocID="{99091629-3039-4424-AFD2-BC86684F5EFB}" presName="Name13" presStyleLbl="parChTrans1D2" presStyleIdx="4" presStyleCnt="8"/>
      <dgm:spPr/>
      <dgm:t>
        <a:bodyPr/>
        <a:lstStyle/>
        <a:p>
          <a:endParaRPr lang="tr-TR"/>
        </a:p>
      </dgm:t>
    </dgm:pt>
    <dgm:pt modelId="{4122C481-2678-4BE8-8716-EBC15257B894}" type="pres">
      <dgm:prSet presAssocID="{ED29685B-739F-4D6B-B76C-26A1BA1438F7}" presName="childText" presStyleLbl="bgAcc1" presStyleIdx="4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21554F-2CD7-46E8-824C-3B0F6A9E7164}" type="pres">
      <dgm:prSet presAssocID="{5D64649D-6297-4005-8A77-75C6A37EC250}" presName="Name13" presStyleLbl="parChTrans1D2" presStyleIdx="5" presStyleCnt="8"/>
      <dgm:spPr/>
      <dgm:t>
        <a:bodyPr/>
        <a:lstStyle/>
        <a:p>
          <a:endParaRPr lang="tr-TR"/>
        </a:p>
      </dgm:t>
    </dgm:pt>
    <dgm:pt modelId="{F8D9205C-73DB-4E94-94A9-FA64363A1438}" type="pres">
      <dgm:prSet presAssocID="{A0DDEF1C-2E7F-4B49-8747-4B457E31CEEE}" presName="childText" presStyleLbl="bgAcc1" presStyleIdx="5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96CACFC-8744-4626-946A-85AFE1EE18CD}" type="pres">
      <dgm:prSet presAssocID="{1FB5B68B-6F98-49AF-BA49-6E6E6E8198BC}" presName="root" presStyleCnt="0"/>
      <dgm:spPr/>
    </dgm:pt>
    <dgm:pt modelId="{BF3F368F-92E1-4C57-9E81-3D7D966E1D55}" type="pres">
      <dgm:prSet presAssocID="{1FB5B68B-6F98-49AF-BA49-6E6E6E8198BC}" presName="rootComposite" presStyleCnt="0"/>
      <dgm:spPr/>
    </dgm:pt>
    <dgm:pt modelId="{19259740-3D97-4086-960D-682DB0FDA13C}" type="pres">
      <dgm:prSet presAssocID="{1FB5B68B-6F98-49AF-BA49-6E6E6E8198BC}" presName="rootText" presStyleLbl="node1" presStyleIdx="3" presStyleCnt="4"/>
      <dgm:spPr/>
      <dgm:t>
        <a:bodyPr/>
        <a:lstStyle/>
        <a:p>
          <a:endParaRPr lang="tr-TR"/>
        </a:p>
      </dgm:t>
    </dgm:pt>
    <dgm:pt modelId="{61760AF8-D34D-4EC9-ABF9-12552132A1C6}" type="pres">
      <dgm:prSet presAssocID="{1FB5B68B-6F98-49AF-BA49-6E6E6E8198BC}" presName="rootConnector" presStyleLbl="node1" presStyleIdx="3" presStyleCnt="4"/>
      <dgm:spPr/>
      <dgm:t>
        <a:bodyPr/>
        <a:lstStyle/>
        <a:p>
          <a:endParaRPr lang="tr-TR"/>
        </a:p>
      </dgm:t>
    </dgm:pt>
    <dgm:pt modelId="{91E61E91-1A02-40D5-90ED-BC9BA0F0B6C1}" type="pres">
      <dgm:prSet presAssocID="{1FB5B68B-6F98-49AF-BA49-6E6E6E8198BC}" presName="childShape" presStyleCnt="0"/>
      <dgm:spPr/>
    </dgm:pt>
    <dgm:pt modelId="{5E461C28-273C-4596-B2F7-CBF983216203}" type="pres">
      <dgm:prSet presAssocID="{66B568F9-E33A-4FFC-8907-ED14DC603E80}" presName="Name13" presStyleLbl="parChTrans1D2" presStyleIdx="6" presStyleCnt="8"/>
      <dgm:spPr/>
      <dgm:t>
        <a:bodyPr/>
        <a:lstStyle/>
        <a:p>
          <a:endParaRPr lang="tr-TR"/>
        </a:p>
      </dgm:t>
    </dgm:pt>
    <dgm:pt modelId="{428DB1AA-FE1F-4D21-A171-6370F37FFEA7}" type="pres">
      <dgm:prSet presAssocID="{0383D898-42B9-47AB-AE09-AA404DB353FB}" presName="childText" presStyleLbl="bgAcc1" presStyleIdx="6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6CFAF85-8F4F-4BF6-AC1E-305887049B1C}" type="pres">
      <dgm:prSet presAssocID="{21DB9B35-5DCA-4423-91EA-52C74EC71B94}" presName="Name13" presStyleLbl="parChTrans1D2" presStyleIdx="7" presStyleCnt="8"/>
      <dgm:spPr/>
      <dgm:t>
        <a:bodyPr/>
        <a:lstStyle/>
        <a:p>
          <a:endParaRPr lang="tr-TR"/>
        </a:p>
      </dgm:t>
    </dgm:pt>
    <dgm:pt modelId="{BC421F42-291C-4379-8EC5-E6937EB7999E}" type="pres">
      <dgm:prSet presAssocID="{4751AA3A-85D4-4ED2-B8D8-29376A4F21DD}" presName="childText" presStyleLbl="bgAcc1" presStyleIdx="7" presStyleCnt="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36E7385-72F0-4F4E-B099-AE8EA38A97B6}" srcId="{29DD640C-5F13-4FB2-BE15-8EF5A97BACCB}" destId="{78B182AF-1F3D-4122-B1A2-5EB8B4DE2A51}" srcOrd="0" destOrd="0" parTransId="{43CA69F4-C110-416C-8612-957F523D1C29}" sibTransId="{E566E1A9-A501-48EA-A567-126FDFA9F712}"/>
    <dgm:cxn modelId="{22919A18-229B-4939-9CE5-B56857F2F462}" srcId="{8C4B7B06-E79A-40D5-91AE-A581CAD12F31}" destId="{A0DDEF1C-2E7F-4B49-8747-4B457E31CEEE}" srcOrd="1" destOrd="0" parTransId="{5D64649D-6297-4005-8A77-75C6A37EC250}" sibTransId="{D7D35917-8E3E-490C-BBCF-8B26B9043CDB}"/>
    <dgm:cxn modelId="{C0F99334-E7E5-4DC4-B351-011BBA15403D}" type="presOf" srcId="{4751AA3A-85D4-4ED2-B8D8-29376A4F21DD}" destId="{BC421F42-291C-4379-8EC5-E6937EB7999E}" srcOrd="0" destOrd="0" presId="urn:microsoft.com/office/officeart/2005/8/layout/hierarchy3"/>
    <dgm:cxn modelId="{78586CB0-E344-4D4D-A31E-383556F781F4}" srcId="{1FB5B68B-6F98-49AF-BA49-6E6E6E8198BC}" destId="{0383D898-42B9-47AB-AE09-AA404DB353FB}" srcOrd="0" destOrd="0" parTransId="{66B568F9-E33A-4FFC-8907-ED14DC603E80}" sibTransId="{5BC8292F-7D09-44F3-8933-B309EF502F5C}"/>
    <dgm:cxn modelId="{F8F17223-3771-4EE7-A518-643942E37A62}" type="presOf" srcId="{73AC6234-FD20-4306-9FAE-0CC8EDACE44B}" destId="{1E7E7468-86DD-45B6-8A6A-FBDF1119A2DC}" srcOrd="0" destOrd="0" presId="urn:microsoft.com/office/officeart/2005/8/layout/hierarchy3"/>
    <dgm:cxn modelId="{AD32E707-A74E-4A95-8C87-6F380A401F5F}" type="presOf" srcId="{A0DDEF1C-2E7F-4B49-8747-4B457E31CEEE}" destId="{F8D9205C-73DB-4E94-94A9-FA64363A1438}" srcOrd="0" destOrd="0" presId="urn:microsoft.com/office/officeart/2005/8/layout/hierarchy3"/>
    <dgm:cxn modelId="{662BE45D-077E-4F56-8D1A-C62910200F2D}" type="presOf" srcId="{0383D898-42B9-47AB-AE09-AA404DB353FB}" destId="{428DB1AA-FE1F-4D21-A171-6370F37FFEA7}" srcOrd="0" destOrd="0" presId="urn:microsoft.com/office/officeart/2005/8/layout/hierarchy3"/>
    <dgm:cxn modelId="{46AE2885-E429-4FD5-AE15-C9B57B0084E6}" type="presOf" srcId="{66B568F9-E33A-4FFC-8907-ED14DC603E80}" destId="{5E461C28-273C-4596-B2F7-CBF983216203}" srcOrd="0" destOrd="0" presId="urn:microsoft.com/office/officeart/2005/8/layout/hierarchy3"/>
    <dgm:cxn modelId="{A676E268-3EA5-4401-89B8-A52F456EF46C}" type="presOf" srcId="{8C4B7B06-E79A-40D5-91AE-A581CAD12F31}" destId="{7AC029E2-3224-44AD-876A-53E79F02131B}" srcOrd="0" destOrd="0" presId="urn:microsoft.com/office/officeart/2005/8/layout/hierarchy3"/>
    <dgm:cxn modelId="{34CDEA30-E1ED-4053-8738-3E5B5995EA73}" srcId="{78B182AF-1F3D-4122-B1A2-5EB8B4DE2A51}" destId="{A34C89D0-BB3F-4CDB-B5AC-41537D5F92AA}" srcOrd="0" destOrd="0" parTransId="{1053F6F4-E22C-4024-BF6B-DE790731ABA8}" sibTransId="{2E4D4C9B-FD35-45C5-8950-8A2A872282B3}"/>
    <dgm:cxn modelId="{9375EF84-09C9-4097-B721-A4B2A7D4EF69}" type="presOf" srcId="{78B182AF-1F3D-4122-B1A2-5EB8B4DE2A51}" destId="{480DEDBD-9548-463C-9529-9FC2287DF807}" srcOrd="1" destOrd="0" presId="urn:microsoft.com/office/officeart/2005/8/layout/hierarchy3"/>
    <dgm:cxn modelId="{B056B290-CB91-4E9E-A3BD-CB95B7FBDE4A}" srcId="{1FB5B68B-6F98-49AF-BA49-6E6E6E8198BC}" destId="{4751AA3A-85D4-4ED2-B8D8-29376A4F21DD}" srcOrd="1" destOrd="0" parTransId="{21DB9B35-5DCA-4423-91EA-52C74EC71B94}" sibTransId="{8299F5DF-A7C4-4368-9B10-397D6A6301FB}"/>
    <dgm:cxn modelId="{FBCC6A30-8FDB-4CAF-AB22-1505A50AF289}" type="presOf" srcId="{A34C89D0-BB3F-4CDB-B5AC-41537D5F92AA}" destId="{F6C53A08-2B3D-4D77-B9F4-337C46258BDC}" srcOrd="0" destOrd="0" presId="urn:microsoft.com/office/officeart/2005/8/layout/hierarchy3"/>
    <dgm:cxn modelId="{EC76D746-DA7C-4C8D-86CC-4080D568FFCB}" srcId="{338051D5-239C-4325-8F28-ADD30BADC226}" destId="{73AC6234-FD20-4306-9FAE-0CC8EDACE44B}" srcOrd="0" destOrd="0" parTransId="{8503B584-7342-4851-9725-EC54E79F09F3}" sibTransId="{00025EE5-0A62-4601-9E11-1ED84B178391}"/>
    <dgm:cxn modelId="{9F42C120-6E43-4EA1-B1C1-A3845896F886}" srcId="{29DD640C-5F13-4FB2-BE15-8EF5A97BACCB}" destId="{338051D5-239C-4325-8F28-ADD30BADC226}" srcOrd="1" destOrd="0" parTransId="{2AF6BDE2-EC17-4538-9ABF-6A2381A79C12}" sibTransId="{02AF034B-40C4-4AEE-9085-8F8B3B9F1101}"/>
    <dgm:cxn modelId="{407E4D4F-65AE-454C-B184-D74BBF126130}" type="presOf" srcId="{5485626F-1DBE-4550-8026-D9D1F5674685}" destId="{2D8BAC56-9857-4165-BEE6-8CE83FA9091D}" srcOrd="0" destOrd="0" presId="urn:microsoft.com/office/officeart/2005/8/layout/hierarchy3"/>
    <dgm:cxn modelId="{AC60BF12-B2E8-42A6-BF19-4C28B655C0F2}" type="presOf" srcId="{29DD640C-5F13-4FB2-BE15-8EF5A97BACCB}" destId="{0FA01413-A979-4496-8579-DB2C73269ADC}" srcOrd="0" destOrd="0" presId="urn:microsoft.com/office/officeart/2005/8/layout/hierarchy3"/>
    <dgm:cxn modelId="{8B138DC0-8E41-413F-B8AB-4BCDC8E0BBE2}" type="presOf" srcId="{1053F6F4-E22C-4024-BF6B-DE790731ABA8}" destId="{38FAFF60-159D-4BCF-8E35-F93EF1452AB4}" srcOrd="0" destOrd="0" presId="urn:microsoft.com/office/officeart/2005/8/layout/hierarchy3"/>
    <dgm:cxn modelId="{2739BA56-A6C8-4AB1-9FCA-BA74658D632E}" type="presOf" srcId="{8C4B7B06-E79A-40D5-91AE-A581CAD12F31}" destId="{FCF665E0-7AED-4362-8C20-5D10CD93723B}" srcOrd="1" destOrd="0" presId="urn:microsoft.com/office/officeart/2005/8/layout/hierarchy3"/>
    <dgm:cxn modelId="{1295A8C0-1085-48CB-900D-BF76E04A8D18}" type="presOf" srcId="{C776FE2C-997E-4492-9172-158B1A5E4F15}" destId="{716A636A-910D-416F-A069-CFEC416690A4}" srcOrd="0" destOrd="0" presId="urn:microsoft.com/office/officeart/2005/8/layout/hierarchy3"/>
    <dgm:cxn modelId="{4107248C-F2DE-4607-9430-63CD8D92B323}" type="presOf" srcId="{1FB5B68B-6F98-49AF-BA49-6E6E6E8198BC}" destId="{19259740-3D97-4086-960D-682DB0FDA13C}" srcOrd="0" destOrd="0" presId="urn:microsoft.com/office/officeart/2005/8/layout/hierarchy3"/>
    <dgm:cxn modelId="{B3C08102-4C6D-4BB2-B32A-74EA202BD528}" type="presOf" srcId="{5D64649D-6297-4005-8A77-75C6A37EC250}" destId="{9F21554F-2CD7-46E8-824C-3B0F6A9E7164}" srcOrd="0" destOrd="0" presId="urn:microsoft.com/office/officeart/2005/8/layout/hierarchy3"/>
    <dgm:cxn modelId="{10347DB7-8496-4805-B4B4-25BA336DE004}" type="presOf" srcId="{ED29685B-739F-4D6B-B76C-26A1BA1438F7}" destId="{4122C481-2678-4BE8-8716-EBC15257B894}" srcOrd="0" destOrd="0" presId="urn:microsoft.com/office/officeart/2005/8/layout/hierarchy3"/>
    <dgm:cxn modelId="{86722E0C-747C-4555-A198-D7F79F873759}" type="presOf" srcId="{78B182AF-1F3D-4122-B1A2-5EB8B4DE2A51}" destId="{B276771B-6F4B-4426-994B-D247E3E2D23A}" srcOrd="0" destOrd="0" presId="urn:microsoft.com/office/officeart/2005/8/layout/hierarchy3"/>
    <dgm:cxn modelId="{F2695B2D-8A26-4966-A2AB-42099EF8E5FE}" type="presOf" srcId="{338051D5-239C-4325-8F28-ADD30BADC226}" destId="{7C3F548F-F887-4E67-B154-C18C773A87CD}" srcOrd="0" destOrd="0" presId="urn:microsoft.com/office/officeart/2005/8/layout/hierarchy3"/>
    <dgm:cxn modelId="{9F64E197-A6A1-4887-9328-CDEB53E26CDE}" srcId="{29DD640C-5F13-4FB2-BE15-8EF5A97BACCB}" destId="{8C4B7B06-E79A-40D5-91AE-A581CAD12F31}" srcOrd="2" destOrd="0" parTransId="{30592ABD-C5BC-4FF1-8877-C75ADFA25536}" sibTransId="{BC42136E-A9AC-4AAC-AD62-A5CA11F3487D}"/>
    <dgm:cxn modelId="{CE49495E-605E-4479-A93A-5C6D1DAC7212}" srcId="{78B182AF-1F3D-4122-B1A2-5EB8B4DE2A51}" destId="{C226E083-DB05-43FC-9338-FDC0201A4FA6}" srcOrd="1" destOrd="0" parTransId="{B326CFCA-15FB-4246-9E42-123106A516AA}" sibTransId="{22DC53D9-40D1-49F7-8A3A-E9E2F6DE657C}"/>
    <dgm:cxn modelId="{C30758AB-E58C-4261-AFD9-84B64044DFE4}" srcId="{8C4B7B06-E79A-40D5-91AE-A581CAD12F31}" destId="{ED29685B-739F-4D6B-B76C-26A1BA1438F7}" srcOrd="0" destOrd="0" parTransId="{99091629-3039-4424-AFD2-BC86684F5EFB}" sibTransId="{ED9094A1-8AF0-4D5C-AAA1-8E8755739A8E}"/>
    <dgm:cxn modelId="{4FF1C129-4C6A-4AC7-B2C1-5D274BA2065C}" type="presOf" srcId="{1FB5B68B-6F98-49AF-BA49-6E6E6E8198BC}" destId="{61760AF8-D34D-4EC9-ABF9-12552132A1C6}" srcOrd="1" destOrd="0" presId="urn:microsoft.com/office/officeart/2005/8/layout/hierarchy3"/>
    <dgm:cxn modelId="{216DEDE9-C489-4C90-8677-B0623353676D}" srcId="{338051D5-239C-4325-8F28-ADD30BADC226}" destId="{C776FE2C-997E-4492-9172-158B1A5E4F15}" srcOrd="1" destOrd="0" parTransId="{5485626F-1DBE-4550-8026-D9D1F5674685}" sibTransId="{45BE044A-59D6-43E7-8C6C-E5211C1EE9E5}"/>
    <dgm:cxn modelId="{30DBA4ED-8C02-463A-967F-FB9A733BB226}" type="presOf" srcId="{338051D5-239C-4325-8F28-ADD30BADC226}" destId="{0E842CD8-D3A3-4108-87A9-8A548D948F80}" srcOrd="1" destOrd="0" presId="urn:microsoft.com/office/officeart/2005/8/layout/hierarchy3"/>
    <dgm:cxn modelId="{E516F0B5-B195-4EB3-AC62-481E2BF30547}" type="presOf" srcId="{C226E083-DB05-43FC-9338-FDC0201A4FA6}" destId="{8979DFA2-F0C4-4F87-B976-0BBAB024F1D3}" srcOrd="0" destOrd="0" presId="urn:microsoft.com/office/officeart/2005/8/layout/hierarchy3"/>
    <dgm:cxn modelId="{BE2B2155-3BC7-432B-A822-936E1BEA61BF}" type="presOf" srcId="{21DB9B35-5DCA-4423-91EA-52C74EC71B94}" destId="{86CFAF85-8F4F-4BF6-AC1E-305887049B1C}" srcOrd="0" destOrd="0" presId="urn:microsoft.com/office/officeart/2005/8/layout/hierarchy3"/>
    <dgm:cxn modelId="{144A17A7-93C0-4556-892A-ED294AE8E4CA}" srcId="{29DD640C-5F13-4FB2-BE15-8EF5A97BACCB}" destId="{1FB5B68B-6F98-49AF-BA49-6E6E6E8198BC}" srcOrd="3" destOrd="0" parTransId="{320DB70E-7C6E-4233-A356-AA3C3E53E29E}" sibTransId="{D0438546-0BA7-435B-892A-56B723CDE86B}"/>
    <dgm:cxn modelId="{00E61BA0-8912-4CAB-8769-BB4068969C88}" type="presOf" srcId="{99091629-3039-4424-AFD2-BC86684F5EFB}" destId="{5692F1BE-C2A1-4C1B-A68F-868D0A85585A}" srcOrd="0" destOrd="0" presId="urn:microsoft.com/office/officeart/2005/8/layout/hierarchy3"/>
    <dgm:cxn modelId="{ADC31AC1-3A21-403F-A633-E6FB9227BD02}" type="presOf" srcId="{B326CFCA-15FB-4246-9E42-123106A516AA}" destId="{AACECC7E-822D-4936-AAD0-1C8556733D69}" srcOrd="0" destOrd="0" presId="urn:microsoft.com/office/officeart/2005/8/layout/hierarchy3"/>
    <dgm:cxn modelId="{69CA20DB-C6AC-4F35-9C31-633D68962BB3}" type="presOf" srcId="{8503B584-7342-4851-9725-EC54E79F09F3}" destId="{E068893B-79FB-4D62-8F29-9474A0FABA10}" srcOrd="0" destOrd="0" presId="urn:microsoft.com/office/officeart/2005/8/layout/hierarchy3"/>
    <dgm:cxn modelId="{23BD3F56-6FA2-461D-AE2B-D5D9659100A9}" type="presParOf" srcId="{0FA01413-A979-4496-8579-DB2C73269ADC}" destId="{C52AE104-F43B-44C9-821C-15141AA1FF22}" srcOrd="0" destOrd="0" presId="urn:microsoft.com/office/officeart/2005/8/layout/hierarchy3"/>
    <dgm:cxn modelId="{1CE0072F-E277-4CA9-B632-E85D6E43E110}" type="presParOf" srcId="{C52AE104-F43B-44C9-821C-15141AA1FF22}" destId="{0A4F5920-4D38-4A20-8273-A5CAC1BBC1FA}" srcOrd="0" destOrd="0" presId="urn:microsoft.com/office/officeart/2005/8/layout/hierarchy3"/>
    <dgm:cxn modelId="{88585098-92C3-4406-AE06-CF59794A76AF}" type="presParOf" srcId="{0A4F5920-4D38-4A20-8273-A5CAC1BBC1FA}" destId="{B276771B-6F4B-4426-994B-D247E3E2D23A}" srcOrd="0" destOrd="0" presId="urn:microsoft.com/office/officeart/2005/8/layout/hierarchy3"/>
    <dgm:cxn modelId="{84EC6EC8-1C09-405D-B66D-DEE3A1D094FA}" type="presParOf" srcId="{0A4F5920-4D38-4A20-8273-A5CAC1BBC1FA}" destId="{480DEDBD-9548-463C-9529-9FC2287DF807}" srcOrd="1" destOrd="0" presId="urn:microsoft.com/office/officeart/2005/8/layout/hierarchy3"/>
    <dgm:cxn modelId="{B0087DA1-26D5-4FB8-89E5-1DAC6E263086}" type="presParOf" srcId="{C52AE104-F43B-44C9-821C-15141AA1FF22}" destId="{BBB973F5-3723-4579-A5AC-5254A684C372}" srcOrd="1" destOrd="0" presId="urn:microsoft.com/office/officeart/2005/8/layout/hierarchy3"/>
    <dgm:cxn modelId="{B69D982B-8D5B-4352-A627-F1C9FAAF3717}" type="presParOf" srcId="{BBB973F5-3723-4579-A5AC-5254A684C372}" destId="{38FAFF60-159D-4BCF-8E35-F93EF1452AB4}" srcOrd="0" destOrd="0" presId="urn:microsoft.com/office/officeart/2005/8/layout/hierarchy3"/>
    <dgm:cxn modelId="{6D55E9D0-62C2-4F6A-8B97-BB34701F9EFF}" type="presParOf" srcId="{BBB973F5-3723-4579-A5AC-5254A684C372}" destId="{F6C53A08-2B3D-4D77-B9F4-337C46258BDC}" srcOrd="1" destOrd="0" presId="urn:microsoft.com/office/officeart/2005/8/layout/hierarchy3"/>
    <dgm:cxn modelId="{FAF165B2-C75B-4302-B670-024E9500B1B8}" type="presParOf" srcId="{BBB973F5-3723-4579-A5AC-5254A684C372}" destId="{AACECC7E-822D-4936-AAD0-1C8556733D69}" srcOrd="2" destOrd="0" presId="urn:microsoft.com/office/officeart/2005/8/layout/hierarchy3"/>
    <dgm:cxn modelId="{3FB4B293-2E53-40CA-B437-50C78B976EEF}" type="presParOf" srcId="{BBB973F5-3723-4579-A5AC-5254A684C372}" destId="{8979DFA2-F0C4-4F87-B976-0BBAB024F1D3}" srcOrd="3" destOrd="0" presId="urn:microsoft.com/office/officeart/2005/8/layout/hierarchy3"/>
    <dgm:cxn modelId="{92E93DAF-2BF3-401C-A44F-009F525E382A}" type="presParOf" srcId="{0FA01413-A979-4496-8579-DB2C73269ADC}" destId="{ED952E95-8BDF-4F8E-8249-B0A5808E5B37}" srcOrd="1" destOrd="0" presId="urn:microsoft.com/office/officeart/2005/8/layout/hierarchy3"/>
    <dgm:cxn modelId="{C291CA01-A8F1-4E4C-BCB8-1F721A6C0488}" type="presParOf" srcId="{ED952E95-8BDF-4F8E-8249-B0A5808E5B37}" destId="{E92DDC0D-2B35-4AEE-95F8-2B0FD10A239F}" srcOrd="0" destOrd="0" presId="urn:microsoft.com/office/officeart/2005/8/layout/hierarchy3"/>
    <dgm:cxn modelId="{D245BA10-B777-457E-ABC4-032742D3289D}" type="presParOf" srcId="{E92DDC0D-2B35-4AEE-95F8-2B0FD10A239F}" destId="{7C3F548F-F887-4E67-B154-C18C773A87CD}" srcOrd="0" destOrd="0" presId="urn:microsoft.com/office/officeart/2005/8/layout/hierarchy3"/>
    <dgm:cxn modelId="{9782FA68-8129-4855-A842-61ABD07EAF9E}" type="presParOf" srcId="{E92DDC0D-2B35-4AEE-95F8-2B0FD10A239F}" destId="{0E842CD8-D3A3-4108-87A9-8A548D948F80}" srcOrd="1" destOrd="0" presId="urn:microsoft.com/office/officeart/2005/8/layout/hierarchy3"/>
    <dgm:cxn modelId="{841AB24D-7571-4FA3-8D0D-D171F0B16183}" type="presParOf" srcId="{ED952E95-8BDF-4F8E-8249-B0A5808E5B37}" destId="{D1334586-1797-4AA5-8241-BE0B840F527E}" srcOrd="1" destOrd="0" presId="urn:microsoft.com/office/officeart/2005/8/layout/hierarchy3"/>
    <dgm:cxn modelId="{878A6C76-25E5-4878-ABF0-AE70DF305DDF}" type="presParOf" srcId="{D1334586-1797-4AA5-8241-BE0B840F527E}" destId="{E068893B-79FB-4D62-8F29-9474A0FABA10}" srcOrd="0" destOrd="0" presId="urn:microsoft.com/office/officeart/2005/8/layout/hierarchy3"/>
    <dgm:cxn modelId="{D5724719-D9DA-4473-A906-AA71FFA68328}" type="presParOf" srcId="{D1334586-1797-4AA5-8241-BE0B840F527E}" destId="{1E7E7468-86DD-45B6-8A6A-FBDF1119A2DC}" srcOrd="1" destOrd="0" presId="urn:microsoft.com/office/officeart/2005/8/layout/hierarchy3"/>
    <dgm:cxn modelId="{914BB7D9-72E7-4245-A58C-7EA9DDE6B5D4}" type="presParOf" srcId="{D1334586-1797-4AA5-8241-BE0B840F527E}" destId="{2D8BAC56-9857-4165-BEE6-8CE83FA9091D}" srcOrd="2" destOrd="0" presId="urn:microsoft.com/office/officeart/2005/8/layout/hierarchy3"/>
    <dgm:cxn modelId="{5429835C-1E07-4C8B-885A-E5D7831FE929}" type="presParOf" srcId="{D1334586-1797-4AA5-8241-BE0B840F527E}" destId="{716A636A-910D-416F-A069-CFEC416690A4}" srcOrd="3" destOrd="0" presId="urn:microsoft.com/office/officeart/2005/8/layout/hierarchy3"/>
    <dgm:cxn modelId="{2E60F55A-F7DD-4919-8186-BA99B17298F7}" type="presParOf" srcId="{0FA01413-A979-4496-8579-DB2C73269ADC}" destId="{C36EB339-B2D5-4FA7-A0D9-B3AA629924A8}" srcOrd="2" destOrd="0" presId="urn:microsoft.com/office/officeart/2005/8/layout/hierarchy3"/>
    <dgm:cxn modelId="{8139C3F4-B786-499E-AA22-F8EA05AF866A}" type="presParOf" srcId="{C36EB339-B2D5-4FA7-A0D9-B3AA629924A8}" destId="{CE28D599-20C9-4F59-B9FF-45A6982D1B1F}" srcOrd="0" destOrd="0" presId="urn:microsoft.com/office/officeart/2005/8/layout/hierarchy3"/>
    <dgm:cxn modelId="{C75CF8B1-3183-48E8-A576-A76CEEAFDE09}" type="presParOf" srcId="{CE28D599-20C9-4F59-B9FF-45A6982D1B1F}" destId="{7AC029E2-3224-44AD-876A-53E79F02131B}" srcOrd="0" destOrd="0" presId="urn:microsoft.com/office/officeart/2005/8/layout/hierarchy3"/>
    <dgm:cxn modelId="{766FE0A4-7C03-43BB-8B0E-EDBDD25A5E5E}" type="presParOf" srcId="{CE28D599-20C9-4F59-B9FF-45A6982D1B1F}" destId="{FCF665E0-7AED-4362-8C20-5D10CD93723B}" srcOrd="1" destOrd="0" presId="urn:microsoft.com/office/officeart/2005/8/layout/hierarchy3"/>
    <dgm:cxn modelId="{74A17856-5CEA-451F-A6AD-F6A4339DF120}" type="presParOf" srcId="{C36EB339-B2D5-4FA7-A0D9-B3AA629924A8}" destId="{F3E8ED03-7CEC-47D0-8099-928863C2305E}" srcOrd="1" destOrd="0" presId="urn:microsoft.com/office/officeart/2005/8/layout/hierarchy3"/>
    <dgm:cxn modelId="{7A012673-0FAF-4D08-9BB3-23A424D2CEAB}" type="presParOf" srcId="{F3E8ED03-7CEC-47D0-8099-928863C2305E}" destId="{5692F1BE-C2A1-4C1B-A68F-868D0A85585A}" srcOrd="0" destOrd="0" presId="urn:microsoft.com/office/officeart/2005/8/layout/hierarchy3"/>
    <dgm:cxn modelId="{A8D2D09A-7F79-4580-BA5B-7346E2C49D6D}" type="presParOf" srcId="{F3E8ED03-7CEC-47D0-8099-928863C2305E}" destId="{4122C481-2678-4BE8-8716-EBC15257B894}" srcOrd="1" destOrd="0" presId="urn:microsoft.com/office/officeart/2005/8/layout/hierarchy3"/>
    <dgm:cxn modelId="{2B3BE447-5294-46F4-82BE-B9A2129A0843}" type="presParOf" srcId="{F3E8ED03-7CEC-47D0-8099-928863C2305E}" destId="{9F21554F-2CD7-46E8-824C-3B0F6A9E7164}" srcOrd="2" destOrd="0" presId="urn:microsoft.com/office/officeart/2005/8/layout/hierarchy3"/>
    <dgm:cxn modelId="{77347C5F-F9EC-4410-90D6-774B939FB6CD}" type="presParOf" srcId="{F3E8ED03-7CEC-47D0-8099-928863C2305E}" destId="{F8D9205C-73DB-4E94-94A9-FA64363A1438}" srcOrd="3" destOrd="0" presId="urn:microsoft.com/office/officeart/2005/8/layout/hierarchy3"/>
    <dgm:cxn modelId="{599A44C1-F47E-492B-895E-E5FE825238DC}" type="presParOf" srcId="{0FA01413-A979-4496-8579-DB2C73269ADC}" destId="{996CACFC-8744-4626-946A-85AFE1EE18CD}" srcOrd="3" destOrd="0" presId="urn:microsoft.com/office/officeart/2005/8/layout/hierarchy3"/>
    <dgm:cxn modelId="{62E640F4-3F7F-4AF6-823F-1C9C68A8B2CC}" type="presParOf" srcId="{996CACFC-8744-4626-946A-85AFE1EE18CD}" destId="{BF3F368F-92E1-4C57-9E81-3D7D966E1D55}" srcOrd="0" destOrd="0" presId="urn:microsoft.com/office/officeart/2005/8/layout/hierarchy3"/>
    <dgm:cxn modelId="{B24E3503-FFA3-4127-B499-D62A176E9304}" type="presParOf" srcId="{BF3F368F-92E1-4C57-9E81-3D7D966E1D55}" destId="{19259740-3D97-4086-960D-682DB0FDA13C}" srcOrd="0" destOrd="0" presId="urn:microsoft.com/office/officeart/2005/8/layout/hierarchy3"/>
    <dgm:cxn modelId="{A6C67A40-ED9B-4EF1-B6C4-4491C63F2EBA}" type="presParOf" srcId="{BF3F368F-92E1-4C57-9E81-3D7D966E1D55}" destId="{61760AF8-D34D-4EC9-ABF9-12552132A1C6}" srcOrd="1" destOrd="0" presId="urn:microsoft.com/office/officeart/2005/8/layout/hierarchy3"/>
    <dgm:cxn modelId="{91245E6C-550A-49C0-AB46-BDF691F7007E}" type="presParOf" srcId="{996CACFC-8744-4626-946A-85AFE1EE18CD}" destId="{91E61E91-1A02-40D5-90ED-BC9BA0F0B6C1}" srcOrd="1" destOrd="0" presId="urn:microsoft.com/office/officeart/2005/8/layout/hierarchy3"/>
    <dgm:cxn modelId="{4F5DD3C3-3675-403B-8934-286908473613}" type="presParOf" srcId="{91E61E91-1A02-40D5-90ED-BC9BA0F0B6C1}" destId="{5E461C28-273C-4596-B2F7-CBF983216203}" srcOrd="0" destOrd="0" presId="urn:microsoft.com/office/officeart/2005/8/layout/hierarchy3"/>
    <dgm:cxn modelId="{D9420A86-A86C-4E5A-9BBD-EF78CFD34EA8}" type="presParOf" srcId="{91E61E91-1A02-40D5-90ED-BC9BA0F0B6C1}" destId="{428DB1AA-FE1F-4D21-A171-6370F37FFEA7}" srcOrd="1" destOrd="0" presId="urn:microsoft.com/office/officeart/2005/8/layout/hierarchy3"/>
    <dgm:cxn modelId="{2548DC32-4BFD-4BCB-B09E-9AB873C0261F}" type="presParOf" srcId="{91E61E91-1A02-40D5-90ED-BC9BA0F0B6C1}" destId="{86CFAF85-8F4F-4BF6-AC1E-305887049B1C}" srcOrd="2" destOrd="0" presId="urn:microsoft.com/office/officeart/2005/8/layout/hierarchy3"/>
    <dgm:cxn modelId="{2D072F74-B280-4189-9762-A8639A31034A}" type="presParOf" srcId="{91E61E91-1A02-40D5-90ED-BC9BA0F0B6C1}" destId="{BC421F42-291C-4379-8EC5-E6937EB7999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6771B-6F4B-4426-994B-D247E3E2D23A}">
      <dsp:nvSpPr>
        <dsp:cNvPr id="0" name=""/>
        <dsp:cNvSpPr/>
      </dsp:nvSpPr>
      <dsp:spPr>
        <a:xfrm>
          <a:off x="91389" y="998"/>
          <a:ext cx="2279361" cy="11396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>
              <a:latin typeface="Garamond" panose="02020404030301010803" pitchFamily="18" charset="0"/>
            </a:rPr>
            <a:t>High </a:t>
          </a:r>
          <a:r>
            <a:rPr lang="tr-TR" sz="2800" kern="1200" dirty="0" err="1">
              <a:latin typeface="Garamond" panose="02020404030301010803" pitchFamily="18" charset="0"/>
            </a:rPr>
            <a:t>Income</a:t>
          </a:r>
          <a:endParaRPr lang="tr-TR" sz="2800" kern="1200" dirty="0">
            <a:latin typeface="Garamond" panose="02020404030301010803" pitchFamily="18" charset="0"/>
          </a:endParaRPr>
        </a:p>
      </dsp:txBody>
      <dsp:txXfrm>
        <a:off x="124769" y="34378"/>
        <a:ext cx="2212601" cy="1072920"/>
      </dsp:txXfrm>
    </dsp:sp>
    <dsp:sp modelId="{38FAFF60-159D-4BCF-8E35-F93EF1452AB4}">
      <dsp:nvSpPr>
        <dsp:cNvPr id="0" name=""/>
        <dsp:cNvSpPr/>
      </dsp:nvSpPr>
      <dsp:spPr>
        <a:xfrm>
          <a:off x="319325" y="1140678"/>
          <a:ext cx="227936" cy="854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4760"/>
              </a:lnTo>
              <a:lnTo>
                <a:pt x="227936" y="8547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53A08-2B3D-4D77-B9F4-337C46258BDC}">
      <dsp:nvSpPr>
        <dsp:cNvPr id="0" name=""/>
        <dsp:cNvSpPr/>
      </dsp:nvSpPr>
      <dsp:spPr>
        <a:xfrm>
          <a:off x="547261" y="1425599"/>
          <a:ext cx="1823489" cy="1139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>
              <a:latin typeface="Garamond" panose="02020404030301010803" pitchFamily="18" charset="0"/>
            </a:rPr>
            <a:t>0.776</a:t>
          </a:r>
        </a:p>
      </dsp:txBody>
      <dsp:txXfrm>
        <a:off x="580641" y="1458979"/>
        <a:ext cx="1756729" cy="1072920"/>
      </dsp:txXfrm>
    </dsp:sp>
    <dsp:sp modelId="{AACECC7E-822D-4936-AAD0-1C8556733D69}">
      <dsp:nvSpPr>
        <dsp:cNvPr id="0" name=""/>
        <dsp:cNvSpPr/>
      </dsp:nvSpPr>
      <dsp:spPr>
        <a:xfrm>
          <a:off x="319325" y="1140678"/>
          <a:ext cx="227936" cy="2279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9361"/>
              </a:lnTo>
              <a:lnTo>
                <a:pt x="227936" y="22793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79DFA2-F0C4-4F87-B976-0BBAB024F1D3}">
      <dsp:nvSpPr>
        <dsp:cNvPr id="0" name=""/>
        <dsp:cNvSpPr/>
      </dsp:nvSpPr>
      <dsp:spPr>
        <a:xfrm>
          <a:off x="547261" y="2850200"/>
          <a:ext cx="1823489" cy="1139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>
              <a:latin typeface="Garamond" panose="02020404030301010803" pitchFamily="18" charset="0"/>
            </a:rPr>
            <a:t>0.940</a:t>
          </a:r>
        </a:p>
      </dsp:txBody>
      <dsp:txXfrm>
        <a:off x="580641" y="2883580"/>
        <a:ext cx="1756729" cy="1072920"/>
      </dsp:txXfrm>
    </dsp:sp>
    <dsp:sp modelId="{7C3F548F-F887-4E67-B154-C18C773A87CD}">
      <dsp:nvSpPr>
        <dsp:cNvPr id="0" name=""/>
        <dsp:cNvSpPr/>
      </dsp:nvSpPr>
      <dsp:spPr>
        <a:xfrm>
          <a:off x="2940591" y="998"/>
          <a:ext cx="2279361" cy="11396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>
              <a:latin typeface="Garamond" panose="02020404030301010803" pitchFamily="18" charset="0"/>
            </a:rPr>
            <a:t>Upper</a:t>
          </a:r>
          <a:r>
            <a:rPr lang="tr-TR" sz="2800" kern="1200" dirty="0">
              <a:latin typeface="Garamond" panose="02020404030301010803" pitchFamily="18" charset="0"/>
            </a:rPr>
            <a:t> </a:t>
          </a:r>
          <a:r>
            <a:rPr lang="tr-TR" sz="2800" kern="1200" dirty="0" err="1">
              <a:latin typeface="Garamond" panose="02020404030301010803" pitchFamily="18" charset="0"/>
            </a:rPr>
            <a:t>Income</a:t>
          </a:r>
          <a:endParaRPr lang="tr-TR" sz="2800" kern="1200" dirty="0">
            <a:latin typeface="Garamond" panose="02020404030301010803" pitchFamily="18" charset="0"/>
          </a:endParaRPr>
        </a:p>
      </dsp:txBody>
      <dsp:txXfrm>
        <a:off x="2973971" y="34378"/>
        <a:ext cx="2212601" cy="1072920"/>
      </dsp:txXfrm>
    </dsp:sp>
    <dsp:sp modelId="{E068893B-79FB-4D62-8F29-9474A0FABA10}">
      <dsp:nvSpPr>
        <dsp:cNvPr id="0" name=""/>
        <dsp:cNvSpPr/>
      </dsp:nvSpPr>
      <dsp:spPr>
        <a:xfrm>
          <a:off x="3168527" y="1140678"/>
          <a:ext cx="227936" cy="854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4760"/>
              </a:lnTo>
              <a:lnTo>
                <a:pt x="227936" y="8547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7E7468-86DD-45B6-8A6A-FBDF1119A2DC}">
      <dsp:nvSpPr>
        <dsp:cNvPr id="0" name=""/>
        <dsp:cNvSpPr/>
      </dsp:nvSpPr>
      <dsp:spPr>
        <a:xfrm>
          <a:off x="3396463" y="1425599"/>
          <a:ext cx="1823489" cy="1139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>
              <a:latin typeface="Garamond" panose="02020404030301010803" pitchFamily="18" charset="0"/>
            </a:rPr>
            <a:t>0.695</a:t>
          </a:r>
        </a:p>
      </dsp:txBody>
      <dsp:txXfrm>
        <a:off x="3429843" y="1458979"/>
        <a:ext cx="1756729" cy="1072920"/>
      </dsp:txXfrm>
    </dsp:sp>
    <dsp:sp modelId="{2D8BAC56-9857-4165-BEE6-8CE83FA9091D}">
      <dsp:nvSpPr>
        <dsp:cNvPr id="0" name=""/>
        <dsp:cNvSpPr/>
      </dsp:nvSpPr>
      <dsp:spPr>
        <a:xfrm>
          <a:off x="3168527" y="1140678"/>
          <a:ext cx="227936" cy="2279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9361"/>
              </a:lnTo>
              <a:lnTo>
                <a:pt x="227936" y="22793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6A636A-910D-416F-A069-CFEC416690A4}">
      <dsp:nvSpPr>
        <dsp:cNvPr id="0" name=""/>
        <dsp:cNvSpPr/>
      </dsp:nvSpPr>
      <dsp:spPr>
        <a:xfrm>
          <a:off x="3396463" y="2850200"/>
          <a:ext cx="1823489" cy="1139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>
              <a:latin typeface="Garamond" panose="02020404030301010803" pitchFamily="18" charset="0"/>
            </a:rPr>
            <a:t>0.853</a:t>
          </a:r>
        </a:p>
      </dsp:txBody>
      <dsp:txXfrm>
        <a:off x="3429843" y="2883580"/>
        <a:ext cx="1756729" cy="1072920"/>
      </dsp:txXfrm>
    </dsp:sp>
    <dsp:sp modelId="{7AC029E2-3224-44AD-876A-53E79F02131B}">
      <dsp:nvSpPr>
        <dsp:cNvPr id="0" name=""/>
        <dsp:cNvSpPr/>
      </dsp:nvSpPr>
      <dsp:spPr>
        <a:xfrm>
          <a:off x="5789793" y="998"/>
          <a:ext cx="2279361" cy="11396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>
              <a:latin typeface="Garamond" panose="02020404030301010803" pitchFamily="18" charset="0"/>
            </a:rPr>
            <a:t>Lower</a:t>
          </a:r>
          <a:r>
            <a:rPr lang="tr-TR" sz="2800" kern="1200" dirty="0">
              <a:latin typeface="Garamond" panose="02020404030301010803" pitchFamily="18" charset="0"/>
            </a:rPr>
            <a:t> </a:t>
          </a:r>
          <a:r>
            <a:rPr lang="tr-TR" sz="2800" kern="1200" dirty="0" err="1">
              <a:latin typeface="Garamond" panose="02020404030301010803" pitchFamily="18" charset="0"/>
            </a:rPr>
            <a:t>Income</a:t>
          </a:r>
          <a:endParaRPr lang="tr-TR" sz="2800" kern="1200" dirty="0">
            <a:latin typeface="Garamond" panose="02020404030301010803" pitchFamily="18" charset="0"/>
          </a:endParaRPr>
        </a:p>
      </dsp:txBody>
      <dsp:txXfrm>
        <a:off x="5823173" y="34378"/>
        <a:ext cx="2212601" cy="1072920"/>
      </dsp:txXfrm>
    </dsp:sp>
    <dsp:sp modelId="{5692F1BE-C2A1-4C1B-A68F-868D0A85585A}">
      <dsp:nvSpPr>
        <dsp:cNvPr id="0" name=""/>
        <dsp:cNvSpPr/>
      </dsp:nvSpPr>
      <dsp:spPr>
        <a:xfrm>
          <a:off x="6017729" y="1140678"/>
          <a:ext cx="227936" cy="854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4760"/>
              </a:lnTo>
              <a:lnTo>
                <a:pt x="227936" y="8547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22C481-2678-4BE8-8716-EBC15257B894}">
      <dsp:nvSpPr>
        <dsp:cNvPr id="0" name=""/>
        <dsp:cNvSpPr/>
      </dsp:nvSpPr>
      <dsp:spPr>
        <a:xfrm>
          <a:off x="6245665" y="1425599"/>
          <a:ext cx="1823489" cy="1139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>
              <a:latin typeface="Garamond" panose="02020404030301010803" pitchFamily="18" charset="0"/>
            </a:rPr>
            <a:t>0.500</a:t>
          </a:r>
        </a:p>
      </dsp:txBody>
      <dsp:txXfrm>
        <a:off x="6279045" y="1458979"/>
        <a:ext cx="1756729" cy="1072920"/>
      </dsp:txXfrm>
    </dsp:sp>
    <dsp:sp modelId="{9F21554F-2CD7-46E8-824C-3B0F6A9E7164}">
      <dsp:nvSpPr>
        <dsp:cNvPr id="0" name=""/>
        <dsp:cNvSpPr/>
      </dsp:nvSpPr>
      <dsp:spPr>
        <a:xfrm>
          <a:off x="6017729" y="1140678"/>
          <a:ext cx="227936" cy="2279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9361"/>
              </a:lnTo>
              <a:lnTo>
                <a:pt x="227936" y="22793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D9205C-73DB-4E94-94A9-FA64363A1438}">
      <dsp:nvSpPr>
        <dsp:cNvPr id="0" name=""/>
        <dsp:cNvSpPr/>
      </dsp:nvSpPr>
      <dsp:spPr>
        <a:xfrm>
          <a:off x="6245665" y="2850200"/>
          <a:ext cx="1823489" cy="1139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>
              <a:latin typeface="Garamond" panose="02020404030301010803" pitchFamily="18" charset="0"/>
            </a:rPr>
            <a:t>0.754</a:t>
          </a:r>
        </a:p>
      </dsp:txBody>
      <dsp:txXfrm>
        <a:off x="6279045" y="2883580"/>
        <a:ext cx="1756729" cy="1072920"/>
      </dsp:txXfrm>
    </dsp:sp>
    <dsp:sp modelId="{19259740-3D97-4086-960D-682DB0FDA13C}">
      <dsp:nvSpPr>
        <dsp:cNvPr id="0" name=""/>
        <dsp:cNvSpPr/>
      </dsp:nvSpPr>
      <dsp:spPr>
        <a:xfrm>
          <a:off x="8638995" y="998"/>
          <a:ext cx="2279361" cy="11396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>
              <a:latin typeface="Garamond" panose="02020404030301010803" pitchFamily="18" charset="0"/>
            </a:rPr>
            <a:t>Low</a:t>
          </a:r>
          <a:r>
            <a:rPr lang="tr-TR" sz="2800" kern="1200" dirty="0">
              <a:latin typeface="Garamond" panose="02020404030301010803" pitchFamily="18" charset="0"/>
            </a:rPr>
            <a:t> </a:t>
          </a:r>
          <a:r>
            <a:rPr lang="tr-TR" sz="2800" kern="1200" dirty="0" err="1">
              <a:latin typeface="Garamond" panose="02020404030301010803" pitchFamily="18" charset="0"/>
            </a:rPr>
            <a:t>Income</a:t>
          </a:r>
          <a:endParaRPr lang="tr-TR" sz="2800" kern="1200" dirty="0">
            <a:latin typeface="Garamond" panose="02020404030301010803" pitchFamily="18" charset="0"/>
          </a:endParaRPr>
        </a:p>
      </dsp:txBody>
      <dsp:txXfrm>
        <a:off x="8672375" y="34378"/>
        <a:ext cx="2212601" cy="1072920"/>
      </dsp:txXfrm>
    </dsp:sp>
    <dsp:sp modelId="{5E461C28-273C-4596-B2F7-CBF983216203}">
      <dsp:nvSpPr>
        <dsp:cNvPr id="0" name=""/>
        <dsp:cNvSpPr/>
      </dsp:nvSpPr>
      <dsp:spPr>
        <a:xfrm>
          <a:off x="8866931" y="1140678"/>
          <a:ext cx="227936" cy="8547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4760"/>
              </a:lnTo>
              <a:lnTo>
                <a:pt x="227936" y="8547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8DB1AA-FE1F-4D21-A171-6370F37FFEA7}">
      <dsp:nvSpPr>
        <dsp:cNvPr id="0" name=""/>
        <dsp:cNvSpPr/>
      </dsp:nvSpPr>
      <dsp:spPr>
        <a:xfrm>
          <a:off x="9094867" y="1425599"/>
          <a:ext cx="1823489" cy="1139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>
              <a:latin typeface="Garamond" panose="02020404030301010803" pitchFamily="18" charset="0"/>
            </a:rPr>
            <a:t>0.419</a:t>
          </a:r>
        </a:p>
      </dsp:txBody>
      <dsp:txXfrm>
        <a:off x="9128247" y="1458979"/>
        <a:ext cx="1756729" cy="1072920"/>
      </dsp:txXfrm>
    </dsp:sp>
    <dsp:sp modelId="{86CFAF85-8F4F-4BF6-AC1E-305887049B1C}">
      <dsp:nvSpPr>
        <dsp:cNvPr id="0" name=""/>
        <dsp:cNvSpPr/>
      </dsp:nvSpPr>
      <dsp:spPr>
        <a:xfrm>
          <a:off x="8866931" y="1140678"/>
          <a:ext cx="227936" cy="2279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9361"/>
              </a:lnTo>
              <a:lnTo>
                <a:pt x="227936" y="227936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421F42-291C-4379-8EC5-E6937EB7999E}">
      <dsp:nvSpPr>
        <dsp:cNvPr id="0" name=""/>
        <dsp:cNvSpPr/>
      </dsp:nvSpPr>
      <dsp:spPr>
        <a:xfrm>
          <a:off x="9094867" y="2850200"/>
          <a:ext cx="1823489" cy="11396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>
              <a:latin typeface="Garamond" panose="02020404030301010803" pitchFamily="18" charset="0"/>
            </a:rPr>
            <a:t>0.603</a:t>
          </a:r>
        </a:p>
      </dsp:txBody>
      <dsp:txXfrm>
        <a:off x="9128247" y="2883580"/>
        <a:ext cx="1756729" cy="1072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488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7516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7770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6504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5968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7593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9783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2458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820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2089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108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EFA8A-0435-4F47-AB07-876F1F3C4EFA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7397-59D7-4D58-B498-174FAE93F6E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107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belgituran@etu.edu.t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 txBox="1">
            <a:spLocks/>
          </p:cNvSpPr>
          <p:nvPr/>
        </p:nvSpPr>
        <p:spPr>
          <a:xfrm>
            <a:off x="72325" y="3177153"/>
            <a:ext cx="12119675" cy="76765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latin typeface="Garamond" panose="02020404030301010803" pitchFamily="18" charset="0"/>
              </a:rPr>
              <a:t>COMCEC POVERTY OUTLOOK 202</a:t>
            </a:r>
            <a:r>
              <a:rPr lang="tr-TR" sz="5400" b="1" dirty="0" smtClean="0">
                <a:latin typeface="Garamond" panose="02020404030301010803" pitchFamily="18" charset="0"/>
              </a:rPr>
              <a:t>6</a:t>
            </a:r>
            <a:endParaRPr lang="en-US" sz="5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595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65545" y="277091"/>
            <a:ext cx="11750964" cy="1356360"/>
          </a:xfrm>
        </p:spPr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GDP Per Capita (PPP) (</a:t>
            </a:r>
            <a:r>
              <a:rPr lang="en-US" dirty="0" err="1">
                <a:latin typeface="Garamond" panose="02020404030301010803" pitchFamily="18" charset="0"/>
              </a:rPr>
              <a:t>Curr</a:t>
            </a:r>
            <a:r>
              <a:rPr lang="en-US" dirty="0">
                <a:latin typeface="Garamond" panose="02020404030301010803" pitchFamily="18" charset="0"/>
              </a:rPr>
              <a:t>. Int. $) in the World</a:t>
            </a:r>
          </a:p>
        </p:txBody>
      </p:sp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D4F0814D-128B-CFD3-CCAB-3885795C27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2613029"/>
              </p:ext>
            </p:extLst>
          </p:nvPr>
        </p:nvGraphicFramePr>
        <p:xfrm>
          <a:off x="464024" y="1473958"/>
          <a:ext cx="10372297" cy="4967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9833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62082" y="230908"/>
            <a:ext cx="11667836" cy="1356360"/>
          </a:xfrm>
        </p:spPr>
        <p:txBody>
          <a:bodyPr>
            <a:normAutofit/>
          </a:bodyPr>
          <a:lstStyle/>
          <a:p>
            <a:r>
              <a:rPr lang="en-GB" dirty="0">
                <a:latin typeface="Garamond" panose="02020404030301010803" pitchFamily="18" charset="0"/>
              </a:rPr>
              <a:t>Poverty Headcount Ratio at US$</a:t>
            </a:r>
            <a:r>
              <a:rPr lang="tr-TR" dirty="0">
                <a:latin typeface="Garamond" panose="02020404030301010803" pitchFamily="18" charset="0"/>
              </a:rPr>
              <a:t>3.00</a:t>
            </a:r>
            <a:r>
              <a:rPr lang="en-GB" dirty="0">
                <a:latin typeface="Garamond" panose="02020404030301010803" pitchFamily="18" charset="0"/>
              </a:rPr>
              <a:t> a day (PPP) (% of Population)</a:t>
            </a:r>
            <a:r>
              <a:rPr lang="tr-TR" dirty="0">
                <a:latin typeface="Garamond" panose="02020404030301010803" pitchFamily="18" charset="0"/>
              </a:rPr>
              <a:t> --World</a:t>
            </a:r>
            <a:endParaRPr lang="en-US" dirty="0">
              <a:latin typeface="Garamond" panose="02020404030301010803" pitchFamily="18" charset="0"/>
            </a:endParaRPr>
          </a:p>
        </p:txBody>
      </p:sp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FA4E4A49-B1AD-0796-5B2E-8B54289232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267671"/>
              </p:ext>
            </p:extLst>
          </p:nvPr>
        </p:nvGraphicFramePr>
        <p:xfrm>
          <a:off x="504967" y="1692322"/>
          <a:ext cx="10836322" cy="4858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6043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0371" y="261258"/>
            <a:ext cx="11691257" cy="1356360"/>
          </a:xfrm>
        </p:spPr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GDP Per Capita (PPP) (</a:t>
            </a:r>
            <a:r>
              <a:rPr lang="en-US" dirty="0" err="1">
                <a:latin typeface="Garamond" panose="02020404030301010803" pitchFamily="18" charset="0"/>
              </a:rPr>
              <a:t>Curr</a:t>
            </a:r>
            <a:r>
              <a:rPr lang="en-US" dirty="0">
                <a:latin typeface="Garamond" panose="02020404030301010803" pitchFamily="18" charset="0"/>
              </a:rPr>
              <a:t>. Int. $) in the OIC</a:t>
            </a:r>
            <a:endParaRPr lang="en-US" dirty="0"/>
          </a:p>
        </p:txBody>
      </p:sp>
      <p:graphicFrame>
        <p:nvGraphicFramePr>
          <p:cNvPr id="3" name="Grafik 2">
            <a:extLst>
              <a:ext uri="{FF2B5EF4-FFF2-40B4-BE49-F238E27FC236}">
                <a16:creationId xmlns:a16="http://schemas.microsoft.com/office/drawing/2014/main" id="{51153EB6-873C-420D-BD3F-AE0D09F62FD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13184" y="1408922"/>
          <a:ext cx="10161036" cy="4711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7974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4373" y="394499"/>
            <a:ext cx="11723254" cy="135636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Garamond" panose="02020404030301010803" pitchFamily="18" charset="0"/>
              </a:rPr>
              <a:t>Poverty Headcount at </a:t>
            </a:r>
            <a:r>
              <a:rPr lang="en-GB" dirty="0" smtClean="0">
                <a:latin typeface="Garamond" panose="02020404030301010803" pitchFamily="18" charset="0"/>
              </a:rPr>
              <a:t>US$</a:t>
            </a:r>
            <a:r>
              <a:rPr lang="tr-TR" dirty="0" smtClean="0">
                <a:latin typeface="Garamond" panose="02020404030301010803" pitchFamily="18" charset="0"/>
              </a:rPr>
              <a:t>3</a:t>
            </a:r>
            <a:r>
              <a:rPr lang="en-GB" dirty="0" smtClean="0">
                <a:latin typeface="Garamond" panose="02020404030301010803" pitchFamily="18" charset="0"/>
              </a:rPr>
              <a:t> </a:t>
            </a:r>
            <a:r>
              <a:rPr lang="en-GB" dirty="0">
                <a:latin typeface="Garamond" panose="02020404030301010803" pitchFamily="18" charset="0"/>
              </a:rPr>
              <a:t>a day (PPP) (% of Pop</a:t>
            </a:r>
            <a:r>
              <a:rPr lang="tr-TR" dirty="0" err="1">
                <a:latin typeface="Garamond" panose="02020404030301010803" pitchFamily="18" charset="0"/>
              </a:rPr>
              <a:t>ulation</a:t>
            </a:r>
            <a:r>
              <a:rPr lang="tr-TR" dirty="0">
                <a:latin typeface="Garamond" panose="02020404030301010803" pitchFamily="18" charset="0"/>
              </a:rPr>
              <a:t>) in </a:t>
            </a:r>
            <a:r>
              <a:rPr lang="tr-TR" dirty="0" err="1">
                <a:latin typeface="Garamond" panose="02020404030301010803" pitchFamily="18" charset="0"/>
              </a:rPr>
              <a:t>the</a:t>
            </a:r>
            <a:r>
              <a:rPr lang="tr-TR" dirty="0">
                <a:latin typeface="Garamond" panose="02020404030301010803" pitchFamily="18" charset="0"/>
              </a:rPr>
              <a:t> OIC </a:t>
            </a:r>
            <a:br>
              <a:rPr lang="tr-TR" dirty="0">
                <a:latin typeface="Garamond" panose="02020404030301010803" pitchFamily="18" charset="0"/>
              </a:rPr>
            </a:br>
            <a:endParaRPr lang="en-US" dirty="0"/>
          </a:p>
        </p:txBody>
      </p:sp>
      <p:graphicFrame>
        <p:nvGraphicFramePr>
          <p:cNvPr id="4" name="Grafik 3"/>
          <p:cNvGraphicFramePr>
            <a:graphicFrameLocks/>
          </p:cNvGraphicFramePr>
          <p:nvPr>
            <p:extLst/>
          </p:nvPr>
        </p:nvGraphicFramePr>
        <p:xfrm>
          <a:off x="398584" y="1380391"/>
          <a:ext cx="9932378" cy="4985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3660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7836" y="249382"/>
            <a:ext cx="9875520" cy="1356360"/>
          </a:xfrm>
        </p:spPr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OIC Countries </a:t>
            </a:r>
          </a:p>
        </p:txBody>
      </p:sp>
      <p:graphicFrame>
        <p:nvGraphicFramePr>
          <p:cNvPr id="3" name="Grafik 2"/>
          <p:cNvGraphicFramePr>
            <a:graphicFrameLocks/>
          </p:cNvGraphicFramePr>
          <p:nvPr>
            <p:extLst/>
          </p:nvPr>
        </p:nvGraphicFramePr>
        <p:xfrm>
          <a:off x="323273" y="1874982"/>
          <a:ext cx="5391727" cy="373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fik 3"/>
          <p:cNvGraphicFramePr>
            <a:graphicFrameLocks/>
          </p:cNvGraphicFramePr>
          <p:nvPr>
            <p:extLst/>
          </p:nvPr>
        </p:nvGraphicFramePr>
        <p:xfrm>
          <a:off x="5715000" y="1810328"/>
          <a:ext cx="5959765" cy="3639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Dikdörtgen 4"/>
          <p:cNvSpPr/>
          <p:nvPr/>
        </p:nvSpPr>
        <p:spPr>
          <a:xfrm>
            <a:off x="323273" y="5188017"/>
            <a:ext cx="114773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aramond" panose="02020404030301010803" pitchFamily="18" charset="0"/>
              </a:rPr>
              <a:t>2</a:t>
            </a:r>
            <a:r>
              <a:rPr lang="tr-TR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aramond" panose="02020404030301010803" pitchFamily="18" charset="0"/>
              </a:rPr>
              <a:t>1</a:t>
            </a:r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aramond" panose="02020404030301010803" pitchFamily="18" charset="0"/>
              </a:rPr>
              <a:t> of 4</a:t>
            </a:r>
            <a:r>
              <a:rPr lang="tr-TR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aramond" panose="02020404030301010803" pitchFamily="18" charset="0"/>
              </a:rPr>
              <a:t>4</a:t>
            </a:r>
            <a:r>
              <a:rPr lang="en-US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aramond" panose="02020404030301010803" pitchFamily="18" charset="0"/>
              </a:rPr>
              <a:t> Least Developed Countries are OIC Members</a:t>
            </a:r>
          </a:p>
        </p:txBody>
      </p:sp>
    </p:spTree>
    <p:extLst>
      <p:ext uri="{BB962C8B-B14F-4D97-AF65-F5344CB8AC3E}">
        <p14:creationId xmlns:p14="http://schemas.microsoft.com/office/powerpoint/2010/main" val="303083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7836" y="193963"/>
            <a:ext cx="11741727" cy="1356360"/>
          </a:xfrm>
        </p:spPr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GDP Per Capita (PPP, Current Int. $) in </a:t>
            </a:r>
            <a:r>
              <a:rPr lang="tr-TR" dirty="0" err="1">
                <a:latin typeface="Garamond" panose="02020404030301010803" pitchFamily="18" charset="0"/>
              </a:rPr>
              <a:t>the</a:t>
            </a:r>
            <a:r>
              <a:rPr lang="tr-TR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OIC, </a:t>
            </a:r>
            <a:r>
              <a:rPr lang="en-US" dirty="0" smtClean="0">
                <a:latin typeface="Garamond" panose="02020404030301010803" pitchFamily="18" charset="0"/>
              </a:rPr>
              <a:t>202</a:t>
            </a:r>
            <a:r>
              <a:rPr lang="tr-TR" dirty="0">
                <a:latin typeface="Garamond" panose="02020404030301010803" pitchFamily="18" charset="0"/>
              </a:rPr>
              <a:t>5</a:t>
            </a:r>
            <a:r>
              <a:rPr lang="tr-TR" dirty="0" smtClean="0">
                <a:latin typeface="Garamond" panose="02020404030301010803" pitchFamily="18" charset="0"/>
              </a:rPr>
              <a:t>- </a:t>
            </a:r>
            <a:r>
              <a:rPr lang="tr-TR" dirty="0">
                <a:solidFill>
                  <a:srgbClr val="FF0000"/>
                </a:solidFill>
                <a:latin typeface="Garamond" panose="02020404030301010803" pitchFamily="18" charset="0"/>
              </a:rPr>
              <a:t>High </a:t>
            </a:r>
            <a:r>
              <a:rPr lang="tr-TR" dirty="0" err="1">
                <a:solidFill>
                  <a:srgbClr val="FF0000"/>
                </a:solidFill>
                <a:latin typeface="Garamond" panose="02020404030301010803" pitchFamily="18" charset="0"/>
              </a:rPr>
              <a:t>Income</a:t>
            </a:r>
            <a:r>
              <a:rPr lang="tr-TR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latin typeface="Garamond" panose="02020404030301010803" pitchFamily="18" charset="0"/>
              </a:rPr>
              <a:t>Countries</a:t>
            </a:r>
            <a:endParaRPr lang="en-US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9CEDB8F5-C580-6793-F537-5A35ACB324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6087553"/>
              </p:ext>
            </p:extLst>
          </p:nvPr>
        </p:nvGraphicFramePr>
        <p:xfrm>
          <a:off x="354840" y="1473958"/>
          <a:ext cx="10740790" cy="4913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5900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7836" y="193963"/>
            <a:ext cx="11741727" cy="1356360"/>
          </a:xfrm>
        </p:spPr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GDP Per Capita (PPP, Current Int. $) in </a:t>
            </a:r>
            <a:r>
              <a:rPr lang="tr-TR" dirty="0" err="1">
                <a:latin typeface="Garamond" panose="02020404030301010803" pitchFamily="18" charset="0"/>
              </a:rPr>
              <a:t>the</a:t>
            </a:r>
            <a:r>
              <a:rPr lang="tr-TR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OIC, </a:t>
            </a:r>
            <a:r>
              <a:rPr lang="en-US" dirty="0" smtClean="0">
                <a:latin typeface="Garamond" panose="02020404030301010803" pitchFamily="18" charset="0"/>
              </a:rPr>
              <a:t>202</a:t>
            </a:r>
            <a:r>
              <a:rPr lang="tr-TR" dirty="0" smtClean="0">
                <a:latin typeface="Garamond" panose="02020404030301010803" pitchFamily="18" charset="0"/>
              </a:rPr>
              <a:t>5</a:t>
            </a:r>
            <a:r>
              <a:rPr lang="en-US" dirty="0" smtClean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–</a:t>
            </a:r>
            <a:r>
              <a:rPr lang="en-US" dirty="0">
                <a:solidFill>
                  <a:srgbClr val="FF0000"/>
                </a:solidFill>
                <a:latin typeface="Garamond" panose="02020404030301010803" pitchFamily="18" charset="0"/>
              </a:rPr>
              <a:t>Upper Middle Income Countries</a:t>
            </a:r>
          </a:p>
        </p:txBody>
      </p:sp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641246"/>
              </p:ext>
            </p:extLst>
          </p:nvPr>
        </p:nvGraphicFramePr>
        <p:xfrm>
          <a:off x="341194" y="1487607"/>
          <a:ext cx="10754436" cy="5063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1010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7836" y="193963"/>
            <a:ext cx="11741727" cy="1356360"/>
          </a:xfrm>
        </p:spPr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GDP Per Capita (PPP, Current Int. $) in </a:t>
            </a:r>
            <a:r>
              <a:rPr lang="tr-TR" dirty="0" err="1">
                <a:latin typeface="Garamond" panose="02020404030301010803" pitchFamily="18" charset="0"/>
              </a:rPr>
              <a:t>the</a:t>
            </a:r>
            <a:r>
              <a:rPr lang="tr-TR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OIC, </a:t>
            </a:r>
            <a:r>
              <a:rPr lang="en-US" dirty="0" smtClean="0">
                <a:latin typeface="Garamond" panose="02020404030301010803" pitchFamily="18" charset="0"/>
              </a:rPr>
              <a:t>202</a:t>
            </a:r>
            <a:r>
              <a:rPr lang="tr-TR" dirty="0" smtClean="0">
                <a:latin typeface="Garamond" panose="02020404030301010803" pitchFamily="18" charset="0"/>
              </a:rPr>
              <a:t>5</a:t>
            </a:r>
            <a:r>
              <a:rPr lang="en-US" dirty="0" smtClean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–</a:t>
            </a:r>
            <a:r>
              <a:rPr lang="en-US" dirty="0">
                <a:solidFill>
                  <a:srgbClr val="FF0000"/>
                </a:solidFill>
                <a:latin typeface="Garamond" panose="02020404030301010803" pitchFamily="18" charset="0"/>
              </a:rPr>
              <a:t>Lower Middle Income Countries</a:t>
            </a:r>
          </a:p>
        </p:txBody>
      </p:sp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0504825"/>
              </p:ext>
            </p:extLst>
          </p:nvPr>
        </p:nvGraphicFramePr>
        <p:xfrm>
          <a:off x="296163" y="1600839"/>
          <a:ext cx="11099718" cy="5072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8210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7836" y="193963"/>
            <a:ext cx="11741727" cy="1356360"/>
          </a:xfrm>
        </p:spPr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GDP Per Capita (PPP, Current Int. $) in</a:t>
            </a:r>
            <a:r>
              <a:rPr lang="tr-TR" dirty="0">
                <a:latin typeface="Garamond" panose="02020404030301010803" pitchFamily="18" charset="0"/>
              </a:rPr>
              <a:t> </a:t>
            </a:r>
            <a:r>
              <a:rPr lang="tr-TR" dirty="0" err="1">
                <a:latin typeface="Garamond" panose="02020404030301010803" pitchFamily="18" charset="0"/>
              </a:rPr>
              <a:t>the</a:t>
            </a:r>
            <a:r>
              <a:rPr lang="en-US" dirty="0">
                <a:latin typeface="Garamond" panose="02020404030301010803" pitchFamily="18" charset="0"/>
              </a:rPr>
              <a:t> OIC, </a:t>
            </a:r>
            <a:r>
              <a:rPr lang="en-US" dirty="0" smtClean="0">
                <a:latin typeface="Garamond" panose="02020404030301010803" pitchFamily="18" charset="0"/>
              </a:rPr>
              <a:t>202</a:t>
            </a:r>
            <a:r>
              <a:rPr lang="tr-TR" dirty="0" smtClean="0">
                <a:latin typeface="Garamond" panose="02020404030301010803" pitchFamily="18" charset="0"/>
              </a:rPr>
              <a:t>5</a:t>
            </a:r>
            <a:r>
              <a:rPr lang="en-US" dirty="0" smtClean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–</a:t>
            </a:r>
            <a:r>
              <a:rPr lang="en-US" dirty="0">
                <a:solidFill>
                  <a:srgbClr val="FF0000"/>
                </a:solidFill>
                <a:latin typeface="Garamond" panose="02020404030301010803" pitchFamily="18" charset="0"/>
              </a:rPr>
              <a:t>Low Income Countries</a:t>
            </a:r>
          </a:p>
        </p:txBody>
      </p:sp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4533021"/>
              </p:ext>
            </p:extLst>
          </p:nvPr>
        </p:nvGraphicFramePr>
        <p:xfrm>
          <a:off x="493593" y="1554352"/>
          <a:ext cx="10902287" cy="4941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2888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0126" y="267854"/>
            <a:ext cx="11732491" cy="1356360"/>
          </a:xfrm>
        </p:spPr>
        <p:txBody>
          <a:bodyPr/>
          <a:lstStyle/>
          <a:p>
            <a:r>
              <a:rPr lang="en-GB" dirty="0">
                <a:latin typeface="Garamond" panose="02020404030301010803" pitchFamily="18" charset="0"/>
              </a:rPr>
              <a:t>Poverty Headcount at US$</a:t>
            </a:r>
            <a:r>
              <a:rPr lang="tr-TR" dirty="0">
                <a:latin typeface="Garamond" panose="02020404030301010803" pitchFamily="18" charset="0"/>
              </a:rPr>
              <a:t>3.00</a:t>
            </a:r>
            <a:r>
              <a:rPr lang="en-GB" dirty="0">
                <a:latin typeface="Garamond" panose="02020404030301010803" pitchFamily="18" charset="0"/>
              </a:rPr>
              <a:t> a day (PPP) (% of Pop</a:t>
            </a:r>
            <a:r>
              <a:rPr lang="tr-TR" dirty="0" err="1">
                <a:latin typeface="Garamond" panose="02020404030301010803" pitchFamily="18" charset="0"/>
              </a:rPr>
              <a:t>ulation</a:t>
            </a:r>
            <a:r>
              <a:rPr lang="tr-TR" dirty="0">
                <a:latin typeface="Garamond" panose="02020404030301010803" pitchFamily="18" charset="0"/>
              </a:rPr>
              <a:t>) in </a:t>
            </a:r>
            <a:r>
              <a:rPr lang="tr-TR" dirty="0" err="1">
                <a:latin typeface="Garamond" panose="02020404030301010803" pitchFamily="18" charset="0"/>
              </a:rPr>
              <a:t>the</a:t>
            </a:r>
            <a:r>
              <a:rPr lang="tr-TR" dirty="0">
                <a:latin typeface="Garamond" panose="02020404030301010803" pitchFamily="18" charset="0"/>
              </a:rPr>
              <a:t> OIC</a:t>
            </a:r>
            <a:endParaRPr lang="en-US" dirty="0"/>
          </a:p>
        </p:txBody>
      </p:sp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3557972"/>
              </p:ext>
            </p:extLst>
          </p:nvPr>
        </p:nvGraphicFramePr>
        <p:xfrm>
          <a:off x="341193" y="1719619"/>
          <a:ext cx="11054687" cy="487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0274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0890" y="230909"/>
            <a:ext cx="9875520" cy="1356360"/>
          </a:xfrm>
        </p:spPr>
        <p:txBody>
          <a:bodyPr/>
          <a:lstStyle/>
          <a:p>
            <a:r>
              <a:rPr lang="tr-TR" dirty="0">
                <a:latin typeface="Garamond" panose="02020404030301010803" pitchFamily="18" charset="0"/>
              </a:rPr>
              <a:t>Human Development Index</a:t>
            </a:r>
            <a:endParaRPr lang="en-US" dirty="0">
              <a:latin typeface="Garamond" panose="02020404030301010803" pitchFamily="18" charset="0"/>
            </a:endParaRPr>
          </a:p>
        </p:txBody>
      </p:sp>
      <p:pic>
        <p:nvPicPr>
          <p:cNvPr id="2050" name="Picture 2" descr="HDI Dimensions and Indicators path ch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21" y="1699490"/>
            <a:ext cx="11426635" cy="469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718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3609" y="249383"/>
            <a:ext cx="11453091" cy="1356360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latin typeface="Garamond" panose="02020404030301010803" pitchFamily="18" charset="0"/>
              </a:rPr>
              <a:t>Trends in Human Development Index, 1990-202</a:t>
            </a:r>
            <a:r>
              <a:rPr lang="tr-TR" sz="4900" dirty="0">
                <a:latin typeface="Garamond" panose="02020404030301010803" pitchFamily="18" charset="0"/>
              </a:rPr>
              <a:t>3</a:t>
            </a:r>
            <a:r>
              <a:rPr lang="tr-TR" b="1" dirty="0"/>
              <a:t/>
            </a:r>
            <a:br>
              <a:rPr lang="tr-TR" b="1" dirty="0"/>
            </a:br>
            <a:endParaRPr lang="en-US" dirty="0"/>
          </a:p>
        </p:txBody>
      </p:sp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CE9417E8-8358-41DE-86C6-836A8D0386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887510"/>
              </p:ext>
            </p:extLst>
          </p:nvPr>
        </p:nvGraphicFramePr>
        <p:xfrm>
          <a:off x="450376" y="955342"/>
          <a:ext cx="10904561" cy="5691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4295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3200" y="267855"/>
            <a:ext cx="11554691" cy="1356360"/>
          </a:xfrm>
        </p:spPr>
        <p:txBody>
          <a:bodyPr/>
          <a:lstStyle/>
          <a:p>
            <a:r>
              <a:rPr lang="en-GB" dirty="0">
                <a:latin typeface="Garamond" panose="02020404030301010803" pitchFamily="18" charset="0"/>
              </a:rPr>
              <a:t>Annual growth rate in HDI between 1990 and 202</a:t>
            </a:r>
            <a:r>
              <a:rPr lang="tr-TR" dirty="0">
                <a:latin typeface="Garamond" panose="02020404030301010803" pitchFamily="18" charset="0"/>
              </a:rPr>
              <a:t>3</a:t>
            </a:r>
            <a:endParaRPr lang="en-US" dirty="0">
              <a:latin typeface="Garamond" panose="02020404030301010803" pitchFamily="18" charset="0"/>
            </a:endParaRPr>
          </a:p>
        </p:txBody>
      </p:sp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8D2F6841-8CDD-4E4A-96FB-7B92B56147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9419481"/>
              </p:ext>
            </p:extLst>
          </p:nvPr>
        </p:nvGraphicFramePr>
        <p:xfrm>
          <a:off x="316173" y="1497840"/>
          <a:ext cx="11052412" cy="5121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2506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9844" y="221672"/>
            <a:ext cx="10565938" cy="1356360"/>
          </a:xfrm>
        </p:spPr>
        <p:txBody>
          <a:bodyPr>
            <a:normAutofit/>
          </a:bodyPr>
          <a:lstStyle/>
          <a:p>
            <a:r>
              <a:rPr lang="tr-TR" dirty="0">
                <a:latin typeface="Garamond" panose="02020404030301010803" pitchFamily="18" charset="0"/>
              </a:rPr>
              <a:t>Human Development in </a:t>
            </a:r>
            <a:r>
              <a:rPr lang="en-GB" dirty="0">
                <a:latin typeface="Garamond" panose="02020404030301010803" pitchFamily="18" charset="0"/>
              </a:rPr>
              <a:t>OIC Member States</a:t>
            </a:r>
            <a:endParaRPr lang="en-US" dirty="0">
              <a:latin typeface="Garamond" panose="02020404030301010803" pitchFamily="18" charset="0"/>
            </a:endParaRPr>
          </a:p>
        </p:txBody>
      </p:sp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8808A4A1-65FC-4ACC-AE0E-57D334F1AF94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1055077"/>
          <a:ext cx="8528538" cy="5424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ik 4">
            <a:extLst>
              <a:ext uri="{FF2B5EF4-FFF2-40B4-BE49-F238E27FC236}">
                <a16:creationId xmlns:a16="http://schemas.microsoft.com/office/drawing/2014/main" id="{8808A4A1-65FC-4ACC-AE0E-57D334F1AF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3879392"/>
              </p:ext>
            </p:extLst>
          </p:nvPr>
        </p:nvGraphicFramePr>
        <p:xfrm>
          <a:off x="368490" y="1698609"/>
          <a:ext cx="9908273" cy="4688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0296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7073" y="83128"/>
            <a:ext cx="11760200" cy="1209964"/>
          </a:xfrm>
        </p:spPr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Income Levels vs Human Development</a:t>
            </a: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175939"/>
              </p:ext>
            </p:extLst>
          </p:nvPr>
        </p:nvGraphicFramePr>
        <p:xfrm>
          <a:off x="321577" y="1282037"/>
          <a:ext cx="9886948" cy="5132412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077090">
                  <a:extLst>
                    <a:ext uri="{9D8B030D-6E8A-4147-A177-3AD203B41FA5}">
                      <a16:colId xmlns:a16="http://schemas.microsoft.com/office/drawing/2014/main" val="3671218752"/>
                    </a:ext>
                  </a:extLst>
                </a:gridCol>
                <a:gridCol w="1301643">
                  <a:extLst>
                    <a:ext uri="{9D8B030D-6E8A-4147-A177-3AD203B41FA5}">
                      <a16:colId xmlns:a16="http://schemas.microsoft.com/office/drawing/2014/main" val="746313795"/>
                    </a:ext>
                  </a:extLst>
                </a:gridCol>
                <a:gridCol w="1301643">
                  <a:extLst>
                    <a:ext uri="{9D8B030D-6E8A-4147-A177-3AD203B41FA5}">
                      <a16:colId xmlns:a16="http://schemas.microsoft.com/office/drawing/2014/main" val="631416950"/>
                    </a:ext>
                  </a:extLst>
                </a:gridCol>
                <a:gridCol w="1301643">
                  <a:extLst>
                    <a:ext uri="{9D8B030D-6E8A-4147-A177-3AD203B41FA5}">
                      <a16:colId xmlns:a16="http://schemas.microsoft.com/office/drawing/2014/main" val="3731859084"/>
                    </a:ext>
                  </a:extLst>
                </a:gridCol>
                <a:gridCol w="1301643">
                  <a:extLst>
                    <a:ext uri="{9D8B030D-6E8A-4147-A177-3AD203B41FA5}">
                      <a16:colId xmlns:a16="http://schemas.microsoft.com/office/drawing/2014/main" val="2760239069"/>
                    </a:ext>
                  </a:extLst>
                </a:gridCol>
                <a:gridCol w="1301643">
                  <a:extLst>
                    <a:ext uri="{9D8B030D-6E8A-4147-A177-3AD203B41FA5}">
                      <a16:colId xmlns:a16="http://schemas.microsoft.com/office/drawing/2014/main" val="55702641"/>
                    </a:ext>
                  </a:extLst>
                </a:gridCol>
                <a:gridCol w="1301643">
                  <a:extLst>
                    <a:ext uri="{9D8B030D-6E8A-4147-A177-3AD203B41FA5}">
                      <a16:colId xmlns:a16="http://schemas.microsoft.com/office/drawing/2014/main" val="1400853276"/>
                    </a:ext>
                  </a:extLst>
                </a:gridCol>
              </a:tblGrid>
              <a:tr h="96697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Low income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Lower-middle income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Upper-middle income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High income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238348"/>
                  </a:ext>
                </a:extLst>
              </a:tr>
              <a:tr h="6508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Low </a:t>
                      </a:r>
                      <a:r>
                        <a:rPr lang="tr-TR" sz="1600" u="none" strike="noStrike" dirty="0" smtClean="0">
                          <a:effectLst/>
                        </a:rPr>
                        <a:t>H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uman</a:t>
                      </a:r>
                      <a:r>
                        <a:rPr lang="en-US" sz="1600" u="none" strike="noStrike" dirty="0" smtClean="0">
                          <a:effectLst/>
                        </a:rPr>
                        <a:t> </a:t>
                      </a:r>
                      <a:r>
                        <a:rPr lang="tr-TR" sz="1600" u="none" strike="noStrike" dirty="0" smtClean="0">
                          <a:effectLst/>
                        </a:rPr>
                        <a:t>D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evelopment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# of countries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03738814"/>
                  </a:ext>
                </a:extLst>
              </a:tr>
              <a:tr h="39051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% 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70,59%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29,41%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0,00%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0,00%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100,00%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9482470"/>
                  </a:ext>
                </a:extLst>
              </a:tr>
              <a:tr h="6508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Medium </a:t>
                      </a:r>
                      <a:r>
                        <a:rPr lang="tr-TR" sz="1600" u="none" strike="noStrike" dirty="0" smtClean="0">
                          <a:effectLst/>
                        </a:rPr>
                        <a:t>H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uman</a:t>
                      </a:r>
                      <a:r>
                        <a:rPr lang="en-US" sz="1600" u="none" strike="noStrike" dirty="0" smtClean="0">
                          <a:effectLst/>
                        </a:rPr>
                        <a:t> </a:t>
                      </a:r>
                      <a:r>
                        <a:rPr lang="tr-TR" sz="1600" u="none" strike="noStrike" dirty="0" smtClean="0">
                          <a:effectLst/>
                        </a:rPr>
                        <a:t>D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evelopment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# of countries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7521010"/>
                  </a:ext>
                </a:extLst>
              </a:tr>
              <a:tr h="39051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% 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16,67%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75,00%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8,33%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0,00%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100,00%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813230"/>
                  </a:ext>
                </a:extLst>
              </a:tr>
              <a:tr h="6508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High </a:t>
                      </a:r>
                      <a:r>
                        <a:rPr lang="tr-TR" sz="1600" u="none" strike="noStrike" dirty="0" smtClean="0">
                          <a:effectLst/>
                        </a:rPr>
                        <a:t>H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uman</a:t>
                      </a:r>
                      <a:r>
                        <a:rPr lang="en-US" sz="1600" u="none" strike="noStrike" dirty="0" smtClean="0">
                          <a:effectLst/>
                        </a:rPr>
                        <a:t> </a:t>
                      </a:r>
                      <a:r>
                        <a:rPr lang="tr-TR" sz="1600" u="none" strike="noStrike" dirty="0" smtClean="0">
                          <a:effectLst/>
                        </a:rPr>
                        <a:t>D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evelopment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# of countries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6966708"/>
                  </a:ext>
                </a:extLst>
              </a:tr>
              <a:tr h="39051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% 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0,00%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35,29%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58,82%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5,88%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100,00%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672602"/>
                  </a:ext>
                </a:extLst>
              </a:tr>
              <a:tr h="6508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Very </a:t>
                      </a:r>
                      <a:r>
                        <a:rPr lang="tr-TR" sz="1600" u="none" strike="noStrike" dirty="0" smtClean="0">
                          <a:effectLst/>
                        </a:rPr>
                        <a:t>H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igh</a:t>
                      </a:r>
                      <a:r>
                        <a:rPr lang="en-US" sz="1600" u="none" strike="noStrike" dirty="0" smtClean="0">
                          <a:effectLst/>
                        </a:rPr>
                        <a:t> </a:t>
                      </a:r>
                      <a:r>
                        <a:rPr lang="tr-TR" sz="1600" u="none" strike="noStrike" dirty="0" smtClean="0">
                          <a:effectLst/>
                        </a:rPr>
                        <a:t>H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uman</a:t>
                      </a:r>
                      <a:r>
                        <a:rPr lang="en-US" sz="1600" u="none" strike="noStrike" dirty="0" smtClean="0">
                          <a:effectLst/>
                        </a:rPr>
                        <a:t> </a:t>
                      </a:r>
                      <a:r>
                        <a:rPr lang="tr-TR" sz="1600" u="none" strike="noStrike" dirty="0" smtClean="0">
                          <a:effectLst/>
                        </a:rPr>
                        <a:t>D</a:t>
                      </a:r>
                      <a:r>
                        <a:rPr lang="en-US" sz="1600" u="none" strike="noStrike" dirty="0" err="1" smtClean="0">
                          <a:effectLst/>
                        </a:rPr>
                        <a:t>evelopment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# of countries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7418794"/>
                  </a:ext>
                </a:extLst>
              </a:tr>
              <a:tr h="39051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% 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0,00%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0,00%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36,36%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63,64%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100,00%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72808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032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0126" y="249382"/>
            <a:ext cx="11732491" cy="1356360"/>
          </a:xfrm>
        </p:spPr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Human Development Index</a:t>
            </a:r>
            <a:r>
              <a:rPr lang="tr-TR" dirty="0">
                <a:latin typeface="Garamond" panose="02020404030301010803" pitchFamily="18" charset="0"/>
              </a:rPr>
              <a:t> </a:t>
            </a:r>
            <a:r>
              <a:rPr lang="tr-TR" dirty="0" err="1">
                <a:latin typeface="Garamond" panose="02020404030301010803" pitchFamily="18" charset="0"/>
              </a:rPr>
              <a:t>by</a:t>
            </a:r>
            <a:r>
              <a:rPr lang="tr-TR" dirty="0">
                <a:latin typeface="Garamond" panose="02020404030301010803" pitchFamily="18" charset="0"/>
              </a:rPr>
              <a:t> </a:t>
            </a:r>
            <a:r>
              <a:rPr lang="tr-TR" dirty="0" err="1">
                <a:latin typeface="Garamond" panose="02020404030301010803" pitchFamily="18" charset="0"/>
              </a:rPr>
              <a:t>Income</a:t>
            </a:r>
            <a:r>
              <a:rPr lang="tr-TR" dirty="0">
                <a:latin typeface="Garamond" panose="02020404030301010803" pitchFamily="18" charset="0"/>
              </a:rPr>
              <a:t> </a:t>
            </a:r>
            <a:r>
              <a:rPr lang="tr-TR" dirty="0" err="1">
                <a:latin typeface="Garamond" panose="02020404030301010803" pitchFamily="18" charset="0"/>
              </a:rPr>
              <a:t>Groups</a:t>
            </a:r>
            <a:r>
              <a:rPr lang="en-US" dirty="0">
                <a:latin typeface="Garamond" panose="02020404030301010803" pitchFamily="18" charset="0"/>
              </a:rPr>
              <a:t>- OIC Members</a:t>
            </a:r>
          </a:p>
        </p:txBody>
      </p:sp>
      <p:graphicFrame>
        <p:nvGraphicFramePr>
          <p:cNvPr id="3" name="Diyagram 2"/>
          <p:cNvGraphicFramePr/>
          <p:nvPr>
            <p:extLst/>
          </p:nvPr>
        </p:nvGraphicFramePr>
        <p:xfrm>
          <a:off x="424872" y="1689485"/>
          <a:ext cx="11009746" cy="3990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729673" y="6031346"/>
            <a:ext cx="604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Garamond" panose="02020404030301010803" pitchFamily="18" charset="0"/>
              </a:rPr>
              <a:t>HDI: 0 (</a:t>
            </a:r>
            <a:r>
              <a:rPr lang="tr-TR" dirty="0" err="1">
                <a:latin typeface="Garamond" panose="02020404030301010803" pitchFamily="18" charset="0"/>
              </a:rPr>
              <a:t>Low</a:t>
            </a:r>
            <a:r>
              <a:rPr lang="tr-TR" dirty="0">
                <a:latin typeface="Garamond" panose="02020404030301010803" pitchFamily="18" charset="0"/>
              </a:rPr>
              <a:t> Development)- 1 (High Development)</a:t>
            </a:r>
            <a:endParaRPr lang="en-US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186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76225" y="283028"/>
            <a:ext cx="9875520" cy="1356360"/>
          </a:xfrm>
        </p:spPr>
        <p:txBody>
          <a:bodyPr/>
          <a:lstStyle/>
          <a:p>
            <a:r>
              <a:rPr lang="en-US" dirty="0"/>
              <a:t>Multidimensional Poverty Index</a:t>
            </a:r>
          </a:p>
        </p:txBody>
      </p:sp>
      <p:pic>
        <p:nvPicPr>
          <p:cNvPr id="1026" name="Picture 2" descr="MPI Road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" y="1398814"/>
            <a:ext cx="11915775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5341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7072" y="110089"/>
            <a:ext cx="11657713" cy="1356360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Garamond" panose="02020404030301010803" pitchFamily="18" charset="0"/>
              </a:rPr>
              <a:t>Multidimensional Poverty by Region (% of population with multidimensional poverty)</a:t>
            </a:r>
          </a:p>
        </p:txBody>
      </p:sp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502315"/>
              </p:ext>
            </p:extLst>
          </p:nvPr>
        </p:nvGraphicFramePr>
        <p:xfrm>
          <a:off x="266699" y="1832355"/>
          <a:ext cx="8822710" cy="4513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3974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7072" y="240146"/>
            <a:ext cx="9875520" cy="1356360"/>
          </a:xfrm>
        </p:spPr>
        <p:txBody>
          <a:bodyPr/>
          <a:lstStyle/>
          <a:p>
            <a:r>
              <a:rPr lang="en-US" dirty="0"/>
              <a:t>Global Hunger Index</a:t>
            </a:r>
          </a:p>
        </p:txBody>
      </p:sp>
      <p:pic>
        <p:nvPicPr>
          <p:cNvPr id="3076" name="Picture 4" descr="On Global Hunger and Climate Change | Buddhist Global Relie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57" y="1392238"/>
            <a:ext cx="5103341" cy="509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577" y="2224521"/>
            <a:ext cx="37719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79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7073" y="249382"/>
            <a:ext cx="9875520" cy="1356360"/>
          </a:xfrm>
        </p:spPr>
        <p:txBody>
          <a:bodyPr/>
          <a:lstStyle/>
          <a:p>
            <a:r>
              <a:rPr lang="en-US" dirty="0"/>
              <a:t>Global Hunger Index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109" y="113226"/>
            <a:ext cx="3771900" cy="2686050"/>
          </a:xfrm>
          <a:prstGeom prst="rect">
            <a:avLst/>
          </a:prstGeom>
        </p:spPr>
      </p:pic>
      <p:pic>
        <p:nvPicPr>
          <p:cNvPr id="5" name="Picture 4" descr="On Global Hunger and Climate Change | Buddhist Global Relie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833" y="262717"/>
            <a:ext cx="2721706" cy="271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Grafik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127173"/>
              </p:ext>
            </p:extLst>
          </p:nvPr>
        </p:nvGraphicFramePr>
        <p:xfrm>
          <a:off x="313899" y="2770496"/>
          <a:ext cx="10945504" cy="398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88785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65545" y="240145"/>
            <a:ext cx="9875520" cy="1356360"/>
          </a:xfrm>
        </p:spPr>
        <p:txBody>
          <a:bodyPr/>
          <a:lstStyle/>
          <a:p>
            <a:r>
              <a:rPr lang="en-US" dirty="0"/>
              <a:t>Global </a:t>
            </a:r>
            <a:r>
              <a:rPr lang="en-US" dirty="0" smtClean="0"/>
              <a:t>Parity </a:t>
            </a:r>
            <a:r>
              <a:rPr lang="en-US" dirty="0"/>
              <a:t>Index</a:t>
            </a:r>
          </a:p>
        </p:txBody>
      </p:sp>
      <p:pic>
        <p:nvPicPr>
          <p:cNvPr id="4" name="Resi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41" y="1761049"/>
            <a:ext cx="9886809" cy="4721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394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9382" y="258617"/>
            <a:ext cx="10639829" cy="1356360"/>
          </a:xfrm>
        </p:spPr>
        <p:txBody>
          <a:bodyPr>
            <a:normAutofit/>
          </a:bodyPr>
          <a:lstStyle/>
          <a:p>
            <a:r>
              <a:rPr lang="en-GB" dirty="0">
                <a:latin typeface="Garamond" panose="02020404030301010803" pitchFamily="18" charset="0"/>
              </a:rPr>
              <a:t>Global </a:t>
            </a:r>
            <a:r>
              <a:rPr lang="en-GB" dirty="0" smtClean="0">
                <a:latin typeface="Garamond" panose="02020404030301010803" pitchFamily="18" charset="0"/>
              </a:rPr>
              <a:t>Parity </a:t>
            </a:r>
            <a:r>
              <a:rPr lang="en-GB" dirty="0">
                <a:latin typeface="Garamond" panose="02020404030301010803" pitchFamily="18" charset="0"/>
              </a:rPr>
              <a:t>Index</a:t>
            </a:r>
            <a:endParaRPr lang="en-US" dirty="0">
              <a:latin typeface="Garamond" panose="02020404030301010803" pitchFamily="18" charset="0"/>
            </a:endParaRPr>
          </a:p>
        </p:txBody>
      </p:sp>
      <p:graphicFrame>
        <p:nvGraphicFramePr>
          <p:cNvPr id="3" name="Grafik 2"/>
          <p:cNvGraphicFramePr/>
          <p:nvPr>
            <p:extLst>
              <p:ext uri="{D42A27DB-BD31-4B8C-83A1-F6EECF244321}">
                <p14:modId xmlns:p14="http://schemas.microsoft.com/office/powerpoint/2010/main" val="4074044595"/>
              </p:ext>
            </p:extLst>
          </p:nvPr>
        </p:nvGraphicFramePr>
        <p:xfrm>
          <a:off x="112036" y="1354245"/>
          <a:ext cx="9450418" cy="4845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9898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9363" y="230909"/>
            <a:ext cx="9875520" cy="1356360"/>
          </a:xfrm>
        </p:spPr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Women Empowerment Index</a:t>
            </a:r>
          </a:p>
        </p:txBody>
      </p:sp>
      <p:pic>
        <p:nvPicPr>
          <p:cNvPr id="3" name="Resim 2" descr="https://hdr.undp.org/sites/default/files/styles/1400x/public/images/2023-07/WEI_diagram.PNG?itok=75Q2w80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92" y="1773381"/>
            <a:ext cx="11111344" cy="4535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24586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9381" y="267854"/>
            <a:ext cx="10602884" cy="1356360"/>
          </a:xfrm>
        </p:spPr>
        <p:txBody>
          <a:bodyPr>
            <a:normAutofit/>
          </a:bodyPr>
          <a:lstStyle/>
          <a:p>
            <a:r>
              <a:rPr lang="en-GB" dirty="0">
                <a:latin typeface="Garamond" panose="02020404030301010803" pitchFamily="18" charset="0"/>
              </a:rPr>
              <a:t>Women Empowerment Index</a:t>
            </a:r>
            <a:endParaRPr lang="en-US" dirty="0">
              <a:latin typeface="Garamond" panose="02020404030301010803" pitchFamily="18" charset="0"/>
            </a:endParaRPr>
          </a:p>
        </p:txBody>
      </p:sp>
      <p:graphicFrame>
        <p:nvGraphicFramePr>
          <p:cNvPr id="3" name="Grafik 2"/>
          <p:cNvGraphicFramePr/>
          <p:nvPr>
            <p:extLst>
              <p:ext uri="{D42A27DB-BD31-4B8C-83A1-F6EECF244321}">
                <p14:modId xmlns:p14="http://schemas.microsoft.com/office/powerpoint/2010/main" val="1193260003"/>
              </p:ext>
            </p:extLst>
          </p:nvPr>
        </p:nvGraphicFramePr>
        <p:xfrm>
          <a:off x="229656" y="1314248"/>
          <a:ext cx="8821354" cy="4823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1588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7073" y="230909"/>
            <a:ext cx="9875520" cy="1356360"/>
          </a:xfrm>
        </p:spPr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Summary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49722" y="1484745"/>
            <a:ext cx="11711369" cy="5146963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>
                <a:latin typeface="Garamond" panose="02020404030301010803" pitchFamily="18" charset="0"/>
              </a:rPr>
              <a:t>The OIC Member Countries </a:t>
            </a:r>
            <a:r>
              <a:rPr lang="en-US" b="1" dirty="0">
                <a:latin typeface="Garamond" panose="02020404030301010803" pitchFamily="18" charset="0"/>
              </a:rPr>
              <a:t>do not form a homogenous group </a:t>
            </a:r>
            <a:r>
              <a:rPr lang="en-US" dirty="0">
                <a:latin typeface="Garamond" panose="02020404030301010803" pitchFamily="18" charset="0"/>
              </a:rPr>
              <a:t>in terms of poverty. </a:t>
            </a:r>
          </a:p>
          <a:p>
            <a:pPr algn="just"/>
            <a:r>
              <a:rPr lang="en-US" b="1" dirty="0">
                <a:latin typeface="Garamond" panose="02020404030301010803" pitchFamily="18" charset="0"/>
              </a:rPr>
              <a:t>2</a:t>
            </a:r>
            <a:r>
              <a:rPr lang="tr-TR" b="1" dirty="0">
                <a:latin typeface="Garamond" panose="02020404030301010803" pitchFamily="18" charset="0"/>
              </a:rPr>
              <a:t>1</a:t>
            </a:r>
            <a:r>
              <a:rPr lang="en-US" b="1" dirty="0">
                <a:latin typeface="Garamond" panose="02020404030301010803" pitchFamily="18" charset="0"/>
              </a:rPr>
              <a:t> out of 4</a:t>
            </a:r>
            <a:r>
              <a:rPr lang="tr-TR" b="1" dirty="0">
                <a:latin typeface="Garamond" panose="02020404030301010803" pitchFamily="18" charset="0"/>
              </a:rPr>
              <a:t>4</a:t>
            </a:r>
            <a:r>
              <a:rPr lang="en-US" b="1" dirty="0">
                <a:latin typeface="Garamond" panose="02020404030301010803" pitchFamily="18" charset="0"/>
              </a:rPr>
              <a:t> Least Developed Countries </a:t>
            </a:r>
            <a:r>
              <a:rPr lang="en-US" dirty="0">
                <a:latin typeface="Garamond" panose="02020404030301010803" pitchFamily="18" charset="0"/>
              </a:rPr>
              <a:t>(LDCs) are members of the OIC.</a:t>
            </a:r>
          </a:p>
          <a:p>
            <a:pPr algn="just"/>
            <a:r>
              <a:rPr lang="en-US" dirty="0">
                <a:latin typeface="Garamond" panose="02020404030301010803" pitchFamily="18" charset="0"/>
              </a:rPr>
              <a:t>Although developing countries have recorded </a:t>
            </a:r>
            <a:r>
              <a:rPr lang="en-US" b="1" dirty="0">
                <a:latin typeface="Garamond" panose="02020404030301010803" pitchFamily="18" charset="0"/>
              </a:rPr>
              <a:t>considerable improvements in monetary and non-monetary poverty alleviation</a:t>
            </a:r>
            <a:r>
              <a:rPr lang="en-US" dirty="0">
                <a:latin typeface="Garamond" panose="02020404030301010803" pitchFamily="18" charset="0"/>
              </a:rPr>
              <a:t> in the last decades, poverty rates are still high for a sizeable number of countries.</a:t>
            </a:r>
          </a:p>
          <a:p>
            <a:pPr algn="just"/>
            <a:r>
              <a:rPr lang="en-US" dirty="0">
                <a:latin typeface="Garamond" panose="02020404030301010803" pitchFamily="18" charset="0"/>
              </a:rPr>
              <a:t>There are around </a:t>
            </a:r>
            <a:r>
              <a:rPr lang="en-US" b="1" dirty="0">
                <a:latin typeface="Garamond" panose="02020404030301010803" pitchFamily="18" charset="0"/>
              </a:rPr>
              <a:t>400 to 450 million </a:t>
            </a:r>
            <a:r>
              <a:rPr lang="en-US" dirty="0">
                <a:latin typeface="Garamond" panose="02020404030301010803" pitchFamily="18" charset="0"/>
              </a:rPr>
              <a:t>people living in poverty in the OIC region</a:t>
            </a:r>
            <a:endParaRPr lang="tr-TR" dirty="0">
              <a:latin typeface="Garamond" panose="02020404030301010803" pitchFamily="18" charset="0"/>
            </a:endParaRPr>
          </a:p>
          <a:p>
            <a:pPr algn="just"/>
            <a:r>
              <a:rPr lang="en-US" dirty="0">
                <a:latin typeface="Garamond" panose="02020404030301010803" pitchFamily="18" charset="0"/>
              </a:rPr>
              <a:t>Poverty alleviation is a </a:t>
            </a:r>
            <a:r>
              <a:rPr lang="en-US" b="1" dirty="0">
                <a:latin typeface="Garamond" panose="02020404030301010803" pitchFamily="18" charset="0"/>
              </a:rPr>
              <a:t>permanent agenda item and cooperation areas of the COMCEC</a:t>
            </a:r>
            <a:r>
              <a:rPr lang="en-US" dirty="0">
                <a:latin typeface="Garamond" panose="02020404030301010803" pitchFamily="18" charset="0"/>
              </a:rPr>
              <a:t>.</a:t>
            </a:r>
            <a:endParaRPr lang="tr-TR" dirty="0">
              <a:latin typeface="Garamond" panose="02020404030301010803" pitchFamily="18" charset="0"/>
            </a:endParaRPr>
          </a:p>
          <a:p>
            <a:pPr algn="just"/>
            <a:r>
              <a:rPr lang="en-US" dirty="0">
                <a:latin typeface="Garamond" panose="02020404030301010803" pitchFamily="18" charset="0"/>
              </a:rPr>
              <a:t>Through the collaborative efforts and support of COMCEC, individual member states should continue working towards </a:t>
            </a:r>
            <a:r>
              <a:rPr lang="en-US" b="1" dirty="0">
                <a:latin typeface="Garamond" panose="02020404030301010803" pitchFamily="18" charset="0"/>
              </a:rPr>
              <a:t>sustainable development </a:t>
            </a:r>
            <a:r>
              <a:rPr lang="en-US" dirty="0">
                <a:latin typeface="Garamond" panose="02020404030301010803" pitchFamily="18" charset="0"/>
              </a:rPr>
              <a:t>that encompasses crucial aspects such as </a:t>
            </a:r>
            <a:r>
              <a:rPr lang="en-US" b="1" dirty="0">
                <a:latin typeface="Garamond" panose="02020404030301010803" pitchFamily="18" charset="0"/>
              </a:rPr>
              <a:t>health, education, a decent standard of living, the reduction of gender inequality, and the empowerment of women</a:t>
            </a:r>
            <a:r>
              <a:rPr lang="en-US" dirty="0"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92903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544945" y="1080655"/>
            <a:ext cx="1121294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dirty="0" err="1">
                <a:latin typeface="Garamond" panose="02020404030301010803" pitchFamily="18" charset="0"/>
              </a:rPr>
              <a:t>Thank</a:t>
            </a:r>
            <a:r>
              <a:rPr lang="tr-TR" sz="5400" dirty="0">
                <a:latin typeface="Garamond" panose="02020404030301010803" pitchFamily="18" charset="0"/>
              </a:rPr>
              <a:t> </a:t>
            </a:r>
            <a:r>
              <a:rPr lang="tr-TR" sz="5400" dirty="0" err="1">
                <a:latin typeface="Garamond" panose="02020404030301010803" pitchFamily="18" charset="0"/>
              </a:rPr>
              <a:t>you</a:t>
            </a:r>
            <a:r>
              <a:rPr lang="tr-TR" sz="5400" dirty="0">
                <a:latin typeface="Garamond" panose="02020404030301010803" pitchFamily="18" charset="0"/>
              </a:rPr>
              <a:t> </a:t>
            </a:r>
            <a:r>
              <a:rPr lang="tr-TR" sz="5400" dirty="0" err="1">
                <a:latin typeface="Garamond" panose="02020404030301010803" pitchFamily="18" charset="0"/>
              </a:rPr>
              <a:t>for</a:t>
            </a:r>
            <a:r>
              <a:rPr lang="tr-TR" sz="5400" dirty="0">
                <a:latin typeface="Garamond" panose="02020404030301010803" pitchFamily="18" charset="0"/>
              </a:rPr>
              <a:t> </a:t>
            </a:r>
            <a:r>
              <a:rPr lang="tr-TR" sz="5400" dirty="0" err="1">
                <a:latin typeface="Garamond" panose="02020404030301010803" pitchFamily="18" charset="0"/>
              </a:rPr>
              <a:t>your</a:t>
            </a:r>
            <a:r>
              <a:rPr lang="tr-TR" sz="5400" dirty="0">
                <a:latin typeface="Garamond" panose="02020404030301010803" pitchFamily="18" charset="0"/>
              </a:rPr>
              <a:t> </a:t>
            </a:r>
            <a:r>
              <a:rPr lang="tr-TR" sz="5400" dirty="0" err="1">
                <a:latin typeface="Garamond" panose="02020404030301010803" pitchFamily="18" charset="0"/>
              </a:rPr>
              <a:t>attention</a:t>
            </a:r>
            <a:r>
              <a:rPr lang="tr-TR" sz="5400" dirty="0">
                <a:latin typeface="Garamond" panose="02020404030301010803" pitchFamily="18" charset="0"/>
              </a:rPr>
              <a:t>…</a:t>
            </a:r>
          </a:p>
          <a:p>
            <a:pPr algn="ctr"/>
            <a:endParaRPr lang="tr-TR" sz="3600" dirty="0">
              <a:latin typeface="Garamond" panose="02020404030301010803" pitchFamily="18" charset="0"/>
            </a:endParaRPr>
          </a:p>
          <a:p>
            <a:pPr algn="ctr"/>
            <a:endParaRPr lang="tr-TR" sz="3600" dirty="0">
              <a:latin typeface="Garamond" panose="02020404030301010803" pitchFamily="18" charset="0"/>
            </a:endParaRPr>
          </a:p>
          <a:p>
            <a:pPr algn="ctr"/>
            <a:endParaRPr lang="tr-TR" sz="3600" dirty="0">
              <a:latin typeface="Garamond" panose="02020404030301010803" pitchFamily="18" charset="0"/>
            </a:endParaRPr>
          </a:p>
          <a:p>
            <a:pPr algn="r"/>
            <a:endParaRPr lang="tr-TR" sz="3600" dirty="0">
              <a:latin typeface="Garamond" panose="02020404030301010803" pitchFamily="18" charset="0"/>
            </a:endParaRPr>
          </a:p>
          <a:p>
            <a:pPr algn="r"/>
            <a:r>
              <a:rPr lang="tr-TR" sz="3600" dirty="0" smtClean="0">
                <a:latin typeface="Garamond" panose="02020404030301010803" pitchFamily="18" charset="0"/>
              </a:rPr>
              <a:t>Prof</a:t>
            </a:r>
            <a:r>
              <a:rPr lang="tr-TR" sz="3600" dirty="0">
                <a:latin typeface="Garamond" panose="02020404030301010803" pitchFamily="18" charset="0"/>
              </a:rPr>
              <a:t>. Belgi Turan</a:t>
            </a:r>
          </a:p>
          <a:p>
            <a:pPr algn="r"/>
            <a:r>
              <a:rPr lang="tr-TR" sz="3600" dirty="0">
                <a:latin typeface="Garamond" panose="02020404030301010803" pitchFamily="18" charset="0"/>
                <a:hlinkClick r:id="rId2"/>
              </a:rPr>
              <a:t>belgituran@etu.edu.tr</a:t>
            </a:r>
            <a:endParaRPr lang="tr-TR" sz="3600" dirty="0">
              <a:latin typeface="Garamond" panose="02020404030301010803" pitchFamily="18" charset="0"/>
            </a:endParaRPr>
          </a:p>
          <a:p>
            <a:pPr algn="ctr"/>
            <a:endParaRPr lang="tr-TR" sz="3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879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599</Words>
  <Application>Microsoft Office PowerPoint</Application>
  <PresentationFormat>Geniş ekran</PresentationFormat>
  <Paragraphs>147</Paragraphs>
  <Slides>27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Office Teması</vt:lpstr>
      <vt:lpstr>PowerPoint Sunusu</vt:lpstr>
      <vt:lpstr>GDP Per Capita (PPP) (Curr. Int. $) in the World</vt:lpstr>
      <vt:lpstr>Poverty Headcount Ratio at US$3.00 a day (PPP) (% of Population) --World</vt:lpstr>
      <vt:lpstr>GDP Per Capita (PPP) (Curr. Int. $) in the OIC</vt:lpstr>
      <vt:lpstr>Poverty Headcount at US$3 a day (PPP) (% of Population) in the OIC  </vt:lpstr>
      <vt:lpstr>OIC Countries </vt:lpstr>
      <vt:lpstr>GDP Per Capita (PPP, Current Int. $) in the OIC, 2025- High Income Countries</vt:lpstr>
      <vt:lpstr>GDP Per Capita (PPP, Current Int. $) in the OIC, 2025 –Upper Middle Income Countries</vt:lpstr>
      <vt:lpstr>GDP Per Capita (PPP, Current Int. $) in the OIC, 2025 –Lower Middle Income Countries</vt:lpstr>
      <vt:lpstr>GDP Per Capita (PPP, Current Int. $) in the OIC, 2025 –Low Income Countries</vt:lpstr>
      <vt:lpstr>Poverty Headcount at US$3.00 a day (PPP) (% of Population) in the OIC</vt:lpstr>
      <vt:lpstr>Human Development Index</vt:lpstr>
      <vt:lpstr>Trends in Human Development Index, 1990-2023 </vt:lpstr>
      <vt:lpstr>Annual growth rate in HDI between 1990 and 2023</vt:lpstr>
      <vt:lpstr>Human Development in OIC Member States</vt:lpstr>
      <vt:lpstr>Income Levels vs Human Development</vt:lpstr>
      <vt:lpstr>Human Development Index by Income Groups- OIC Members</vt:lpstr>
      <vt:lpstr>Multidimensional Poverty Index</vt:lpstr>
      <vt:lpstr>Multidimensional Poverty by Region (% of population with multidimensional poverty)</vt:lpstr>
      <vt:lpstr>Global Hunger Index</vt:lpstr>
      <vt:lpstr>Global Hunger Index</vt:lpstr>
      <vt:lpstr>Global Parity Index</vt:lpstr>
      <vt:lpstr>Global Parity Index</vt:lpstr>
      <vt:lpstr>Women Empowerment Index</vt:lpstr>
      <vt:lpstr>Women Empowerment Index</vt:lpstr>
      <vt:lpstr>Summary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Belgi</dc:creator>
  <cp:lastModifiedBy>MİNE DEMİR</cp:lastModifiedBy>
  <cp:revision>11</cp:revision>
  <dcterms:created xsi:type="dcterms:W3CDTF">2026-09-15T09:01:51Z</dcterms:created>
  <dcterms:modified xsi:type="dcterms:W3CDTF">2026-09-15T13:02:00Z</dcterms:modified>
</cp:coreProperties>
</file>