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Aileron Bold" panose="020B0604020202020204" charset="0"/>
      <p:regular r:id="rId28"/>
      <p:bold r:id="rId29"/>
    </p:embeddedFont>
    <p:embeddedFont>
      <p:font typeface="Canva Sans" panose="020B0604020202020204" charset="0"/>
      <p:regular r:id="rId30"/>
    </p:embeddedFont>
    <p:embeddedFont>
      <p:font typeface="Helvetica Now Display" panose="020B0604020202020204" charset="0"/>
      <p:regular r:id="rId31"/>
    </p:embeddedFont>
    <p:embeddedFont>
      <p:font typeface="Helvetica Now Display Italics" panose="020B0604020202020204" charset="0"/>
      <p:regular r:id="rId32"/>
    </p:embeddedFont>
    <p:embeddedFont>
      <p:font typeface="League Spartan" panose="020B0604020202020204" charset="0"/>
      <p:regular r:id="rId33"/>
      <p:bold r:id="rId34"/>
    </p:embeddedFont>
    <p:embeddedFont>
      <p:font typeface="Open Sauce" panose="020B0604020202020204" charset="0"/>
      <p:regular r:id="rId35"/>
    </p:embeddedFont>
    <p:embeddedFont>
      <p:font typeface="Open Sauce Bold" panose="020B0604020202020204" charset="0"/>
      <p:regular r:id="rId36"/>
      <p:bold r:id="rId37"/>
    </p:embeddedFont>
    <p:embeddedFont>
      <p:font typeface="Open Sauce Bold Italics" panose="020B0604020202020204" charset="0"/>
      <p:regular r:id="rId38"/>
      <p:bold r:id="rId39"/>
      <p:italic r:id="rId40"/>
      <p:boldItalic r:id="rId41"/>
    </p:embeddedFont>
    <p:embeddedFont>
      <p:font typeface="Open Sauce Heavy" panose="020B0604020202020204" charset="0"/>
      <p:regular r:id="rId42"/>
      <p:bold r:id="rId43"/>
    </p:embeddedFont>
    <p:embeddedFont>
      <p:font typeface="Open Sauce Heavy Italics" panose="020B0604020202020204" charset="0"/>
      <p:regular r:id="rId44"/>
      <p:bold r:id="rId45"/>
      <p:italic r:id="rId46"/>
      <p:boldItalic r:id="rId47"/>
    </p:embeddedFont>
    <p:embeddedFont>
      <p:font typeface="Open Sauce Italics" panose="020B0604020202020204" charset="0"/>
      <p:regular r:id="rId48"/>
      <p:italic r:id="rId49"/>
    </p:embeddedFont>
    <p:embeddedFont>
      <p:font typeface="Open Sauce Light" panose="020B0604020202020204" charset="0"/>
      <p:regular r:id="rId50"/>
    </p:embeddedFont>
    <p:embeddedFont>
      <p:font typeface="Open Sauce Medium" panose="020B0604020202020204" charset="0"/>
      <p:regular r:id="rId51"/>
    </p:embeddedFont>
    <p:embeddedFont>
      <p:font typeface="Open Sauce Medium Italics" panose="020B0604020202020204" charset="0"/>
      <p:regular r:id="rId52"/>
      <p:italic r:id="rId53"/>
    </p:embeddedFont>
    <p:embeddedFont>
      <p:font typeface="Open Sauce Semi-Bold" panose="020B0604020202020204" charset="0"/>
      <p:regular r:id="rId54"/>
      <p:bold r:id="rId55"/>
    </p:embeddedFont>
    <p:embeddedFont>
      <p:font typeface="Poppins" panose="00000500000000000000" pitchFamily="2" charset="0"/>
      <p:regular r:id="rId56"/>
      <p:bold r:id="rId57"/>
      <p:italic r:id="rId58"/>
      <p:boldItalic r:id="rId59"/>
    </p:embeddedFont>
    <p:embeddedFont>
      <p:font typeface="Poppins Semi-Bold" panose="020B0604020202020204" charset="0"/>
      <p:regular r:id="rId60"/>
      <p:bold r:id="rId61"/>
    </p:embeddedFont>
    <p:embeddedFont>
      <p:font typeface="TT Hoves Bold" panose="020B0604020202020204" charset="0"/>
      <p:regular r:id="rId62"/>
      <p:bold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EF92E4-47BD-434E-8EA8-C68A9045672A}">
          <p14:sldIdLst>
            <p14:sldId id="256"/>
            <p14:sldId id="257"/>
            <p14:sldId id="258"/>
            <p14:sldId id="259"/>
            <p14:sldId id="260"/>
            <p14:sldId id="261"/>
            <p14:sldId id="262"/>
            <p14:sldId id="263"/>
            <p14:sldId id="264"/>
            <p14:sldId id="265"/>
            <p14:sldId id="266"/>
            <p14:sldId id="267"/>
            <p14:sldId id="268"/>
            <p14:sldId id="269"/>
            <p14:sldId id="271"/>
            <p14:sldId id="270"/>
            <p14:sldId id="272"/>
            <p14:sldId id="273"/>
            <p14:sldId id="274"/>
            <p14:sldId id="275"/>
            <p14:sldId id="276"/>
            <p14:sldId id="277"/>
            <p14:sldId id="278"/>
            <p14:sldId id="279"/>
            <p14:sldId id="280"/>
            <p14:sldId id="28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31C1F3-EA7B-4226-BEC8-B291C16FB562}" v="1" dt="2026-09-14T06:15:43.5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4597" autoAdjust="0"/>
  </p:normalViewPr>
  <p:slideViewPr>
    <p:cSldViewPr>
      <p:cViewPr varScale="1">
        <p:scale>
          <a:sx n="70" d="100"/>
          <a:sy n="70" d="100"/>
        </p:scale>
        <p:origin x="80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15.fntdata"/><Relationship Id="rId47" Type="http://schemas.openxmlformats.org/officeDocument/2006/relationships/font" Target="fonts/font20.fntdata"/><Relationship Id="rId63" Type="http://schemas.openxmlformats.org/officeDocument/2006/relationships/font" Target="fonts/font36.fntdata"/><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2.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font" Target="fonts/font26.fntdata"/><Relationship Id="rId58" Type="http://schemas.openxmlformats.org/officeDocument/2006/relationships/font" Target="fonts/font31.fntdata"/><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font" Target="fonts/font3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56" Type="http://schemas.openxmlformats.org/officeDocument/2006/relationships/font" Target="fonts/font29.fntdata"/><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font" Target="fonts/font2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59" Type="http://schemas.openxmlformats.org/officeDocument/2006/relationships/font" Target="fonts/font32.fntdata"/><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14.fntdata"/><Relationship Id="rId54" Type="http://schemas.openxmlformats.org/officeDocument/2006/relationships/font" Target="fonts/font27.fntdata"/><Relationship Id="rId62" Type="http://schemas.openxmlformats.org/officeDocument/2006/relationships/font" Target="fonts/font3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 Id="rId57" Type="http://schemas.openxmlformats.org/officeDocument/2006/relationships/font" Target="fonts/font30.fntdata"/><Relationship Id="rId10" Type="http://schemas.openxmlformats.org/officeDocument/2006/relationships/slide" Target="slides/slide9.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font" Target="fonts/font25.fntdata"/><Relationship Id="rId60" Type="http://schemas.openxmlformats.org/officeDocument/2006/relationships/font" Target="fonts/font33.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12.fntdata"/><Relationship Id="rId34" Type="http://schemas.openxmlformats.org/officeDocument/2006/relationships/font" Target="fonts/font7.fntdata"/><Relationship Id="rId50" Type="http://schemas.openxmlformats.org/officeDocument/2006/relationships/font" Target="fonts/font23.fntdata"/><Relationship Id="rId55" Type="http://schemas.openxmlformats.org/officeDocument/2006/relationships/font" Target="fonts/font2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hurram M" userId="29ece474-1f59-435e-ae93-09448b21383a" providerId="ADAL" clId="{0E37F371-3FA3-4C19-A53C-9FE27EF11C54}"/>
    <pc:docChg chg="undo redo custSel addSld delSld modSld addSection delSection modSection">
      <pc:chgData name="Khurram M" userId="29ece474-1f59-435e-ae93-09448b21383a" providerId="ADAL" clId="{0E37F371-3FA3-4C19-A53C-9FE27EF11C54}" dt="2026-09-14T06:17:04.311" v="507" actId="20577"/>
      <pc:docMkLst>
        <pc:docMk/>
      </pc:docMkLst>
      <pc:sldChg chg="modSp mod">
        <pc:chgData name="Khurram M" userId="29ece474-1f59-435e-ae93-09448b21383a" providerId="ADAL" clId="{0E37F371-3FA3-4C19-A53C-9FE27EF11C54}" dt="2026-09-14T06:13:38.516" v="463" actId="20577"/>
        <pc:sldMkLst>
          <pc:docMk/>
          <pc:sldMk cId="0" sldId="256"/>
        </pc:sldMkLst>
        <pc:spChg chg="mod">
          <ac:chgData name="Khurram M" userId="29ece474-1f59-435e-ae93-09448b21383a" providerId="ADAL" clId="{0E37F371-3FA3-4C19-A53C-9FE27EF11C54}" dt="2026-09-14T06:13:38.516" v="463" actId="20577"/>
          <ac:spMkLst>
            <pc:docMk/>
            <pc:sldMk cId="0" sldId="256"/>
            <ac:spMk id="7" creationId="{00000000-0000-0000-0000-000000000000}"/>
          </ac:spMkLst>
        </pc:spChg>
      </pc:sldChg>
      <pc:sldChg chg="modSp mod">
        <pc:chgData name="Khurram M" userId="29ece474-1f59-435e-ae93-09448b21383a" providerId="ADAL" clId="{0E37F371-3FA3-4C19-A53C-9FE27EF11C54}" dt="2026-09-09T12:15:15.695" v="294" actId="20577"/>
        <pc:sldMkLst>
          <pc:docMk/>
          <pc:sldMk cId="0" sldId="259"/>
        </pc:sldMkLst>
        <pc:spChg chg="mod">
          <ac:chgData name="Khurram M" userId="29ece474-1f59-435e-ae93-09448b21383a" providerId="ADAL" clId="{0E37F371-3FA3-4C19-A53C-9FE27EF11C54}" dt="2026-09-09T12:15:15.695" v="294" actId="20577"/>
          <ac:spMkLst>
            <pc:docMk/>
            <pc:sldMk cId="0" sldId="259"/>
            <ac:spMk id="12" creationId="{00000000-0000-0000-0000-000000000000}"/>
          </ac:spMkLst>
        </pc:spChg>
      </pc:sldChg>
      <pc:sldChg chg="add del">
        <pc:chgData name="Khurram M" userId="29ece474-1f59-435e-ae93-09448b21383a" providerId="ADAL" clId="{0E37F371-3FA3-4C19-A53C-9FE27EF11C54}" dt="2026-09-08T13:51:48.488" v="63" actId="2696"/>
        <pc:sldMkLst>
          <pc:docMk/>
          <pc:sldMk cId="0" sldId="260"/>
        </pc:sldMkLst>
      </pc:sldChg>
      <pc:sldChg chg="add del">
        <pc:chgData name="Khurram M" userId="29ece474-1f59-435e-ae93-09448b21383a" providerId="ADAL" clId="{0E37F371-3FA3-4C19-A53C-9FE27EF11C54}" dt="2026-09-08T13:51:48.488" v="63" actId="2696"/>
        <pc:sldMkLst>
          <pc:docMk/>
          <pc:sldMk cId="0" sldId="261"/>
        </pc:sldMkLst>
      </pc:sldChg>
      <pc:sldChg chg="add del">
        <pc:chgData name="Khurram M" userId="29ece474-1f59-435e-ae93-09448b21383a" providerId="ADAL" clId="{0E37F371-3FA3-4C19-A53C-9FE27EF11C54}" dt="2026-09-08T13:51:48.488" v="63" actId="2696"/>
        <pc:sldMkLst>
          <pc:docMk/>
          <pc:sldMk cId="0" sldId="262"/>
        </pc:sldMkLst>
      </pc:sldChg>
      <pc:sldChg chg="modSp add del mod">
        <pc:chgData name="Khurram M" userId="29ece474-1f59-435e-ae93-09448b21383a" providerId="ADAL" clId="{0E37F371-3FA3-4C19-A53C-9FE27EF11C54}" dt="2026-09-14T06:14:53.293" v="465" actId="20577"/>
        <pc:sldMkLst>
          <pc:docMk/>
          <pc:sldMk cId="0" sldId="263"/>
        </pc:sldMkLst>
        <pc:spChg chg="mod">
          <ac:chgData name="Khurram M" userId="29ece474-1f59-435e-ae93-09448b21383a" providerId="ADAL" clId="{0E37F371-3FA3-4C19-A53C-9FE27EF11C54}" dt="2026-09-14T06:14:53.293" v="465" actId="20577"/>
          <ac:spMkLst>
            <pc:docMk/>
            <pc:sldMk cId="0" sldId="263"/>
            <ac:spMk id="27" creationId="{00000000-0000-0000-0000-000000000000}"/>
          </ac:spMkLst>
        </pc:spChg>
      </pc:sldChg>
      <pc:sldChg chg="addSp delSp modSp add del mod">
        <pc:chgData name="Khurram M" userId="29ece474-1f59-435e-ae93-09448b21383a" providerId="ADAL" clId="{0E37F371-3FA3-4C19-A53C-9FE27EF11C54}" dt="2026-09-10T12:00:45.905" v="297"/>
        <pc:sldMkLst>
          <pc:docMk/>
          <pc:sldMk cId="0" sldId="264"/>
        </pc:sldMkLst>
      </pc:sldChg>
      <pc:sldChg chg="modSp add del mod">
        <pc:chgData name="Khurram M" userId="29ece474-1f59-435e-ae93-09448b21383a" providerId="ADAL" clId="{0E37F371-3FA3-4C19-A53C-9FE27EF11C54}" dt="2026-09-14T06:15:38.954" v="472" actId="255"/>
        <pc:sldMkLst>
          <pc:docMk/>
          <pc:sldMk cId="0" sldId="265"/>
        </pc:sldMkLst>
        <pc:spChg chg="mod">
          <ac:chgData name="Khurram M" userId="29ece474-1f59-435e-ae93-09448b21383a" providerId="ADAL" clId="{0E37F371-3FA3-4C19-A53C-9FE27EF11C54}" dt="2026-09-14T06:15:38.954" v="472" actId="255"/>
          <ac:spMkLst>
            <pc:docMk/>
            <pc:sldMk cId="0" sldId="265"/>
            <ac:spMk id="25" creationId="{00000000-0000-0000-0000-000000000000}"/>
          </ac:spMkLst>
        </pc:spChg>
      </pc:sldChg>
      <pc:sldChg chg="delSp modSp add del mod">
        <pc:chgData name="Khurram M" userId="29ece474-1f59-435e-ae93-09448b21383a" providerId="ADAL" clId="{0E37F371-3FA3-4C19-A53C-9FE27EF11C54}" dt="2026-09-14T06:16:24.766" v="477" actId="21"/>
        <pc:sldMkLst>
          <pc:docMk/>
          <pc:sldMk cId="0" sldId="266"/>
        </pc:sldMkLst>
        <pc:spChg chg="del">
          <ac:chgData name="Khurram M" userId="29ece474-1f59-435e-ae93-09448b21383a" providerId="ADAL" clId="{0E37F371-3FA3-4C19-A53C-9FE27EF11C54}" dt="2026-09-14T06:16:22.955" v="476" actId="21"/>
          <ac:spMkLst>
            <pc:docMk/>
            <pc:sldMk cId="0" sldId="266"/>
            <ac:spMk id="3" creationId="{00000000-0000-0000-0000-000000000000}"/>
          </ac:spMkLst>
        </pc:spChg>
        <pc:spChg chg="del">
          <ac:chgData name="Khurram M" userId="29ece474-1f59-435e-ae93-09448b21383a" providerId="ADAL" clId="{0E37F371-3FA3-4C19-A53C-9FE27EF11C54}" dt="2026-09-14T06:16:24.766" v="477" actId="21"/>
          <ac:spMkLst>
            <pc:docMk/>
            <pc:sldMk cId="0" sldId="266"/>
            <ac:spMk id="4" creationId="{00000000-0000-0000-0000-000000000000}"/>
          </ac:spMkLst>
        </pc:spChg>
        <pc:spChg chg="mod">
          <ac:chgData name="Khurram M" userId="29ece474-1f59-435e-ae93-09448b21383a" providerId="ADAL" clId="{0E37F371-3FA3-4C19-A53C-9FE27EF11C54}" dt="2026-09-11T11:33:51.718" v="369" actId="1076"/>
          <ac:spMkLst>
            <pc:docMk/>
            <pc:sldMk cId="0" sldId="266"/>
            <ac:spMk id="15" creationId="{00000000-0000-0000-0000-000000000000}"/>
          </ac:spMkLst>
        </pc:spChg>
      </pc:sldChg>
      <pc:sldChg chg="add del">
        <pc:chgData name="Khurram M" userId="29ece474-1f59-435e-ae93-09448b21383a" providerId="ADAL" clId="{0E37F371-3FA3-4C19-A53C-9FE27EF11C54}" dt="2026-09-08T13:51:48.488" v="63" actId="2696"/>
        <pc:sldMkLst>
          <pc:docMk/>
          <pc:sldMk cId="0" sldId="267"/>
        </pc:sldMkLst>
      </pc:sldChg>
      <pc:sldChg chg="modSp add del mod">
        <pc:chgData name="Khurram M" userId="29ece474-1f59-435e-ae93-09448b21383a" providerId="ADAL" clId="{0E37F371-3FA3-4C19-A53C-9FE27EF11C54}" dt="2026-09-09T06:29:19.628" v="81" actId="1076"/>
        <pc:sldMkLst>
          <pc:docMk/>
          <pc:sldMk cId="0" sldId="268"/>
        </pc:sldMkLst>
        <pc:spChg chg="mod">
          <ac:chgData name="Khurram M" userId="29ece474-1f59-435e-ae93-09448b21383a" providerId="ADAL" clId="{0E37F371-3FA3-4C19-A53C-9FE27EF11C54}" dt="2026-09-09T06:29:19.628" v="81" actId="1076"/>
          <ac:spMkLst>
            <pc:docMk/>
            <pc:sldMk cId="0" sldId="268"/>
            <ac:spMk id="35" creationId="{00000000-0000-0000-0000-000000000000}"/>
          </ac:spMkLst>
        </pc:spChg>
      </pc:sldChg>
      <pc:sldChg chg="modSp add del mod">
        <pc:chgData name="Khurram M" userId="29ece474-1f59-435e-ae93-09448b21383a" providerId="ADAL" clId="{0E37F371-3FA3-4C19-A53C-9FE27EF11C54}" dt="2026-09-14T06:16:43.501" v="498" actId="20577"/>
        <pc:sldMkLst>
          <pc:docMk/>
          <pc:sldMk cId="0" sldId="269"/>
        </pc:sldMkLst>
        <pc:spChg chg="mod">
          <ac:chgData name="Khurram M" userId="29ece474-1f59-435e-ae93-09448b21383a" providerId="ADAL" clId="{0E37F371-3FA3-4C19-A53C-9FE27EF11C54}" dt="2026-09-14T06:16:43.501" v="498" actId="20577"/>
          <ac:spMkLst>
            <pc:docMk/>
            <pc:sldMk cId="0" sldId="269"/>
            <ac:spMk id="47" creationId="{00000000-0000-0000-0000-000000000000}"/>
          </ac:spMkLst>
        </pc:spChg>
      </pc:sldChg>
      <pc:sldChg chg="modSp add del mod">
        <pc:chgData name="Khurram M" userId="29ece474-1f59-435e-ae93-09448b21383a" providerId="ADAL" clId="{0E37F371-3FA3-4C19-A53C-9FE27EF11C54}" dt="2026-09-09T06:29:37.048" v="83" actId="20577"/>
        <pc:sldMkLst>
          <pc:docMk/>
          <pc:sldMk cId="0" sldId="270"/>
        </pc:sldMkLst>
        <pc:spChg chg="mod">
          <ac:chgData name="Khurram M" userId="29ece474-1f59-435e-ae93-09448b21383a" providerId="ADAL" clId="{0E37F371-3FA3-4C19-A53C-9FE27EF11C54}" dt="2026-09-09T06:29:37.048" v="83" actId="20577"/>
          <ac:spMkLst>
            <pc:docMk/>
            <pc:sldMk cId="0" sldId="270"/>
            <ac:spMk id="10" creationId="{00000000-0000-0000-0000-000000000000}"/>
          </ac:spMkLst>
        </pc:spChg>
      </pc:sldChg>
      <pc:sldChg chg="modSp add del mod">
        <pc:chgData name="Khurram M" userId="29ece474-1f59-435e-ae93-09448b21383a" providerId="ADAL" clId="{0E37F371-3FA3-4C19-A53C-9FE27EF11C54}" dt="2026-09-14T06:16:00.732" v="475" actId="14100"/>
        <pc:sldMkLst>
          <pc:docMk/>
          <pc:sldMk cId="0" sldId="271"/>
        </pc:sldMkLst>
        <pc:spChg chg="mod">
          <ac:chgData name="Khurram M" userId="29ece474-1f59-435e-ae93-09448b21383a" providerId="ADAL" clId="{0E37F371-3FA3-4C19-A53C-9FE27EF11C54}" dt="2026-09-14T06:16:00.732" v="475" actId="14100"/>
          <ac:spMkLst>
            <pc:docMk/>
            <pc:sldMk cId="0" sldId="271"/>
            <ac:spMk id="24" creationId="{00000000-0000-0000-0000-000000000000}"/>
          </ac:spMkLst>
        </pc:spChg>
      </pc:sldChg>
      <pc:sldChg chg="addSp delSp modSp add del mod">
        <pc:chgData name="Khurram M" userId="29ece474-1f59-435e-ae93-09448b21383a" providerId="ADAL" clId="{0E37F371-3FA3-4C19-A53C-9FE27EF11C54}" dt="2026-09-14T06:12:59.160" v="457" actId="1076"/>
        <pc:sldMkLst>
          <pc:docMk/>
          <pc:sldMk cId="0" sldId="272"/>
        </pc:sldMkLst>
        <pc:spChg chg="mod">
          <ac:chgData name="Khurram M" userId="29ece474-1f59-435e-ae93-09448b21383a" providerId="ADAL" clId="{0E37F371-3FA3-4C19-A53C-9FE27EF11C54}" dt="2026-09-14T06:12:47.981" v="453" actId="1076"/>
          <ac:spMkLst>
            <pc:docMk/>
            <pc:sldMk cId="0" sldId="272"/>
            <ac:spMk id="2" creationId="{00000000-0000-0000-0000-000000000000}"/>
          </ac:spMkLst>
        </pc:spChg>
        <pc:spChg chg="mod">
          <ac:chgData name="Khurram M" userId="29ece474-1f59-435e-ae93-09448b21383a" providerId="ADAL" clId="{0E37F371-3FA3-4C19-A53C-9FE27EF11C54}" dt="2026-09-09T06:30:06.768" v="93" actId="20577"/>
          <ac:spMkLst>
            <pc:docMk/>
            <pc:sldMk cId="0" sldId="272"/>
            <ac:spMk id="46" creationId="{00000000-0000-0000-0000-000000000000}"/>
          </ac:spMkLst>
        </pc:spChg>
        <pc:spChg chg="del mod">
          <ac:chgData name="Khurram M" userId="29ece474-1f59-435e-ae93-09448b21383a" providerId="ADAL" clId="{0E37F371-3FA3-4C19-A53C-9FE27EF11C54}" dt="2026-09-14T06:12:53.561" v="455" actId="21"/>
          <ac:spMkLst>
            <pc:docMk/>
            <pc:sldMk cId="0" sldId="272"/>
            <ac:spMk id="59" creationId="{7FB7ABC6-601C-903E-0783-96B54E8924AE}"/>
          </ac:spMkLst>
        </pc:spChg>
        <pc:spChg chg="add mod">
          <ac:chgData name="Khurram M" userId="29ece474-1f59-435e-ae93-09448b21383a" providerId="ADAL" clId="{0E37F371-3FA3-4C19-A53C-9FE27EF11C54}" dt="2026-09-14T06:12:59.160" v="457" actId="1076"/>
          <ac:spMkLst>
            <pc:docMk/>
            <pc:sldMk cId="0" sldId="272"/>
            <ac:spMk id="60" creationId="{7605CC3C-19D8-9010-47D5-DE5ECF768B67}"/>
          </ac:spMkLst>
        </pc:spChg>
      </pc:sldChg>
      <pc:sldChg chg="modSp add del mod">
        <pc:chgData name="Khurram M" userId="29ece474-1f59-435e-ae93-09448b21383a" providerId="ADAL" clId="{0E37F371-3FA3-4C19-A53C-9FE27EF11C54}" dt="2026-09-14T06:12:38.299" v="451" actId="255"/>
        <pc:sldMkLst>
          <pc:docMk/>
          <pc:sldMk cId="0" sldId="273"/>
        </pc:sldMkLst>
        <pc:spChg chg="mod">
          <ac:chgData name="Khurram M" userId="29ece474-1f59-435e-ae93-09448b21383a" providerId="ADAL" clId="{0E37F371-3FA3-4C19-A53C-9FE27EF11C54}" dt="2026-09-14T06:12:38.299" v="451" actId="255"/>
          <ac:spMkLst>
            <pc:docMk/>
            <pc:sldMk cId="0" sldId="273"/>
            <ac:spMk id="59" creationId="{4C1D2292-49F4-A02D-0C7A-3E54F7B149A5}"/>
          </ac:spMkLst>
        </pc:spChg>
      </pc:sldChg>
      <pc:sldChg chg="modSp add del mod">
        <pc:chgData name="Khurram M" userId="29ece474-1f59-435e-ae93-09448b21383a" providerId="ADAL" clId="{0E37F371-3FA3-4C19-A53C-9FE27EF11C54}" dt="2026-09-14T06:17:04.311" v="507" actId="20577"/>
        <pc:sldMkLst>
          <pc:docMk/>
          <pc:sldMk cId="0" sldId="274"/>
        </pc:sldMkLst>
        <pc:spChg chg="mod">
          <ac:chgData name="Khurram M" userId="29ece474-1f59-435e-ae93-09448b21383a" providerId="ADAL" clId="{0E37F371-3FA3-4C19-A53C-9FE27EF11C54}" dt="2026-09-14T06:17:04.311" v="507" actId="20577"/>
          <ac:spMkLst>
            <pc:docMk/>
            <pc:sldMk cId="0" sldId="274"/>
            <ac:spMk id="26" creationId="{00000000-0000-0000-0000-000000000000}"/>
          </ac:spMkLst>
        </pc:spChg>
      </pc:sldChg>
      <pc:sldChg chg="addSp delSp modSp add del mod">
        <pc:chgData name="Khurram M" userId="29ece474-1f59-435e-ae93-09448b21383a" providerId="ADAL" clId="{0E37F371-3FA3-4C19-A53C-9FE27EF11C54}" dt="2026-09-09T06:45:38.850" v="290" actId="1076"/>
        <pc:sldMkLst>
          <pc:docMk/>
          <pc:sldMk cId="0" sldId="275"/>
        </pc:sldMkLst>
        <pc:spChg chg="mod">
          <ac:chgData name="Khurram M" userId="29ece474-1f59-435e-ae93-09448b21383a" providerId="ADAL" clId="{0E37F371-3FA3-4C19-A53C-9FE27EF11C54}" dt="2026-09-09T06:40:33.435" v="225" actId="1076"/>
          <ac:spMkLst>
            <pc:docMk/>
            <pc:sldMk cId="0" sldId="275"/>
            <ac:spMk id="4" creationId="{00000000-0000-0000-0000-000000000000}"/>
          </ac:spMkLst>
        </pc:spChg>
        <pc:spChg chg="mod">
          <ac:chgData name="Khurram M" userId="29ece474-1f59-435e-ae93-09448b21383a" providerId="ADAL" clId="{0E37F371-3FA3-4C19-A53C-9FE27EF11C54}" dt="2026-09-09T06:41:28.216" v="237" actId="207"/>
          <ac:spMkLst>
            <pc:docMk/>
            <pc:sldMk cId="0" sldId="275"/>
            <ac:spMk id="10" creationId="{00000000-0000-0000-0000-000000000000}"/>
          </ac:spMkLst>
        </pc:spChg>
        <pc:spChg chg="mod">
          <ac:chgData name="Khurram M" userId="29ece474-1f59-435e-ae93-09448b21383a" providerId="ADAL" clId="{0E37F371-3FA3-4C19-A53C-9FE27EF11C54}" dt="2026-09-09T06:41:28.216" v="237" actId="207"/>
          <ac:spMkLst>
            <pc:docMk/>
            <pc:sldMk cId="0" sldId="275"/>
            <ac:spMk id="11" creationId="{00000000-0000-0000-0000-000000000000}"/>
          </ac:spMkLst>
        </pc:spChg>
        <pc:spChg chg="mod">
          <ac:chgData name="Khurram M" userId="29ece474-1f59-435e-ae93-09448b21383a" providerId="ADAL" clId="{0E37F371-3FA3-4C19-A53C-9FE27EF11C54}" dt="2026-09-09T06:37:31.184" v="201" actId="368"/>
          <ac:spMkLst>
            <pc:docMk/>
            <pc:sldMk cId="0" sldId="275"/>
            <ac:spMk id="16" creationId="{00000000-0000-0000-0000-000000000000}"/>
          </ac:spMkLst>
        </pc:spChg>
        <pc:spChg chg="mod">
          <ac:chgData name="Khurram M" userId="29ece474-1f59-435e-ae93-09448b21383a" providerId="ADAL" clId="{0E37F371-3FA3-4C19-A53C-9FE27EF11C54}" dt="2026-09-09T06:37:26.584" v="196" actId="368"/>
          <ac:spMkLst>
            <pc:docMk/>
            <pc:sldMk cId="0" sldId="275"/>
            <ac:spMk id="17" creationId="{00000000-0000-0000-0000-000000000000}"/>
          </ac:spMkLst>
        </pc:spChg>
        <pc:spChg chg="mod">
          <ac:chgData name="Khurram M" userId="29ece474-1f59-435e-ae93-09448b21383a" providerId="ADAL" clId="{0E37F371-3FA3-4C19-A53C-9FE27EF11C54}" dt="2026-09-09T06:40:58.784" v="227" actId="207"/>
          <ac:spMkLst>
            <pc:docMk/>
            <pc:sldMk cId="0" sldId="275"/>
            <ac:spMk id="22" creationId="{00000000-0000-0000-0000-000000000000}"/>
          </ac:spMkLst>
        </pc:spChg>
        <pc:spChg chg="mod">
          <ac:chgData name="Khurram M" userId="29ece474-1f59-435e-ae93-09448b21383a" providerId="ADAL" clId="{0E37F371-3FA3-4C19-A53C-9FE27EF11C54}" dt="2026-09-09T06:40:58.784" v="227" actId="207"/>
          <ac:spMkLst>
            <pc:docMk/>
            <pc:sldMk cId="0" sldId="275"/>
            <ac:spMk id="23" creationId="{00000000-0000-0000-0000-000000000000}"/>
          </ac:spMkLst>
        </pc:spChg>
        <pc:spChg chg="mod">
          <ac:chgData name="Khurram M" userId="29ece474-1f59-435e-ae93-09448b21383a" providerId="ADAL" clId="{0E37F371-3FA3-4C19-A53C-9FE27EF11C54}" dt="2026-09-09T06:31:49.957" v="113" actId="20577"/>
          <ac:spMkLst>
            <pc:docMk/>
            <pc:sldMk cId="0" sldId="275"/>
            <ac:spMk id="34" creationId="{00000000-0000-0000-0000-000000000000}"/>
          </ac:spMkLst>
        </pc:spChg>
        <pc:spChg chg="mod">
          <ac:chgData name="Khurram M" userId="29ece474-1f59-435e-ae93-09448b21383a" providerId="ADAL" clId="{0E37F371-3FA3-4C19-A53C-9FE27EF11C54}" dt="2026-09-09T06:31:13.975" v="100" actId="1076"/>
          <ac:spMkLst>
            <pc:docMk/>
            <pc:sldMk cId="0" sldId="275"/>
            <ac:spMk id="50" creationId="{00000000-0000-0000-0000-000000000000}"/>
          </ac:spMkLst>
        </pc:spChg>
        <pc:spChg chg="mod">
          <ac:chgData name="Khurram M" userId="29ece474-1f59-435e-ae93-09448b21383a" providerId="ADAL" clId="{0E37F371-3FA3-4C19-A53C-9FE27EF11C54}" dt="2026-09-09T06:45:38.850" v="290" actId="1076"/>
          <ac:spMkLst>
            <pc:docMk/>
            <pc:sldMk cId="0" sldId="275"/>
            <ac:spMk id="54" creationId="{00000000-0000-0000-0000-000000000000}"/>
          </ac:spMkLst>
        </pc:spChg>
        <pc:spChg chg="add del mod">
          <ac:chgData name="Khurram M" userId="29ece474-1f59-435e-ae93-09448b21383a" providerId="ADAL" clId="{0E37F371-3FA3-4C19-A53C-9FE27EF11C54}" dt="2026-09-09T06:42:44.928" v="273" actId="20577"/>
          <ac:spMkLst>
            <pc:docMk/>
            <pc:sldMk cId="0" sldId="275"/>
            <ac:spMk id="58" creationId="{69655ECF-1C1A-65E5-3C5C-FC3BB9028EBE}"/>
          </ac:spMkLst>
        </pc:spChg>
        <pc:spChg chg="add mod">
          <ac:chgData name="Khurram M" userId="29ece474-1f59-435e-ae93-09448b21383a" providerId="ADAL" clId="{0E37F371-3FA3-4C19-A53C-9FE27EF11C54}" dt="2026-09-09T06:43:14.492" v="288" actId="1037"/>
          <ac:spMkLst>
            <pc:docMk/>
            <pc:sldMk cId="0" sldId="275"/>
            <ac:spMk id="71" creationId="{CF0CDF06-22A6-4675-4278-571F2A8B0ECA}"/>
          </ac:spMkLst>
        </pc:spChg>
        <pc:spChg chg="add mod">
          <ac:chgData name="Khurram M" userId="29ece474-1f59-435e-ae93-09448b21383a" providerId="ADAL" clId="{0E37F371-3FA3-4C19-A53C-9FE27EF11C54}" dt="2026-09-09T06:43:23.228" v="289" actId="1037"/>
          <ac:spMkLst>
            <pc:docMk/>
            <pc:sldMk cId="0" sldId="275"/>
            <ac:spMk id="73" creationId="{2039583D-F7FE-6325-5C55-1D93CF9906DB}"/>
          </ac:spMkLst>
        </pc:spChg>
        <pc:grpChg chg="mod">
          <ac:chgData name="Khurram M" userId="29ece474-1f59-435e-ae93-09448b21383a" providerId="ADAL" clId="{0E37F371-3FA3-4C19-A53C-9FE27EF11C54}" dt="2026-09-09T06:31:15.213" v="103" actId="14100"/>
          <ac:grpSpMkLst>
            <pc:docMk/>
            <pc:sldMk cId="0" sldId="275"/>
            <ac:grpSpMk id="6" creationId="{00000000-0000-0000-0000-000000000000}"/>
          </ac:grpSpMkLst>
        </pc:grpChg>
        <pc:grpChg chg="mod">
          <ac:chgData name="Khurram M" userId="29ece474-1f59-435e-ae93-09448b21383a" providerId="ADAL" clId="{0E37F371-3FA3-4C19-A53C-9FE27EF11C54}" dt="2026-09-09T06:41:28.216" v="237" actId="207"/>
          <ac:grpSpMkLst>
            <pc:docMk/>
            <pc:sldMk cId="0" sldId="275"/>
            <ac:grpSpMk id="9" creationId="{00000000-0000-0000-0000-000000000000}"/>
          </ac:grpSpMkLst>
        </pc:grpChg>
        <pc:grpChg chg="mod">
          <ac:chgData name="Khurram M" userId="29ece474-1f59-435e-ae93-09448b21383a" providerId="ADAL" clId="{0E37F371-3FA3-4C19-A53C-9FE27EF11C54}" dt="2026-09-09T06:37:13.347" v="195" actId="1076"/>
          <ac:grpSpMkLst>
            <pc:docMk/>
            <pc:sldMk cId="0" sldId="275"/>
            <ac:grpSpMk id="15" creationId="{00000000-0000-0000-0000-000000000000}"/>
          </ac:grpSpMkLst>
        </pc:grpChg>
        <pc:grpChg chg="mod">
          <ac:chgData name="Khurram M" userId="29ece474-1f59-435e-ae93-09448b21383a" providerId="ADAL" clId="{0E37F371-3FA3-4C19-A53C-9FE27EF11C54}" dt="2026-09-09T06:40:58.784" v="227" actId="207"/>
          <ac:grpSpMkLst>
            <pc:docMk/>
            <pc:sldMk cId="0" sldId="275"/>
            <ac:grpSpMk id="21" creationId="{00000000-0000-0000-0000-000000000000}"/>
          </ac:grpSpMkLst>
        </pc:grpChg>
        <pc:grpChg chg="mod">
          <ac:chgData name="Khurram M" userId="29ece474-1f59-435e-ae93-09448b21383a" providerId="ADAL" clId="{0E37F371-3FA3-4C19-A53C-9FE27EF11C54}" dt="2026-09-09T06:31:14.839" v="102" actId="1076"/>
          <ac:grpSpMkLst>
            <pc:docMk/>
            <pc:sldMk cId="0" sldId="275"/>
            <ac:grpSpMk id="38" creationId="{00000000-0000-0000-0000-000000000000}"/>
          </ac:grpSpMkLst>
        </pc:grpChg>
      </pc:sldChg>
      <pc:sldChg chg="add del">
        <pc:chgData name="Khurram M" userId="29ece474-1f59-435e-ae93-09448b21383a" providerId="ADAL" clId="{0E37F371-3FA3-4C19-A53C-9FE27EF11C54}" dt="2026-09-08T13:51:48.488" v="63" actId="2696"/>
        <pc:sldMkLst>
          <pc:docMk/>
          <pc:sldMk cId="0" sldId="276"/>
        </pc:sldMkLst>
      </pc:sldChg>
      <pc:sldChg chg="modSp add del mod">
        <pc:chgData name="Khurram M" userId="29ece474-1f59-435e-ae93-09448b21383a" providerId="ADAL" clId="{0E37F371-3FA3-4C19-A53C-9FE27EF11C54}" dt="2026-09-09T06:28:04.513" v="80" actId="20577"/>
        <pc:sldMkLst>
          <pc:docMk/>
          <pc:sldMk cId="0" sldId="277"/>
        </pc:sldMkLst>
        <pc:spChg chg="mod">
          <ac:chgData name="Khurram M" userId="29ece474-1f59-435e-ae93-09448b21383a" providerId="ADAL" clId="{0E37F371-3FA3-4C19-A53C-9FE27EF11C54}" dt="2026-09-09T06:26:56.615" v="79" actId="20577"/>
          <ac:spMkLst>
            <pc:docMk/>
            <pc:sldMk cId="0" sldId="277"/>
            <ac:spMk id="15" creationId="{00000000-0000-0000-0000-000000000000}"/>
          </ac:spMkLst>
        </pc:spChg>
        <pc:spChg chg="mod">
          <ac:chgData name="Khurram M" userId="29ece474-1f59-435e-ae93-09448b21383a" providerId="ADAL" clId="{0E37F371-3FA3-4C19-A53C-9FE27EF11C54}" dt="2026-09-08T11:43:38.093" v="0" actId="20577"/>
          <ac:spMkLst>
            <pc:docMk/>
            <pc:sldMk cId="0" sldId="277"/>
            <ac:spMk id="16" creationId="{00000000-0000-0000-0000-000000000000}"/>
          </ac:spMkLst>
        </pc:spChg>
        <pc:spChg chg="mod">
          <ac:chgData name="Khurram M" userId="29ece474-1f59-435e-ae93-09448b21383a" providerId="ADAL" clId="{0E37F371-3FA3-4C19-A53C-9FE27EF11C54}" dt="2026-09-09T06:28:04.513" v="80" actId="20577"/>
          <ac:spMkLst>
            <pc:docMk/>
            <pc:sldMk cId="0" sldId="277"/>
            <ac:spMk id="18" creationId="{00000000-0000-0000-0000-000000000000}"/>
          </ac:spMkLst>
        </pc:spChg>
      </pc:sldChg>
      <pc:sldChg chg="add del">
        <pc:chgData name="Khurram M" userId="29ece474-1f59-435e-ae93-09448b21383a" providerId="ADAL" clId="{0E37F371-3FA3-4C19-A53C-9FE27EF11C54}" dt="2026-09-08T13:51:48.488" v="63" actId="2696"/>
        <pc:sldMkLst>
          <pc:docMk/>
          <pc:sldMk cId="0" sldId="278"/>
        </pc:sldMkLst>
      </pc:sldChg>
      <pc:sldChg chg="add del">
        <pc:chgData name="Khurram M" userId="29ece474-1f59-435e-ae93-09448b21383a" providerId="ADAL" clId="{0E37F371-3FA3-4C19-A53C-9FE27EF11C54}" dt="2026-09-08T13:51:48.488" v="63" actId="2696"/>
        <pc:sldMkLst>
          <pc:docMk/>
          <pc:sldMk cId="0" sldId="279"/>
        </pc:sldMkLst>
      </pc:sldChg>
      <pc:sldChg chg="add del">
        <pc:chgData name="Khurram M" userId="29ece474-1f59-435e-ae93-09448b21383a" providerId="ADAL" clId="{0E37F371-3FA3-4C19-A53C-9FE27EF11C54}" dt="2026-09-08T13:51:48.488" v="63" actId="2696"/>
        <pc:sldMkLst>
          <pc:docMk/>
          <pc:sldMk cId="0" sldId="280"/>
        </pc:sldMkLst>
      </pc:sldChg>
      <pc:sldChg chg="add del">
        <pc:chgData name="Khurram M" userId="29ece474-1f59-435e-ae93-09448b21383a" providerId="ADAL" clId="{0E37F371-3FA3-4C19-A53C-9FE27EF11C54}" dt="2026-09-08T13:51:48.488" v="63" actId="2696"/>
        <pc:sldMkLst>
          <pc:docMk/>
          <pc:sldMk cId="0" sldId="28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 Id="rId9" Type="http://schemas.openxmlformats.org/officeDocument/2006/relationships/image" Target="../media/image30.svg"/></Relationships>
</file>

<file path=ppt/slides/_rels/slide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3.svg"/><Relationship Id="rId1" Type="http://schemas.openxmlformats.org/officeDocument/2006/relationships/slideLayout" Target="../slideLayouts/slideLayout7.xml"/><Relationship Id="rId5" Type="http://schemas.openxmlformats.org/officeDocument/2006/relationships/image" Target="../media/image34.svg"/><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svg"/></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jpeg"/></Relationships>
</file>

<file path=ppt/slides/_rels/slide12.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svg"/><Relationship Id="rId11" Type="http://schemas.openxmlformats.org/officeDocument/2006/relationships/image" Target="../media/image52.svg"/><Relationship Id="rId5" Type="http://schemas.openxmlformats.org/officeDocument/2006/relationships/image" Target="../media/image46.svg"/><Relationship Id="rId10" Type="http://schemas.openxmlformats.org/officeDocument/2006/relationships/image" Target="../media/image51.svg"/><Relationship Id="rId4" Type="http://schemas.openxmlformats.org/officeDocument/2006/relationships/image" Target="../media/image45.svg"/><Relationship Id="rId9"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5.png"/><Relationship Id="rId7" Type="http://schemas.openxmlformats.org/officeDocument/2006/relationships/image" Target="../media/image25.svg"/><Relationship Id="rId12" Type="http://schemas.openxmlformats.org/officeDocument/2006/relationships/image" Target="../media/image63.sv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58.svg"/><Relationship Id="rId11" Type="http://schemas.openxmlformats.org/officeDocument/2006/relationships/image" Target="../media/image62.svg"/><Relationship Id="rId5" Type="http://schemas.openxmlformats.org/officeDocument/2006/relationships/image" Target="../media/image57.svg"/><Relationship Id="rId10" Type="http://schemas.openxmlformats.org/officeDocument/2006/relationships/image" Target="../media/image61.svg"/><Relationship Id="rId4" Type="http://schemas.openxmlformats.org/officeDocument/2006/relationships/image" Target="../media/image56.svg"/><Relationship Id="rId9" Type="http://schemas.openxmlformats.org/officeDocument/2006/relationships/image" Target="../media/image60.svg"/></Relationships>
</file>

<file path=ppt/slides/_rels/slide15.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7.svg"/><Relationship Id="rId7" Type="http://schemas.openxmlformats.org/officeDocument/2006/relationships/image" Target="../media/image67.jpeg"/><Relationship Id="rId2" Type="http://schemas.openxmlformats.org/officeDocument/2006/relationships/image" Target="../media/image64.svg"/><Relationship Id="rId1" Type="http://schemas.openxmlformats.org/officeDocument/2006/relationships/slideLayout" Target="../slideLayouts/slideLayout7.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9.svg"/></Relationships>
</file>

<file path=ppt/slides/_rels/slide16.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70.svg"/><Relationship Id="rId2" Type="http://schemas.openxmlformats.org/officeDocument/2006/relationships/image" Target="../media/image44.sv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69.sv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71.sv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72.svg"/></Relationships>
</file>

<file path=ppt/slides/_rels/slide18.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74.sv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77.svg"/><Relationship Id="rId2" Type="http://schemas.openxmlformats.org/officeDocument/2006/relationships/image" Target="../media/image44.svg"/><Relationship Id="rId1" Type="http://schemas.openxmlformats.org/officeDocument/2006/relationships/slideLayout" Target="../slideLayouts/slideLayout7.xml"/><Relationship Id="rId6" Type="http://schemas.openxmlformats.org/officeDocument/2006/relationships/image" Target="../media/image76.svg"/><Relationship Id="rId5" Type="http://schemas.openxmlformats.org/officeDocument/2006/relationships/image" Target="../media/image38.svg"/><Relationship Id="rId4" Type="http://schemas.openxmlformats.org/officeDocument/2006/relationships/image" Target="../media/image75.sv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77.svg"/><Relationship Id="rId2" Type="http://schemas.openxmlformats.org/officeDocument/2006/relationships/image" Target="../media/image45.svg"/><Relationship Id="rId1" Type="http://schemas.openxmlformats.org/officeDocument/2006/relationships/slideLayout" Target="../slideLayouts/slideLayout7.xml"/><Relationship Id="rId6" Type="http://schemas.openxmlformats.org/officeDocument/2006/relationships/image" Target="../media/image76.svg"/><Relationship Id="rId5" Type="http://schemas.openxmlformats.org/officeDocument/2006/relationships/image" Target="../media/image38.svg"/><Relationship Id="rId4" Type="http://schemas.openxmlformats.org/officeDocument/2006/relationships/image" Target="../media/image75.svg"/></Relationships>
</file>

<file path=ppt/slides/_rels/slide2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svg"/></Relationships>
</file>

<file path=ppt/slides/_rels/slide23.xml.rels><?xml version="1.0" encoding="UTF-8" standalone="yes"?>
<Relationships xmlns="http://schemas.openxmlformats.org/package/2006/relationships"><Relationship Id="rId8" Type="http://schemas.openxmlformats.org/officeDocument/2006/relationships/image" Target="../media/image83.svg"/><Relationship Id="rId3" Type="http://schemas.openxmlformats.org/officeDocument/2006/relationships/image" Target="../media/image43.png"/><Relationship Id="rId7" Type="http://schemas.openxmlformats.org/officeDocument/2006/relationships/image" Target="../media/image82.svg"/><Relationship Id="rId2" Type="http://schemas.openxmlformats.org/officeDocument/2006/relationships/image" Target="../media/image45.svg"/><Relationship Id="rId1" Type="http://schemas.openxmlformats.org/officeDocument/2006/relationships/slideLayout" Target="../slideLayouts/slideLayout7.xml"/><Relationship Id="rId6" Type="http://schemas.openxmlformats.org/officeDocument/2006/relationships/image" Target="../media/image81.svg"/><Relationship Id="rId5" Type="http://schemas.openxmlformats.org/officeDocument/2006/relationships/image" Target="../media/image80.svg"/><Relationship Id="rId4" Type="http://schemas.openxmlformats.org/officeDocument/2006/relationships/image" Target="../media/image79.png"/><Relationship Id="rId9" Type="http://schemas.openxmlformats.org/officeDocument/2006/relationships/image" Target="../media/image84.svg"/></Relationships>
</file>

<file path=ppt/slides/_rels/slide24.xml.rels><?xml version="1.0" encoding="UTF-8" standalone="yes"?>
<Relationships xmlns="http://schemas.openxmlformats.org/package/2006/relationships"><Relationship Id="rId3" Type="http://schemas.openxmlformats.org/officeDocument/2006/relationships/image" Target="../media/image85.sv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89.svg"/><Relationship Id="rId5" Type="http://schemas.openxmlformats.org/officeDocument/2006/relationships/image" Target="../media/image88.svg"/><Relationship Id="rId4" Type="http://schemas.openxmlformats.org/officeDocument/2006/relationships/image" Target="../media/image87.sv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4670692">
            <a:off x="6874363" y="-1653920"/>
            <a:ext cx="13827081" cy="13329469"/>
          </a:xfrm>
          <a:custGeom>
            <a:avLst/>
            <a:gdLst/>
            <a:ahLst/>
            <a:cxnLst/>
            <a:rect l="l" t="t" r="r" b="b"/>
            <a:pathLst>
              <a:path w="13827081" h="13329469">
                <a:moveTo>
                  <a:pt x="0" y="0"/>
                </a:moveTo>
                <a:lnTo>
                  <a:pt x="13827081" y="0"/>
                </a:lnTo>
                <a:lnTo>
                  <a:pt x="13827081" y="13329469"/>
                </a:lnTo>
                <a:lnTo>
                  <a:pt x="0" y="13329469"/>
                </a:lnTo>
                <a:lnTo>
                  <a:pt x="0" y="0"/>
                </a:lnTo>
                <a:close/>
              </a:path>
            </a:pathLst>
          </a:custGeom>
          <a:blipFill>
            <a:blip>
              <a:alphaModFix amt="7999"/>
              <a:extLst>
                <a:ext uri="{96DAC541-7B7A-43D3-8B79-37D633B846F1}">
                  <asvg:svgBlip xmlns:asvg="http://schemas.microsoft.com/office/drawing/2016/SVG/main" r:embed="rId2"/>
                </a:ext>
              </a:extLst>
            </a:blip>
            <a:stretch>
              <a:fillRect/>
            </a:stretch>
          </a:blipFill>
        </p:spPr>
        <p:txBody>
          <a:bodyPr/>
          <a:lstStyle/>
          <a:p>
            <a:endParaRPr lang="en-AZ"/>
          </a:p>
        </p:txBody>
      </p:sp>
      <p:grpSp>
        <p:nvGrpSpPr>
          <p:cNvPr id="3" name="Group 3"/>
          <p:cNvGrpSpPr/>
          <p:nvPr/>
        </p:nvGrpSpPr>
        <p:grpSpPr>
          <a:xfrm>
            <a:off x="14571115" y="706101"/>
            <a:ext cx="2688185" cy="504746"/>
            <a:chOff x="0" y="0"/>
            <a:chExt cx="707999" cy="132937"/>
          </a:xfrm>
        </p:grpSpPr>
        <p:sp>
          <p:nvSpPr>
            <p:cNvPr id="4" name="Freeform 4"/>
            <p:cNvSpPr/>
            <p:nvPr/>
          </p:nvSpPr>
          <p:spPr>
            <a:xfrm>
              <a:off x="0" y="0"/>
              <a:ext cx="707999" cy="132937"/>
            </a:xfrm>
            <a:custGeom>
              <a:avLst/>
              <a:gdLst/>
              <a:ahLst/>
              <a:cxnLst/>
              <a:rect l="l" t="t" r="r" b="b"/>
              <a:pathLst>
                <a:path w="707999" h="132937">
                  <a:moveTo>
                    <a:pt x="66469" y="0"/>
                  </a:moveTo>
                  <a:lnTo>
                    <a:pt x="641531" y="0"/>
                  </a:lnTo>
                  <a:cubicBezTo>
                    <a:pt x="678240" y="0"/>
                    <a:pt x="707999" y="29759"/>
                    <a:pt x="707999" y="66469"/>
                  </a:cubicBezTo>
                  <a:lnTo>
                    <a:pt x="707999" y="66469"/>
                  </a:lnTo>
                  <a:cubicBezTo>
                    <a:pt x="707999" y="84097"/>
                    <a:pt x="700996" y="101004"/>
                    <a:pt x="688531" y="113469"/>
                  </a:cubicBezTo>
                  <a:cubicBezTo>
                    <a:pt x="676066" y="125934"/>
                    <a:pt x="659159" y="132937"/>
                    <a:pt x="641531" y="132937"/>
                  </a:cubicBezTo>
                  <a:lnTo>
                    <a:pt x="66469" y="132937"/>
                  </a:lnTo>
                  <a:cubicBezTo>
                    <a:pt x="29759" y="132937"/>
                    <a:pt x="0" y="103178"/>
                    <a:pt x="0" y="66469"/>
                  </a:cubicBezTo>
                  <a:lnTo>
                    <a:pt x="0" y="66469"/>
                  </a:lnTo>
                  <a:cubicBezTo>
                    <a:pt x="0" y="29759"/>
                    <a:pt x="29759" y="0"/>
                    <a:pt x="66469" y="0"/>
                  </a:cubicBezTo>
                  <a:close/>
                </a:path>
              </a:pathLst>
            </a:custGeom>
            <a:gradFill rotWithShape="1">
              <a:gsLst>
                <a:gs pos="0">
                  <a:srgbClr val="FFFFFF">
                    <a:alpha val="7000"/>
                  </a:srgbClr>
                </a:gs>
                <a:gs pos="100000">
                  <a:srgbClr val="FFFFFF">
                    <a:alpha val="14000"/>
                  </a:srgbClr>
                </a:gs>
              </a:gsLst>
              <a:path path="circle">
                <a:fillToRect r="100000" b="100000"/>
              </a:path>
              <a:tileRect l="-100000" t="-100000"/>
            </a:gradFill>
            <a:ln w="19050" cap="rnd">
              <a:solidFill>
                <a:srgbClr val="FFFFFF"/>
              </a:solidFill>
              <a:prstDash val="solid"/>
              <a:round/>
            </a:ln>
          </p:spPr>
          <p:txBody>
            <a:bodyPr/>
            <a:lstStyle/>
            <a:p>
              <a:endParaRPr lang="en-AZ"/>
            </a:p>
          </p:txBody>
        </p:sp>
        <p:sp>
          <p:nvSpPr>
            <p:cNvPr id="5" name="TextBox 5"/>
            <p:cNvSpPr txBox="1"/>
            <p:nvPr/>
          </p:nvSpPr>
          <p:spPr>
            <a:xfrm>
              <a:off x="0" y="85725"/>
              <a:ext cx="707999" cy="47212"/>
            </a:xfrm>
            <a:prstGeom prst="rect">
              <a:avLst/>
            </a:prstGeom>
          </p:spPr>
          <p:txBody>
            <a:bodyPr lIns="50800" tIns="50800" rIns="50800" bIns="50800" rtlCol="0" anchor="ctr"/>
            <a:lstStyle/>
            <a:p>
              <a:pPr algn="ctr">
                <a:lnSpc>
                  <a:spcPts val="2218"/>
                </a:lnSpc>
              </a:pPr>
              <a:endParaRPr/>
            </a:p>
          </p:txBody>
        </p:sp>
      </p:grpSp>
      <p:sp>
        <p:nvSpPr>
          <p:cNvPr id="6" name="Freeform 6"/>
          <p:cNvSpPr/>
          <p:nvPr/>
        </p:nvSpPr>
        <p:spPr>
          <a:xfrm>
            <a:off x="1077632" y="659932"/>
            <a:ext cx="4739243" cy="1251316"/>
          </a:xfrm>
          <a:custGeom>
            <a:avLst/>
            <a:gdLst/>
            <a:ahLst/>
            <a:cxnLst/>
            <a:rect l="l" t="t" r="r" b="b"/>
            <a:pathLst>
              <a:path w="4739243" h="1251316">
                <a:moveTo>
                  <a:pt x="0" y="0"/>
                </a:moveTo>
                <a:lnTo>
                  <a:pt x="4739244" y="0"/>
                </a:lnTo>
                <a:lnTo>
                  <a:pt x="4739244" y="1251316"/>
                </a:lnTo>
                <a:lnTo>
                  <a:pt x="0" y="1251316"/>
                </a:lnTo>
                <a:lnTo>
                  <a:pt x="0" y="0"/>
                </a:lnTo>
                <a:close/>
              </a:path>
            </a:pathLst>
          </a:custGeom>
          <a:blipFill>
            <a:blip r:embed="rId3"/>
            <a:stretch>
              <a:fillRect t="-144038" b="-134702"/>
            </a:stretch>
          </a:blipFill>
        </p:spPr>
        <p:txBody>
          <a:bodyPr/>
          <a:lstStyle/>
          <a:p>
            <a:endParaRPr lang="en-AZ"/>
          </a:p>
        </p:txBody>
      </p:sp>
      <p:sp>
        <p:nvSpPr>
          <p:cNvPr id="7" name="TextBox 7"/>
          <p:cNvSpPr txBox="1"/>
          <p:nvPr/>
        </p:nvSpPr>
        <p:spPr>
          <a:xfrm>
            <a:off x="1525843" y="7271544"/>
            <a:ext cx="15053875" cy="491738"/>
          </a:xfrm>
          <a:prstGeom prst="rect">
            <a:avLst/>
          </a:prstGeom>
        </p:spPr>
        <p:txBody>
          <a:bodyPr wrap="square" lIns="0" tIns="0" rIns="0" bIns="0" rtlCol="0" anchor="t">
            <a:spAutoFit/>
          </a:bodyPr>
          <a:lstStyle/>
          <a:p>
            <a:pPr algn="ctr">
              <a:lnSpc>
                <a:spcPts val="4062"/>
              </a:lnSpc>
            </a:pPr>
            <a:r>
              <a:rPr lang="en-US" sz="3302" b="1" spc="-115" dirty="0">
                <a:solidFill>
                  <a:srgbClr val="E4FFF9"/>
                </a:solidFill>
                <a:latin typeface="Aileron Bold"/>
                <a:ea typeface="Aileron Bold"/>
                <a:cs typeface="Aileron Bold"/>
                <a:sym typeface="Aileron Bold"/>
              </a:rPr>
              <a:t>Preventing the Skill Mismatch in the Labour Markets of the OIC Member States</a:t>
            </a:r>
          </a:p>
        </p:txBody>
      </p:sp>
      <p:sp>
        <p:nvSpPr>
          <p:cNvPr id="8" name="TextBox 8"/>
          <p:cNvSpPr txBox="1"/>
          <p:nvPr/>
        </p:nvSpPr>
        <p:spPr>
          <a:xfrm>
            <a:off x="1445945" y="5213823"/>
            <a:ext cx="15813355" cy="804021"/>
          </a:xfrm>
          <a:prstGeom prst="rect">
            <a:avLst/>
          </a:prstGeom>
        </p:spPr>
        <p:txBody>
          <a:bodyPr lIns="0" tIns="0" rIns="0" bIns="0" rtlCol="0" anchor="t">
            <a:spAutoFit/>
          </a:bodyPr>
          <a:lstStyle/>
          <a:p>
            <a:pPr algn="l">
              <a:lnSpc>
                <a:spcPts val="6608"/>
              </a:lnSpc>
            </a:pPr>
            <a:r>
              <a:rPr lang="en-US" sz="4720" i="1" spc="160">
                <a:solidFill>
                  <a:srgbClr val="E4FFF9"/>
                </a:solidFill>
                <a:latin typeface="Open Sauce Italics"/>
                <a:ea typeface="Open Sauce Italics"/>
                <a:cs typeface="Open Sauce Italics"/>
                <a:sym typeface="Open Sauce Italics"/>
              </a:rPr>
              <a:t>POVERTY ALLEVIATION WORKING GROUP</a:t>
            </a:r>
          </a:p>
        </p:txBody>
      </p:sp>
      <p:sp>
        <p:nvSpPr>
          <p:cNvPr id="9" name="TextBox 9"/>
          <p:cNvSpPr txBox="1"/>
          <p:nvPr/>
        </p:nvSpPr>
        <p:spPr>
          <a:xfrm>
            <a:off x="14983056" y="807720"/>
            <a:ext cx="1807152" cy="278130"/>
          </a:xfrm>
          <a:prstGeom prst="rect">
            <a:avLst/>
          </a:prstGeom>
        </p:spPr>
        <p:txBody>
          <a:bodyPr lIns="0" tIns="0" rIns="0" bIns="0" rtlCol="0" anchor="t">
            <a:spAutoFit/>
          </a:bodyPr>
          <a:lstStyle/>
          <a:p>
            <a:pPr algn="r">
              <a:lnSpc>
                <a:spcPts val="2160"/>
              </a:lnSpc>
            </a:pPr>
            <a:r>
              <a:rPr lang="en-US" sz="2000" b="1" spc="-14">
                <a:solidFill>
                  <a:srgbClr val="FFFFFF"/>
                </a:solidFill>
                <a:latin typeface="Aileron Bold"/>
                <a:ea typeface="Aileron Bold"/>
                <a:cs typeface="Aileron Bold"/>
                <a:sym typeface="Aileron Bold"/>
              </a:rPr>
              <a:t>www.lc-oic.org </a:t>
            </a:r>
          </a:p>
        </p:txBody>
      </p:sp>
      <p:sp>
        <p:nvSpPr>
          <p:cNvPr id="10" name="TextBox 10"/>
          <p:cNvSpPr txBox="1"/>
          <p:nvPr/>
        </p:nvSpPr>
        <p:spPr>
          <a:xfrm>
            <a:off x="5285915" y="4142594"/>
            <a:ext cx="12696680" cy="834825"/>
          </a:xfrm>
          <a:prstGeom prst="rect">
            <a:avLst/>
          </a:prstGeom>
        </p:spPr>
        <p:txBody>
          <a:bodyPr lIns="0" tIns="0" rIns="0" bIns="0" rtlCol="0" anchor="t">
            <a:spAutoFit/>
          </a:bodyPr>
          <a:lstStyle/>
          <a:p>
            <a:pPr algn="l">
              <a:lnSpc>
                <a:spcPts val="5946"/>
              </a:lnSpc>
            </a:pPr>
            <a:r>
              <a:rPr lang="en-US" sz="6995" spc="-160">
                <a:solidFill>
                  <a:srgbClr val="E4FFF9"/>
                </a:solidFill>
                <a:latin typeface="Open Sauce Light"/>
                <a:ea typeface="Open Sauce Light"/>
                <a:cs typeface="Open Sauce Light"/>
                <a:sym typeface="Open Sauce Light"/>
              </a:rPr>
              <a:t>MEETING OF THE </a:t>
            </a:r>
            <a:r>
              <a:rPr lang="en-US" sz="6995" b="1" spc="-160">
                <a:solidFill>
                  <a:srgbClr val="E4FFF9"/>
                </a:solidFill>
                <a:latin typeface="Open Sauce Bold"/>
                <a:ea typeface="Open Sauce Bold"/>
                <a:cs typeface="Open Sauce Bold"/>
                <a:sym typeface="Open Sauce Bold"/>
              </a:rPr>
              <a:t>COMCEC</a:t>
            </a:r>
          </a:p>
        </p:txBody>
      </p:sp>
      <p:sp>
        <p:nvSpPr>
          <p:cNvPr id="11" name="TextBox 11"/>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
        <p:nvSpPr>
          <p:cNvPr id="12" name="TextBox 12"/>
          <p:cNvSpPr txBox="1"/>
          <p:nvPr/>
        </p:nvSpPr>
        <p:spPr>
          <a:xfrm>
            <a:off x="1394624" y="3517330"/>
            <a:ext cx="3814181" cy="1772693"/>
          </a:xfrm>
          <a:prstGeom prst="rect">
            <a:avLst/>
          </a:prstGeom>
        </p:spPr>
        <p:txBody>
          <a:bodyPr lIns="0" tIns="0" rIns="0" bIns="0" rtlCol="0" anchor="t">
            <a:spAutoFit/>
          </a:bodyPr>
          <a:lstStyle/>
          <a:p>
            <a:pPr algn="l">
              <a:lnSpc>
                <a:spcPts val="12655"/>
              </a:lnSpc>
            </a:pPr>
            <a:r>
              <a:rPr lang="en-US" sz="14889" spc="-342">
                <a:solidFill>
                  <a:srgbClr val="E4FFF9"/>
                </a:solidFill>
                <a:latin typeface="Open Sauce Light"/>
                <a:ea typeface="Open Sauce Light"/>
                <a:cs typeface="Open Sauce Light"/>
                <a:sym typeface="Open Sauce Light"/>
              </a:rPr>
              <a:t>27</a:t>
            </a:r>
          </a:p>
        </p:txBody>
      </p:sp>
      <p:sp>
        <p:nvSpPr>
          <p:cNvPr id="13" name="Freeform 13"/>
          <p:cNvSpPr/>
          <p:nvPr/>
        </p:nvSpPr>
        <p:spPr>
          <a:xfrm>
            <a:off x="1366049" y="7437516"/>
            <a:ext cx="159794" cy="159794"/>
          </a:xfrm>
          <a:custGeom>
            <a:avLst/>
            <a:gdLst/>
            <a:ahLst/>
            <a:cxnLst/>
            <a:rect l="l" t="t" r="r" b="b"/>
            <a:pathLst>
              <a:path w="159794" h="159794">
                <a:moveTo>
                  <a:pt x="0" y="0"/>
                </a:moveTo>
                <a:lnTo>
                  <a:pt x="159793" y="0"/>
                </a:lnTo>
                <a:lnTo>
                  <a:pt x="159793" y="159794"/>
                </a:lnTo>
                <a:lnTo>
                  <a:pt x="0" y="1597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4" name="Freeform 14"/>
          <p:cNvSpPr/>
          <p:nvPr/>
        </p:nvSpPr>
        <p:spPr>
          <a:xfrm>
            <a:off x="16579719" y="7466091"/>
            <a:ext cx="159794" cy="159794"/>
          </a:xfrm>
          <a:custGeom>
            <a:avLst/>
            <a:gdLst/>
            <a:ahLst/>
            <a:cxnLst/>
            <a:rect l="l" t="t" r="r" b="b"/>
            <a:pathLst>
              <a:path w="159794" h="159794">
                <a:moveTo>
                  <a:pt x="0" y="0"/>
                </a:moveTo>
                <a:lnTo>
                  <a:pt x="159794" y="0"/>
                </a:lnTo>
                <a:lnTo>
                  <a:pt x="159794" y="159794"/>
                </a:lnTo>
                <a:lnTo>
                  <a:pt x="0" y="15979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5" name="TextBox 15"/>
          <p:cNvSpPr txBox="1"/>
          <p:nvPr/>
        </p:nvSpPr>
        <p:spPr>
          <a:xfrm>
            <a:off x="3141243" y="2879155"/>
            <a:ext cx="2675632" cy="1334543"/>
          </a:xfrm>
          <a:prstGeom prst="rect">
            <a:avLst/>
          </a:prstGeom>
        </p:spPr>
        <p:txBody>
          <a:bodyPr lIns="0" tIns="0" rIns="0" bIns="0" rtlCol="0" anchor="t">
            <a:spAutoFit/>
          </a:bodyPr>
          <a:lstStyle/>
          <a:p>
            <a:pPr algn="ctr">
              <a:lnSpc>
                <a:spcPts val="10947"/>
              </a:lnSpc>
              <a:spcBef>
                <a:spcPct val="0"/>
              </a:spcBef>
            </a:pPr>
            <a:r>
              <a:rPr lang="en-US" sz="7819">
                <a:solidFill>
                  <a:srgbClr val="E4FFF9"/>
                </a:solidFill>
                <a:latin typeface="Open Sauce"/>
                <a:ea typeface="Open Sauce"/>
                <a:cs typeface="Open Sauce"/>
                <a:sym typeface="Open Sauce"/>
              </a:rPr>
              <a:t>TH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938946" y="-102870"/>
            <a:ext cx="6589737" cy="10728445"/>
            <a:chOff x="0" y="0"/>
            <a:chExt cx="1004056" cy="1634657"/>
          </a:xfrm>
        </p:grpSpPr>
        <p:sp>
          <p:nvSpPr>
            <p:cNvPr id="3" name="Freeform 3"/>
            <p:cNvSpPr/>
            <p:nvPr/>
          </p:nvSpPr>
          <p:spPr>
            <a:xfrm>
              <a:off x="0" y="0"/>
              <a:ext cx="1004056" cy="1634657"/>
            </a:xfrm>
            <a:custGeom>
              <a:avLst/>
              <a:gdLst/>
              <a:ahLst/>
              <a:cxnLst/>
              <a:rect l="l" t="t" r="r" b="b"/>
              <a:pathLst>
                <a:path w="1004056" h="1634657">
                  <a:moveTo>
                    <a:pt x="0" y="0"/>
                  </a:moveTo>
                  <a:lnTo>
                    <a:pt x="1004056" y="0"/>
                  </a:lnTo>
                  <a:lnTo>
                    <a:pt x="1004056" y="1634657"/>
                  </a:lnTo>
                  <a:lnTo>
                    <a:pt x="0" y="1634657"/>
                  </a:lnTo>
                  <a:close/>
                </a:path>
              </a:pathLst>
            </a:custGeom>
            <a:blipFill>
              <a:blip r:embed="rId2"/>
              <a:stretch>
                <a:fillRect l="-27217" r="-117143"/>
              </a:stretch>
            </a:blipFill>
            <a:ln w="19050" cap="sq">
              <a:solidFill>
                <a:srgbClr val="163B42"/>
              </a:solidFill>
              <a:prstDash val="solid"/>
              <a:miter/>
            </a:ln>
          </p:spPr>
          <p:txBody>
            <a:bodyPr/>
            <a:lstStyle/>
            <a:p>
              <a:endParaRPr lang="en-AZ"/>
            </a:p>
          </p:txBody>
        </p:sp>
      </p:grpSp>
      <p:sp>
        <p:nvSpPr>
          <p:cNvPr id="4" name="Freeform 4"/>
          <p:cNvSpPr/>
          <p:nvPr/>
        </p:nvSpPr>
        <p:spPr>
          <a:xfrm>
            <a:off x="12140063" y="5603967"/>
            <a:ext cx="4102441" cy="4135330"/>
          </a:xfrm>
          <a:custGeom>
            <a:avLst/>
            <a:gdLst/>
            <a:ahLst/>
            <a:cxnLst/>
            <a:rect l="l" t="t" r="r" b="b"/>
            <a:pathLst>
              <a:path w="4102441" h="4135330">
                <a:moveTo>
                  <a:pt x="0" y="0"/>
                </a:moveTo>
                <a:lnTo>
                  <a:pt x="4102440" y="0"/>
                </a:lnTo>
                <a:lnTo>
                  <a:pt x="4102440" y="4135330"/>
                </a:lnTo>
                <a:lnTo>
                  <a:pt x="0" y="4135330"/>
                </a:lnTo>
                <a:lnTo>
                  <a:pt x="0" y="0"/>
                </a:lnTo>
                <a:close/>
              </a:path>
            </a:pathLst>
          </a:custGeom>
          <a:blipFill>
            <a:blip r:embed="rId3"/>
            <a:stretch>
              <a:fillRect l="-217" r="-217"/>
            </a:stretch>
          </a:blipFill>
        </p:spPr>
        <p:txBody>
          <a:bodyPr/>
          <a:lstStyle/>
          <a:p>
            <a:endParaRPr lang="en-AZ"/>
          </a:p>
        </p:txBody>
      </p:sp>
      <p:sp>
        <p:nvSpPr>
          <p:cNvPr id="5" name="Freeform 5"/>
          <p:cNvSpPr/>
          <p:nvPr/>
        </p:nvSpPr>
        <p:spPr>
          <a:xfrm>
            <a:off x="422131" y="5713529"/>
            <a:ext cx="4102441" cy="4135330"/>
          </a:xfrm>
          <a:custGeom>
            <a:avLst/>
            <a:gdLst/>
            <a:ahLst/>
            <a:cxnLst/>
            <a:rect l="l" t="t" r="r" b="b"/>
            <a:pathLst>
              <a:path w="4102441" h="4135330">
                <a:moveTo>
                  <a:pt x="0" y="0"/>
                </a:moveTo>
                <a:lnTo>
                  <a:pt x="4102441" y="0"/>
                </a:lnTo>
                <a:lnTo>
                  <a:pt x="4102441" y="4135330"/>
                </a:lnTo>
                <a:lnTo>
                  <a:pt x="0" y="4135330"/>
                </a:lnTo>
                <a:lnTo>
                  <a:pt x="0" y="0"/>
                </a:lnTo>
                <a:close/>
              </a:path>
            </a:pathLst>
          </a:custGeom>
          <a:blipFill>
            <a:blip r:embed="rId3"/>
            <a:stretch>
              <a:fillRect l="-217" r="-217"/>
            </a:stretch>
          </a:blipFill>
        </p:spPr>
        <p:txBody>
          <a:bodyPr/>
          <a:lstStyle/>
          <a:p>
            <a:endParaRPr lang="en-AZ"/>
          </a:p>
        </p:txBody>
      </p:sp>
      <p:sp>
        <p:nvSpPr>
          <p:cNvPr id="6" name="Freeform 6"/>
          <p:cNvSpPr/>
          <p:nvPr/>
        </p:nvSpPr>
        <p:spPr>
          <a:xfrm flipH="1" flipV="1">
            <a:off x="11935854" y="-1118025"/>
            <a:ext cx="7167636" cy="7167636"/>
          </a:xfrm>
          <a:custGeom>
            <a:avLst/>
            <a:gdLst/>
            <a:ahLst/>
            <a:cxnLst/>
            <a:rect l="l" t="t" r="r" b="b"/>
            <a:pathLst>
              <a:path w="7167636" h="7167636">
                <a:moveTo>
                  <a:pt x="7167635" y="7167636"/>
                </a:moveTo>
                <a:lnTo>
                  <a:pt x="0" y="7167636"/>
                </a:lnTo>
                <a:lnTo>
                  <a:pt x="0" y="0"/>
                </a:lnTo>
                <a:lnTo>
                  <a:pt x="7167635" y="0"/>
                </a:lnTo>
                <a:lnTo>
                  <a:pt x="7167635" y="716763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7" name="TextBox 7"/>
          <p:cNvSpPr txBox="1"/>
          <p:nvPr/>
        </p:nvSpPr>
        <p:spPr>
          <a:xfrm>
            <a:off x="841837" y="717378"/>
            <a:ext cx="8453076" cy="1586559"/>
          </a:xfrm>
          <a:prstGeom prst="rect">
            <a:avLst/>
          </a:prstGeom>
        </p:spPr>
        <p:txBody>
          <a:bodyPr lIns="0" tIns="0" rIns="0" bIns="0" rtlCol="0" anchor="t">
            <a:spAutoFit/>
          </a:bodyPr>
          <a:lstStyle/>
          <a:p>
            <a:pPr algn="l">
              <a:lnSpc>
                <a:spcPts val="11868"/>
              </a:lnSpc>
            </a:pPr>
            <a:r>
              <a:rPr lang="en-US" sz="11988" b="1" spc="-239">
                <a:gradFill>
                  <a:gsLst>
                    <a:gs pos="0">
                      <a:srgbClr val="000000">
                        <a:alpha val="100000"/>
                      </a:srgbClr>
                    </a:gs>
                    <a:gs pos="50000">
                      <a:srgbClr val="34606B">
                        <a:alpha val="100000"/>
                      </a:srgbClr>
                    </a:gs>
                    <a:gs pos="100000">
                      <a:srgbClr val="009D8D">
                        <a:alpha val="100000"/>
                      </a:srgbClr>
                    </a:gs>
                  </a:gsLst>
                  <a:lin ang="2700000"/>
                </a:gradFill>
                <a:latin typeface="Open Sauce Semi-Bold"/>
                <a:ea typeface="Open Sauce Semi-Bold"/>
                <a:cs typeface="Open Sauce Semi-Bold"/>
                <a:sym typeface="Open Sauce Semi-Bold"/>
              </a:rPr>
              <a:t>ABOUT US</a:t>
            </a:r>
          </a:p>
        </p:txBody>
      </p:sp>
      <p:sp>
        <p:nvSpPr>
          <p:cNvPr id="8" name="TextBox 8"/>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grpSp>
        <p:nvGrpSpPr>
          <p:cNvPr id="9" name="Group 9"/>
          <p:cNvGrpSpPr/>
          <p:nvPr/>
        </p:nvGrpSpPr>
        <p:grpSpPr>
          <a:xfrm>
            <a:off x="1028700" y="5828896"/>
            <a:ext cx="6785666" cy="3797858"/>
            <a:chOff x="0" y="0"/>
            <a:chExt cx="1515070" cy="847967"/>
          </a:xfrm>
        </p:grpSpPr>
        <p:sp>
          <p:nvSpPr>
            <p:cNvPr id="10" name="Freeform 10"/>
            <p:cNvSpPr/>
            <p:nvPr/>
          </p:nvSpPr>
          <p:spPr>
            <a:xfrm>
              <a:off x="0" y="0"/>
              <a:ext cx="1515070" cy="847967"/>
            </a:xfrm>
            <a:custGeom>
              <a:avLst/>
              <a:gdLst/>
              <a:ahLst/>
              <a:cxnLst/>
              <a:rect l="l" t="t" r="r" b="b"/>
              <a:pathLst>
                <a:path w="1515070" h="847967">
                  <a:moveTo>
                    <a:pt x="38791" y="0"/>
                  </a:moveTo>
                  <a:lnTo>
                    <a:pt x="1476278" y="0"/>
                  </a:lnTo>
                  <a:cubicBezTo>
                    <a:pt x="1497702" y="0"/>
                    <a:pt x="1515070" y="17367"/>
                    <a:pt x="1515070" y="38791"/>
                  </a:cubicBezTo>
                  <a:lnTo>
                    <a:pt x="1515070" y="809176"/>
                  </a:lnTo>
                  <a:cubicBezTo>
                    <a:pt x="1515070" y="830599"/>
                    <a:pt x="1497702" y="847967"/>
                    <a:pt x="1476278" y="847967"/>
                  </a:cubicBezTo>
                  <a:lnTo>
                    <a:pt x="38791" y="847967"/>
                  </a:lnTo>
                  <a:cubicBezTo>
                    <a:pt x="17367" y="847967"/>
                    <a:pt x="0" y="830599"/>
                    <a:pt x="0" y="809176"/>
                  </a:cubicBezTo>
                  <a:lnTo>
                    <a:pt x="0" y="38791"/>
                  </a:lnTo>
                  <a:cubicBezTo>
                    <a:pt x="0" y="17367"/>
                    <a:pt x="17367" y="0"/>
                    <a:pt x="38791" y="0"/>
                  </a:cubicBezTo>
                  <a:close/>
                </a:path>
              </a:pathLst>
            </a:custGeom>
            <a:gradFill rotWithShape="1">
              <a:gsLst>
                <a:gs pos="0">
                  <a:srgbClr val="369686">
                    <a:alpha val="100000"/>
                  </a:srgbClr>
                </a:gs>
                <a:gs pos="100000">
                  <a:srgbClr val="3B6261">
                    <a:alpha val="100000"/>
                  </a:srgbClr>
                </a:gs>
              </a:gsLst>
              <a:lin ang="0"/>
            </a:gradFill>
            <a:ln w="19050" cap="rnd">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a:gradFill>
              <a:prstDash val="solid"/>
              <a:round/>
            </a:ln>
          </p:spPr>
          <p:txBody>
            <a:bodyPr/>
            <a:lstStyle/>
            <a:p>
              <a:endParaRPr lang="en-AZ"/>
            </a:p>
          </p:txBody>
        </p:sp>
        <p:sp>
          <p:nvSpPr>
            <p:cNvPr id="11" name="TextBox 11"/>
            <p:cNvSpPr txBox="1"/>
            <p:nvPr/>
          </p:nvSpPr>
          <p:spPr>
            <a:xfrm>
              <a:off x="0" y="19050"/>
              <a:ext cx="1515070" cy="828917"/>
            </a:xfrm>
            <a:prstGeom prst="rect">
              <a:avLst/>
            </a:prstGeom>
          </p:spPr>
          <p:txBody>
            <a:bodyPr lIns="50800" tIns="50800" rIns="50800" bIns="50800" rtlCol="0" anchor="ctr"/>
            <a:lstStyle/>
            <a:p>
              <a:pPr marL="0" lvl="0" indent="0" algn="ctr">
                <a:lnSpc>
                  <a:spcPts val="2160"/>
                </a:lnSpc>
                <a:spcBef>
                  <a:spcPct val="0"/>
                </a:spcBef>
              </a:pPr>
              <a:endParaRPr/>
            </a:p>
          </p:txBody>
        </p:sp>
      </p:grpSp>
      <p:grpSp>
        <p:nvGrpSpPr>
          <p:cNvPr id="12" name="Group 12"/>
          <p:cNvGrpSpPr/>
          <p:nvPr/>
        </p:nvGrpSpPr>
        <p:grpSpPr>
          <a:xfrm>
            <a:off x="1758077" y="5603967"/>
            <a:ext cx="5141390" cy="891288"/>
            <a:chOff x="0" y="0"/>
            <a:chExt cx="1147944" cy="199002"/>
          </a:xfrm>
        </p:grpSpPr>
        <p:sp>
          <p:nvSpPr>
            <p:cNvPr id="13" name="Freeform 13"/>
            <p:cNvSpPr/>
            <p:nvPr/>
          </p:nvSpPr>
          <p:spPr>
            <a:xfrm>
              <a:off x="0" y="0"/>
              <a:ext cx="1147944" cy="199002"/>
            </a:xfrm>
            <a:custGeom>
              <a:avLst/>
              <a:gdLst/>
              <a:ahLst/>
              <a:cxnLst/>
              <a:rect l="l" t="t" r="r" b="b"/>
              <a:pathLst>
                <a:path w="1147944" h="199002">
                  <a:moveTo>
                    <a:pt x="33128" y="0"/>
                  </a:moveTo>
                  <a:lnTo>
                    <a:pt x="1114817" y="0"/>
                  </a:lnTo>
                  <a:cubicBezTo>
                    <a:pt x="1133112" y="0"/>
                    <a:pt x="1147944" y="14832"/>
                    <a:pt x="1147944" y="33128"/>
                  </a:cubicBezTo>
                  <a:lnTo>
                    <a:pt x="1147944" y="165875"/>
                  </a:lnTo>
                  <a:cubicBezTo>
                    <a:pt x="1147944" y="174661"/>
                    <a:pt x="1144454" y="183087"/>
                    <a:pt x="1138241" y="189299"/>
                  </a:cubicBezTo>
                  <a:cubicBezTo>
                    <a:pt x="1132029" y="195512"/>
                    <a:pt x="1123603" y="199002"/>
                    <a:pt x="1114817" y="199002"/>
                  </a:cubicBezTo>
                  <a:lnTo>
                    <a:pt x="33128" y="199002"/>
                  </a:lnTo>
                  <a:cubicBezTo>
                    <a:pt x="24342" y="199002"/>
                    <a:pt x="15916" y="195512"/>
                    <a:pt x="9703" y="189299"/>
                  </a:cubicBezTo>
                  <a:cubicBezTo>
                    <a:pt x="3490" y="183087"/>
                    <a:pt x="0" y="174661"/>
                    <a:pt x="0" y="165875"/>
                  </a:cubicBezTo>
                  <a:lnTo>
                    <a:pt x="0" y="33128"/>
                  </a:lnTo>
                  <a:cubicBezTo>
                    <a:pt x="0" y="24342"/>
                    <a:pt x="3490" y="15916"/>
                    <a:pt x="9703" y="9703"/>
                  </a:cubicBezTo>
                  <a:cubicBezTo>
                    <a:pt x="15916" y="3490"/>
                    <a:pt x="24342" y="0"/>
                    <a:pt x="33128" y="0"/>
                  </a:cubicBezTo>
                  <a:close/>
                </a:path>
              </a:pathLst>
            </a:custGeom>
            <a:solidFill>
              <a:srgbClr val="FFFFFF"/>
            </a:solidFill>
            <a:ln w="47625" cap="rnd">
              <a:gradFill>
                <a:gsLst>
                  <a:gs pos="0">
                    <a:srgbClr val="000000">
                      <a:alpha val="100000"/>
                    </a:srgbClr>
                  </a:gs>
                  <a:gs pos="50000">
                    <a:srgbClr val="34606B">
                      <a:alpha val="100000"/>
                    </a:srgbClr>
                  </a:gs>
                  <a:gs pos="100000">
                    <a:srgbClr val="009D8D">
                      <a:alpha val="100000"/>
                    </a:srgbClr>
                  </a:gs>
                </a:gsLst>
                <a:path path="circle">
                  <a:fillToRect l="50000" t="50000" r="50000" b="50000"/>
                </a:path>
              </a:gradFill>
              <a:prstDash val="solid"/>
              <a:round/>
            </a:ln>
          </p:spPr>
          <p:txBody>
            <a:bodyPr/>
            <a:lstStyle/>
            <a:p>
              <a:endParaRPr lang="en-AZ"/>
            </a:p>
          </p:txBody>
        </p:sp>
        <p:sp>
          <p:nvSpPr>
            <p:cNvPr id="14" name="TextBox 14"/>
            <p:cNvSpPr txBox="1"/>
            <p:nvPr/>
          </p:nvSpPr>
          <p:spPr>
            <a:xfrm>
              <a:off x="0" y="19050"/>
              <a:ext cx="1147944" cy="179952"/>
            </a:xfrm>
            <a:prstGeom prst="rect">
              <a:avLst/>
            </a:prstGeom>
          </p:spPr>
          <p:txBody>
            <a:bodyPr lIns="50800" tIns="50800" rIns="50800" bIns="50800" rtlCol="0" anchor="ctr"/>
            <a:lstStyle/>
            <a:p>
              <a:pPr algn="ctr">
                <a:lnSpc>
                  <a:spcPts val="2160"/>
                </a:lnSpc>
              </a:pPr>
              <a:endParaRPr/>
            </a:p>
          </p:txBody>
        </p:sp>
      </p:grpSp>
      <p:sp>
        <p:nvSpPr>
          <p:cNvPr id="15" name="TextBox 15"/>
          <p:cNvSpPr txBox="1"/>
          <p:nvPr/>
        </p:nvSpPr>
        <p:spPr>
          <a:xfrm>
            <a:off x="3062410" y="5799254"/>
            <a:ext cx="2532724" cy="561408"/>
          </a:xfrm>
          <a:prstGeom prst="rect">
            <a:avLst/>
          </a:prstGeom>
        </p:spPr>
        <p:txBody>
          <a:bodyPr lIns="0" tIns="0" rIns="0" bIns="0" rtlCol="0" anchor="t">
            <a:spAutoFit/>
          </a:bodyPr>
          <a:lstStyle/>
          <a:p>
            <a:pPr algn="l">
              <a:lnSpc>
                <a:spcPts val="4221"/>
              </a:lnSpc>
            </a:pPr>
            <a:r>
              <a:rPr lang="en-US" sz="4264" b="1" spc="-285">
                <a:gradFill>
                  <a:gsLst>
                    <a:gs pos="0">
                      <a:srgbClr val="000000">
                        <a:alpha val="100000"/>
                      </a:srgbClr>
                    </a:gs>
                    <a:gs pos="50000">
                      <a:srgbClr val="34606B">
                        <a:alpha val="100000"/>
                      </a:srgbClr>
                    </a:gs>
                    <a:gs pos="100000">
                      <a:srgbClr val="009D8D">
                        <a:alpha val="100000"/>
                      </a:srgbClr>
                    </a:gs>
                  </a:gsLst>
                  <a:lin ang="2700000"/>
                </a:gradFill>
                <a:latin typeface="Open Sauce Bold"/>
                <a:ea typeface="Open Sauce Bold"/>
                <a:cs typeface="Open Sauce Bold"/>
                <a:sym typeface="Open Sauce Bold"/>
              </a:rPr>
              <a:t>Our Vision </a:t>
            </a:r>
          </a:p>
        </p:txBody>
      </p:sp>
      <p:grpSp>
        <p:nvGrpSpPr>
          <p:cNvPr id="16" name="Group 16"/>
          <p:cNvGrpSpPr/>
          <p:nvPr/>
        </p:nvGrpSpPr>
        <p:grpSpPr>
          <a:xfrm>
            <a:off x="8527928" y="5828896"/>
            <a:ext cx="6991743" cy="3797858"/>
            <a:chOff x="0" y="0"/>
            <a:chExt cx="1562255" cy="848604"/>
          </a:xfrm>
        </p:grpSpPr>
        <p:sp>
          <p:nvSpPr>
            <p:cNvPr id="17" name="Freeform 17"/>
            <p:cNvSpPr/>
            <p:nvPr/>
          </p:nvSpPr>
          <p:spPr>
            <a:xfrm>
              <a:off x="0" y="0"/>
              <a:ext cx="1562255" cy="848604"/>
            </a:xfrm>
            <a:custGeom>
              <a:avLst/>
              <a:gdLst/>
              <a:ahLst/>
              <a:cxnLst/>
              <a:rect l="l" t="t" r="r" b="b"/>
              <a:pathLst>
                <a:path w="1562255" h="848604">
                  <a:moveTo>
                    <a:pt x="37648" y="0"/>
                  </a:moveTo>
                  <a:lnTo>
                    <a:pt x="1524607" y="0"/>
                  </a:lnTo>
                  <a:cubicBezTo>
                    <a:pt x="1534592" y="0"/>
                    <a:pt x="1544168" y="3966"/>
                    <a:pt x="1551229" y="11027"/>
                  </a:cubicBezTo>
                  <a:cubicBezTo>
                    <a:pt x="1558289" y="18087"/>
                    <a:pt x="1562255" y="27663"/>
                    <a:pt x="1562255" y="37648"/>
                  </a:cubicBezTo>
                  <a:lnTo>
                    <a:pt x="1562255" y="810956"/>
                  </a:lnTo>
                  <a:cubicBezTo>
                    <a:pt x="1562255" y="831749"/>
                    <a:pt x="1545400" y="848604"/>
                    <a:pt x="1524607" y="848604"/>
                  </a:cubicBezTo>
                  <a:lnTo>
                    <a:pt x="37648" y="848604"/>
                  </a:lnTo>
                  <a:cubicBezTo>
                    <a:pt x="27663" y="848604"/>
                    <a:pt x="18087" y="844638"/>
                    <a:pt x="11027" y="837578"/>
                  </a:cubicBezTo>
                  <a:cubicBezTo>
                    <a:pt x="3966" y="830517"/>
                    <a:pt x="0" y="820941"/>
                    <a:pt x="0" y="810956"/>
                  </a:cubicBezTo>
                  <a:lnTo>
                    <a:pt x="0" y="37648"/>
                  </a:lnTo>
                  <a:cubicBezTo>
                    <a:pt x="0" y="27663"/>
                    <a:pt x="3966" y="18087"/>
                    <a:pt x="11027" y="11027"/>
                  </a:cubicBezTo>
                  <a:cubicBezTo>
                    <a:pt x="18087" y="3966"/>
                    <a:pt x="27663" y="0"/>
                    <a:pt x="37648" y="0"/>
                  </a:cubicBezTo>
                  <a:close/>
                </a:path>
              </a:pathLst>
            </a:custGeom>
            <a:gradFill rotWithShape="1">
              <a:gsLst>
                <a:gs pos="0">
                  <a:srgbClr val="3B6261">
                    <a:alpha val="100000"/>
                  </a:srgbClr>
                </a:gs>
                <a:gs pos="100000">
                  <a:srgbClr val="369686">
                    <a:alpha val="100000"/>
                  </a:srgbClr>
                </a:gs>
              </a:gsLst>
              <a:lin ang="0"/>
            </a:gradFill>
            <a:ln w="19050" cap="rnd">
              <a:gradFill>
                <a:gsLst>
                  <a:gs pos="0">
                    <a:srgbClr val="FFFFFF">
                      <a:alpha val="10500"/>
                    </a:srgbClr>
                  </a:gs>
                  <a:gs pos="25000">
                    <a:srgbClr val="FFFFFF">
                      <a:alpha val="15000"/>
                    </a:srgbClr>
                  </a:gs>
                  <a:gs pos="50000">
                    <a:srgbClr val="FFFFFF">
                      <a:alpha val="10000"/>
                    </a:srgbClr>
                  </a:gs>
                  <a:gs pos="75000">
                    <a:srgbClr val="FFFFFF">
                      <a:alpha val="15000"/>
                    </a:srgbClr>
                  </a:gs>
                  <a:gs pos="100000">
                    <a:srgbClr val="FFFFFF">
                      <a:alpha val="10000"/>
                    </a:srgbClr>
                  </a:gs>
                </a:gsLst>
                <a:lin ang="2700000"/>
              </a:gradFill>
              <a:prstDash val="solid"/>
              <a:round/>
            </a:ln>
          </p:spPr>
          <p:txBody>
            <a:bodyPr/>
            <a:lstStyle/>
            <a:p>
              <a:endParaRPr lang="en-AZ"/>
            </a:p>
          </p:txBody>
        </p:sp>
        <p:sp>
          <p:nvSpPr>
            <p:cNvPr id="18" name="TextBox 18"/>
            <p:cNvSpPr txBox="1"/>
            <p:nvPr/>
          </p:nvSpPr>
          <p:spPr>
            <a:xfrm>
              <a:off x="0" y="19050"/>
              <a:ext cx="1562255" cy="829554"/>
            </a:xfrm>
            <a:prstGeom prst="rect">
              <a:avLst/>
            </a:prstGeom>
          </p:spPr>
          <p:txBody>
            <a:bodyPr lIns="50800" tIns="50800" rIns="50800" bIns="50800" rtlCol="0" anchor="ctr"/>
            <a:lstStyle/>
            <a:p>
              <a:pPr marL="0" lvl="0" indent="0" algn="ctr">
                <a:lnSpc>
                  <a:spcPts val="2160"/>
                </a:lnSpc>
                <a:spcBef>
                  <a:spcPct val="0"/>
                </a:spcBef>
              </a:pPr>
              <a:endParaRPr/>
            </a:p>
          </p:txBody>
        </p:sp>
      </p:grpSp>
      <p:grpSp>
        <p:nvGrpSpPr>
          <p:cNvPr id="19" name="Group 19"/>
          <p:cNvGrpSpPr/>
          <p:nvPr/>
        </p:nvGrpSpPr>
        <p:grpSpPr>
          <a:xfrm>
            <a:off x="9437789" y="5603967"/>
            <a:ext cx="5137528" cy="866256"/>
            <a:chOff x="0" y="0"/>
            <a:chExt cx="1147944" cy="193559"/>
          </a:xfrm>
        </p:grpSpPr>
        <p:sp>
          <p:nvSpPr>
            <p:cNvPr id="20" name="Freeform 20"/>
            <p:cNvSpPr/>
            <p:nvPr/>
          </p:nvSpPr>
          <p:spPr>
            <a:xfrm>
              <a:off x="0" y="0"/>
              <a:ext cx="1147944" cy="193559"/>
            </a:xfrm>
            <a:custGeom>
              <a:avLst/>
              <a:gdLst/>
              <a:ahLst/>
              <a:cxnLst/>
              <a:rect l="l" t="t" r="r" b="b"/>
              <a:pathLst>
                <a:path w="1147944" h="193559">
                  <a:moveTo>
                    <a:pt x="33153" y="0"/>
                  </a:moveTo>
                  <a:lnTo>
                    <a:pt x="1114792" y="0"/>
                  </a:lnTo>
                  <a:cubicBezTo>
                    <a:pt x="1133101" y="0"/>
                    <a:pt x="1147944" y="14843"/>
                    <a:pt x="1147944" y="33153"/>
                  </a:cubicBezTo>
                  <a:lnTo>
                    <a:pt x="1147944" y="160406"/>
                  </a:lnTo>
                  <a:cubicBezTo>
                    <a:pt x="1147944" y="169199"/>
                    <a:pt x="1144451" y="177631"/>
                    <a:pt x="1138234" y="183849"/>
                  </a:cubicBezTo>
                  <a:cubicBezTo>
                    <a:pt x="1132017" y="190066"/>
                    <a:pt x="1123584" y="193559"/>
                    <a:pt x="1114792" y="193559"/>
                  </a:cubicBezTo>
                  <a:lnTo>
                    <a:pt x="33153" y="193559"/>
                  </a:lnTo>
                  <a:cubicBezTo>
                    <a:pt x="24360" y="193559"/>
                    <a:pt x="15927" y="190066"/>
                    <a:pt x="9710" y="183849"/>
                  </a:cubicBezTo>
                  <a:cubicBezTo>
                    <a:pt x="3493" y="177631"/>
                    <a:pt x="0" y="169199"/>
                    <a:pt x="0" y="160406"/>
                  </a:cubicBezTo>
                  <a:lnTo>
                    <a:pt x="0" y="33153"/>
                  </a:lnTo>
                  <a:cubicBezTo>
                    <a:pt x="0" y="24360"/>
                    <a:pt x="3493" y="15927"/>
                    <a:pt x="9710" y="9710"/>
                  </a:cubicBezTo>
                  <a:cubicBezTo>
                    <a:pt x="15927" y="3493"/>
                    <a:pt x="24360" y="0"/>
                    <a:pt x="33153" y="0"/>
                  </a:cubicBezTo>
                  <a:close/>
                </a:path>
              </a:pathLst>
            </a:custGeom>
            <a:solidFill>
              <a:srgbClr val="FFFFFF"/>
            </a:solidFill>
            <a:ln w="47625" cap="rnd">
              <a:gradFill>
                <a:gsLst>
                  <a:gs pos="0">
                    <a:srgbClr val="000000">
                      <a:alpha val="100000"/>
                    </a:srgbClr>
                  </a:gs>
                  <a:gs pos="50000">
                    <a:srgbClr val="34606B">
                      <a:alpha val="100000"/>
                    </a:srgbClr>
                  </a:gs>
                  <a:gs pos="100000">
                    <a:srgbClr val="009D8D">
                      <a:alpha val="100000"/>
                    </a:srgbClr>
                  </a:gs>
                </a:gsLst>
                <a:path path="circle">
                  <a:fillToRect l="50000" t="50000" r="50000" b="50000"/>
                </a:path>
              </a:gradFill>
              <a:prstDash val="solid"/>
              <a:round/>
            </a:ln>
          </p:spPr>
          <p:txBody>
            <a:bodyPr/>
            <a:lstStyle/>
            <a:p>
              <a:endParaRPr lang="en-AZ"/>
            </a:p>
          </p:txBody>
        </p:sp>
        <p:sp>
          <p:nvSpPr>
            <p:cNvPr id="21" name="TextBox 21"/>
            <p:cNvSpPr txBox="1"/>
            <p:nvPr/>
          </p:nvSpPr>
          <p:spPr>
            <a:xfrm>
              <a:off x="0" y="19050"/>
              <a:ext cx="1147944" cy="174509"/>
            </a:xfrm>
            <a:prstGeom prst="rect">
              <a:avLst/>
            </a:prstGeom>
          </p:spPr>
          <p:txBody>
            <a:bodyPr lIns="50800" tIns="50800" rIns="50800" bIns="50800" rtlCol="0" anchor="ctr"/>
            <a:lstStyle/>
            <a:p>
              <a:pPr algn="ctr">
                <a:lnSpc>
                  <a:spcPts val="2160"/>
                </a:lnSpc>
              </a:pPr>
              <a:endParaRPr/>
            </a:p>
          </p:txBody>
        </p:sp>
      </p:grpSp>
      <p:sp>
        <p:nvSpPr>
          <p:cNvPr id="22" name="TextBox 22"/>
          <p:cNvSpPr txBox="1"/>
          <p:nvPr/>
        </p:nvSpPr>
        <p:spPr>
          <a:xfrm>
            <a:off x="10590542" y="5799254"/>
            <a:ext cx="2832022" cy="561323"/>
          </a:xfrm>
          <a:prstGeom prst="rect">
            <a:avLst/>
          </a:prstGeom>
        </p:spPr>
        <p:txBody>
          <a:bodyPr lIns="0" tIns="0" rIns="0" bIns="0" rtlCol="0" anchor="t">
            <a:spAutoFit/>
          </a:bodyPr>
          <a:lstStyle/>
          <a:p>
            <a:pPr algn="l">
              <a:lnSpc>
                <a:spcPts val="4218"/>
              </a:lnSpc>
            </a:pPr>
            <a:r>
              <a:rPr lang="en-US" sz="4261" b="1" spc="-285" dirty="0">
                <a:gradFill>
                  <a:gsLst>
                    <a:gs pos="0">
                      <a:srgbClr val="000000">
                        <a:alpha val="100000"/>
                      </a:srgbClr>
                    </a:gs>
                    <a:gs pos="50000">
                      <a:srgbClr val="34606B">
                        <a:alpha val="100000"/>
                      </a:srgbClr>
                    </a:gs>
                    <a:gs pos="100000">
                      <a:srgbClr val="009D8D">
                        <a:alpha val="100000"/>
                      </a:srgbClr>
                    </a:gs>
                  </a:gsLst>
                  <a:lin ang="2700000"/>
                </a:gradFill>
                <a:latin typeface="Open Sauce Bold"/>
                <a:ea typeface="Open Sauce Bold"/>
                <a:cs typeface="Open Sauce Bold"/>
                <a:sym typeface="Open Sauce Bold"/>
              </a:rPr>
              <a:t>Our Mission</a:t>
            </a:r>
          </a:p>
        </p:txBody>
      </p:sp>
      <p:sp>
        <p:nvSpPr>
          <p:cNvPr id="23" name="TextBox 23"/>
          <p:cNvSpPr txBox="1"/>
          <p:nvPr/>
        </p:nvSpPr>
        <p:spPr>
          <a:xfrm>
            <a:off x="1365725" y="6619080"/>
            <a:ext cx="5983244" cy="2747645"/>
          </a:xfrm>
          <a:prstGeom prst="rect">
            <a:avLst/>
          </a:prstGeom>
        </p:spPr>
        <p:txBody>
          <a:bodyPr lIns="0" tIns="0" rIns="0" bIns="0" rtlCol="0" anchor="t">
            <a:spAutoFit/>
          </a:bodyPr>
          <a:lstStyle/>
          <a:p>
            <a:pPr algn="just">
              <a:lnSpc>
                <a:spcPts val="2440"/>
              </a:lnSpc>
            </a:pPr>
            <a:r>
              <a:rPr lang="en-US" sz="2000" spc="-42" dirty="0">
                <a:solidFill>
                  <a:srgbClr val="FFFFFF"/>
                </a:solidFill>
                <a:latin typeface="Open Sauce"/>
                <a:ea typeface="Open Sauce"/>
                <a:cs typeface="Open Sauce"/>
                <a:sym typeface="Open Sauce"/>
              </a:rPr>
              <a:t>The OIC Labour Centre envisions inclusive, fair, and resilient labour markets across Member States, built on decent work for all and strengthened by effective social protection. It advances cooperation, international labour principles, and policy innovation—promoting social inclusion, skills recognition, and fair labour mobility to support shared prosperity and social justice.</a:t>
            </a:r>
          </a:p>
        </p:txBody>
      </p:sp>
      <p:sp>
        <p:nvSpPr>
          <p:cNvPr id="24" name="TextBox 24"/>
          <p:cNvSpPr txBox="1"/>
          <p:nvPr/>
        </p:nvSpPr>
        <p:spPr>
          <a:xfrm>
            <a:off x="8847399" y="6647655"/>
            <a:ext cx="6318307" cy="2442845"/>
          </a:xfrm>
          <a:prstGeom prst="rect">
            <a:avLst/>
          </a:prstGeom>
        </p:spPr>
        <p:txBody>
          <a:bodyPr lIns="0" tIns="0" rIns="0" bIns="0" rtlCol="0" anchor="t">
            <a:spAutoFit/>
          </a:bodyPr>
          <a:lstStyle/>
          <a:p>
            <a:pPr algn="just">
              <a:lnSpc>
                <a:spcPts val="2440"/>
              </a:lnSpc>
            </a:pPr>
            <a:r>
              <a:rPr lang="en-US" sz="2000" spc="-42" dirty="0">
                <a:solidFill>
                  <a:srgbClr val="FFFFFF"/>
                </a:solidFill>
                <a:latin typeface="Open Sauce"/>
                <a:ea typeface="Open Sauce"/>
                <a:cs typeface="Open Sauce"/>
                <a:sym typeface="Open Sauce"/>
              </a:rPr>
              <a:t>Our mission is to consolidate and empower socio-economic efforts. The goal of the Centre is to enhance labour conditions, promote equitable employment opportunities, and foster sustainable social protection systems across OIC Member States, ensuring decent work, poverty reduction, and socio-economic development in alignment with the principles of the OIC Charter.</a:t>
            </a:r>
          </a:p>
        </p:txBody>
      </p:sp>
      <p:sp>
        <p:nvSpPr>
          <p:cNvPr id="25" name="TextBox 25"/>
          <p:cNvSpPr txBox="1"/>
          <p:nvPr/>
        </p:nvSpPr>
        <p:spPr>
          <a:xfrm>
            <a:off x="819150" y="2465793"/>
            <a:ext cx="10462182" cy="2661412"/>
          </a:xfrm>
          <a:prstGeom prst="rect">
            <a:avLst/>
          </a:prstGeom>
        </p:spPr>
        <p:txBody>
          <a:bodyPr lIns="0" tIns="0" rIns="0" bIns="0" rtlCol="0" anchor="t">
            <a:spAutoFit/>
          </a:bodyPr>
          <a:lstStyle/>
          <a:p>
            <a:pPr algn="just">
              <a:lnSpc>
                <a:spcPts val="2683"/>
              </a:lnSpc>
            </a:pPr>
            <a:r>
              <a:rPr lang="en-US" sz="2199" spc="-46" dirty="0">
                <a:solidFill>
                  <a:srgbClr val="163B42"/>
                </a:solidFill>
                <a:latin typeface="Open Sauce"/>
                <a:ea typeface="Open Sauce"/>
                <a:cs typeface="Open Sauce"/>
                <a:sym typeface="Open Sauce"/>
              </a:rPr>
              <a:t>The OIC Labour Centre is an Intergovernmental </a:t>
            </a:r>
            <a:r>
              <a:rPr lang="en-US" sz="2199" spc="-46" dirty="0" err="1">
                <a:solidFill>
                  <a:srgbClr val="163B42"/>
                </a:solidFill>
                <a:latin typeface="Open Sauce"/>
                <a:ea typeface="Open Sauce"/>
                <a:cs typeface="Open Sauce"/>
                <a:sym typeface="Open Sauce"/>
              </a:rPr>
              <a:t>Organisation</a:t>
            </a:r>
            <a:r>
              <a:rPr lang="en-US" sz="2199" spc="-46" dirty="0">
                <a:solidFill>
                  <a:srgbClr val="163B42"/>
                </a:solidFill>
                <a:latin typeface="Open Sauce"/>
                <a:ea typeface="Open Sauce"/>
                <a:cs typeface="Open Sauce"/>
                <a:sym typeface="Open Sauce"/>
              </a:rPr>
              <a:t> aimed at enhancing labour conditions, promoting employment opportunities, and fostering social protection systems across </a:t>
            </a:r>
            <a:r>
              <a:rPr lang="en-US" sz="2199" b="1" i="1" spc="-46" dirty="0">
                <a:solidFill>
                  <a:srgbClr val="163B42"/>
                </a:solidFill>
                <a:latin typeface="Open Sauce Bold Italics"/>
                <a:ea typeface="Open Sauce Bold Italics"/>
                <a:cs typeface="Open Sauce Bold Italics"/>
                <a:sym typeface="Open Sauce Bold Italics"/>
              </a:rPr>
              <a:t>57 Member States</a:t>
            </a:r>
            <a:r>
              <a:rPr lang="en-US" sz="2199" spc="-46" dirty="0">
                <a:solidFill>
                  <a:srgbClr val="163B42"/>
                </a:solidFill>
                <a:latin typeface="Open Sauce"/>
                <a:ea typeface="Open Sauce"/>
                <a:cs typeface="Open Sauce"/>
                <a:sym typeface="Open Sauce"/>
              </a:rPr>
              <a:t>. It </a:t>
            </a:r>
            <a:r>
              <a:rPr lang="en-US" sz="2199" spc="-46" dirty="0" err="1">
                <a:solidFill>
                  <a:srgbClr val="163B42"/>
                </a:solidFill>
                <a:latin typeface="Open Sauce"/>
                <a:ea typeface="Open Sauce"/>
                <a:cs typeface="Open Sauce"/>
                <a:sym typeface="Open Sauce"/>
              </a:rPr>
              <a:t>emphasises</a:t>
            </a:r>
            <a:r>
              <a:rPr lang="en-US" sz="2199" spc="-46" dirty="0">
                <a:solidFill>
                  <a:srgbClr val="163B42"/>
                </a:solidFill>
                <a:latin typeface="Open Sauce"/>
                <a:ea typeface="Open Sauce"/>
                <a:cs typeface="Open Sauce"/>
                <a:sym typeface="Open Sauce"/>
              </a:rPr>
              <a:t> the crucial need to ensure decent work, sustainable social protection, and poverty reduction within OIC Member States, in alignment with the objectives of the OIC Charter.</a:t>
            </a:r>
          </a:p>
          <a:p>
            <a:pPr algn="just">
              <a:lnSpc>
                <a:spcPts val="2683"/>
              </a:lnSpc>
            </a:pPr>
            <a:endParaRPr lang="en-US" sz="2199" spc="-46" dirty="0">
              <a:solidFill>
                <a:srgbClr val="163B42"/>
              </a:solidFill>
              <a:latin typeface="Open Sauce"/>
              <a:ea typeface="Open Sauce"/>
              <a:cs typeface="Open Sauce"/>
              <a:sym typeface="Open Sauce"/>
            </a:endParaRPr>
          </a:p>
          <a:p>
            <a:pPr algn="just">
              <a:lnSpc>
                <a:spcPts val="2683"/>
              </a:lnSpc>
            </a:pPr>
            <a:r>
              <a:rPr lang="en-US" sz="2199" spc="-46" dirty="0">
                <a:solidFill>
                  <a:srgbClr val="163B42"/>
                </a:solidFill>
                <a:latin typeface="Open Sauce"/>
                <a:ea typeface="Open Sauce"/>
                <a:cs typeface="Open Sauce"/>
                <a:sym typeface="Open Sauce"/>
              </a:rPr>
              <a:t>As an intergovernmental </a:t>
            </a:r>
            <a:r>
              <a:rPr lang="en-US" sz="2199" spc="-46" dirty="0" err="1">
                <a:solidFill>
                  <a:srgbClr val="163B42"/>
                </a:solidFill>
                <a:latin typeface="Open Sauce"/>
                <a:ea typeface="Open Sauce"/>
                <a:cs typeface="Open Sauce"/>
                <a:sym typeface="Open Sauce"/>
              </a:rPr>
              <a:t>organisation</a:t>
            </a:r>
            <a:r>
              <a:rPr lang="en-US" sz="2199" spc="-46" dirty="0">
                <a:solidFill>
                  <a:srgbClr val="163B42"/>
                </a:solidFill>
                <a:latin typeface="Open Sauce"/>
                <a:ea typeface="Open Sauce"/>
                <a:cs typeface="Open Sauce"/>
                <a:sym typeface="Open Sauce"/>
              </a:rPr>
              <a:t>, the Centre operates in accordance with the provisions outlined in its Statute.</a:t>
            </a: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4956900">
            <a:off x="9328111" y="-502908"/>
            <a:ext cx="13469154" cy="8552913"/>
          </a:xfrm>
          <a:custGeom>
            <a:avLst/>
            <a:gdLst/>
            <a:ahLst/>
            <a:cxnLst/>
            <a:rect l="l" t="t" r="r" b="b"/>
            <a:pathLst>
              <a:path w="13469154" h="8552913">
                <a:moveTo>
                  <a:pt x="0" y="0"/>
                </a:moveTo>
                <a:lnTo>
                  <a:pt x="13469155" y="0"/>
                </a:lnTo>
                <a:lnTo>
                  <a:pt x="13469155" y="8552913"/>
                </a:lnTo>
                <a:lnTo>
                  <a:pt x="0" y="8552913"/>
                </a:lnTo>
                <a:lnTo>
                  <a:pt x="0" y="0"/>
                </a:lnTo>
                <a:close/>
              </a:path>
            </a:pathLst>
          </a:custGeom>
          <a:blipFill>
            <a:blip>
              <a:alphaModFix amt="27000"/>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AZ"/>
          </a:p>
        </p:txBody>
      </p:sp>
      <p:grpSp>
        <p:nvGrpSpPr>
          <p:cNvPr id="3" name="Group 3"/>
          <p:cNvGrpSpPr/>
          <p:nvPr/>
        </p:nvGrpSpPr>
        <p:grpSpPr>
          <a:xfrm>
            <a:off x="4743675" y="6131336"/>
            <a:ext cx="2413997" cy="3129341"/>
            <a:chOff x="0" y="0"/>
            <a:chExt cx="728654" cy="944577"/>
          </a:xfrm>
        </p:grpSpPr>
        <p:sp>
          <p:nvSpPr>
            <p:cNvPr id="4" name="Freeform 4"/>
            <p:cNvSpPr/>
            <p:nvPr/>
          </p:nvSpPr>
          <p:spPr>
            <a:xfrm>
              <a:off x="0" y="0"/>
              <a:ext cx="728654" cy="944577"/>
            </a:xfrm>
            <a:custGeom>
              <a:avLst/>
              <a:gdLst/>
              <a:ahLst/>
              <a:cxnLst/>
              <a:rect l="l" t="t" r="r" b="b"/>
              <a:pathLst>
                <a:path w="728654" h="944577">
                  <a:moveTo>
                    <a:pt x="131491" y="0"/>
                  </a:moveTo>
                  <a:lnTo>
                    <a:pt x="597163" y="0"/>
                  </a:lnTo>
                  <a:cubicBezTo>
                    <a:pt x="669783" y="0"/>
                    <a:pt x="728654" y="58870"/>
                    <a:pt x="728654" y="131491"/>
                  </a:cubicBezTo>
                  <a:lnTo>
                    <a:pt x="728654" y="813087"/>
                  </a:lnTo>
                  <a:cubicBezTo>
                    <a:pt x="728654" y="847960"/>
                    <a:pt x="714801" y="881405"/>
                    <a:pt x="690141" y="906065"/>
                  </a:cubicBezTo>
                  <a:cubicBezTo>
                    <a:pt x="665482" y="930724"/>
                    <a:pt x="632037" y="944577"/>
                    <a:pt x="597163" y="944577"/>
                  </a:cubicBezTo>
                  <a:lnTo>
                    <a:pt x="131491" y="944577"/>
                  </a:lnTo>
                  <a:cubicBezTo>
                    <a:pt x="96617" y="944577"/>
                    <a:pt x="63172" y="930724"/>
                    <a:pt x="38513" y="906065"/>
                  </a:cubicBezTo>
                  <a:cubicBezTo>
                    <a:pt x="13853" y="881405"/>
                    <a:pt x="0" y="847960"/>
                    <a:pt x="0" y="813087"/>
                  </a:cubicBezTo>
                  <a:lnTo>
                    <a:pt x="0" y="131491"/>
                  </a:lnTo>
                  <a:cubicBezTo>
                    <a:pt x="0" y="96617"/>
                    <a:pt x="13853" y="63172"/>
                    <a:pt x="38513" y="38513"/>
                  </a:cubicBezTo>
                  <a:cubicBezTo>
                    <a:pt x="63172" y="13853"/>
                    <a:pt x="96617" y="0"/>
                    <a:pt x="131491" y="0"/>
                  </a:cubicBezTo>
                  <a:close/>
                </a:path>
              </a:pathLst>
            </a:custGeom>
            <a:solidFill>
              <a:srgbClr val="FFFFFF"/>
            </a:solidFill>
          </p:spPr>
          <p:txBody>
            <a:bodyPr/>
            <a:lstStyle/>
            <a:p>
              <a:endParaRPr lang="en-AZ"/>
            </a:p>
          </p:txBody>
        </p:sp>
        <p:sp>
          <p:nvSpPr>
            <p:cNvPr id="5" name="TextBox 5"/>
            <p:cNvSpPr txBox="1"/>
            <p:nvPr/>
          </p:nvSpPr>
          <p:spPr>
            <a:xfrm>
              <a:off x="0" y="-38100"/>
              <a:ext cx="728654" cy="982677"/>
            </a:xfrm>
            <a:prstGeom prst="rect">
              <a:avLst/>
            </a:prstGeom>
          </p:spPr>
          <p:txBody>
            <a:bodyPr lIns="50800" tIns="50800" rIns="50800" bIns="50800" rtlCol="0" anchor="ctr"/>
            <a:lstStyle/>
            <a:p>
              <a:pPr algn="ctr">
                <a:lnSpc>
                  <a:spcPts val="2100"/>
                </a:lnSpc>
              </a:pPr>
              <a:endParaRPr/>
            </a:p>
          </p:txBody>
        </p:sp>
      </p:grpSp>
      <p:pic>
        <p:nvPicPr>
          <p:cNvPr id="6" name="Picture 6"/>
          <p:cNvPicPr>
            <a:picLocks noChangeAspect="1"/>
          </p:cNvPicPr>
          <p:nvPr/>
        </p:nvPicPr>
        <p:blipFill>
          <a:blip r:embed="rId3"/>
          <a:stretch>
            <a:fillRect/>
          </a:stretch>
        </p:blipFill>
        <p:spPr>
          <a:xfrm>
            <a:off x="4502275" y="6658626"/>
            <a:ext cx="2896796" cy="2842844"/>
          </a:xfrm>
          <a:prstGeom prst="rect">
            <a:avLst/>
          </a:prstGeom>
        </p:spPr>
      </p:pic>
      <p:grpSp>
        <p:nvGrpSpPr>
          <p:cNvPr id="7" name="Group 7"/>
          <p:cNvGrpSpPr/>
          <p:nvPr/>
        </p:nvGrpSpPr>
        <p:grpSpPr>
          <a:xfrm>
            <a:off x="1685054" y="6131336"/>
            <a:ext cx="2413997" cy="3129341"/>
            <a:chOff x="0" y="0"/>
            <a:chExt cx="728654" cy="944577"/>
          </a:xfrm>
        </p:grpSpPr>
        <p:sp>
          <p:nvSpPr>
            <p:cNvPr id="8" name="Freeform 8"/>
            <p:cNvSpPr/>
            <p:nvPr/>
          </p:nvSpPr>
          <p:spPr>
            <a:xfrm>
              <a:off x="0" y="0"/>
              <a:ext cx="728654" cy="944577"/>
            </a:xfrm>
            <a:custGeom>
              <a:avLst/>
              <a:gdLst/>
              <a:ahLst/>
              <a:cxnLst/>
              <a:rect l="l" t="t" r="r" b="b"/>
              <a:pathLst>
                <a:path w="728654" h="944577">
                  <a:moveTo>
                    <a:pt x="131491" y="0"/>
                  </a:moveTo>
                  <a:lnTo>
                    <a:pt x="597163" y="0"/>
                  </a:lnTo>
                  <a:cubicBezTo>
                    <a:pt x="669783" y="0"/>
                    <a:pt x="728654" y="58870"/>
                    <a:pt x="728654" y="131491"/>
                  </a:cubicBezTo>
                  <a:lnTo>
                    <a:pt x="728654" y="813087"/>
                  </a:lnTo>
                  <a:cubicBezTo>
                    <a:pt x="728654" y="847960"/>
                    <a:pt x="714801" y="881405"/>
                    <a:pt x="690141" y="906065"/>
                  </a:cubicBezTo>
                  <a:cubicBezTo>
                    <a:pt x="665482" y="930724"/>
                    <a:pt x="632037" y="944577"/>
                    <a:pt x="597163" y="944577"/>
                  </a:cubicBezTo>
                  <a:lnTo>
                    <a:pt x="131491" y="944577"/>
                  </a:lnTo>
                  <a:cubicBezTo>
                    <a:pt x="96617" y="944577"/>
                    <a:pt x="63172" y="930724"/>
                    <a:pt x="38513" y="906065"/>
                  </a:cubicBezTo>
                  <a:cubicBezTo>
                    <a:pt x="13853" y="881405"/>
                    <a:pt x="0" y="847960"/>
                    <a:pt x="0" y="813087"/>
                  </a:cubicBezTo>
                  <a:lnTo>
                    <a:pt x="0" y="131491"/>
                  </a:lnTo>
                  <a:cubicBezTo>
                    <a:pt x="0" y="96617"/>
                    <a:pt x="13853" y="63172"/>
                    <a:pt x="38513" y="38513"/>
                  </a:cubicBezTo>
                  <a:cubicBezTo>
                    <a:pt x="63172" y="13853"/>
                    <a:pt x="96617" y="0"/>
                    <a:pt x="131491" y="0"/>
                  </a:cubicBezTo>
                  <a:close/>
                </a:path>
              </a:pathLst>
            </a:custGeom>
            <a:solidFill>
              <a:srgbClr val="FFFFFF"/>
            </a:solidFill>
          </p:spPr>
          <p:txBody>
            <a:bodyPr/>
            <a:lstStyle/>
            <a:p>
              <a:endParaRPr lang="en-AZ"/>
            </a:p>
          </p:txBody>
        </p:sp>
        <p:sp>
          <p:nvSpPr>
            <p:cNvPr id="9" name="TextBox 9"/>
            <p:cNvSpPr txBox="1"/>
            <p:nvPr/>
          </p:nvSpPr>
          <p:spPr>
            <a:xfrm>
              <a:off x="0" y="-38100"/>
              <a:ext cx="728654" cy="982677"/>
            </a:xfrm>
            <a:prstGeom prst="rect">
              <a:avLst/>
            </a:prstGeom>
          </p:spPr>
          <p:txBody>
            <a:bodyPr lIns="50800" tIns="50800" rIns="50800" bIns="50800" rtlCol="0" anchor="ctr"/>
            <a:lstStyle/>
            <a:p>
              <a:pPr algn="ctr">
                <a:lnSpc>
                  <a:spcPts val="2100"/>
                </a:lnSpc>
              </a:pPr>
              <a:endParaRPr/>
            </a:p>
          </p:txBody>
        </p:sp>
      </p:grpSp>
      <p:sp>
        <p:nvSpPr>
          <p:cNvPr id="10" name="Freeform 10"/>
          <p:cNvSpPr/>
          <p:nvPr/>
        </p:nvSpPr>
        <p:spPr>
          <a:xfrm rot="5110337">
            <a:off x="-6517449" y="-2667759"/>
            <a:ext cx="13034898" cy="6446038"/>
          </a:xfrm>
          <a:custGeom>
            <a:avLst/>
            <a:gdLst/>
            <a:ahLst/>
            <a:cxnLst/>
            <a:rect l="l" t="t" r="r" b="b"/>
            <a:pathLst>
              <a:path w="13034898" h="6446038">
                <a:moveTo>
                  <a:pt x="0" y="0"/>
                </a:moveTo>
                <a:lnTo>
                  <a:pt x="13034898" y="0"/>
                </a:lnTo>
                <a:lnTo>
                  <a:pt x="13034898" y="6446038"/>
                </a:lnTo>
                <a:lnTo>
                  <a:pt x="0" y="6446038"/>
                </a:lnTo>
                <a:lnTo>
                  <a:pt x="0" y="0"/>
                </a:lnTo>
                <a:close/>
              </a:path>
            </a:pathLst>
          </a:custGeom>
          <a:blipFill>
            <a:blip>
              <a:alphaModFix amt="28000"/>
              <a:extLst>
                <a:ext uri="{96DAC541-7B7A-43D3-8B79-37D633B846F1}">
                  <asvg:svgBlip xmlns:asvg="http://schemas.microsoft.com/office/drawing/2016/SVG/main" r:embed="rId4"/>
                </a:ext>
              </a:extLst>
            </a:blip>
            <a:stretch>
              <a:fillRect r="-134" b="-129447"/>
            </a:stretch>
          </a:blipFill>
        </p:spPr>
        <p:txBody>
          <a:bodyPr/>
          <a:lstStyle/>
          <a:p>
            <a:endParaRPr lang="en-AZ"/>
          </a:p>
        </p:txBody>
      </p:sp>
      <p:pic>
        <p:nvPicPr>
          <p:cNvPr id="11" name="Picture 11"/>
          <p:cNvPicPr>
            <a:picLocks noChangeAspect="1"/>
          </p:cNvPicPr>
          <p:nvPr/>
        </p:nvPicPr>
        <p:blipFill>
          <a:blip r:embed="rId5"/>
          <a:stretch>
            <a:fillRect/>
          </a:stretch>
        </p:blipFill>
        <p:spPr>
          <a:xfrm>
            <a:off x="8758533" y="3116716"/>
            <a:ext cx="4625606" cy="2698270"/>
          </a:xfrm>
          <a:prstGeom prst="rect">
            <a:avLst/>
          </a:prstGeom>
        </p:spPr>
      </p:pic>
      <p:pic>
        <p:nvPicPr>
          <p:cNvPr id="12" name="Picture 12"/>
          <p:cNvPicPr>
            <a:picLocks noChangeAspect="1"/>
          </p:cNvPicPr>
          <p:nvPr/>
        </p:nvPicPr>
        <p:blipFill>
          <a:blip r:embed="rId6"/>
          <a:stretch>
            <a:fillRect/>
          </a:stretch>
        </p:blipFill>
        <p:spPr>
          <a:xfrm>
            <a:off x="13019161" y="3116716"/>
            <a:ext cx="4625606" cy="2698270"/>
          </a:xfrm>
          <a:prstGeom prst="rect">
            <a:avLst/>
          </a:prstGeom>
        </p:spPr>
      </p:pic>
      <p:pic>
        <p:nvPicPr>
          <p:cNvPr id="13" name="Picture 13"/>
          <p:cNvPicPr>
            <a:picLocks noChangeAspect="1"/>
          </p:cNvPicPr>
          <p:nvPr/>
        </p:nvPicPr>
        <p:blipFill>
          <a:blip r:embed="rId7"/>
          <a:stretch>
            <a:fillRect/>
          </a:stretch>
        </p:blipFill>
        <p:spPr>
          <a:xfrm>
            <a:off x="1443654" y="6907076"/>
            <a:ext cx="2896796" cy="2660902"/>
          </a:xfrm>
          <a:prstGeom prst="rect">
            <a:avLst/>
          </a:prstGeom>
        </p:spPr>
      </p:pic>
      <p:pic>
        <p:nvPicPr>
          <p:cNvPr id="14" name="Picture 14"/>
          <p:cNvPicPr>
            <a:picLocks noChangeAspect="1"/>
          </p:cNvPicPr>
          <p:nvPr/>
        </p:nvPicPr>
        <p:blipFill>
          <a:blip r:embed="rId8"/>
          <a:stretch>
            <a:fillRect/>
          </a:stretch>
        </p:blipFill>
        <p:spPr>
          <a:xfrm>
            <a:off x="4414784" y="7595573"/>
            <a:ext cx="3071778" cy="1986988"/>
          </a:xfrm>
          <a:prstGeom prst="rect">
            <a:avLst/>
          </a:prstGeom>
        </p:spPr>
      </p:pic>
      <p:sp>
        <p:nvSpPr>
          <p:cNvPr id="15" name="TextBox 15"/>
          <p:cNvSpPr txBox="1"/>
          <p:nvPr/>
        </p:nvSpPr>
        <p:spPr>
          <a:xfrm>
            <a:off x="546165" y="1342061"/>
            <a:ext cx="17195671" cy="1020442"/>
          </a:xfrm>
          <a:prstGeom prst="rect">
            <a:avLst/>
          </a:prstGeom>
        </p:spPr>
        <p:txBody>
          <a:bodyPr lIns="0" tIns="0" rIns="0" bIns="0" rtlCol="0" anchor="t">
            <a:spAutoFit/>
          </a:bodyPr>
          <a:lstStyle/>
          <a:p>
            <a:pPr algn="ctr">
              <a:lnSpc>
                <a:spcPts val="8343"/>
              </a:lnSpc>
              <a:spcBef>
                <a:spcPct val="0"/>
              </a:spcBef>
            </a:pPr>
            <a:r>
              <a:rPr lang="en-US" sz="5959" b="1">
                <a:solidFill>
                  <a:srgbClr val="E4FFF9"/>
                </a:solidFill>
                <a:latin typeface="Open Sauce Bold"/>
                <a:ea typeface="Open Sauce Bold"/>
                <a:cs typeface="Open Sauce Bold"/>
                <a:sym typeface="Open Sauce Bold"/>
              </a:rPr>
              <a:t>SKILLS MISMATCH IN OIC MEMBER STATES</a:t>
            </a:r>
          </a:p>
        </p:txBody>
      </p:sp>
      <p:sp>
        <p:nvSpPr>
          <p:cNvPr id="16" name="TextBox 16"/>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
        <p:nvSpPr>
          <p:cNvPr id="17" name="TextBox 17"/>
          <p:cNvSpPr txBox="1"/>
          <p:nvPr/>
        </p:nvSpPr>
        <p:spPr>
          <a:xfrm>
            <a:off x="1174280" y="3419777"/>
            <a:ext cx="7520186" cy="2020874"/>
          </a:xfrm>
          <a:prstGeom prst="rect">
            <a:avLst/>
          </a:prstGeom>
        </p:spPr>
        <p:txBody>
          <a:bodyPr wrap="square" lIns="0" tIns="0" rIns="0" bIns="0" rtlCol="0" anchor="t">
            <a:spAutoFit/>
          </a:bodyPr>
          <a:lstStyle/>
          <a:p>
            <a:pPr algn="l">
              <a:lnSpc>
                <a:spcPts val="3960"/>
              </a:lnSpc>
            </a:pPr>
            <a:r>
              <a:rPr lang="en-US" sz="3200" b="1" dirty="0">
                <a:gradFill>
                  <a:gsLst>
                    <a:gs pos="0">
                      <a:srgbClr val="FFFFFF">
                        <a:alpha val="100000"/>
                      </a:srgbClr>
                    </a:gs>
                    <a:gs pos="100000">
                      <a:srgbClr val="FFFFFF">
                        <a:alpha val="100000"/>
                      </a:srgbClr>
                    </a:gs>
                  </a:gsLst>
                  <a:path path="circle">
                    <a:fillToRect l="50000" t="50000" r="50000" b="50000"/>
                  </a:path>
                </a:gradFill>
                <a:latin typeface="Open Sauce Bold"/>
                <a:ea typeface="Open Sauce Bold"/>
                <a:cs typeface="Open Sauce Bold"/>
                <a:sym typeface="Open Sauce Bold"/>
              </a:rPr>
              <a:t>With a total population of 2.1 billion, the OIC faces a 62% skills mismatch rate which is significantly higher than the 43% in developed countries</a:t>
            </a:r>
          </a:p>
        </p:txBody>
      </p:sp>
      <p:sp>
        <p:nvSpPr>
          <p:cNvPr id="18" name="TextBox 18"/>
          <p:cNvSpPr txBox="1"/>
          <p:nvPr/>
        </p:nvSpPr>
        <p:spPr>
          <a:xfrm>
            <a:off x="8117657" y="6639598"/>
            <a:ext cx="9132118" cy="2020874"/>
          </a:xfrm>
          <a:prstGeom prst="rect">
            <a:avLst/>
          </a:prstGeom>
        </p:spPr>
        <p:txBody>
          <a:bodyPr lIns="0" tIns="0" rIns="0" bIns="0" rtlCol="0" anchor="t">
            <a:spAutoFit/>
          </a:bodyPr>
          <a:lstStyle/>
          <a:p>
            <a:pPr algn="r">
              <a:lnSpc>
                <a:spcPts val="3960"/>
              </a:lnSpc>
            </a:pPr>
            <a:r>
              <a:rPr lang="en-US" sz="3300" b="1" dirty="0">
                <a:gradFill>
                  <a:gsLst>
                    <a:gs pos="0">
                      <a:srgbClr val="FFFFFF">
                        <a:alpha val="100000"/>
                      </a:srgbClr>
                    </a:gs>
                    <a:gs pos="100000">
                      <a:srgbClr val="FFFFFF">
                        <a:alpha val="100000"/>
                      </a:srgbClr>
                    </a:gs>
                  </a:gsLst>
                  <a:path path="circle">
                    <a:fillToRect l="50000" t="50000" r="50000" b="50000"/>
                  </a:path>
                </a:gradFill>
                <a:latin typeface="Open Sauce Bold"/>
                <a:ea typeface="Open Sauce Bold"/>
                <a:cs typeface="Open Sauce Bold"/>
                <a:sym typeface="Open Sauce Bold"/>
              </a:rPr>
              <a:t>With only 16.2% of the workforce classified as high-skilled, OIC Member States exhibit a significant deficit, compared to 44.9% in other developing countries</a:t>
            </a:r>
          </a:p>
        </p:txBody>
      </p:sp>
      <p:sp>
        <p:nvSpPr>
          <p:cNvPr id="19" name="TextBox 19"/>
          <p:cNvSpPr txBox="1"/>
          <p:nvPr/>
        </p:nvSpPr>
        <p:spPr>
          <a:xfrm>
            <a:off x="2110136" y="8835788"/>
            <a:ext cx="1563833" cy="397715"/>
          </a:xfrm>
          <a:prstGeom prst="rect">
            <a:avLst/>
          </a:prstGeom>
        </p:spPr>
        <p:txBody>
          <a:bodyPr lIns="0" tIns="0" rIns="0" bIns="0" rtlCol="0" anchor="t">
            <a:spAutoFit/>
          </a:bodyPr>
          <a:lstStyle/>
          <a:p>
            <a:pPr algn="ctr">
              <a:lnSpc>
                <a:spcPts val="3245"/>
              </a:lnSpc>
            </a:pPr>
            <a:r>
              <a:rPr lang="en-US" sz="2704" b="1">
                <a:gradFill>
                  <a:gsLst>
                    <a:gs pos="0">
                      <a:srgbClr val="FFFFFF">
                        <a:alpha val="100000"/>
                      </a:srgbClr>
                    </a:gs>
                    <a:gs pos="100000">
                      <a:srgbClr val="FFFFFF">
                        <a:alpha val="100000"/>
                      </a:srgbClr>
                    </a:gs>
                  </a:gsLst>
                  <a:path path="circle">
                    <a:fillToRect l="50000" t="50000" r="50000" b="50000"/>
                  </a:path>
                </a:gradFill>
                <a:latin typeface="Open Sauce Bold"/>
                <a:ea typeface="Open Sauce Bold"/>
                <a:cs typeface="Open Sauce Bold"/>
                <a:sym typeface="Open Sauce Bold"/>
              </a:rPr>
              <a:t>16.2%</a:t>
            </a:r>
          </a:p>
        </p:txBody>
      </p:sp>
      <p:sp>
        <p:nvSpPr>
          <p:cNvPr id="20" name="TextBox 20"/>
          <p:cNvSpPr txBox="1"/>
          <p:nvPr/>
        </p:nvSpPr>
        <p:spPr>
          <a:xfrm>
            <a:off x="5380738" y="8380924"/>
            <a:ext cx="1139871" cy="397715"/>
          </a:xfrm>
          <a:prstGeom prst="rect">
            <a:avLst/>
          </a:prstGeom>
        </p:spPr>
        <p:txBody>
          <a:bodyPr lIns="0" tIns="0" rIns="0" bIns="0" rtlCol="0" anchor="t">
            <a:spAutoFit/>
          </a:bodyPr>
          <a:lstStyle/>
          <a:p>
            <a:pPr algn="ctr">
              <a:lnSpc>
                <a:spcPts val="3245"/>
              </a:lnSpc>
            </a:pPr>
            <a:r>
              <a:rPr lang="en-US" sz="2704" b="1">
                <a:gradFill>
                  <a:gsLst>
                    <a:gs pos="0">
                      <a:srgbClr val="FFFFFF">
                        <a:alpha val="100000"/>
                      </a:srgbClr>
                    </a:gs>
                    <a:gs pos="100000">
                      <a:srgbClr val="FFFFFF">
                        <a:alpha val="100000"/>
                      </a:srgbClr>
                    </a:gs>
                  </a:gsLst>
                  <a:path path="circle">
                    <a:fillToRect l="50000" t="50000" r="50000" b="50000"/>
                  </a:path>
                </a:gradFill>
                <a:latin typeface="Open Sauce Bold"/>
                <a:ea typeface="Open Sauce Bold"/>
                <a:cs typeface="Open Sauce Bold"/>
                <a:sym typeface="Open Sauce Bold"/>
              </a:rPr>
              <a:t>44.9%</a:t>
            </a:r>
          </a:p>
        </p:txBody>
      </p:sp>
      <p:sp>
        <p:nvSpPr>
          <p:cNvPr id="21" name="TextBox 21"/>
          <p:cNvSpPr txBox="1"/>
          <p:nvPr/>
        </p:nvSpPr>
        <p:spPr>
          <a:xfrm>
            <a:off x="13785725" y="9233503"/>
            <a:ext cx="3473575" cy="255134"/>
          </a:xfrm>
          <a:prstGeom prst="rect">
            <a:avLst/>
          </a:prstGeom>
        </p:spPr>
        <p:txBody>
          <a:bodyPr wrap="square" lIns="0" tIns="0" rIns="0" bIns="0" rtlCol="0" anchor="t">
            <a:spAutoFit/>
          </a:bodyPr>
          <a:lstStyle/>
          <a:p>
            <a:pPr algn="ctr">
              <a:lnSpc>
                <a:spcPts val="2105"/>
              </a:lnSpc>
              <a:spcBef>
                <a:spcPct val="0"/>
              </a:spcBef>
            </a:pPr>
            <a:r>
              <a:rPr lang="en-US" sz="1503" i="1" dirty="0">
                <a:solidFill>
                  <a:srgbClr val="FFFFFF"/>
                </a:solidFill>
                <a:latin typeface="Helvetica Now Display Italics"/>
                <a:ea typeface="Helvetica Now Display Italics"/>
                <a:cs typeface="Helvetica Now Display Italics"/>
                <a:sym typeface="Helvetica Now Display Italics"/>
              </a:rPr>
              <a:t>Source: OIC Labour Market Report 2025</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798475" flipH="1" flipV="1">
            <a:off x="-4495861" y="-1590434"/>
            <a:ext cx="16390872" cy="16370384"/>
          </a:xfrm>
          <a:custGeom>
            <a:avLst/>
            <a:gdLst/>
            <a:ahLst/>
            <a:cxnLst/>
            <a:rect l="l" t="t" r="r" b="b"/>
            <a:pathLst>
              <a:path w="16390872" h="16370384">
                <a:moveTo>
                  <a:pt x="16390873" y="16370383"/>
                </a:moveTo>
                <a:lnTo>
                  <a:pt x="0" y="16370383"/>
                </a:lnTo>
                <a:lnTo>
                  <a:pt x="0" y="0"/>
                </a:lnTo>
                <a:lnTo>
                  <a:pt x="16390873" y="0"/>
                </a:lnTo>
                <a:lnTo>
                  <a:pt x="16390873" y="16370383"/>
                </a:lnTo>
                <a:close/>
              </a:path>
            </a:pathLst>
          </a:custGeom>
          <a:blipFill>
            <a:blip r:embed="rId2"/>
            <a:stretch>
              <a:fillRect/>
            </a:stretch>
          </a:blipFill>
        </p:spPr>
        <p:txBody>
          <a:bodyPr/>
          <a:lstStyle/>
          <a:p>
            <a:endParaRPr lang="en-AZ"/>
          </a:p>
        </p:txBody>
      </p:sp>
      <p:sp>
        <p:nvSpPr>
          <p:cNvPr id="3" name="Freeform 3"/>
          <p:cNvSpPr/>
          <p:nvPr/>
        </p:nvSpPr>
        <p:spPr>
          <a:xfrm>
            <a:off x="191008" y="5678942"/>
            <a:ext cx="9877098" cy="4926203"/>
          </a:xfrm>
          <a:custGeom>
            <a:avLst/>
            <a:gdLst/>
            <a:ahLst/>
            <a:cxnLst/>
            <a:rect l="l" t="t" r="r" b="b"/>
            <a:pathLst>
              <a:path w="9877098" h="4926203">
                <a:moveTo>
                  <a:pt x="0" y="0"/>
                </a:moveTo>
                <a:lnTo>
                  <a:pt x="9877099" y="0"/>
                </a:lnTo>
                <a:lnTo>
                  <a:pt x="9877099" y="4926202"/>
                </a:lnTo>
                <a:lnTo>
                  <a:pt x="0" y="4926202"/>
                </a:lnTo>
                <a:lnTo>
                  <a:pt x="0" y="0"/>
                </a:lnTo>
                <a:close/>
              </a:path>
            </a:pathLst>
          </a:custGeom>
          <a:blipFill>
            <a:blip r:embed="rId3"/>
            <a:stretch>
              <a:fillRect/>
            </a:stretch>
          </a:blipFill>
        </p:spPr>
        <p:txBody>
          <a:bodyPr/>
          <a:lstStyle/>
          <a:p>
            <a:endParaRPr lang="en-AZ"/>
          </a:p>
        </p:txBody>
      </p:sp>
      <p:sp>
        <p:nvSpPr>
          <p:cNvPr id="4" name="Freeform 4"/>
          <p:cNvSpPr/>
          <p:nvPr/>
        </p:nvSpPr>
        <p:spPr>
          <a:xfrm>
            <a:off x="7657638" y="4332097"/>
            <a:ext cx="9877098" cy="4926203"/>
          </a:xfrm>
          <a:custGeom>
            <a:avLst/>
            <a:gdLst/>
            <a:ahLst/>
            <a:cxnLst/>
            <a:rect l="l" t="t" r="r" b="b"/>
            <a:pathLst>
              <a:path w="9877098" h="4926203">
                <a:moveTo>
                  <a:pt x="0" y="0"/>
                </a:moveTo>
                <a:lnTo>
                  <a:pt x="9877098" y="0"/>
                </a:lnTo>
                <a:lnTo>
                  <a:pt x="9877098" y="4926203"/>
                </a:lnTo>
                <a:lnTo>
                  <a:pt x="0" y="4926203"/>
                </a:lnTo>
                <a:lnTo>
                  <a:pt x="0" y="0"/>
                </a:lnTo>
                <a:close/>
              </a:path>
            </a:pathLst>
          </a:custGeom>
          <a:blipFill>
            <a:blip r:embed="rId3"/>
            <a:stretch>
              <a:fillRect/>
            </a:stretch>
          </a:blipFill>
        </p:spPr>
        <p:txBody>
          <a:bodyPr/>
          <a:lstStyle/>
          <a:p>
            <a:endParaRPr lang="en-AZ"/>
          </a:p>
        </p:txBody>
      </p:sp>
      <p:grpSp>
        <p:nvGrpSpPr>
          <p:cNvPr id="5" name="Group 5"/>
          <p:cNvGrpSpPr/>
          <p:nvPr/>
        </p:nvGrpSpPr>
        <p:grpSpPr>
          <a:xfrm>
            <a:off x="1028700" y="4935797"/>
            <a:ext cx="8201715" cy="3598597"/>
            <a:chOff x="0" y="0"/>
            <a:chExt cx="1256877" cy="551469"/>
          </a:xfrm>
        </p:grpSpPr>
        <p:sp>
          <p:nvSpPr>
            <p:cNvPr id="6" name="Freeform 6"/>
            <p:cNvSpPr/>
            <p:nvPr/>
          </p:nvSpPr>
          <p:spPr>
            <a:xfrm>
              <a:off x="0" y="0"/>
              <a:ext cx="1256877" cy="551469"/>
            </a:xfrm>
            <a:custGeom>
              <a:avLst/>
              <a:gdLst/>
              <a:ahLst/>
              <a:cxnLst/>
              <a:rect l="l" t="t" r="r" b="b"/>
              <a:pathLst>
                <a:path w="1256877" h="551469">
                  <a:moveTo>
                    <a:pt x="21711" y="0"/>
                  </a:moveTo>
                  <a:lnTo>
                    <a:pt x="1235167" y="0"/>
                  </a:lnTo>
                  <a:cubicBezTo>
                    <a:pt x="1240925" y="0"/>
                    <a:pt x="1246447" y="2287"/>
                    <a:pt x="1250519" y="6359"/>
                  </a:cubicBezTo>
                  <a:cubicBezTo>
                    <a:pt x="1254590" y="10430"/>
                    <a:pt x="1256877" y="15953"/>
                    <a:pt x="1256877" y="21711"/>
                  </a:cubicBezTo>
                  <a:lnTo>
                    <a:pt x="1256877" y="529759"/>
                  </a:lnTo>
                  <a:cubicBezTo>
                    <a:pt x="1256877" y="535517"/>
                    <a:pt x="1254590" y="541039"/>
                    <a:pt x="1250519" y="545111"/>
                  </a:cubicBezTo>
                  <a:cubicBezTo>
                    <a:pt x="1246447" y="549182"/>
                    <a:pt x="1240925" y="551469"/>
                    <a:pt x="1235167" y="551469"/>
                  </a:cubicBezTo>
                  <a:lnTo>
                    <a:pt x="21711" y="551469"/>
                  </a:lnTo>
                  <a:cubicBezTo>
                    <a:pt x="15953" y="551469"/>
                    <a:pt x="10430" y="549182"/>
                    <a:pt x="6359" y="545111"/>
                  </a:cubicBezTo>
                  <a:cubicBezTo>
                    <a:pt x="2287" y="541039"/>
                    <a:pt x="0" y="535517"/>
                    <a:pt x="0" y="529759"/>
                  </a:cubicBezTo>
                  <a:lnTo>
                    <a:pt x="0" y="21711"/>
                  </a:lnTo>
                  <a:cubicBezTo>
                    <a:pt x="0" y="15953"/>
                    <a:pt x="2287" y="10430"/>
                    <a:pt x="6359" y="6359"/>
                  </a:cubicBezTo>
                  <a:cubicBezTo>
                    <a:pt x="10430" y="2287"/>
                    <a:pt x="15953" y="0"/>
                    <a:pt x="21711" y="0"/>
                  </a:cubicBezTo>
                  <a:close/>
                </a:path>
              </a:pathLst>
            </a:custGeom>
            <a:solidFill>
              <a:srgbClr val="159999"/>
            </a:solidFill>
          </p:spPr>
          <p:txBody>
            <a:bodyPr/>
            <a:lstStyle/>
            <a:p>
              <a:endParaRPr lang="en-AZ"/>
            </a:p>
          </p:txBody>
        </p:sp>
        <p:sp>
          <p:nvSpPr>
            <p:cNvPr id="7" name="TextBox 7"/>
            <p:cNvSpPr txBox="1"/>
            <p:nvPr/>
          </p:nvSpPr>
          <p:spPr>
            <a:xfrm>
              <a:off x="0" y="-57150"/>
              <a:ext cx="1256877" cy="608619"/>
            </a:xfrm>
            <a:prstGeom prst="rect">
              <a:avLst/>
            </a:prstGeom>
          </p:spPr>
          <p:txBody>
            <a:bodyPr lIns="50800" tIns="50800" rIns="50800" bIns="50800" rtlCol="0" anchor="ctr"/>
            <a:lstStyle/>
            <a:p>
              <a:pPr marL="0" lvl="0" indent="0" algn="ctr">
                <a:lnSpc>
                  <a:spcPts val="4059"/>
                </a:lnSpc>
                <a:spcBef>
                  <a:spcPct val="0"/>
                </a:spcBef>
              </a:pPr>
              <a:endParaRPr/>
            </a:p>
          </p:txBody>
        </p:sp>
      </p:grpSp>
      <p:sp>
        <p:nvSpPr>
          <p:cNvPr id="8" name="Freeform 8"/>
          <p:cNvSpPr/>
          <p:nvPr/>
        </p:nvSpPr>
        <p:spPr>
          <a:xfrm rot="-10800000">
            <a:off x="8120818" y="7076198"/>
            <a:ext cx="1109598" cy="1320759"/>
          </a:xfrm>
          <a:custGeom>
            <a:avLst/>
            <a:gdLst/>
            <a:ahLst/>
            <a:cxnLst/>
            <a:rect l="l" t="t" r="r" b="b"/>
            <a:pathLst>
              <a:path w="1109598" h="1320759">
                <a:moveTo>
                  <a:pt x="0" y="0"/>
                </a:moveTo>
                <a:lnTo>
                  <a:pt x="1109597" y="0"/>
                </a:lnTo>
                <a:lnTo>
                  <a:pt x="1109597" y="1320759"/>
                </a:lnTo>
                <a:lnTo>
                  <a:pt x="0" y="1320759"/>
                </a:lnTo>
                <a:lnTo>
                  <a:pt x="0" y="0"/>
                </a:lnTo>
                <a:close/>
              </a:path>
            </a:pathLst>
          </a:custGeom>
          <a:blipFill>
            <a:blip>
              <a:alphaModFix amt="38000"/>
              <a:extLst>
                <a:ext uri="{96DAC541-7B7A-43D3-8B79-37D633B846F1}">
                  <asvg:svgBlip xmlns:asvg="http://schemas.microsoft.com/office/drawing/2016/SVG/main" r:embed="rId4"/>
                </a:ext>
              </a:extLst>
            </a:blip>
            <a:stretch>
              <a:fillRect b="-40312"/>
            </a:stretch>
          </a:blipFill>
        </p:spPr>
        <p:txBody>
          <a:bodyPr/>
          <a:lstStyle/>
          <a:p>
            <a:endParaRPr lang="en-AZ"/>
          </a:p>
        </p:txBody>
      </p:sp>
      <p:grpSp>
        <p:nvGrpSpPr>
          <p:cNvPr id="9" name="Group 9"/>
          <p:cNvGrpSpPr/>
          <p:nvPr/>
        </p:nvGrpSpPr>
        <p:grpSpPr>
          <a:xfrm>
            <a:off x="8420328" y="2962126"/>
            <a:ext cx="8838972" cy="5053361"/>
            <a:chOff x="0" y="0"/>
            <a:chExt cx="2424053" cy="1385864"/>
          </a:xfrm>
        </p:grpSpPr>
        <p:sp>
          <p:nvSpPr>
            <p:cNvPr id="10" name="Freeform 10"/>
            <p:cNvSpPr/>
            <p:nvPr/>
          </p:nvSpPr>
          <p:spPr>
            <a:xfrm>
              <a:off x="0" y="8294"/>
              <a:ext cx="2420960" cy="1369277"/>
            </a:xfrm>
            <a:custGeom>
              <a:avLst/>
              <a:gdLst/>
              <a:ahLst/>
              <a:cxnLst/>
              <a:rect l="l" t="t" r="r" b="b"/>
              <a:pathLst>
                <a:path w="2420960" h="1369277">
                  <a:moveTo>
                    <a:pt x="2418292" y="674816"/>
                  </a:moveTo>
                  <a:lnTo>
                    <a:pt x="2023413" y="1528"/>
                  </a:lnTo>
                  <a:cubicBezTo>
                    <a:pt x="2022707" y="324"/>
                    <a:pt x="2021282" y="-258"/>
                    <a:pt x="2019935" y="108"/>
                  </a:cubicBezTo>
                  <a:cubicBezTo>
                    <a:pt x="2018588" y="474"/>
                    <a:pt x="2017653" y="1697"/>
                    <a:pt x="2017653" y="3093"/>
                  </a:cubicBezTo>
                  <a:lnTo>
                    <a:pt x="2017653" y="183519"/>
                  </a:lnTo>
                  <a:cubicBezTo>
                    <a:pt x="2017653" y="186539"/>
                    <a:pt x="2016453" y="189436"/>
                    <a:pt x="2014318" y="191571"/>
                  </a:cubicBezTo>
                  <a:cubicBezTo>
                    <a:pt x="2012182" y="193706"/>
                    <a:pt x="2009286" y="194906"/>
                    <a:pt x="2006266" y="194906"/>
                  </a:cubicBezTo>
                  <a:lnTo>
                    <a:pt x="11387" y="194906"/>
                  </a:lnTo>
                  <a:cubicBezTo>
                    <a:pt x="5098" y="194906"/>
                    <a:pt x="0" y="200004"/>
                    <a:pt x="0" y="206293"/>
                  </a:cubicBezTo>
                  <a:lnTo>
                    <a:pt x="0" y="1162984"/>
                  </a:lnTo>
                  <a:cubicBezTo>
                    <a:pt x="0" y="1166003"/>
                    <a:pt x="1200" y="1168900"/>
                    <a:pt x="3335" y="1171035"/>
                  </a:cubicBezTo>
                  <a:cubicBezTo>
                    <a:pt x="5470" y="1173170"/>
                    <a:pt x="8367" y="1174370"/>
                    <a:pt x="11387" y="1174370"/>
                  </a:cubicBezTo>
                  <a:lnTo>
                    <a:pt x="2006266" y="1174370"/>
                  </a:lnTo>
                  <a:cubicBezTo>
                    <a:pt x="2009286" y="1174370"/>
                    <a:pt x="2012182" y="1175570"/>
                    <a:pt x="2014318" y="1177705"/>
                  </a:cubicBezTo>
                  <a:cubicBezTo>
                    <a:pt x="2016453" y="1179840"/>
                    <a:pt x="2017653" y="1182737"/>
                    <a:pt x="2017653" y="1185757"/>
                  </a:cubicBezTo>
                  <a:lnTo>
                    <a:pt x="2017653" y="1366184"/>
                  </a:lnTo>
                  <a:cubicBezTo>
                    <a:pt x="2017653" y="1367579"/>
                    <a:pt x="2018588" y="1368802"/>
                    <a:pt x="2019935" y="1369168"/>
                  </a:cubicBezTo>
                  <a:cubicBezTo>
                    <a:pt x="2021282" y="1369534"/>
                    <a:pt x="2022707" y="1368952"/>
                    <a:pt x="2023413" y="1367748"/>
                  </a:cubicBezTo>
                  <a:lnTo>
                    <a:pt x="2418292" y="694460"/>
                  </a:lnTo>
                  <a:cubicBezTo>
                    <a:pt x="2421849" y="688395"/>
                    <a:pt x="2421849" y="680881"/>
                    <a:pt x="2418292" y="674816"/>
                  </a:cubicBezTo>
                  <a:close/>
                </a:path>
              </a:pathLst>
            </a:custGeom>
            <a:gradFill rotWithShape="1">
              <a:gsLst>
                <a:gs pos="0">
                  <a:srgbClr val="348692">
                    <a:alpha val="100000"/>
                  </a:srgbClr>
                </a:gs>
                <a:gs pos="100000">
                  <a:srgbClr val="3B6261">
                    <a:alpha val="100000"/>
                  </a:srgbClr>
                </a:gs>
              </a:gsLst>
              <a:lin ang="0"/>
            </a:gradFill>
          </p:spPr>
          <p:txBody>
            <a:bodyPr/>
            <a:lstStyle/>
            <a:p>
              <a:endParaRPr lang="en-AZ"/>
            </a:p>
          </p:txBody>
        </p:sp>
        <p:sp>
          <p:nvSpPr>
            <p:cNvPr id="11" name="TextBox 11"/>
            <p:cNvSpPr txBox="1"/>
            <p:nvPr/>
          </p:nvSpPr>
          <p:spPr>
            <a:xfrm>
              <a:off x="0" y="146050"/>
              <a:ext cx="2322453" cy="1036614"/>
            </a:xfrm>
            <a:prstGeom prst="rect">
              <a:avLst/>
            </a:prstGeom>
          </p:spPr>
          <p:txBody>
            <a:bodyPr lIns="50800" tIns="50800" rIns="50800" bIns="50800" rtlCol="0" anchor="ctr"/>
            <a:lstStyle/>
            <a:p>
              <a:pPr marL="0" lvl="0" indent="0" algn="ctr">
                <a:lnSpc>
                  <a:spcPts val="4059"/>
                </a:lnSpc>
                <a:spcBef>
                  <a:spcPct val="0"/>
                </a:spcBef>
              </a:pPr>
              <a:endParaRPr/>
            </a:p>
          </p:txBody>
        </p:sp>
      </p:grpSp>
      <p:sp>
        <p:nvSpPr>
          <p:cNvPr id="12" name="TextBox 12"/>
          <p:cNvSpPr txBox="1"/>
          <p:nvPr/>
        </p:nvSpPr>
        <p:spPr>
          <a:xfrm>
            <a:off x="1539746" y="5178500"/>
            <a:ext cx="6507163" cy="2963543"/>
          </a:xfrm>
          <a:prstGeom prst="rect">
            <a:avLst/>
          </a:prstGeom>
        </p:spPr>
        <p:txBody>
          <a:bodyPr lIns="0" tIns="0" rIns="0" bIns="0" rtlCol="0" anchor="t">
            <a:spAutoFit/>
          </a:bodyPr>
          <a:lstStyle/>
          <a:p>
            <a:pPr algn="l">
              <a:lnSpc>
                <a:spcPts val="4723"/>
              </a:lnSpc>
            </a:pPr>
            <a:r>
              <a:rPr lang="en-US" sz="2951" b="1" dirty="0">
                <a:solidFill>
                  <a:srgbClr val="FFFFFF"/>
                </a:solidFill>
                <a:latin typeface="TT Hoves Bold"/>
                <a:ea typeface="TT Hoves Bold"/>
                <a:cs typeface="TT Hoves Bold"/>
                <a:sym typeface="TT Hoves Bold"/>
              </a:rPr>
              <a:t>Despite a 55.5% Employment-to-Population Ratio (EPR), over half of these active workers are in roles that do not align with their qualifications</a:t>
            </a:r>
          </a:p>
        </p:txBody>
      </p:sp>
      <p:sp>
        <p:nvSpPr>
          <p:cNvPr id="13" name="TextBox 13"/>
          <p:cNvSpPr txBox="1"/>
          <p:nvPr/>
        </p:nvSpPr>
        <p:spPr>
          <a:xfrm>
            <a:off x="8948471" y="3918742"/>
            <a:ext cx="7295432" cy="3563384"/>
          </a:xfrm>
          <a:prstGeom prst="rect">
            <a:avLst/>
          </a:prstGeom>
        </p:spPr>
        <p:txBody>
          <a:bodyPr lIns="0" tIns="0" rIns="0" bIns="0" rtlCol="0" anchor="t">
            <a:spAutoFit/>
          </a:bodyPr>
          <a:lstStyle/>
          <a:p>
            <a:pPr algn="l">
              <a:lnSpc>
                <a:spcPts val="4723"/>
              </a:lnSpc>
            </a:pPr>
            <a:r>
              <a:rPr lang="en-US" sz="2951" b="1" dirty="0">
                <a:solidFill>
                  <a:srgbClr val="FFFFFF"/>
                </a:solidFill>
                <a:latin typeface="TT Hoves Bold"/>
                <a:ea typeface="TT Hoves Bold"/>
                <a:cs typeface="TT Hoves Bold"/>
                <a:sym typeface="TT Hoves Bold"/>
              </a:rPr>
              <a:t>While providing 21.5% of the world’s labour force, the high mismatch prevents the OIC Member States from translating its massive human capital into global competitiveness</a:t>
            </a:r>
          </a:p>
          <a:p>
            <a:pPr algn="l">
              <a:lnSpc>
                <a:spcPts val="4723"/>
              </a:lnSpc>
            </a:pPr>
            <a:endParaRPr lang="en-US" sz="2951" b="1" dirty="0">
              <a:solidFill>
                <a:srgbClr val="FFFFFF"/>
              </a:solidFill>
              <a:latin typeface="TT Hoves Bold"/>
              <a:ea typeface="TT Hoves Bold"/>
              <a:cs typeface="TT Hoves Bold"/>
              <a:sym typeface="TT Hoves Bold"/>
            </a:endParaRPr>
          </a:p>
        </p:txBody>
      </p:sp>
      <p:sp>
        <p:nvSpPr>
          <p:cNvPr id="14" name="TextBox 14"/>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
        <p:nvSpPr>
          <p:cNvPr id="15" name="Freeform 15"/>
          <p:cNvSpPr/>
          <p:nvPr/>
        </p:nvSpPr>
        <p:spPr>
          <a:xfrm rot="5400000">
            <a:off x="4487290" y="2093722"/>
            <a:ext cx="612076" cy="4114800"/>
          </a:xfrm>
          <a:custGeom>
            <a:avLst/>
            <a:gdLst/>
            <a:ahLst/>
            <a:cxnLst/>
            <a:rect l="l" t="t" r="r" b="b"/>
            <a:pathLst>
              <a:path w="612076" h="4114800">
                <a:moveTo>
                  <a:pt x="0" y="0"/>
                </a:moveTo>
                <a:lnTo>
                  <a:pt x="612076" y="0"/>
                </a:lnTo>
                <a:lnTo>
                  <a:pt x="612076"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16" name="TextBox 16"/>
          <p:cNvSpPr txBox="1"/>
          <p:nvPr/>
        </p:nvSpPr>
        <p:spPr>
          <a:xfrm>
            <a:off x="546165" y="1342061"/>
            <a:ext cx="17195671" cy="1020442"/>
          </a:xfrm>
          <a:prstGeom prst="rect">
            <a:avLst/>
          </a:prstGeom>
        </p:spPr>
        <p:txBody>
          <a:bodyPr lIns="0" tIns="0" rIns="0" bIns="0" rtlCol="0" anchor="t">
            <a:spAutoFit/>
          </a:bodyPr>
          <a:lstStyle/>
          <a:p>
            <a:pPr algn="ctr">
              <a:lnSpc>
                <a:spcPts val="8343"/>
              </a:lnSpc>
              <a:spcBef>
                <a:spcPct val="0"/>
              </a:spcBef>
            </a:pPr>
            <a:r>
              <a:rPr lang="en-US" sz="5959" b="1">
                <a:gradFill>
                  <a:gsLst>
                    <a:gs pos="0">
                      <a:srgbClr val="000000">
                        <a:alpha val="100000"/>
                      </a:srgbClr>
                    </a:gs>
                    <a:gs pos="50000">
                      <a:srgbClr val="34606B">
                        <a:alpha val="100000"/>
                      </a:srgbClr>
                    </a:gs>
                    <a:gs pos="100000">
                      <a:srgbClr val="009D8D">
                        <a:alpha val="100000"/>
                      </a:srgbClr>
                    </a:gs>
                  </a:gsLst>
                  <a:lin ang="0"/>
                </a:gradFill>
                <a:latin typeface="Open Sauce Bold"/>
                <a:ea typeface="Open Sauce Bold"/>
                <a:cs typeface="Open Sauce Bold"/>
                <a:sym typeface="Open Sauce Bold"/>
              </a:rPr>
              <a:t>SKILLS MISMATCH IN OIC MEMBER STATES</a:t>
            </a:r>
          </a:p>
        </p:txBody>
      </p:sp>
      <p:sp>
        <p:nvSpPr>
          <p:cNvPr id="20" name="TextBox 19">
            <a:extLst>
              <a:ext uri="{FF2B5EF4-FFF2-40B4-BE49-F238E27FC236}">
                <a16:creationId xmlns:a16="http://schemas.microsoft.com/office/drawing/2014/main" id="{3C3DF339-535D-A20C-B1BC-1D0DECF4B6EA}"/>
              </a:ext>
            </a:extLst>
          </p:cNvPr>
          <p:cNvSpPr txBox="1"/>
          <p:nvPr/>
        </p:nvSpPr>
        <p:spPr>
          <a:xfrm>
            <a:off x="-1740823" y="8962940"/>
            <a:ext cx="13068300" cy="350930"/>
          </a:xfrm>
          <a:prstGeom prst="rect">
            <a:avLst/>
          </a:prstGeom>
          <a:noFill/>
        </p:spPr>
        <p:txBody>
          <a:bodyPr wrap="square">
            <a:spAutoFit/>
          </a:bodyPr>
          <a:lstStyle/>
          <a:p>
            <a:pPr marL="0" marR="0" lvl="0" indent="0" algn="ctr" defTabSz="914400" rtl="0" eaLnBrk="1" fontAlgn="auto" latinLnBrk="0" hangingPunct="1">
              <a:lnSpc>
                <a:spcPts val="2105"/>
              </a:lnSpc>
              <a:spcBef>
                <a:spcPct val="0"/>
              </a:spcBef>
              <a:spcAft>
                <a:spcPts val="0"/>
              </a:spcAft>
              <a:buClrTx/>
              <a:buSzTx/>
              <a:buFontTx/>
              <a:buNone/>
              <a:tabLst/>
              <a:defRPr/>
            </a:pPr>
            <a:r>
              <a:rPr kumimoji="0" lang="en-US" sz="1503" b="0" i="1" u="none" strike="noStrike" kern="1200" cap="none" spc="0" normalizeH="0" baseline="0" noProof="0" dirty="0">
                <a:ln>
                  <a:noFill/>
                </a:ln>
                <a:solidFill>
                  <a:srgbClr val="FFFFFF"/>
                </a:solidFill>
                <a:effectLst/>
                <a:uLnTx/>
                <a:uFillTx/>
                <a:latin typeface="Helvetica Now Display Italics"/>
                <a:ea typeface="Helvetica Now Display Italics"/>
                <a:cs typeface="Helvetica Now Display Italics"/>
                <a:sym typeface="Helvetica Now Display Italics"/>
              </a:rPr>
              <a:t>Source: OIC Labour Market Report 2025</a:t>
            </a:r>
          </a:p>
        </p:txBody>
      </p:sp>
    </p:spTree>
  </p:cSld>
  <p:clrMapOvr>
    <a:masterClrMapping/>
  </p:clrMapOvr>
  <p:transition spd="slow">
    <p:comb/>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17988" y="7630231"/>
            <a:ext cx="10628030" cy="3340462"/>
          </a:xfrm>
          <a:custGeom>
            <a:avLst/>
            <a:gdLst/>
            <a:ahLst/>
            <a:cxnLst/>
            <a:rect l="l" t="t" r="r" b="b"/>
            <a:pathLst>
              <a:path w="10628030" h="3340462">
                <a:moveTo>
                  <a:pt x="0" y="0"/>
                </a:moveTo>
                <a:lnTo>
                  <a:pt x="10628030" y="0"/>
                </a:lnTo>
                <a:lnTo>
                  <a:pt x="10628030" y="3340462"/>
                </a:lnTo>
                <a:lnTo>
                  <a:pt x="0" y="3340462"/>
                </a:lnTo>
                <a:lnTo>
                  <a:pt x="0" y="0"/>
                </a:lnTo>
                <a:close/>
              </a:path>
            </a:pathLst>
          </a:custGeom>
          <a:blipFill>
            <a:blip r:embed="rId2">
              <a:alphaModFix amt="55000"/>
            </a:blip>
            <a:stretch>
              <a:fillRect b="-189128"/>
            </a:stretch>
          </a:blipFill>
        </p:spPr>
        <p:txBody>
          <a:bodyPr/>
          <a:lstStyle/>
          <a:p>
            <a:endParaRPr lang="en-AZ"/>
          </a:p>
        </p:txBody>
      </p:sp>
      <p:sp>
        <p:nvSpPr>
          <p:cNvPr id="3" name="Freeform 3"/>
          <p:cNvSpPr/>
          <p:nvPr/>
        </p:nvSpPr>
        <p:spPr>
          <a:xfrm>
            <a:off x="7287537" y="-3879403"/>
            <a:ext cx="9260156" cy="9260156"/>
          </a:xfrm>
          <a:custGeom>
            <a:avLst/>
            <a:gdLst/>
            <a:ahLst/>
            <a:cxnLst/>
            <a:rect l="l" t="t" r="r" b="b"/>
            <a:pathLst>
              <a:path w="9260156" h="9260156">
                <a:moveTo>
                  <a:pt x="0" y="0"/>
                </a:moveTo>
                <a:lnTo>
                  <a:pt x="9260156" y="0"/>
                </a:lnTo>
                <a:lnTo>
                  <a:pt x="9260156" y="9260156"/>
                </a:lnTo>
                <a:lnTo>
                  <a:pt x="0" y="9260156"/>
                </a:lnTo>
                <a:lnTo>
                  <a:pt x="0" y="0"/>
                </a:lnTo>
                <a:close/>
              </a:path>
            </a:pathLst>
          </a:custGeom>
          <a:blipFill>
            <a:blip>
              <a:alphaModFix amt="8999"/>
              <a:extLst>
                <a:ext uri="{96DAC541-7B7A-43D3-8B79-37D633B846F1}">
                  <asvg:svgBlip xmlns:asvg="http://schemas.microsoft.com/office/drawing/2016/SVG/main" r:embed="rId3"/>
                </a:ext>
              </a:extLst>
            </a:blip>
            <a:stretch>
              <a:fillRect/>
            </a:stretch>
          </a:blipFill>
        </p:spPr>
        <p:txBody>
          <a:bodyPr/>
          <a:lstStyle/>
          <a:p>
            <a:endParaRPr lang="en-AZ"/>
          </a:p>
        </p:txBody>
      </p:sp>
      <p:grpSp>
        <p:nvGrpSpPr>
          <p:cNvPr id="4" name="Group 4"/>
          <p:cNvGrpSpPr/>
          <p:nvPr/>
        </p:nvGrpSpPr>
        <p:grpSpPr>
          <a:xfrm>
            <a:off x="-3406171" y="8907004"/>
            <a:ext cx="12315634" cy="3230754"/>
            <a:chOff x="0" y="0"/>
            <a:chExt cx="2662682" cy="698500"/>
          </a:xfrm>
        </p:grpSpPr>
        <p:sp>
          <p:nvSpPr>
            <p:cNvPr id="5" name="Freeform 5"/>
            <p:cNvSpPr/>
            <p:nvPr/>
          </p:nvSpPr>
          <p:spPr>
            <a:xfrm>
              <a:off x="3391" y="0"/>
              <a:ext cx="2655899" cy="698500"/>
            </a:xfrm>
            <a:custGeom>
              <a:avLst/>
              <a:gdLst/>
              <a:ahLst/>
              <a:cxnLst/>
              <a:rect l="l" t="t" r="r" b="b"/>
              <a:pathLst>
                <a:path w="2655899" h="698500">
                  <a:moveTo>
                    <a:pt x="2652968" y="360117"/>
                  </a:moveTo>
                  <a:lnTo>
                    <a:pt x="2462414" y="687633"/>
                  </a:lnTo>
                  <a:cubicBezTo>
                    <a:pt x="2458499" y="694361"/>
                    <a:pt x="2451302" y="698500"/>
                    <a:pt x="2443519" y="698500"/>
                  </a:cubicBezTo>
                  <a:lnTo>
                    <a:pt x="212382" y="698500"/>
                  </a:lnTo>
                  <a:cubicBezTo>
                    <a:pt x="204598" y="698500"/>
                    <a:pt x="197401" y="694361"/>
                    <a:pt x="193486" y="687633"/>
                  </a:cubicBezTo>
                  <a:lnTo>
                    <a:pt x="2932" y="360117"/>
                  </a:lnTo>
                  <a:cubicBezTo>
                    <a:pt x="-977" y="353399"/>
                    <a:pt x="-977" y="345101"/>
                    <a:pt x="2932" y="338383"/>
                  </a:cubicBezTo>
                  <a:lnTo>
                    <a:pt x="193486" y="10867"/>
                  </a:lnTo>
                  <a:cubicBezTo>
                    <a:pt x="197401" y="4139"/>
                    <a:pt x="204598" y="0"/>
                    <a:pt x="212382" y="0"/>
                  </a:cubicBezTo>
                  <a:lnTo>
                    <a:pt x="2443519" y="0"/>
                  </a:lnTo>
                  <a:cubicBezTo>
                    <a:pt x="2451302" y="0"/>
                    <a:pt x="2458499" y="4139"/>
                    <a:pt x="2462414" y="10867"/>
                  </a:cubicBezTo>
                  <a:lnTo>
                    <a:pt x="2652968" y="338383"/>
                  </a:lnTo>
                  <a:cubicBezTo>
                    <a:pt x="2656877" y="345101"/>
                    <a:pt x="2656877" y="353399"/>
                    <a:pt x="2652968" y="360117"/>
                  </a:cubicBezTo>
                  <a:close/>
                </a:path>
              </a:pathLst>
            </a:custGeom>
            <a:gradFill rotWithShape="1">
              <a:gsLst>
                <a:gs pos="0">
                  <a:srgbClr val="009C84">
                    <a:alpha val="100000"/>
                  </a:srgbClr>
                </a:gs>
                <a:gs pos="100000">
                  <a:srgbClr val="024A3D">
                    <a:alpha val="100000"/>
                  </a:srgbClr>
                </a:gs>
              </a:gsLst>
              <a:path path="circle">
                <a:fillToRect l="50000" t="50000" r="50000" b="50000"/>
              </a:path>
            </a:gradFill>
          </p:spPr>
          <p:txBody>
            <a:bodyPr/>
            <a:lstStyle/>
            <a:p>
              <a:endParaRPr lang="en-AZ"/>
            </a:p>
          </p:txBody>
        </p:sp>
        <p:sp>
          <p:nvSpPr>
            <p:cNvPr id="6" name="TextBox 6"/>
            <p:cNvSpPr txBox="1"/>
            <p:nvPr/>
          </p:nvSpPr>
          <p:spPr>
            <a:xfrm>
              <a:off x="114300" y="-38100"/>
              <a:ext cx="2434082" cy="7366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15627135" y="-2202054"/>
            <a:ext cx="5811803" cy="3230754"/>
            <a:chOff x="0" y="0"/>
            <a:chExt cx="1256532" cy="698500"/>
          </a:xfrm>
        </p:grpSpPr>
        <p:sp>
          <p:nvSpPr>
            <p:cNvPr id="8" name="Freeform 8"/>
            <p:cNvSpPr/>
            <p:nvPr/>
          </p:nvSpPr>
          <p:spPr>
            <a:xfrm>
              <a:off x="7186" y="0"/>
              <a:ext cx="1242159" cy="698500"/>
            </a:xfrm>
            <a:custGeom>
              <a:avLst/>
              <a:gdLst/>
              <a:ahLst/>
              <a:cxnLst/>
              <a:rect l="l" t="t" r="r" b="b"/>
              <a:pathLst>
                <a:path w="1242159" h="698500">
                  <a:moveTo>
                    <a:pt x="1235948" y="372278"/>
                  </a:moveTo>
                  <a:lnTo>
                    <a:pt x="1059544" y="675472"/>
                  </a:lnTo>
                  <a:cubicBezTo>
                    <a:pt x="1051249" y="689729"/>
                    <a:pt x="1035998" y="698500"/>
                    <a:pt x="1019504" y="698500"/>
                  </a:cubicBezTo>
                  <a:lnTo>
                    <a:pt x="222656" y="698500"/>
                  </a:lnTo>
                  <a:cubicBezTo>
                    <a:pt x="206161" y="698500"/>
                    <a:pt x="190911" y="689729"/>
                    <a:pt x="182616" y="675472"/>
                  </a:cubicBezTo>
                  <a:lnTo>
                    <a:pt x="6212" y="372278"/>
                  </a:lnTo>
                  <a:cubicBezTo>
                    <a:pt x="-2070" y="358043"/>
                    <a:pt x="-2070" y="340457"/>
                    <a:pt x="6212" y="326222"/>
                  </a:cubicBezTo>
                  <a:lnTo>
                    <a:pt x="182616" y="23028"/>
                  </a:lnTo>
                  <a:cubicBezTo>
                    <a:pt x="190911" y="8771"/>
                    <a:pt x="206161" y="0"/>
                    <a:pt x="222656" y="0"/>
                  </a:cubicBezTo>
                  <a:lnTo>
                    <a:pt x="1019504" y="0"/>
                  </a:lnTo>
                  <a:cubicBezTo>
                    <a:pt x="1035998" y="0"/>
                    <a:pt x="1051249" y="8771"/>
                    <a:pt x="1059544" y="23028"/>
                  </a:cubicBezTo>
                  <a:lnTo>
                    <a:pt x="1235948" y="326222"/>
                  </a:lnTo>
                  <a:cubicBezTo>
                    <a:pt x="1244230" y="340457"/>
                    <a:pt x="1244230" y="358043"/>
                    <a:pt x="1235948" y="372278"/>
                  </a:cubicBez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l="50000" t="50000" r="50000" b="50000"/>
              </a:path>
            </a:gradFill>
          </p:spPr>
          <p:txBody>
            <a:bodyPr/>
            <a:lstStyle/>
            <a:p>
              <a:endParaRPr lang="en-AZ"/>
            </a:p>
          </p:txBody>
        </p:sp>
        <p:sp>
          <p:nvSpPr>
            <p:cNvPr id="9" name="TextBox 9"/>
            <p:cNvSpPr txBox="1"/>
            <p:nvPr/>
          </p:nvSpPr>
          <p:spPr>
            <a:xfrm>
              <a:off x="114300" y="-38100"/>
              <a:ext cx="1027932" cy="7366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477789" y="8546931"/>
            <a:ext cx="7209792" cy="868536"/>
            <a:chOff x="0" y="0"/>
            <a:chExt cx="5798311" cy="698500"/>
          </a:xfrm>
        </p:grpSpPr>
        <p:sp>
          <p:nvSpPr>
            <p:cNvPr id="11" name="Freeform 11"/>
            <p:cNvSpPr/>
            <p:nvPr/>
          </p:nvSpPr>
          <p:spPr>
            <a:xfrm>
              <a:off x="0" y="0"/>
              <a:ext cx="5798311" cy="698500"/>
            </a:xfrm>
            <a:custGeom>
              <a:avLst/>
              <a:gdLst/>
              <a:ahLst/>
              <a:cxnLst/>
              <a:rect l="l" t="t" r="r" b="b"/>
              <a:pathLst>
                <a:path w="5798311" h="698500">
                  <a:moveTo>
                    <a:pt x="5798311" y="349250"/>
                  </a:moveTo>
                  <a:lnTo>
                    <a:pt x="5595111" y="698500"/>
                  </a:lnTo>
                  <a:lnTo>
                    <a:pt x="203200" y="698500"/>
                  </a:lnTo>
                  <a:lnTo>
                    <a:pt x="0" y="349250"/>
                  </a:lnTo>
                  <a:lnTo>
                    <a:pt x="203200" y="0"/>
                  </a:lnTo>
                  <a:lnTo>
                    <a:pt x="5595111" y="0"/>
                  </a:lnTo>
                  <a:lnTo>
                    <a:pt x="5798311" y="349250"/>
                  </a:ln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l="50000" t="50000" r="50000" b="50000"/>
              </a:path>
            </a:gradFill>
          </p:spPr>
          <p:txBody>
            <a:bodyPr/>
            <a:lstStyle/>
            <a:p>
              <a:endParaRPr lang="en-AZ"/>
            </a:p>
          </p:txBody>
        </p:sp>
        <p:sp>
          <p:nvSpPr>
            <p:cNvPr id="12" name="TextBox 12"/>
            <p:cNvSpPr txBox="1"/>
            <p:nvPr/>
          </p:nvSpPr>
          <p:spPr>
            <a:xfrm>
              <a:off x="114300" y="-38100"/>
              <a:ext cx="5569711" cy="73660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0118867" y="3871626"/>
            <a:ext cx="7472645" cy="5973201"/>
          </a:xfrm>
          <a:custGeom>
            <a:avLst/>
            <a:gdLst/>
            <a:ahLst/>
            <a:cxnLst/>
            <a:rect l="l" t="t" r="r" b="b"/>
            <a:pathLst>
              <a:path w="7472645" h="5973201">
                <a:moveTo>
                  <a:pt x="0" y="0"/>
                </a:moveTo>
                <a:lnTo>
                  <a:pt x="7472645" y="0"/>
                </a:lnTo>
                <a:lnTo>
                  <a:pt x="7472645" y="5973201"/>
                </a:lnTo>
                <a:lnTo>
                  <a:pt x="0" y="5973201"/>
                </a:lnTo>
                <a:lnTo>
                  <a:pt x="0" y="0"/>
                </a:lnTo>
                <a:close/>
              </a:path>
            </a:pathLst>
          </a:custGeom>
          <a:blipFill>
            <a:blip r:embed="rId4"/>
            <a:stretch>
              <a:fillRect t="-10246"/>
            </a:stretch>
          </a:blipFill>
        </p:spPr>
        <p:txBody>
          <a:bodyPr/>
          <a:lstStyle/>
          <a:p>
            <a:endParaRPr lang="en-AZ"/>
          </a:p>
        </p:txBody>
      </p:sp>
      <p:sp>
        <p:nvSpPr>
          <p:cNvPr id="14" name="TextBox 14"/>
          <p:cNvSpPr txBox="1"/>
          <p:nvPr/>
        </p:nvSpPr>
        <p:spPr>
          <a:xfrm>
            <a:off x="742043" y="1067940"/>
            <a:ext cx="11616814" cy="1038225"/>
          </a:xfrm>
          <a:prstGeom prst="rect">
            <a:avLst/>
          </a:prstGeom>
        </p:spPr>
        <p:txBody>
          <a:bodyPr lIns="0" tIns="0" rIns="0" bIns="0" rtlCol="0" anchor="t">
            <a:spAutoFit/>
          </a:bodyPr>
          <a:lstStyle/>
          <a:p>
            <a:pPr algn="l">
              <a:lnSpc>
                <a:spcPts val="8209"/>
              </a:lnSpc>
            </a:pPr>
            <a:r>
              <a:rPr lang="en-US" sz="6840" b="1" dirty="0">
                <a:gradFill>
                  <a:gsLst>
                    <a:gs pos="0">
                      <a:srgbClr val="000000">
                        <a:alpha val="100000"/>
                      </a:srgbClr>
                    </a:gs>
                    <a:gs pos="50000">
                      <a:srgbClr val="34606B">
                        <a:alpha val="100000"/>
                      </a:srgbClr>
                    </a:gs>
                    <a:gs pos="100000">
                      <a:srgbClr val="009D8D">
                        <a:alpha val="100000"/>
                      </a:srgbClr>
                    </a:gs>
                  </a:gsLst>
                  <a:lin ang="0"/>
                </a:gradFill>
                <a:latin typeface="Open Sauce Bold"/>
                <a:ea typeface="Open Sauce Bold"/>
                <a:cs typeface="Open Sauce Bold"/>
                <a:sym typeface="Open Sauce Bold"/>
              </a:rPr>
              <a:t>LABOUR MARKET SURVEY </a:t>
            </a:r>
          </a:p>
        </p:txBody>
      </p:sp>
      <p:sp>
        <p:nvSpPr>
          <p:cNvPr id="15" name="TextBox 15"/>
          <p:cNvSpPr txBox="1"/>
          <p:nvPr/>
        </p:nvSpPr>
        <p:spPr>
          <a:xfrm>
            <a:off x="742043" y="4101700"/>
            <a:ext cx="7265751" cy="3321422"/>
          </a:xfrm>
          <a:prstGeom prst="rect">
            <a:avLst/>
          </a:prstGeom>
        </p:spPr>
        <p:txBody>
          <a:bodyPr wrap="square" lIns="0" tIns="0" rIns="0" bIns="0" rtlCol="0" anchor="t">
            <a:spAutoFit/>
          </a:bodyPr>
          <a:lstStyle/>
          <a:p>
            <a:pPr algn="l">
              <a:lnSpc>
                <a:spcPts val="3715"/>
              </a:lnSpc>
              <a:spcBef>
                <a:spcPct val="0"/>
              </a:spcBef>
            </a:pPr>
            <a:r>
              <a:rPr lang="en-US" sz="3600" dirty="0">
                <a:solidFill>
                  <a:srgbClr val="000000"/>
                </a:solidFill>
                <a:latin typeface="Open Sauce"/>
                <a:ea typeface="Open Sauce"/>
                <a:cs typeface="Open Sauce"/>
                <a:sym typeface="Open Sauce"/>
              </a:rPr>
              <a:t>To conduct labour market needs and capacity assessment to identify priorities, skills gaps, and key challenges across OIC Member States, and to inform targeted </a:t>
            </a:r>
            <a:r>
              <a:rPr lang="en-US" sz="3600" dirty="0" err="1">
                <a:solidFill>
                  <a:srgbClr val="000000"/>
                </a:solidFill>
                <a:latin typeface="Open Sauce"/>
                <a:ea typeface="Open Sauce"/>
                <a:cs typeface="Open Sauce"/>
                <a:sym typeface="Open Sauce"/>
              </a:rPr>
              <a:t>programmes</a:t>
            </a:r>
            <a:r>
              <a:rPr lang="en-US" sz="3600" dirty="0">
                <a:solidFill>
                  <a:srgbClr val="000000"/>
                </a:solidFill>
                <a:latin typeface="Open Sauce"/>
                <a:ea typeface="Open Sauce"/>
                <a:cs typeface="Open Sauce"/>
                <a:sym typeface="Open Sauce"/>
              </a:rPr>
              <a:t> and policy interventions</a:t>
            </a:r>
          </a:p>
        </p:txBody>
      </p:sp>
      <p:sp>
        <p:nvSpPr>
          <p:cNvPr id="16" name="TextBox 16"/>
          <p:cNvSpPr txBox="1"/>
          <p:nvPr/>
        </p:nvSpPr>
        <p:spPr>
          <a:xfrm rot="-5400000">
            <a:off x="7057438" y="6214142"/>
            <a:ext cx="4852817" cy="864467"/>
          </a:xfrm>
          <a:prstGeom prst="rect">
            <a:avLst/>
          </a:prstGeom>
        </p:spPr>
        <p:txBody>
          <a:bodyPr lIns="0" tIns="0" rIns="0" bIns="0" rtlCol="0" anchor="t">
            <a:spAutoFit/>
          </a:bodyPr>
          <a:lstStyle/>
          <a:p>
            <a:pPr algn="ctr">
              <a:lnSpc>
                <a:spcPts val="2256"/>
              </a:lnSpc>
            </a:pPr>
            <a:r>
              <a:rPr lang="en-US" sz="1611" dirty="0">
                <a:solidFill>
                  <a:srgbClr val="000000"/>
                </a:solidFill>
                <a:latin typeface="Canva Sans"/>
                <a:ea typeface="Canva Sans"/>
                <a:cs typeface="Canva Sans"/>
                <a:sym typeface="Canva Sans"/>
              </a:rPr>
              <a:t>Number of </a:t>
            </a:r>
          </a:p>
          <a:p>
            <a:pPr algn="ctr">
              <a:lnSpc>
                <a:spcPts val="2256"/>
              </a:lnSpc>
            </a:pPr>
            <a:r>
              <a:rPr lang="en-US" sz="1611" dirty="0">
                <a:solidFill>
                  <a:srgbClr val="000000"/>
                </a:solidFill>
                <a:latin typeface="Canva Sans"/>
                <a:ea typeface="Canva Sans"/>
                <a:cs typeface="Canva Sans"/>
                <a:sym typeface="Canva Sans"/>
              </a:rPr>
              <a:t>responses</a:t>
            </a:r>
          </a:p>
          <a:p>
            <a:pPr algn="ctr">
              <a:lnSpc>
                <a:spcPts val="2256"/>
              </a:lnSpc>
              <a:spcBef>
                <a:spcPct val="0"/>
              </a:spcBef>
            </a:pPr>
            <a:r>
              <a:rPr lang="en-US" sz="1611" dirty="0">
                <a:solidFill>
                  <a:srgbClr val="000000"/>
                </a:solidFill>
                <a:latin typeface="Canva Sans"/>
                <a:ea typeface="Canva Sans"/>
                <a:cs typeface="Canva Sans"/>
                <a:sym typeface="Canva Sans"/>
              </a:rPr>
              <a:t>from Countries</a:t>
            </a:r>
          </a:p>
        </p:txBody>
      </p:sp>
      <p:sp>
        <p:nvSpPr>
          <p:cNvPr id="17" name="TextBox 17"/>
          <p:cNvSpPr txBox="1"/>
          <p:nvPr/>
        </p:nvSpPr>
        <p:spPr>
          <a:xfrm>
            <a:off x="89265" y="9874460"/>
            <a:ext cx="4602547"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
        <p:nvSpPr>
          <p:cNvPr id="18" name="TextBox 18"/>
          <p:cNvSpPr txBox="1"/>
          <p:nvPr/>
        </p:nvSpPr>
        <p:spPr>
          <a:xfrm>
            <a:off x="742043" y="3185770"/>
            <a:ext cx="2753632" cy="555088"/>
          </a:xfrm>
          <a:prstGeom prst="rect">
            <a:avLst/>
          </a:prstGeom>
        </p:spPr>
        <p:txBody>
          <a:bodyPr wrap="square" lIns="0" tIns="0" rIns="0" bIns="0" rtlCol="0" anchor="t">
            <a:spAutoFit/>
          </a:bodyPr>
          <a:lstStyle/>
          <a:p>
            <a:pPr algn="l">
              <a:lnSpc>
                <a:spcPts val="4320"/>
              </a:lnSpc>
              <a:spcBef>
                <a:spcPct val="0"/>
              </a:spcBef>
            </a:pPr>
            <a:r>
              <a:rPr lang="en-US" sz="4800" b="1" dirty="0">
                <a:solidFill>
                  <a:srgbClr val="000000"/>
                </a:solidFill>
                <a:latin typeface="Open Sauce Bold"/>
                <a:ea typeface="Open Sauce Bold"/>
                <a:cs typeface="Open Sauce Bold"/>
                <a:sym typeface="Open Sauce Bold"/>
              </a:rPr>
              <a:t>Purpose</a:t>
            </a:r>
          </a:p>
        </p:txBody>
      </p:sp>
      <p:sp>
        <p:nvSpPr>
          <p:cNvPr id="20" name="TextBox 20"/>
          <p:cNvSpPr txBox="1"/>
          <p:nvPr/>
        </p:nvSpPr>
        <p:spPr>
          <a:xfrm>
            <a:off x="11145142" y="2995129"/>
            <a:ext cx="5935033" cy="531215"/>
          </a:xfrm>
          <a:prstGeom prst="rect">
            <a:avLst/>
          </a:prstGeom>
        </p:spPr>
        <p:txBody>
          <a:bodyPr lIns="0" tIns="0" rIns="0" bIns="0" rtlCol="0" anchor="t">
            <a:spAutoFit/>
          </a:bodyPr>
          <a:lstStyle/>
          <a:p>
            <a:pPr algn="l">
              <a:lnSpc>
                <a:spcPts val="4320"/>
              </a:lnSpc>
              <a:spcBef>
                <a:spcPct val="0"/>
              </a:spcBef>
            </a:pPr>
            <a:r>
              <a:rPr lang="en-US" sz="3086" b="1" dirty="0">
                <a:solidFill>
                  <a:srgbClr val="175763"/>
                </a:solidFill>
                <a:latin typeface="Open Sauce Bold"/>
                <a:ea typeface="Open Sauce Bold"/>
                <a:cs typeface="Open Sauce Bold"/>
                <a:sym typeface="Open Sauce Bold"/>
              </a:rPr>
              <a:t>Response by Country Groups</a:t>
            </a:r>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985626" y="8574564"/>
            <a:ext cx="4280326" cy="190239"/>
            <a:chOff x="0" y="0"/>
            <a:chExt cx="1127329" cy="50104"/>
          </a:xfrm>
        </p:grpSpPr>
        <p:sp>
          <p:nvSpPr>
            <p:cNvPr id="3" name="Freeform 3"/>
            <p:cNvSpPr/>
            <p:nvPr/>
          </p:nvSpPr>
          <p:spPr>
            <a:xfrm>
              <a:off x="0" y="0"/>
              <a:ext cx="1127329" cy="50104"/>
            </a:xfrm>
            <a:custGeom>
              <a:avLst/>
              <a:gdLst/>
              <a:ahLst/>
              <a:cxnLst/>
              <a:rect l="l" t="t" r="r" b="b"/>
              <a:pathLst>
                <a:path w="1127329" h="50104">
                  <a:moveTo>
                    <a:pt x="25052" y="0"/>
                  </a:moveTo>
                  <a:lnTo>
                    <a:pt x="1102277" y="0"/>
                  </a:lnTo>
                  <a:cubicBezTo>
                    <a:pt x="1108921" y="0"/>
                    <a:pt x="1115293" y="2639"/>
                    <a:pt x="1119991" y="7338"/>
                  </a:cubicBezTo>
                  <a:cubicBezTo>
                    <a:pt x="1124689" y="12036"/>
                    <a:pt x="1127329" y="18408"/>
                    <a:pt x="1127329" y="25052"/>
                  </a:cubicBezTo>
                  <a:lnTo>
                    <a:pt x="1127329" y="25052"/>
                  </a:lnTo>
                  <a:cubicBezTo>
                    <a:pt x="1127329" y="38888"/>
                    <a:pt x="1116112" y="50104"/>
                    <a:pt x="1102277" y="50104"/>
                  </a:cubicBezTo>
                  <a:lnTo>
                    <a:pt x="25052" y="50104"/>
                  </a:lnTo>
                  <a:cubicBezTo>
                    <a:pt x="11216" y="50104"/>
                    <a:pt x="0" y="38888"/>
                    <a:pt x="0" y="25052"/>
                  </a:cubicBezTo>
                  <a:lnTo>
                    <a:pt x="0" y="25052"/>
                  </a:lnTo>
                  <a:cubicBezTo>
                    <a:pt x="0" y="11216"/>
                    <a:pt x="11216" y="0"/>
                    <a:pt x="25052" y="0"/>
                  </a:cubicBezTo>
                  <a:close/>
                </a:path>
              </a:pathLst>
            </a:custGeom>
            <a:gradFill rotWithShape="1">
              <a:gsLst>
                <a:gs pos="0">
                  <a:srgbClr val="3B6261">
                    <a:alpha val="100000"/>
                  </a:srgbClr>
                </a:gs>
                <a:gs pos="100000">
                  <a:srgbClr val="369686">
                    <a:alpha val="100000"/>
                  </a:srgbClr>
                </a:gs>
              </a:gsLst>
              <a:lin ang="0"/>
            </a:gradFill>
          </p:spPr>
          <p:txBody>
            <a:bodyPr/>
            <a:lstStyle/>
            <a:p>
              <a:endParaRPr lang="en-AZ"/>
            </a:p>
          </p:txBody>
        </p:sp>
        <p:sp>
          <p:nvSpPr>
            <p:cNvPr id="4" name="TextBox 4"/>
            <p:cNvSpPr txBox="1"/>
            <p:nvPr/>
          </p:nvSpPr>
          <p:spPr>
            <a:xfrm>
              <a:off x="0" y="-47625"/>
              <a:ext cx="1127329" cy="97729"/>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ChangeAspect="1"/>
          </p:cNvGrpSpPr>
          <p:nvPr/>
        </p:nvGrpSpPr>
        <p:grpSpPr>
          <a:xfrm>
            <a:off x="857737" y="1272732"/>
            <a:ext cx="5575926" cy="7493194"/>
            <a:chOff x="0" y="0"/>
            <a:chExt cx="3663950" cy="4923790"/>
          </a:xfrm>
        </p:grpSpPr>
        <p:sp>
          <p:nvSpPr>
            <p:cNvPr id="6" name="Freeform 6"/>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2"/>
              <a:stretch>
                <a:fillRect l="-20181" r="-81999"/>
              </a:stretch>
            </a:blipFill>
          </p:spPr>
          <p:txBody>
            <a:bodyPr/>
            <a:lstStyle/>
            <a:p>
              <a:endParaRPr lang="en-AZ"/>
            </a:p>
          </p:txBody>
        </p:sp>
        <p:sp>
          <p:nvSpPr>
            <p:cNvPr id="7" name="Freeform 7"/>
            <p:cNvSpPr/>
            <p:nvPr/>
          </p:nvSpPr>
          <p:spPr>
            <a:xfrm>
              <a:off x="0" y="0"/>
              <a:ext cx="3662687" cy="4923790"/>
            </a:xfrm>
            <a:custGeom>
              <a:avLst/>
              <a:gdLst/>
              <a:ahLst/>
              <a:cxnLst/>
              <a:rect l="l" t="t" r="r" b="b"/>
              <a:pathLst>
                <a:path w="3662687"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gradFill rotWithShape="1">
              <a:gsLst>
                <a:gs pos="0">
                  <a:srgbClr val="3B6261">
                    <a:alpha val="100000"/>
                  </a:srgbClr>
                </a:gs>
                <a:gs pos="100000">
                  <a:srgbClr val="369686">
                    <a:alpha val="100000"/>
                  </a:srgbClr>
                </a:gs>
              </a:gsLst>
              <a:lin ang="0"/>
            </a:gradFill>
          </p:spPr>
          <p:txBody>
            <a:bodyPr/>
            <a:lstStyle/>
            <a:p>
              <a:endParaRPr lang="en-AZ"/>
            </a:p>
          </p:txBody>
        </p:sp>
      </p:grpSp>
      <p:sp>
        <p:nvSpPr>
          <p:cNvPr id="8" name="TextBox 8"/>
          <p:cNvSpPr txBox="1"/>
          <p:nvPr/>
        </p:nvSpPr>
        <p:spPr>
          <a:xfrm>
            <a:off x="7619330" y="3678435"/>
            <a:ext cx="9763795" cy="4958713"/>
          </a:xfrm>
          <a:prstGeom prst="rect">
            <a:avLst/>
          </a:prstGeom>
        </p:spPr>
        <p:txBody>
          <a:bodyPr lIns="0" tIns="0" rIns="0" bIns="0" rtlCol="0" anchor="t">
            <a:spAutoFit/>
          </a:bodyPr>
          <a:lstStyle/>
          <a:p>
            <a:pPr algn="l">
              <a:lnSpc>
                <a:spcPts val="4935"/>
              </a:lnSpc>
            </a:pPr>
            <a:r>
              <a:rPr lang="en-US" sz="3525" dirty="0">
                <a:solidFill>
                  <a:srgbClr val="000000"/>
                </a:solidFill>
                <a:latin typeface="Poppins"/>
                <a:ea typeface="Poppins"/>
                <a:cs typeface="Poppins"/>
                <a:sym typeface="Poppins"/>
              </a:rPr>
              <a:t>Low Supply of Skilled Workforce and Oversupply of Unskilled Workforce </a:t>
            </a:r>
          </a:p>
          <a:p>
            <a:pPr algn="l">
              <a:lnSpc>
                <a:spcPts val="4935"/>
              </a:lnSpc>
            </a:pPr>
            <a:endParaRPr lang="en-US" sz="3525" dirty="0">
              <a:solidFill>
                <a:srgbClr val="000000"/>
              </a:solidFill>
              <a:latin typeface="Poppins"/>
              <a:ea typeface="Poppins"/>
              <a:cs typeface="Poppins"/>
              <a:sym typeface="Poppins"/>
            </a:endParaRPr>
          </a:p>
          <a:p>
            <a:pPr algn="l">
              <a:lnSpc>
                <a:spcPts val="4935"/>
              </a:lnSpc>
            </a:pPr>
            <a:r>
              <a:rPr lang="en-US" sz="3525" dirty="0">
                <a:solidFill>
                  <a:srgbClr val="000000"/>
                </a:solidFill>
                <a:latin typeface="Poppins"/>
                <a:ea typeface="Poppins"/>
                <a:cs typeface="Poppins"/>
                <a:sym typeface="Poppins"/>
              </a:rPr>
              <a:t>Systemic imbalance in workforce structure </a:t>
            </a:r>
          </a:p>
          <a:p>
            <a:pPr algn="l">
              <a:lnSpc>
                <a:spcPts val="4935"/>
              </a:lnSpc>
            </a:pPr>
            <a:endParaRPr lang="en-US" sz="3525" dirty="0">
              <a:solidFill>
                <a:srgbClr val="000000"/>
              </a:solidFill>
              <a:latin typeface="Poppins"/>
              <a:ea typeface="Poppins"/>
              <a:cs typeface="Poppins"/>
              <a:sym typeface="Poppins"/>
            </a:endParaRPr>
          </a:p>
          <a:p>
            <a:pPr algn="l">
              <a:lnSpc>
                <a:spcPts val="4935"/>
              </a:lnSpc>
            </a:pPr>
            <a:r>
              <a:rPr lang="en-US" sz="3525" dirty="0">
                <a:solidFill>
                  <a:srgbClr val="000000"/>
                </a:solidFill>
                <a:latin typeface="Poppins"/>
                <a:ea typeface="Poppins"/>
                <a:cs typeface="Poppins"/>
                <a:sym typeface="Poppins"/>
              </a:rPr>
              <a:t>Skills mismatch deemed as the top driver </a:t>
            </a:r>
          </a:p>
          <a:p>
            <a:pPr algn="l">
              <a:lnSpc>
                <a:spcPts val="4935"/>
              </a:lnSpc>
            </a:pPr>
            <a:r>
              <a:rPr lang="en-US" sz="3525" dirty="0">
                <a:solidFill>
                  <a:srgbClr val="000000"/>
                </a:solidFill>
                <a:latin typeface="Poppins"/>
                <a:ea typeface="Poppins"/>
                <a:cs typeface="Poppins"/>
                <a:sym typeface="Poppins"/>
              </a:rPr>
              <a:t>of labour shortages </a:t>
            </a:r>
          </a:p>
          <a:p>
            <a:pPr algn="l">
              <a:lnSpc>
                <a:spcPts val="4935"/>
              </a:lnSpc>
              <a:spcBef>
                <a:spcPct val="0"/>
              </a:spcBef>
            </a:pPr>
            <a:endParaRPr lang="en-US" sz="3525" dirty="0">
              <a:solidFill>
                <a:srgbClr val="000000"/>
              </a:solidFill>
              <a:latin typeface="Poppins"/>
              <a:ea typeface="Poppins"/>
              <a:cs typeface="Poppins"/>
              <a:sym typeface="Poppins"/>
            </a:endParaRPr>
          </a:p>
        </p:txBody>
      </p:sp>
      <p:sp>
        <p:nvSpPr>
          <p:cNvPr id="9" name="Freeform 9"/>
          <p:cNvSpPr/>
          <p:nvPr/>
        </p:nvSpPr>
        <p:spPr>
          <a:xfrm>
            <a:off x="15793531" y="-1782777"/>
            <a:ext cx="3271531" cy="3271531"/>
          </a:xfrm>
          <a:custGeom>
            <a:avLst/>
            <a:gdLst/>
            <a:ahLst/>
            <a:cxnLst/>
            <a:rect l="l" t="t" r="r" b="b"/>
            <a:pathLst>
              <a:path w="3271531" h="3271531">
                <a:moveTo>
                  <a:pt x="0" y="0"/>
                </a:moveTo>
                <a:lnTo>
                  <a:pt x="3271531" y="0"/>
                </a:lnTo>
                <a:lnTo>
                  <a:pt x="3271531" y="3271531"/>
                </a:lnTo>
                <a:lnTo>
                  <a:pt x="0" y="32715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Z"/>
          </a:p>
        </p:txBody>
      </p:sp>
      <p:sp>
        <p:nvSpPr>
          <p:cNvPr id="10" name="Freeform 10"/>
          <p:cNvSpPr/>
          <p:nvPr/>
        </p:nvSpPr>
        <p:spPr>
          <a:xfrm>
            <a:off x="7038041" y="4202310"/>
            <a:ext cx="319587" cy="319587"/>
          </a:xfrm>
          <a:custGeom>
            <a:avLst/>
            <a:gdLst/>
            <a:ahLst/>
            <a:cxnLst/>
            <a:rect l="l" t="t" r="r" b="b"/>
            <a:pathLst>
              <a:path w="319587" h="319587">
                <a:moveTo>
                  <a:pt x="0" y="0"/>
                </a:moveTo>
                <a:lnTo>
                  <a:pt x="319588" y="0"/>
                </a:lnTo>
                <a:lnTo>
                  <a:pt x="319588" y="319587"/>
                </a:lnTo>
                <a:lnTo>
                  <a:pt x="0" y="3195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1" name="TextBox 11"/>
          <p:cNvSpPr txBox="1"/>
          <p:nvPr/>
        </p:nvSpPr>
        <p:spPr>
          <a:xfrm>
            <a:off x="6985626" y="1891798"/>
            <a:ext cx="8351759" cy="1226030"/>
          </a:xfrm>
          <a:prstGeom prst="rect">
            <a:avLst/>
          </a:prstGeom>
        </p:spPr>
        <p:txBody>
          <a:bodyPr lIns="0" tIns="0" rIns="0" bIns="0" rtlCol="0" anchor="t">
            <a:spAutoFit/>
          </a:bodyPr>
          <a:lstStyle/>
          <a:p>
            <a:pPr algn="l">
              <a:lnSpc>
                <a:spcPts val="10123"/>
              </a:lnSpc>
            </a:pPr>
            <a:r>
              <a:rPr lang="en-US" sz="7231" b="1" dirty="0">
                <a:gradFill>
                  <a:gsLst>
                    <a:gs pos="0">
                      <a:srgbClr val="3B6261">
                        <a:alpha val="100000"/>
                      </a:srgbClr>
                    </a:gs>
                    <a:gs pos="100000">
                      <a:srgbClr val="369686">
                        <a:alpha val="100000"/>
                      </a:srgbClr>
                    </a:gs>
                  </a:gsLst>
                  <a:lin ang="0"/>
                </a:gradFill>
                <a:latin typeface="Open Sauce Bold"/>
                <a:ea typeface="Open Sauce Bold"/>
                <a:cs typeface="Open Sauce Bold"/>
                <a:sym typeface="Open Sauce Bold"/>
              </a:rPr>
              <a:t>LABOUR MARKET</a:t>
            </a:r>
          </a:p>
        </p:txBody>
      </p:sp>
      <p:sp>
        <p:nvSpPr>
          <p:cNvPr id="12" name="TextBox 12"/>
          <p:cNvSpPr txBox="1"/>
          <p:nvPr/>
        </p:nvSpPr>
        <p:spPr>
          <a:xfrm>
            <a:off x="6985626" y="1177482"/>
            <a:ext cx="6868285" cy="878803"/>
          </a:xfrm>
          <a:prstGeom prst="rect">
            <a:avLst/>
          </a:prstGeom>
        </p:spPr>
        <p:txBody>
          <a:bodyPr lIns="0" tIns="0" rIns="0" bIns="0" rtlCol="0" anchor="t">
            <a:spAutoFit/>
          </a:bodyPr>
          <a:lstStyle/>
          <a:p>
            <a:pPr algn="l">
              <a:lnSpc>
                <a:spcPts val="7212"/>
              </a:lnSpc>
            </a:pPr>
            <a:r>
              <a:rPr lang="en-US" sz="5151">
                <a:solidFill>
                  <a:srgbClr val="000000"/>
                </a:solidFill>
                <a:latin typeface="Open Sauce"/>
                <a:ea typeface="Open Sauce"/>
                <a:cs typeface="Open Sauce"/>
                <a:sym typeface="Open Sauce"/>
              </a:rPr>
              <a:t>CURRENT STATE OF</a:t>
            </a:r>
          </a:p>
        </p:txBody>
      </p:sp>
      <p:sp>
        <p:nvSpPr>
          <p:cNvPr id="13" name="Freeform 13"/>
          <p:cNvSpPr/>
          <p:nvPr/>
        </p:nvSpPr>
        <p:spPr>
          <a:xfrm>
            <a:off x="7038041" y="5733779"/>
            <a:ext cx="319587" cy="319587"/>
          </a:xfrm>
          <a:custGeom>
            <a:avLst/>
            <a:gdLst/>
            <a:ahLst/>
            <a:cxnLst/>
            <a:rect l="l" t="t" r="r" b="b"/>
            <a:pathLst>
              <a:path w="319587" h="319587">
                <a:moveTo>
                  <a:pt x="0" y="0"/>
                </a:moveTo>
                <a:lnTo>
                  <a:pt x="319588" y="0"/>
                </a:lnTo>
                <a:lnTo>
                  <a:pt x="319588" y="319588"/>
                </a:lnTo>
                <a:lnTo>
                  <a:pt x="0" y="3195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4" name="Freeform 14"/>
          <p:cNvSpPr/>
          <p:nvPr/>
        </p:nvSpPr>
        <p:spPr>
          <a:xfrm>
            <a:off x="7038041" y="7263042"/>
            <a:ext cx="319587" cy="319587"/>
          </a:xfrm>
          <a:custGeom>
            <a:avLst/>
            <a:gdLst/>
            <a:ahLst/>
            <a:cxnLst/>
            <a:rect l="l" t="t" r="r" b="b"/>
            <a:pathLst>
              <a:path w="319587" h="319587">
                <a:moveTo>
                  <a:pt x="0" y="0"/>
                </a:moveTo>
                <a:lnTo>
                  <a:pt x="319588" y="0"/>
                </a:lnTo>
                <a:lnTo>
                  <a:pt x="319588" y="319587"/>
                </a:lnTo>
                <a:lnTo>
                  <a:pt x="0" y="31958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5" name="TextBox 15"/>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a:spLocks noGrp="1" noRot="1" noMove="1" noResize="1" noEditPoints="1" noAdjustHandles="1" noChangeArrowheads="1" noChangeShapeType="1"/>
          </p:cNvSpPr>
          <p:nvPr/>
        </p:nvSpPr>
        <p:spPr>
          <a:xfrm rot="-7705605" flipH="1" flipV="1">
            <a:off x="8271378" y="-1958029"/>
            <a:ext cx="14220834" cy="14203058"/>
          </a:xfrm>
          <a:custGeom>
            <a:avLst/>
            <a:gdLst/>
            <a:ahLst/>
            <a:cxnLst/>
            <a:rect l="l" t="t" r="r" b="b"/>
            <a:pathLst>
              <a:path w="14220834" h="14203058">
                <a:moveTo>
                  <a:pt x="14220834" y="14203058"/>
                </a:moveTo>
                <a:lnTo>
                  <a:pt x="0" y="14203058"/>
                </a:lnTo>
                <a:lnTo>
                  <a:pt x="0" y="0"/>
                </a:lnTo>
                <a:lnTo>
                  <a:pt x="14220834" y="0"/>
                </a:lnTo>
                <a:lnTo>
                  <a:pt x="14220834" y="14203058"/>
                </a:lnTo>
                <a:close/>
              </a:path>
            </a:pathLst>
          </a:custGeom>
          <a:blipFill>
            <a:blip r:embed="rId2"/>
            <a:stretch>
              <a:fillRect/>
            </a:stretch>
          </a:blipFill>
        </p:spPr>
        <p:txBody>
          <a:bodyPr/>
          <a:lstStyle/>
          <a:p>
            <a:endParaRPr lang="en-AZ"/>
          </a:p>
        </p:txBody>
      </p:sp>
      <p:sp>
        <p:nvSpPr>
          <p:cNvPr id="3" name="Freeform 3"/>
          <p:cNvSpPr/>
          <p:nvPr/>
        </p:nvSpPr>
        <p:spPr>
          <a:xfrm rot="1376053" flipH="1">
            <a:off x="11320256" y="5516714"/>
            <a:ext cx="3075752" cy="453673"/>
          </a:xfrm>
          <a:custGeom>
            <a:avLst/>
            <a:gdLst/>
            <a:ahLst/>
            <a:cxnLst/>
            <a:rect l="l" t="t" r="r" b="b"/>
            <a:pathLst>
              <a:path w="3075752" h="453673">
                <a:moveTo>
                  <a:pt x="3075752" y="0"/>
                </a:moveTo>
                <a:lnTo>
                  <a:pt x="0" y="0"/>
                </a:lnTo>
                <a:lnTo>
                  <a:pt x="0" y="453674"/>
                </a:lnTo>
                <a:lnTo>
                  <a:pt x="3075752" y="453674"/>
                </a:lnTo>
                <a:lnTo>
                  <a:pt x="3075752" y="0"/>
                </a:lnTo>
                <a:close/>
              </a:path>
            </a:pathLst>
          </a:custGeom>
          <a:blipFill>
            <a:blip r:embed="rId3"/>
            <a:stretch>
              <a:fillRect/>
            </a:stretch>
          </a:blipFill>
        </p:spPr>
        <p:txBody>
          <a:bodyPr/>
          <a:lstStyle/>
          <a:p>
            <a:endParaRPr lang="en-AZ"/>
          </a:p>
        </p:txBody>
      </p:sp>
      <p:sp>
        <p:nvSpPr>
          <p:cNvPr id="4" name="Freeform 4"/>
          <p:cNvSpPr/>
          <p:nvPr/>
        </p:nvSpPr>
        <p:spPr>
          <a:xfrm rot="-1433361">
            <a:off x="9506787" y="5758609"/>
            <a:ext cx="3075752" cy="453673"/>
          </a:xfrm>
          <a:custGeom>
            <a:avLst/>
            <a:gdLst/>
            <a:ahLst/>
            <a:cxnLst/>
            <a:rect l="l" t="t" r="r" b="b"/>
            <a:pathLst>
              <a:path w="3075752" h="453673">
                <a:moveTo>
                  <a:pt x="0" y="0"/>
                </a:moveTo>
                <a:lnTo>
                  <a:pt x="3075751" y="0"/>
                </a:lnTo>
                <a:lnTo>
                  <a:pt x="3075751" y="453673"/>
                </a:lnTo>
                <a:lnTo>
                  <a:pt x="0" y="453673"/>
                </a:lnTo>
                <a:lnTo>
                  <a:pt x="0" y="0"/>
                </a:lnTo>
                <a:close/>
              </a:path>
            </a:pathLst>
          </a:custGeom>
          <a:blipFill>
            <a:blip r:embed="rId3"/>
            <a:stretch>
              <a:fillRect/>
            </a:stretch>
          </a:blipFill>
        </p:spPr>
        <p:txBody>
          <a:bodyPr/>
          <a:lstStyle/>
          <a:p>
            <a:endParaRPr lang="en-AZ"/>
          </a:p>
        </p:txBody>
      </p:sp>
      <p:grpSp>
        <p:nvGrpSpPr>
          <p:cNvPr id="5" name="Group 5"/>
          <p:cNvGrpSpPr/>
          <p:nvPr/>
        </p:nvGrpSpPr>
        <p:grpSpPr>
          <a:xfrm rot="-5400000">
            <a:off x="9288275" y="3444052"/>
            <a:ext cx="3264665" cy="2692603"/>
            <a:chOff x="0" y="0"/>
            <a:chExt cx="566343" cy="467104"/>
          </a:xfrm>
        </p:grpSpPr>
        <p:sp>
          <p:nvSpPr>
            <p:cNvPr id="6" name="Freeform 6"/>
            <p:cNvSpPr/>
            <p:nvPr/>
          </p:nvSpPr>
          <p:spPr>
            <a:xfrm>
              <a:off x="0" y="0"/>
              <a:ext cx="566343" cy="467104"/>
            </a:xfrm>
            <a:custGeom>
              <a:avLst/>
              <a:gdLst/>
              <a:ahLst/>
              <a:cxnLst/>
              <a:rect l="l" t="t" r="r" b="b"/>
              <a:pathLst>
                <a:path w="566343" h="467104">
                  <a:moveTo>
                    <a:pt x="363143" y="0"/>
                  </a:moveTo>
                  <a:lnTo>
                    <a:pt x="0" y="0"/>
                  </a:lnTo>
                  <a:lnTo>
                    <a:pt x="203200" y="467104"/>
                  </a:lnTo>
                  <a:lnTo>
                    <a:pt x="566343" y="467104"/>
                  </a:lnTo>
                  <a:lnTo>
                    <a:pt x="363143" y="0"/>
                  </a:lnTo>
                  <a:close/>
                </a:path>
              </a:pathLst>
            </a:custGeom>
            <a:solidFill>
              <a:srgbClr val="169995"/>
            </a:solidFill>
          </p:spPr>
          <p:txBody>
            <a:bodyPr/>
            <a:lstStyle/>
            <a:p>
              <a:endParaRPr lang="en-AZ"/>
            </a:p>
          </p:txBody>
        </p:sp>
        <p:sp>
          <p:nvSpPr>
            <p:cNvPr id="7" name="TextBox 7"/>
            <p:cNvSpPr txBox="1"/>
            <p:nvPr/>
          </p:nvSpPr>
          <p:spPr>
            <a:xfrm>
              <a:off x="101600" y="-19050"/>
              <a:ext cx="363143" cy="486154"/>
            </a:xfrm>
            <a:prstGeom prst="rect">
              <a:avLst/>
            </a:prstGeom>
          </p:spPr>
          <p:txBody>
            <a:bodyPr lIns="50800" tIns="50800" rIns="50800" bIns="50800" rtlCol="0" anchor="ctr"/>
            <a:lstStyle/>
            <a:p>
              <a:pPr algn="ctr">
                <a:lnSpc>
                  <a:spcPts val="2339"/>
                </a:lnSpc>
              </a:pPr>
              <a:endParaRPr/>
            </a:p>
          </p:txBody>
        </p:sp>
      </p:grpSp>
      <p:grpSp>
        <p:nvGrpSpPr>
          <p:cNvPr id="8" name="Group 8"/>
          <p:cNvGrpSpPr/>
          <p:nvPr/>
        </p:nvGrpSpPr>
        <p:grpSpPr>
          <a:xfrm rot="5400000">
            <a:off x="11962978" y="3444053"/>
            <a:ext cx="3264665" cy="2692603"/>
            <a:chOff x="0" y="0"/>
            <a:chExt cx="566343" cy="467104"/>
          </a:xfrm>
        </p:grpSpPr>
        <p:sp>
          <p:nvSpPr>
            <p:cNvPr id="9" name="Freeform 9"/>
            <p:cNvSpPr/>
            <p:nvPr/>
          </p:nvSpPr>
          <p:spPr>
            <a:xfrm>
              <a:off x="0" y="0"/>
              <a:ext cx="566343" cy="467104"/>
            </a:xfrm>
            <a:custGeom>
              <a:avLst/>
              <a:gdLst/>
              <a:ahLst/>
              <a:cxnLst/>
              <a:rect l="l" t="t" r="r" b="b"/>
              <a:pathLst>
                <a:path w="566343" h="467104">
                  <a:moveTo>
                    <a:pt x="203200" y="0"/>
                  </a:moveTo>
                  <a:lnTo>
                    <a:pt x="566343" y="0"/>
                  </a:lnTo>
                  <a:lnTo>
                    <a:pt x="363143" y="467104"/>
                  </a:lnTo>
                  <a:lnTo>
                    <a:pt x="0" y="467104"/>
                  </a:lnTo>
                  <a:lnTo>
                    <a:pt x="203200" y="0"/>
                  </a:lnTo>
                  <a:close/>
                </a:path>
              </a:pathLst>
            </a:custGeom>
            <a:solidFill>
              <a:srgbClr val="063B42"/>
            </a:solidFill>
          </p:spPr>
          <p:txBody>
            <a:bodyPr/>
            <a:lstStyle/>
            <a:p>
              <a:endParaRPr lang="en-AZ"/>
            </a:p>
          </p:txBody>
        </p:sp>
        <p:sp>
          <p:nvSpPr>
            <p:cNvPr id="10" name="TextBox 10"/>
            <p:cNvSpPr txBox="1"/>
            <p:nvPr/>
          </p:nvSpPr>
          <p:spPr>
            <a:xfrm>
              <a:off x="101600" y="-19050"/>
              <a:ext cx="363143" cy="486154"/>
            </a:xfrm>
            <a:prstGeom prst="rect">
              <a:avLst/>
            </a:prstGeom>
          </p:spPr>
          <p:txBody>
            <a:bodyPr lIns="50800" tIns="50800" rIns="50800" bIns="50800" rtlCol="0" anchor="ctr"/>
            <a:lstStyle/>
            <a:p>
              <a:pPr algn="ctr">
                <a:lnSpc>
                  <a:spcPts val="2339"/>
                </a:lnSpc>
              </a:pPr>
              <a:endParaRPr/>
            </a:p>
          </p:txBody>
        </p:sp>
      </p:grpSp>
      <p:sp>
        <p:nvSpPr>
          <p:cNvPr id="11" name="Freeform 11"/>
          <p:cNvSpPr/>
          <p:nvPr/>
        </p:nvSpPr>
        <p:spPr>
          <a:xfrm rot="2700000">
            <a:off x="10165762" y="4121559"/>
            <a:ext cx="1524407" cy="1524407"/>
          </a:xfrm>
          <a:custGeom>
            <a:avLst/>
            <a:gdLst/>
            <a:ahLst/>
            <a:cxnLst/>
            <a:rect l="l" t="t" r="r" b="b"/>
            <a:pathLst>
              <a:path w="1524407" h="1524407">
                <a:moveTo>
                  <a:pt x="0" y="0"/>
                </a:moveTo>
                <a:lnTo>
                  <a:pt x="1524407" y="0"/>
                </a:lnTo>
                <a:lnTo>
                  <a:pt x="1524407" y="1524408"/>
                </a:lnTo>
                <a:lnTo>
                  <a:pt x="0" y="15244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2" name="Freeform 12"/>
          <p:cNvSpPr/>
          <p:nvPr/>
        </p:nvSpPr>
        <p:spPr>
          <a:xfrm rot="-1527566">
            <a:off x="12197470" y="8265197"/>
            <a:ext cx="3085322" cy="417804"/>
          </a:xfrm>
          <a:custGeom>
            <a:avLst/>
            <a:gdLst/>
            <a:ahLst/>
            <a:cxnLst/>
            <a:rect l="l" t="t" r="r" b="b"/>
            <a:pathLst>
              <a:path w="3085322" h="417804">
                <a:moveTo>
                  <a:pt x="0" y="0"/>
                </a:moveTo>
                <a:lnTo>
                  <a:pt x="3085323" y="0"/>
                </a:lnTo>
                <a:lnTo>
                  <a:pt x="3085323" y="417804"/>
                </a:lnTo>
                <a:lnTo>
                  <a:pt x="0" y="417804"/>
                </a:lnTo>
                <a:lnTo>
                  <a:pt x="0" y="0"/>
                </a:lnTo>
                <a:close/>
              </a:path>
            </a:pathLst>
          </a:custGeom>
          <a:blipFill>
            <a:blip r:embed="rId5"/>
            <a:stretch>
              <a:fillRect/>
            </a:stretch>
          </a:blipFill>
        </p:spPr>
        <p:txBody>
          <a:bodyPr/>
          <a:lstStyle/>
          <a:p>
            <a:endParaRPr lang="en-AZ"/>
          </a:p>
        </p:txBody>
      </p:sp>
      <p:grpSp>
        <p:nvGrpSpPr>
          <p:cNvPr id="13" name="Group 13"/>
          <p:cNvGrpSpPr/>
          <p:nvPr/>
        </p:nvGrpSpPr>
        <p:grpSpPr>
          <a:xfrm rot="5400000">
            <a:off x="11978711" y="6006577"/>
            <a:ext cx="3264665" cy="2692603"/>
            <a:chOff x="0" y="0"/>
            <a:chExt cx="566343" cy="467104"/>
          </a:xfrm>
        </p:grpSpPr>
        <p:sp>
          <p:nvSpPr>
            <p:cNvPr id="14" name="Freeform 14"/>
            <p:cNvSpPr/>
            <p:nvPr/>
          </p:nvSpPr>
          <p:spPr>
            <a:xfrm>
              <a:off x="0" y="0"/>
              <a:ext cx="566343" cy="467104"/>
            </a:xfrm>
            <a:custGeom>
              <a:avLst/>
              <a:gdLst/>
              <a:ahLst/>
              <a:cxnLst/>
              <a:rect l="l" t="t" r="r" b="b"/>
              <a:pathLst>
                <a:path w="566343" h="467104">
                  <a:moveTo>
                    <a:pt x="363143" y="0"/>
                  </a:moveTo>
                  <a:lnTo>
                    <a:pt x="0" y="0"/>
                  </a:lnTo>
                  <a:lnTo>
                    <a:pt x="203200" y="467104"/>
                  </a:lnTo>
                  <a:lnTo>
                    <a:pt x="566343" y="467104"/>
                  </a:lnTo>
                  <a:lnTo>
                    <a:pt x="363143" y="0"/>
                  </a:lnTo>
                  <a:close/>
                </a:path>
              </a:pathLst>
            </a:custGeom>
            <a:solidFill>
              <a:srgbClr val="96D0C3"/>
            </a:solidFill>
          </p:spPr>
          <p:txBody>
            <a:bodyPr/>
            <a:lstStyle/>
            <a:p>
              <a:endParaRPr lang="en-AZ"/>
            </a:p>
          </p:txBody>
        </p:sp>
        <p:sp>
          <p:nvSpPr>
            <p:cNvPr id="15" name="TextBox 15"/>
            <p:cNvSpPr txBox="1"/>
            <p:nvPr/>
          </p:nvSpPr>
          <p:spPr>
            <a:xfrm>
              <a:off x="101600" y="-19050"/>
              <a:ext cx="363143" cy="486154"/>
            </a:xfrm>
            <a:prstGeom prst="rect">
              <a:avLst/>
            </a:prstGeom>
          </p:spPr>
          <p:txBody>
            <a:bodyPr lIns="50800" tIns="50800" rIns="50800" bIns="50800" rtlCol="0" anchor="ctr"/>
            <a:lstStyle/>
            <a:p>
              <a:pPr algn="ctr">
                <a:lnSpc>
                  <a:spcPts val="2339"/>
                </a:lnSpc>
              </a:pPr>
              <a:endParaRPr/>
            </a:p>
          </p:txBody>
        </p:sp>
      </p:grpSp>
      <p:sp>
        <p:nvSpPr>
          <p:cNvPr id="16" name="Freeform 16"/>
          <p:cNvSpPr/>
          <p:nvPr/>
        </p:nvSpPr>
        <p:spPr>
          <a:xfrm rot="2700000">
            <a:off x="12848840" y="4121559"/>
            <a:ext cx="1524407" cy="1524407"/>
          </a:xfrm>
          <a:custGeom>
            <a:avLst/>
            <a:gdLst/>
            <a:ahLst/>
            <a:cxnLst/>
            <a:rect l="l" t="t" r="r" b="b"/>
            <a:pathLst>
              <a:path w="1524407" h="1524407">
                <a:moveTo>
                  <a:pt x="0" y="0"/>
                </a:moveTo>
                <a:lnTo>
                  <a:pt x="1524407" y="0"/>
                </a:lnTo>
                <a:lnTo>
                  <a:pt x="1524407" y="1524408"/>
                </a:lnTo>
                <a:lnTo>
                  <a:pt x="0" y="15244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7" name="Freeform 17"/>
          <p:cNvSpPr/>
          <p:nvPr/>
        </p:nvSpPr>
        <p:spPr>
          <a:xfrm rot="2700000">
            <a:off x="12848840" y="6728082"/>
            <a:ext cx="1524407" cy="1524407"/>
          </a:xfrm>
          <a:custGeom>
            <a:avLst/>
            <a:gdLst/>
            <a:ahLst/>
            <a:cxnLst/>
            <a:rect l="l" t="t" r="r" b="b"/>
            <a:pathLst>
              <a:path w="1524407" h="1524407">
                <a:moveTo>
                  <a:pt x="0" y="0"/>
                </a:moveTo>
                <a:lnTo>
                  <a:pt x="1524407" y="0"/>
                </a:lnTo>
                <a:lnTo>
                  <a:pt x="1524407" y="1524407"/>
                </a:lnTo>
                <a:lnTo>
                  <a:pt x="0" y="15244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8" name="TextBox 18"/>
          <p:cNvSpPr txBox="1"/>
          <p:nvPr/>
        </p:nvSpPr>
        <p:spPr>
          <a:xfrm>
            <a:off x="1890316" y="1354575"/>
            <a:ext cx="17363190" cy="1094867"/>
          </a:xfrm>
          <a:prstGeom prst="rect">
            <a:avLst/>
          </a:prstGeom>
        </p:spPr>
        <p:txBody>
          <a:bodyPr lIns="0" tIns="0" rIns="0" bIns="0" rtlCol="0" anchor="t">
            <a:spAutoFit/>
          </a:bodyPr>
          <a:lstStyle/>
          <a:p>
            <a:pPr algn="l">
              <a:lnSpc>
                <a:spcPts val="8613"/>
              </a:lnSpc>
            </a:pPr>
            <a:r>
              <a:rPr lang="en-US" sz="7299" b="1">
                <a:gradFill>
                  <a:gsLst>
                    <a:gs pos="0">
                      <a:srgbClr val="000000">
                        <a:alpha val="100000"/>
                      </a:srgbClr>
                    </a:gs>
                    <a:gs pos="50000">
                      <a:srgbClr val="34606B">
                        <a:alpha val="100000"/>
                      </a:srgbClr>
                    </a:gs>
                    <a:gs pos="100000">
                      <a:srgbClr val="009D8D">
                        <a:alpha val="100000"/>
                      </a:srgbClr>
                    </a:gs>
                  </a:gsLst>
                  <a:lin ang="0"/>
                </a:gradFill>
                <a:latin typeface="Open Sauce Heavy"/>
                <a:ea typeface="Open Sauce Heavy"/>
                <a:cs typeface="Open Sauce Heavy"/>
                <a:sym typeface="Open Sauce Heavy"/>
              </a:rPr>
              <a:t>EXTENT OF SKILLS MISMATCH</a:t>
            </a:r>
          </a:p>
        </p:txBody>
      </p:sp>
      <p:sp>
        <p:nvSpPr>
          <p:cNvPr id="19" name="TextBox 19"/>
          <p:cNvSpPr txBox="1"/>
          <p:nvPr/>
        </p:nvSpPr>
        <p:spPr>
          <a:xfrm>
            <a:off x="1406055" y="4595537"/>
            <a:ext cx="7653105" cy="1271905"/>
          </a:xfrm>
          <a:prstGeom prst="rect">
            <a:avLst/>
          </a:prstGeom>
        </p:spPr>
        <p:txBody>
          <a:bodyPr lIns="0" tIns="0" rIns="0" bIns="0" rtlCol="0" anchor="t">
            <a:spAutoFit/>
          </a:bodyPr>
          <a:lstStyle/>
          <a:p>
            <a:pPr algn="r">
              <a:lnSpc>
                <a:spcPts val="3379"/>
              </a:lnSpc>
            </a:pPr>
            <a:r>
              <a:rPr lang="en-US" sz="2599" b="1" dirty="0">
                <a:solidFill>
                  <a:srgbClr val="000000"/>
                </a:solidFill>
                <a:latin typeface="Open Sauce Bold"/>
                <a:ea typeface="Open Sauce Bold"/>
                <a:cs typeface="Open Sauce Bold"/>
                <a:sym typeface="Open Sauce Bold"/>
              </a:rPr>
              <a:t>25 out of 44 respondents report significant skills mismatch and only 2</a:t>
            </a:r>
            <a:r>
              <a:rPr lang="en-US" sz="2599" b="1" i="1" dirty="0">
                <a:solidFill>
                  <a:srgbClr val="000000"/>
                </a:solidFill>
                <a:latin typeface="Open Sauce Bold Italics"/>
                <a:ea typeface="Open Sauce Bold Italics"/>
                <a:cs typeface="Open Sauce Bold Italics"/>
                <a:sym typeface="Open Sauce Bold Italics"/>
              </a:rPr>
              <a:t> </a:t>
            </a:r>
          </a:p>
          <a:p>
            <a:pPr algn="r">
              <a:lnSpc>
                <a:spcPts val="3379"/>
              </a:lnSpc>
            </a:pPr>
            <a:r>
              <a:rPr lang="en-US" sz="2599" b="1" dirty="0">
                <a:solidFill>
                  <a:srgbClr val="000000"/>
                </a:solidFill>
                <a:latin typeface="Open Sauce Bold"/>
                <a:ea typeface="Open Sauce Bold"/>
                <a:cs typeface="Open Sauce Bold"/>
                <a:sym typeface="Open Sauce Bold"/>
              </a:rPr>
              <a:t>reported no skills mismatch. </a:t>
            </a:r>
          </a:p>
        </p:txBody>
      </p:sp>
      <p:sp>
        <p:nvSpPr>
          <p:cNvPr id="20" name="TextBox 20"/>
          <p:cNvSpPr txBox="1"/>
          <p:nvPr/>
        </p:nvSpPr>
        <p:spPr>
          <a:xfrm>
            <a:off x="2233626" y="7176770"/>
            <a:ext cx="9501174" cy="1700530"/>
          </a:xfrm>
          <a:prstGeom prst="rect">
            <a:avLst/>
          </a:prstGeom>
        </p:spPr>
        <p:txBody>
          <a:bodyPr lIns="0" tIns="0" rIns="0" bIns="0" rtlCol="0" anchor="t">
            <a:spAutoFit/>
          </a:bodyPr>
          <a:lstStyle/>
          <a:p>
            <a:pPr algn="r">
              <a:lnSpc>
                <a:spcPts val="3379"/>
              </a:lnSpc>
            </a:pPr>
            <a:r>
              <a:rPr lang="en-US" sz="2599" b="1" dirty="0">
                <a:solidFill>
                  <a:srgbClr val="000000"/>
                </a:solidFill>
                <a:latin typeface="Open Sauce Bold"/>
                <a:ea typeface="Open Sauce Bold"/>
                <a:cs typeface="Open Sauce Bold"/>
                <a:sym typeface="Open Sauce Bold"/>
              </a:rPr>
              <a:t>Identified as a top labour market challenge and the most difficult one to address </a:t>
            </a:r>
          </a:p>
          <a:p>
            <a:pPr algn="r">
              <a:lnSpc>
                <a:spcPts val="3379"/>
              </a:lnSpc>
            </a:pPr>
            <a:endParaRPr lang="en-US" sz="2599" b="1" dirty="0">
              <a:solidFill>
                <a:srgbClr val="000000"/>
              </a:solidFill>
              <a:latin typeface="Open Sauce Bold"/>
              <a:ea typeface="Open Sauce Bold"/>
              <a:cs typeface="Open Sauce Bold"/>
              <a:sym typeface="Open Sauce Bold"/>
            </a:endParaRPr>
          </a:p>
          <a:p>
            <a:pPr algn="r">
              <a:lnSpc>
                <a:spcPts val="3379"/>
              </a:lnSpc>
            </a:pPr>
            <a:r>
              <a:rPr lang="en-US" sz="2599" i="1" dirty="0">
                <a:solidFill>
                  <a:srgbClr val="000000"/>
                </a:solidFill>
                <a:latin typeface="Open Sauce Italics"/>
                <a:ea typeface="Open Sauce Italics"/>
                <a:cs typeface="Open Sauce Italics"/>
                <a:sym typeface="Open Sauce Italics"/>
              </a:rPr>
              <a:t>(OIC Labour Market Strategy 2025) </a:t>
            </a:r>
          </a:p>
        </p:txBody>
      </p:sp>
      <p:sp>
        <p:nvSpPr>
          <p:cNvPr id="22" name="Freeform 22"/>
          <p:cNvSpPr/>
          <p:nvPr/>
        </p:nvSpPr>
        <p:spPr>
          <a:xfrm>
            <a:off x="10620203" y="4467099"/>
            <a:ext cx="596474" cy="596474"/>
          </a:xfrm>
          <a:custGeom>
            <a:avLst/>
            <a:gdLst/>
            <a:ahLst/>
            <a:cxnLst/>
            <a:rect l="l" t="t" r="r" b="b"/>
            <a:pathLst>
              <a:path w="596474" h="596474">
                <a:moveTo>
                  <a:pt x="0" y="0"/>
                </a:moveTo>
                <a:lnTo>
                  <a:pt x="596474" y="0"/>
                </a:lnTo>
                <a:lnTo>
                  <a:pt x="596474" y="596474"/>
                </a:lnTo>
                <a:lnTo>
                  <a:pt x="0" y="5964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23" name="Freeform 23"/>
          <p:cNvSpPr/>
          <p:nvPr/>
        </p:nvSpPr>
        <p:spPr>
          <a:xfrm>
            <a:off x="13254503" y="4393455"/>
            <a:ext cx="713081" cy="743761"/>
          </a:xfrm>
          <a:custGeom>
            <a:avLst/>
            <a:gdLst/>
            <a:ahLst/>
            <a:cxnLst/>
            <a:rect l="l" t="t" r="r" b="b"/>
            <a:pathLst>
              <a:path w="713081" h="743761">
                <a:moveTo>
                  <a:pt x="0" y="0"/>
                </a:moveTo>
                <a:lnTo>
                  <a:pt x="713081" y="0"/>
                </a:lnTo>
                <a:lnTo>
                  <a:pt x="713081" y="743761"/>
                </a:lnTo>
                <a:lnTo>
                  <a:pt x="0" y="74376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24" name="Freeform 24"/>
          <p:cNvSpPr/>
          <p:nvPr/>
        </p:nvSpPr>
        <p:spPr>
          <a:xfrm>
            <a:off x="13291350" y="7027672"/>
            <a:ext cx="676234" cy="650414"/>
          </a:xfrm>
          <a:custGeom>
            <a:avLst/>
            <a:gdLst/>
            <a:ahLst/>
            <a:cxnLst/>
            <a:rect l="l" t="t" r="r" b="b"/>
            <a:pathLst>
              <a:path w="676234" h="650414">
                <a:moveTo>
                  <a:pt x="0" y="0"/>
                </a:moveTo>
                <a:lnTo>
                  <a:pt x="676234" y="0"/>
                </a:lnTo>
                <a:lnTo>
                  <a:pt x="676234" y="650414"/>
                </a:lnTo>
                <a:lnTo>
                  <a:pt x="0" y="650414"/>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AZ"/>
          </a:p>
        </p:txBody>
      </p:sp>
      <p:sp>
        <p:nvSpPr>
          <p:cNvPr id="25" name="Freeform 25"/>
          <p:cNvSpPr/>
          <p:nvPr/>
        </p:nvSpPr>
        <p:spPr>
          <a:xfrm rot="-6487066">
            <a:off x="1752202" y="4388131"/>
            <a:ext cx="227202" cy="328845"/>
          </a:xfrm>
          <a:custGeom>
            <a:avLst/>
            <a:gdLst/>
            <a:ahLst/>
            <a:cxnLst/>
            <a:rect l="l" t="t" r="r" b="b"/>
            <a:pathLst>
              <a:path w="227202" h="328845">
                <a:moveTo>
                  <a:pt x="0" y="0"/>
                </a:moveTo>
                <a:lnTo>
                  <a:pt x="227202" y="0"/>
                </a:lnTo>
                <a:lnTo>
                  <a:pt x="227202" y="328845"/>
                </a:lnTo>
                <a:lnTo>
                  <a:pt x="0" y="32884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AZ"/>
          </a:p>
        </p:txBody>
      </p:sp>
      <p:sp>
        <p:nvSpPr>
          <p:cNvPr id="26" name="Freeform 26"/>
          <p:cNvSpPr/>
          <p:nvPr/>
        </p:nvSpPr>
        <p:spPr>
          <a:xfrm rot="-6599416">
            <a:off x="2400121" y="6842764"/>
            <a:ext cx="227202" cy="328845"/>
          </a:xfrm>
          <a:custGeom>
            <a:avLst/>
            <a:gdLst/>
            <a:ahLst/>
            <a:cxnLst/>
            <a:rect l="l" t="t" r="r" b="b"/>
            <a:pathLst>
              <a:path w="227202" h="328845">
                <a:moveTo>
                  <a:pt x="0" y="0"/>
                </a:moveTo>
                <a:lnTo>
                  <a:pt x="227202" y="0"/>
                </a:lnTo>
                <a:lnTo>
                  <a:pt x="227202" y="328845"/>
                </a:lnTo>
                <a:lnTo>
                  <a:pt x="0" y="32884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AZ"/>
          </a:p>
        </p:txBody>
      </p:sp>
      <p:sp>
        <p:nvSpPr>
          <p:cNvPr id="28" name="TextBox 28"/>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4956900">
            <a:off x="9494683" y="-798748"/>
            <a:ext cx="13469154" cy="8552913"/>
          </a:xfrm>
          <a:custGeom>
            <a:avLst/>
            <a:gdLst/>
            <a:ahLst/>
            <a:cxnLst/>
            <a:rect l="l" t="t" r="r" b="b"/>
            <a:pathLst>
              <a:path w="13469154" h="8552913">
                <a:moveTo>
                  <a:pt x="0" y="0"/>
                </a:moveTo>
                <a:lnTo>
                  <a:pt x="13469154" y="0"/>
                </a:lnTo>
                <a:lnTo>
                  <a:pt x="13469154" y="8552913"/>
                </a:lnTo>
                <a:lnTo>
                  <a:pt x="0" y="8552913"/>
                </a:lnTo>
                <a:lnTo>
                  <a:pt x="0" y="0"/>
                </a:lnTo>
                <a:close/>
              </a:path>
            </a:pathLst>
          </a:custGeom>
          <a:blipFill>
            <a:blip>
              <a:alphaModFix amt="27000"/>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AZ"/>
          </a:p>
        </p:txBody>
      </p:sp>
      <p:grpSp>
        <p:nvGrpSpPr>
          <p:cNvPr id="3" name="Group 3"/>
          <p:cNvGrpSpPr/>
          <p:nvPr/>
        </p:nvGrpSpPr>
        <p:grpSpPr>
          <a:xfrm>
            <a:off x="1314511" y="3367300"/>
            <a:ext cx="5373619" cy="1575146"/>
            <a:chOff x="0" y="0"/>
            <a:chExt cx="2471147" cy="724357"/>
          </a:xfrm>
        </p:grpSpPr>
        <p:sp>
          <p:nvSpPr>
            <p:cNvPr id="4" name="Freeform 4"/>
            <p:cNvSpPr/>
            <p:nvPr/>
          </p:nvSpPr>
          <p:spPr>
            <a:xfrm>
              <a:off x="0" y="0"/>
              <a:ext cx="2471147" cy="724357"/>
            </a:xfrm>
            <a:custGeom>
              <a:avLst/>
              <a:gdLst/>
              <a:ahLst/>
              <a:cxnLst/>
              <a:rect l="l" t="t" r="r" b="b"/>
              <a:pathLst>
                <a:path w="2471147" h="724357">
                  <a:moveTo>
                    <a:pt x="144073" y="0"/>
                  </a:moveTo>
                  <a:lnTo>
                    <a:pt x="2327074" y="0"/>
                  </a:lnTo>
                  <a:cubicBezTo>
                    <a:pt x="2406643" y="0"/>
                    <a:pt x="2471147" y="64504"/>
                    <a:pt x="2471147" y="144073"/>
                  </a:cubicBezTo>
                  <a:lnTo>
                    <a:pt x="2471147" y="580284"/>
                  </a:lnTo>
                  <a:cubicBezTo>
                    <a:pt x="2471147" y="618495"/>
                    <a:pt x="2455968" y="655140"/>
                    <a:pt x="2428949" y="682159"/>
                  </a:cubicBezTo>
                  <a:cubicBezTo>
                    <a:pt x="2401930" y="709178"/>
                    <a:pt x="2365285" y="724357"/>
                    <a:pt x="2327074" y="724357"/>
                  </a:cubicBezTo>
                  <a:lnTo>
                    <a:pt x="144073" y="724357"/>
                  </a:lnTo>
                  <a:cubicBezTo>
                    <a:pt x="64504" y="724357"/>
                    <a:pt x="0" y="659853"/>
                    <a:pt x="0" y="580284"/>
                  </a:cubicBezTo>
                  <a:lnTo>
                    <a:pt x="0" y="144073"/>
                  </a:lnTo>
                  <a:cubicBezTo>
                    <a:pt x="0" y="64504"/>
                    <a:pt x="64504" y="0"/>
                    <a:pt x="144073" y="0"/>
                  </a:cubicBez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r="100000" b="100000"/>
              </a:path>
              <a:tileRect l="-100000" t="-100000"/>
            </a:gradFill>
          </p:spPr>
          <p:txBody>
            <a:bodyPr/>
            <a:lstStyle/>
            <a:p>
              <a:endParaRPr lang="en-AZ"/>
            </a:p>
          </p:txBody>
        </p:sp>
        <p:sp>
          <p:nvSpPr>
            <p:cNvPr id="5" name="TextBox 5"/>
            <p:cNvSpPr txBox="1"/>
            <p:nvPr/>
          </p:nvSpPr>
          <p:spPr>
            <a:xfrm>
              <a:off x="0" y="-19050"/>
              <a:ext cx="2471147" cy="743407"/>
            </a:xfrm>
            <a:prstGeom prst="rect">
              <a:avLst/>
            </a:prstGeom>
          </p:spPr>
          <p:txBody>
            <a:bodyPr lIns="43061" tIns="43061" rIns="43061" bIns="43061" rtlCol="0" anchor="ctr"/>
            <a:lstStyle/>
            <a:p>
              <a:pPr algn="ctr">
                <a:lnSpc>
                  <a:spcPts val="2340"/>
                </a:lnSpc>
              </a:pPr>
              <a:endParaRPr/>
            </a:p>
          </p:txBody>
        </p:sp>
      </p:grpSp>
      <p:grpSp>
        <p:nvGrpSpPr>
          <p:cNvPr id="6" name="Group 6"/>
          <p:cNvGrpSpPr/>
          <p:nvPr/>
        </p:nvGrpSpPr>
        <p:grpSpPr>
          <a:xfrm>
            <a:off x="1314511" y="5249304"/>
            <a:ext cx="5373619" cy="1575146"/>
            <a:chOff x="0" y="0"/>
            <a:chExt cx="2471147" cy="724357"/>
          </a:xfrm>
        </p:grpSpPr>
        <p:sp>
          <p:nvSpPr>
            <p:cNvPr id="7" name="Freeform 7"/>
            <p:cNvSpPr/>
            <p:nvPr/>
          </p:nvSpPr>
          <p:spPr>
            <a:xfrm>
              <a:off x="0" y="0"/>
              <a:ext cx="2471147" cy="724357"/>
            </a:xfrm>
            <a:custGeom>
              <a:avLst/>
              <a:gdLst/>
              <a:ahLst/>
              <a:cxnLst/>
              <a:rect l="l" t="t" r="r" b="b"/>
              <a:pathLst>
                <a:path w="2471147" h="724357">
                  <a:moveTo>
                    <a:pt x="144073" y="0"/>
                  </a:moveTo>
                  <a:lnTo>
                    <a:pt x="2327074" y="0"/>
                  </a:lnTo>
                  <a:cubicBezTo>
                    <a:pt x="2406643" y="0"/>
                    <a:pt x="2471147" y="64504"/>
                    <a:pt x="2471147" y="144073"/>
                  </a:cubicBezTo>
                  <a:lnTo>
                    <a:pt x="2471147" y="580284"/>
                  </a:lnTo>
                  <a:cubicBezTo>
                    <a:pt x="2471147" y="618495"/>
                    <a:pt x="2455968" y="655140"/>
                    <a:pt x="2428949" y="682159"/>
                  </a:cubicBezTo>
                  <a:cubicBezTo>
                    <a:pt x="2401930" y="709178"/>
                    <a:pt x="2365285" y="724357"/>
                    <a:pt x="2327074" y="724357"/>
                  </a:cubicBezTo>
                  <a:lnTo>
                    <a:pt x="144073" y="724357"/>
                  </a:lnTo>
                  <a:cubicBezTo>
                    <a:pt x="64504" y="724357"/>
                    <a:pt x="0" y="659853"/>
                    <a:pt x="0" y="580284"/>
                  </a:cubicBezTo>
                  <a:lnTo>
                    <a:pt x="0" y="144073"/>
                  </a:lnTo>
                  <a:cubicBezTo>
                    <a:pt x="0" y="64504"/>
                    <a:pt x="64504" y="0"/>
                    <a:pt x="144073" y="0"/>
                  </a:cubicBez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r="100000" b="100000"/>
              </a:path>
              <a:tileRect l="-100000" t="-100000"/>
            </a:gradFill>
          </p:spPr>
          <p:txBody>
            <a:bodyPr/>
            <a:lstStyle/>
            <a:p>
              <a:endParaRPr lang="en-AZ"/>
            </a:p>
          </p:txBody>
        </p:sp>
        <p:sp>
          <p:nvSpPr>
            <p:cNvPr id="8" name="TextBox 8"/>
            <p:cNvSpPr txBox="1"/>
            <p:nvPr/>
          </p:nvSpPr>
          <p:spPr>
            <a:xfrm>
              <a:off x="0" y="-19050"/>
              <a:ext cx="2471147" cy="743407"/>
            </a:xfrm>
            <a:prstGeom prst="rect">
              <a:avLst/>
            </a:prstGeom>
          </p:spPr>
          <p:txBody>
            <a:bodyPr lIns="43061" tIns="43061" rIns="43061" bIns="43061" rtlCol="0" anchor="ctr"/>
            <a:lstStyle/>
            <a:p>
              <a:pPr algn="ctr">
                <a:lnSpc>
                  <a:spcPts val="2340"/>
                </a:lnSpc>
              </a:pPr>
              <a:endParaRPr/>
            </a:p>
          </p:txBody>
        </p:sp>
      </p:grpSp>
      <p:sp>
        <p:nvSpPr>
          <p:cNvPr id="9" name="Freeform 9"/>
          <p:cNvSpPr/>
          <p:nvPr/>
        </p:nvSpPr>
        <p:spPr>
          <a:xfrm rot="5110337">
            <a:off x="-6517449" y="-2667759"/>
            <a:ext cx="13034898" cy="6446038"/>
          </a:xfrm>
          <a:custGeom>
            <a:avLst/>
            <a:gdLst/>
            <a:ahLst/>
            <a:cxnLst/>
            <a:rect l="l" t="t" r="r" b="b"/>
            <a:pathLst>
              <a:path w="13034898" h="6446038">
                <a:moveTo>
                  <a:pt x="0" y="0"/>
                </a:moveTo>
                <a:lnTo>
                  <a:pt x="13034898" y="0"/>
                </a:lnTo>
                <a:lnTo>
                  <a:pt x="13034898" y="6446038"/>
                </a:lnTo>
                <a:lnTo>
                  <a:pt x="0" y="6446038"/>
                </a:lnTo>
                <a:lnTo>
                  <a:pt x="0" y="0"/>
                </a:lnTo>
                <a:close/>
              </a:path>
            </a:pathLst>
          </a:custGeom>
          <a:blipFill>
            <a:blip>
              <a:alphaModFix amt="28000"/>
              <a:extLst>
                <a:ext uri="{96DAC541-7B7A-43D3-8B79-37D633B846F1}">
                  <asvg:svgBlip xmlns:asvg="http://schemas.microsoft.com/office/drawing/2016/SVG/main" r:embed="rId3"/>
                </a:ext>
              </a:extLst>
            </a:blip>
            <a:stretch>
              <a:fillRect r="-134" b="-129447"/>
            </a:stretch>
          </a:blipFill>
        </p:spPr>
        <p:txBody>
          <a:bodyPr/>
          <a:lstStyle/>
          <a:p>
            <a:endParaRPr lang="en-AZ"/>
          </a:p>
        </p:txBody>
      </p:sp>
      <p:sp>
        <p:nvSpPr>
          <p:cNvPr id="10" name="TextBox 10"/>
          <p:cNvSpPr txBox="1"/>
          <p:nvPr/>
        </p:nvSpPr>
        <p:spPr>
          <a:xfrm>
            <a:off x="4333718" y="1134170"/>
            <a:ext cx="9620564" cy="1147279"/>
          </a:xfrm>
          <a:prstGeom prst="rect">
            <a:avLst/>
          </a:prstGeom>
        </p:spPr>
        <p:txBody>
          <a:bodyPr lIns="0" tIns="0" rIns="0" bIns="0" rtlCol="0" anchor="t">
            <a:spAutoFit/>
          </a:bodyPr>
          <a:lstStyle/>
          <a:p>
            <a:pPr algn="ctr">
              <a:lnSpc>
                <a:spcPts val="9335"/>
              </a:lnSpc>
              <a:spcBef>
                <a:spcPct val="0"/>
              </a:spcBef>
            </a:pPr>
            <a:r>
              <a:rPr lang="en-US" sz="6668" b="1" dirty="0">
                <a:solidFill>
                  <a:srgbClr val="E4FFF9"/>
                </a:solidFill>
                <a:latin typeface="Open Sauce Bold"/>
                <a:ea typeface="Open Sauce Bold"/>
                <a:cs typeface="Open Sauce Bold"/>
                <a:sym typeface="Open Sauce Bold"/>
              </a:rPr>
              <a:t>YOUTH EMPLOYMENT</a:t>
            </a:r>
          </a:p>
        </p:txBody>
      </p:sp>
      <p:sp>
        <p:nvSpPr>
          <p:cNvPr id="11" name="TextBox 11"/>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pic>
        <p:nvPicPr>
          <p:cNvPr id="12" name="Picture 12"/>
          <p:cNvPicPr>
            <a:picLocks noChangeAspect="1"/>
          </p:cNvPicPr>
          <p:nvPr/>
        </p:nvPicPr>
        <p:blipFill>
          <a:blip r:embed="rId4"/>
          <a:stretch>
            <a:fillRect/>
          </a:stretch>
        </p:blipFill>
        <p:spPr>
          <a:xfrm>
            <a:off x="828184" y="3224763"/>
            <a:ext cx="1838574" cy="1838574"/>
          </a:xfrm>
          <a:prstGeom prst="rect">
            <a:avLst/>
          </a:prstGeom>
        </p:spPr>
      </p:pic>
      <p:sp>
        <p:nvSpPr>
          <p:cNvPr id="14" name="TextBox 14"/>
          <p:cNvSpPr txBox="1"/>
          <p:nvPr/>
        </p:nvSpPr>
        <p:spPr>
          <a:xfrm>
            <a:off x="3087891" y="3594746"/>
            <a:ext cx="2931909" cy="528478"/>
          </a:xfrm>
          <a:prstGeom prst="rect">
            <a:avLst/>
          </a:prstGeom>
        </p:spPr>
        <p:txBody>
          <a:bodyPr wrap="square" lIns="0" tIns="0" rIns="0" bIns="0" rtlCol="0" anchor="t">
            <a:spAutoFit/>
          </a:bodyPr>
          <a:lstStyle/>
          <a:p>
            <a:pPr algn="ctr">
              <a:lnSpc>
                <a:spcPts val="4543"/>
              </a:lnSpc>
              <a:spcBef>
                <a:spcPct val="0"/>
              </a:spcBef>
            </a:pPr>
            <a:r>
              <a:rPr lang="en-US" sz="3245" b="1" dirty="0">
                <a:solidFill>
                  <a:srgbClr val="FFFFFF"/>
                </a:solidFill>
                <a:latin typeface="Open Sauce Bold"/>
                <a:ea typeface="Open Sauce Bold"/>
                <a:cs typeface="Open Sauce Bold"/>
                <a:sym typeface="Open Sauce Bold"/>
              </a:rPr>
              <a:t>FAVOURABLE</a:t>
            </a:r>
          </a:p>
        </p:txBody>
      </p:sp>
      <p:sp>
        <p:nvSpPr>
          <p:cNvPr id="15" name="TextBox 15"/>
          <p:cNvSpPr txBox="1"/>
          <p:nvPr/>
        </p:nvSpPr>
        <p:spPr>
          <a:xfrm>
            <a:off x="3087891" y="4204749"/>
            <a:ext cx="2155059" cy="426077"/>
          </a:xfrm>
          <a:prstGeom prst="rect">
            <a:avLst/>
          </a:prstGeom>
        </p:spPr>
        <p:txBody>
          <a:bodyPr lIns="0" tIns="0" rIns="0" bIns="0" rtlCol="0" anchor="t">
            <a:spAutoFit/>
          </a:bodyPr>
          <a:lstStyle/>
          <a:p>
            <a:pPr algn="ctr">
              <a:lnSpc>
                <a:spcPts val="3497"/>
              </a:lnSpc>
              <a:spcBef>
                <a:spcPct val="0"/>
              </a:spcBef>
            </a:pPr>
            <a:r>
              <a:rPr lang="en-US" sz="2498" b="1" i="1">
                <a:solidFill>
                  <a:srgbClr val="E4FFF9"/>
                </a:solidFill>
                <a:latin typeface="Open Sauce Bold Italics"/>
                <a:ea typeface="Open Sauce Bold Italics"/>
                <a:cs typeface="Open Sauce Bold Italics"/>
                <a:sym typeface="Open Sauce Bold Italics"/>
              </a:rPr>
              <a:t>CONDITIONS</a:t>
            </a:r>
          </a:p>
        </p:txBody>
      </p:sp>
      <p:sp>
        <p:nvSpPr>
          <p:cNvPr id="16" name="TextBox 16"/>
          <p:cNvSpPr txBox="1"/>
          <p:nvPr/>
        </p:nvSpPr>
        <p:spPr>
          <a:xfrm>
            <a:off x="3087891" y="5617523"/>
            <a:ext cx="3163681" cy="419354"/>
          </a:xfrm>
          <a:prstGeom prst="rect">
            <a:avLst/>
          </a:prstGeom>
        </p:spPr>
        <p:txBody>
          <a:bodyPr lIns="0" tIns="0" rIns="0" bIns="0" rtlCol="0" anchor="t">
            <a:spAutoFit/>
          </a:bodyPr>
          <a:lstStyle/>
          <a:p>
            <a:pPr algn="ctr">
              <a:lnSpc>
                <a:spcPts val="3422"/>
              </a:lnSpc>
              <a:spcBef>
                <a:spcPct val="0"/>
              </a:spcBef>
            </a:pPr>
            <a:r>
              <a:rPr lang="en-US" sz="2444" b="1">
                <a:solidFill>
                  <a:srgbClr val="FFFFFF"/>
                </a:solidFill>
                <a:latin typeface="Open Sauce Bold"/>
                <a:ea typeface="Open Sauce Bold"/>
                <a:cs typeface="Open Sauce Bold"/>
                <a:sym typeface="Open Sauce Bold"/>
              </a:rPr>
              <a:t>NON - FAVOURABLE</a:t>
            </a:r>
          </a:p>
        </p:txBody>
      </p:sp>
      <p:sp>
        <p:nvSpPr>
          <p:cNvPr id="17" name="TextBox 17"/>
          <p:cNvSpPr txBox="1"/>
          <p:nvPr/>
        </p:nvSpPr>
        <p:spPr>
          <a:xfrm>
            <a:off x="3087891" y="6105981"/>
            <a:ext cx="2155059" cy="426077"/>
          </a:xfrm>
          <a:prstGeom prst="rect">
            <a:avLst/>
          </a:prstGeom>
        </p:spPr>
        <p:txBody>
          <a:bodyPr lIns="0" tIns="0" rIns="0" bIns="0" rtlCol="0" anchor="t">
            <a:spAutoFit/>
          </a:bodyPr>
          <a:lstStyle/>
          <a:p>
            <a:pPr algn="ctr">
              <a:lnSpc>
                <a:spcPts val="3497"/>
              </a:lnSpc>
              <a:spcBef>
                <a:spcPct val="0"/>
              </a:spcBef>
            </a:pPr>
            <a:r>
              <a:rPr lang="en-US" sz="2498" b="1" i="1">
                <a:solidFill>
                  <a:srgbClr val="E4FFF9"/>
                </a:solidFill>
                <a:latin typeface="Open Sauce Bold Italics"/>
                <a:ea typeface="Open Sauce Bold Italics"/>
                <a:cs typeface="Open Sauce Bold Italics"/>
                <a:sym typeface="Open Sauce Bold Italics"/>
              </a:rPr>
              <a:t>CONDITIONS</a:t>
            </a:r>
          </a:p>
        </p:txBody>
      </p:sp>
      <p:sp>
        <p:nvSpPr>
          <p:cNvPr id="18" name="TextBox 18"/>
          <p:cNvSpPr txBox="1"/>
          <p:nvPr/>
        </p:nvSpPr>
        <p:spPr>
          <a:xfrm>
            <a:off x="1314511" y="7206535"/>
            <a:ext cx="5373619" cy="1976936"/>
          </a:xfrm>
          <a:prstGeom prst="rect">
            <a:avLst/>
          </a:prstGeom>
        </p:spPr>
        <p:txBody>
          <a:bodyPr lIns="0" tIns="0" rIns="0" bIns="0" rtlCol="0" anchor="t">
            <a:spAutoFit/>
          </a:bodyPr>
          <a:lstStyle/>
          <a:p>
            <a:pPr marL="0" lvl="0" indent="0" algn="l">
              <a:lnSpc>
                <a:spcPts val="3910"/>
              </a:lnSpc>
              <a:spcBef>
                <a:spcPct val="0"/>
              </a:spcBef>
            </a:pPr>
            <a:r>
              <a:rPr lang="en-US" sz="2792" b="1" i="1" u="none" strike="noStrike" dirty="0">
                <a:solidFill>
                  <a:srgbClr val="FFFFFF"/>
                </a:solidFill>
                <a:latin typeface="Open Sauce Bold Italics"/>
                <a:ea typeface="Open Sauce Bold Italics"/>
                <a:cs typeface="Open Sauce Bold Italics"/>
                <a:sym typeface="Open Sauce Bold Italics"/>
              </a:rPr>
              <a:t>The youth employment challenge is not only about creating jobs — it is also about matching skills to jobs.</a:t>
            </a:r>
          </a:p>
        </p:txBody>
      </p:sp>
      <p:grpSp>
        <p:nvGrpSpPr>
          <p:cNvPr id="19" name="Group 19"/>
          <p:cNvGrpSpPr/>
          <p:nvPr/>
        </p:nvGrpSpPr>
        <p:grpSpPr>
          <a:xfrm>
            <a:off x="8191463" y="3908147"/>
            <a:ext cx="8965801" cy="1228850"/>
            <a:chOff x="0" y="0"/>
            <a:chExt cx="11954402" cy="1638467"/>
          </a:xfrm>
        </p:grpSpPr>
        <p:grpSp>
          <p:nvGrpSpPr>
            <p:cNvPr id="20" name="Group 20"/>
            <p:cNvGrpSpPr/>
            <p:nvPr/>
          </p:nvGrpSpPr>
          <p:grpSpPr>
            <a:xfrm>
              <a:off x="0" y="0"/>
              <a:ext cx="11954402" cy="1638467"/>
              <a:chOff x="0" y="0"/>
              <a:chExt cx="6214110" cy="851704"/>
            </a:xfrm>
          </p:grpSpPr>
          <p:sp>
            <p:nvSpPr>
              <p:cNvPr id="21" name="Freeform 21"/>
              <p:cNvSpPr/>
              <p:nvPr/>
            </p:nvSpPr>
            <p:spPr>
              <a:xfrm>
                <a:off x="0" y="0"/>
                <a:ext cx="6214110" cy="851704"/>
              </a:xfrm>
              <a:custGeom>
                <a:avLst/>
                <a:gdLst/>
                <a:ahLst/>
                <a:cxnLst/>
                <a:rect l="l" t="t" r="r" b="b"/>
                <a:pathLst>
                  <a:path w="6214110" h="851704">
                    <a:moveTo>
                      <a:pt x="25041" y="0"/>
                    </a:moveTo>
                    <a:lnTo>
                      <a:pt x="6189069" y="0"/>
                    </a:lnTo>
                    <a:cubicBezTo>
                      <a:pt x="6202899" y="0"/>
                      <a:pt x="6214110" y="11211"/>
                      <a:pt x="6214110" y="25041"/>
                    </a:cubicBezTo>
                    <a:lnTo>
                      <a:pt x="6214110" y="826663"/>
                    </a:lnTo>
                    <a:cubicBezTo>
                      <a:pt x="6214110" y="840493"/>
                      <a:pt x="6202899" y="851704"/>
                      <a:pt x="6189069" y="851704"/>
                    </a:cubicBezTo>
                    <a:lnTo>
                      <a:pt x="25041" y="851704"/>
                    </a:lnTo>
                    <a:cubicBezTo>
                      <a:pt x="18400" y="851704"/>
                      <a:pt x="12031" y="849066"/>
                      <a:pt x="7334" y="844370"/>
                    </a:cubicBezTo>
                    <a:cubicBezTo>
                      <a:pt x="2638" y="839674"/>
                      <a:pt x="0" y="833304"/>
                      <a:pt x="0" y="826663"/>
                    </a:cubicBezTo>
                    <a:lnTo>
                      <a:pt x="0" y="25041"/>
                    </a:lnTo>
                    <a:cubicBezTo>
                      <a:pt x="0" y="11211"/>
                      <a:pt x="11211" y="0"/>
                      <a:pt x="25041" y="0"/>
                    </a:cubicBezTo>
                    <a:close/>
                  </a:path>
                </a:pathLst>
              </a:custGeom>
              <a:gradFill rotWithShape="1">
                <a:gsLst>
                  <a:gs pos="0">
                    <a:srgbClr val="0F4A52">
                      <a:alpha val="100000"/>
                    </a:srgbClr>
                  </a:gs>
                  <a:gs pos="100000">
                    <a:srgbClr val="47D6B4">
                      <a:alpha val="100000"/>
                    </a:srgbClr>
                  </a:gs>
                </a:gsLst>
                <a:lin ang="5400000"/>
              </a:gradFill>
              <a:ln w="38100" cap="rnd">
                <a:gradFill>
                  <a:gsLst>
                    <a:gs pos="0">
                      <a:srgbClr val="0D422F">
                        <a:alpha val="100000"/>
                      </a:srgbClr>
                    </a:gs>
                    <a:gs pos="100000">
                      <a:srgbClr val="40FDB9">
                        <a:alpha val="100000"/>
                      </a:srgbClr>
                    </a:gs>
                  </a:gsLst>
                  <a:lin ang="5400000"/>
                </a:gradFill>
                <a:prstDash val="solid"/>
                <a:round/>
              </a:ln>
            </p:spPr>
            <p:txBody>
              <a:bodyPr/>
              <a:lstStyle/>
              <a:p>
                <a:endParaRPr lang="en-AZ"/>
              </a:p>
            </p:txBody>
          </p:sp>
          <p:sp>
            <p:nvSpPr>
              <p:cNvPr id="22" name="TextBox 22"/>
              <p:cNvSpPr txBox="1"/>
              <p:nvPr/>
            </p:nvSpPr>
            <p:spPr>
              <a:xfrm>
                <a:off x="0" y="-19050"/>
                <a:ext cx="6214110" cy="870754"/>
              </a:xfrm>
              <a:prstGeom prst="rect">
                <a:avLst/>
              </a:prstGeom>
            </p:spPr>
            <p:txBody>
              <a:bodyPr lIns="26718" tIns="26718" rIns="26718" bIns="26718" rtlCol="0" anchor="ctr"/>
              <a:lstStyle/>
              <a:p>
                <a:pPr algn="ctr">
                  <a:lnSpc>
                    <a:spcPts val="2340"/>
                  </a:lnSpc>
                </a:pPr>
                <a:endParaRPr/>
              </a:p>
            </p:txBody>
          </p:sp>
        </p:grpSp>
        <p:grpSp>
          <p:nvGrpSpPr>
            <p:cNvPr id="23" name="Group 23"/>
            <p:cNvGrpSpPr/>
            <p:nvPr/>
          </p:nvGrpSpPr>
          <p:grpSpPr>
            <a:xfrm>
              <a:off x="617949" y="399729"/>
              <a:ext cx="1783989" cy="839010"/>
              <a:chOff x="0" y="0"/>
              <a:chExt cx="1358693" cy="638994"/>
            </a:xfrm>
          </p:grpSpPr>
          <p:sp>
            <p:nvSpPr>
              <p:cNvPr id="24" name="Freeform 24"/>
              <p:cNvSpPr/>
              <p:nvPr/>
            </p:nvSpPr>
            <p:spPr>
              <a:xfrm>
                <a:off x="0" y="0"/>
                <a:ext cx="1358693" cy="638994"/>
              </a:xfrm>
              <a:custGeom>
                <a:avLst/>
                <a:gdLst/>
                <a:ahLst/>
                <a:cxnLst/>
                <a:rect l="l" t="t" r="r" b="b"/>
                <a:pathLst>
                  <a:path w="1358693" h="638994">
                    <a:moveTo>
                      <a:pt x="104152" y="0"/>
                    </a:moveTo>
                    <a:lnTo>
                      <a:pt x="1254541" y="0"/>
                    </a:lnTo>
                    <a:cubicBezTo>
                      <a:pt x="1312063" y="0"/>
                      <a:pt x="1358693" y="46630"/>
                      <a:pt x="1358693" y="104152"/>
                    </a:cubicBezTo>
                    <a:lnTo>
                      <a:pt x="1358693" y="534841"/>
                    </a:lnTo>
                    <a:cubicBezTo>
                      <a:pt x="1358693" y="592363"/>
                      <a:pt x="1312063" y="638994"/>
                      <a:pt x="1254541" y="638994"/>
                    </a:cubicBezTo>
                    <a:lnTo>
                      <a:pt x="104152" y="638994"/>
                    </a:lnTo>
                    <a:cubicBezTo>
                      <a:pt x="46630" y="638994"/>
                      <a:pt x="0" y="592363"/>
                      <a:pt x="0" y="534841"/>
                    </a:cubicBezTo>
                    <a:lnTo>
                      <a:pt x="0" y="104152"/>
                    </a:lnTo>
                    <a:cubicBezTo>
                      <a:pt x="0" y="46630"/>
                      <a:pt x="46630" y="0"/>
                      <a:pt x="104152" y="0"/>
                    </a:cubicBezTo>
                    <a:close/>
                  </a:path>
                </a:pathLst>
              </a:custGeom>
              <a:gradFill rotWithShape="1">
                <a:gsLst>
                  <a:gs pos="0">
                    <a:srgbClr val="0F4A52">
                      <a:alpha val="100000"/>
                    </a:srgbClr>
                  </a:gs>
                  <a:gs pos="100000">
                    <a:srgbClr val="47D6B4">
                      <a:alpha val="100000"/>
                    </a:srgbClr>
                  </a:gs>
                </a:gsLst>
                <a:path path="circle">
                  <a:fillToRect l="50000" t="50000" r="50000" b="50000"/>
                </a:path>
              </a:gradFill>
            </p:spPr>
            <p:txBody>
              <a:bodyPr/>
              <a:lstStyle/>
              <a:p>
                <a:endParaRPr lang="en-AZ"/>
              </a:p>
            </p:txBody>
          </p:sp>
          <p:sp>
            <p:nvSpPr>
              <p:cNvPr id="25" name="TextBox 25"/>
              <p:cNvSpPr txBox="1"/>
              <p:nvPr/>
            </p:nvSpPr>
            <p:spPr>
              <a:xfrm>
                <a:off x="0" y="-19050"/>
                <a:ext cx="1358693" cy="658044"/>
              </a:xfrm>
              <a:prstGeom prst="rect">
                <a:avLst/>
              </a:prstGeom>
            </p:spPr>
            <p:txBody>
              <a:bodyPr lIns="26718" tIns="26718" rIns="26718" bIns="26718" rtlCol="0" anchor="ctr"/>
              <a:lstStyle/>
              <a:p>
                <a:pPr algn="ctr">
                  <a:lnSpc>
                    <a:spcPts val="2340"/>
                  </a:lnSpc>
                </a:pPr>
                <a:endParaRPr/>
              </a:p>
            </p:txBody>
          </p:sp>
        </p:grpSp>
        <p:sp>
          <p:nvSpPr>
            <p:cNvPr id="26" name="TextBox 26"/>
            <p:cNvSpPr txBox="1"/>
            <p:nvPr/>
          </p:nvSpPr>
          <p:spPr>
            <a:xfrm>
              <a:off x="981439" y="484156"/>
              <a:ext cx="1031607" cy="613005"/>
            </a:xfrm>
            <a:prstGeom prst="rect">
              <a:avLst/>
            </a:prstGeom>
          </p:spPr>
          <p:txBody>
            <a:bodyPr lIns="0" tIns="0" rIns="0" bIns="0" rtlCol="0" anchor="t">
              <a:spAutoFit/>
            </a:bodyPr>
            <a:lstStyle/>
            <a:p>
              <a:pPr algn="ctr">
                <a:lnSpc>
                  <a:spcPts val="3838"/>
                </a:lnSpc>
                <a:spcBef>
                  <a:spcPct val="0"/>
                </a:spcBef>
              </a:pPr>
              <a:r>
                <a:rPr lang="en-US" sz="2741" b="1">
                  <a:solidFill>
                    <a:srgbClr val="E4FFF9"/>
                  </a:solidFill>
                  <a:latin typeface="Open Sauce Bold"/>
                  <a:ea typeface="Open Sauce Bold"/>
                  <a:cs typeface="Open Sauce Bold"/>
                  <a:sym typeface="Open Sauce Bold"/>
                </a:rPr>
                <a:t>#1</a:t>
              </a:r>
            </a:p>
          </p:txBody>
        </p:sp>
        <p:sp>
          <p:nvSpPr>
            <p:cNvPr id="27" name="TextBox 27"/>
            <p:cNvSpPr txBox="1"/>
            <p:nvPr/>
          </p:nvSpPr>
          <p:spPr>
            <a:xfrm>
              <a:off x="2897409" y="253124"/>
              <a:ext cx="8345439" cy="1111844"/>
            </a:xfrm>
            <a:prstGeom prst="rect">
              <a:avLst/>
            </a:prstGeom>
          </p:spPr>
          <p:txBody>
            <a:bodyPr lIns="0" tIns="0" rIns="0" bIns="0" rtlCol="0" anchor="t">
              <a:spAutoFit/>
            </a:bodyPr>
            <a:lstStyle/>
            <a:p>
              <a:pPr marL="0" lvl="0" indent="0" algn="just">
                <a:lnSpc>
                  <a:spcPts val="3366"/>
                </a:lnSpc>
                <a:spcBef>
                  <a:spcPct val="0"/>
                </a:spcBef>
              </a:pPr>
              <a:r>
                <a:rPr lang="en-US" sz="2404" b="1" u="none" strike="noStrike" dirty="0">
                  <a:solidFill>
                    <a:srgbClr val="FFFFFF"/>
                  </a:solidFill>
                  <a:latin typeface="Open Sauce Bold"/>
                  <a:ea typeface="Open Sauce Bold"/>
                  <a:cs typeface="Open Sauce Bold"/>
                  <a:sym typeface="Open Sauce Bold"/>
                </a:rPr>
                <a:t>MISMATCH BETWEEN QUALIFICATIONS AND LABOUR MARKET DEMANDS</a:t>
              </a:r>
            </a:p>
          </p:txBody>
        </p:sp>
      </p:grpSp>
      <p:sp>
        <p:nvSpPr>
          <p:cNvPr id="28" name="TextBox 28"/>
          <p:cNvSpPr txBox="1"/>
          <p:nvPr/>
        </p:nvSpPr>
        <p:spPr>
          <a:xfrm>
            <a:off x="8579276" y="3176846"/>
            <a:ext cx="8047301" cy="433004"/>
          </a:xfrm>
          <a:prstGeom prst="rect">
            <a:avLst/>
          </a:prstGeom>
        </p:spPr>
        <p:txBody>
          <a:bodyPr wrap="square" lIns="0" tIns="0" rIns="0" bIns="0" rtlCol="0" anchor="t">
            <a:spAutoFit/>
          </a:bodyPr>
          <a:lstStyle/>
          <a:p>
            <a:pPr marL="0" lvl="0" indent="0" algn="ctr">
              <a:lnSpc>
                <a:spcPts val="3664"/>
              </a:lnSpc>
              <a:spcBef>
                <a:spcPct val="0"/>
              </a:spcBef>
            </a:pPr>
            <a:r>
              <a:rPr lang="en-US" sz="2617" b="1" i="1" u="none" strike="noStrike" dirty="0">
                <a:solidFill>
                  <a:srgbClr val="E4FFF9"/>
                </a:solidFill>
                <a:latin typeface="Open Sauce Heavy Italics"/>
                <a:ea typeface="Open Sauce Heavy Italics"/>
                <a:cs typeface="Open Sauce Heavy Italics"/>
                <a:sym typeface="Open Sauce Heavy Italics"/>
              </a:rPr>
              <a:t>Top-ranked challenges for Youth Employment</a:t>
            </a:r>
          </a:p>
        </p:txBody>
      </p:sp>
      <p:grpSp>
        <p:nvGrpSpPr>
          <p:cNvPr id="29" name="Group 29"/>
          <p:cNvGrpSpPr/>
          <p:nvPr/>
        </p:nvGrpSpPr>
        <p:grpSpPr>
          <a:xfrm>
            <a:off x="8579276" y="5539849"/>
            <a:ext cx="8190176" cy="922690"/>
            <a:chOff x="0" y="0"/>
            <a:chExt cx="10920235" cy="1230253"/>
          </a:xfrm>
        </p:grpSpPr>
        <p:grpSp>
          <p:nvGrpSpPr>
            <p:cNvPr id="30" name="Group 30"/>
            <p:cNvGrpSpPr/>
            <p:nvPr/>
          </p:nvGrpSpPr>
          <p:grpSpPr>
            <a:xfrm>
              <a:off x="0" y="0"/>
              <a:ext cx="10920235" cy="1230253"/>
              <a:chOff x="0" y="0"/>
              <a:chExt cx="5676532" cy="639507"/>
            </a:xfrm>
          </p:grpSpPr>
          <p:sp>
            <p:nvSpPr>
              <p:cNvPr id="31" name="Freeform 31"/>
              <p:cNvSpPr/>
              <p:nvPr/>
            </p:nvSpPr>
            <p:spPr>
              <a:xfrm>
                <a:off x="0" y="0"/>
                <a:ext cx="5676532" cy="639507"/>
              </a:xfrm>
              <a:custGeom>
                <a:avLst/>
                <a:gdLst/>
                <a:ahLst/>
                <a:cxnLst/>
                <a:rect l="l" t="t" r="r" b="b"/>
                <a:pathLst>
                  <a:path w="5676532" h="639507">
                    <a:moveTo>
                      <a:pt x="27413" y="0"/>
                    </a:moveTo>
                    <a:lnTo>
                      <a:pt x="5649119" y="0"/>
                    </a:lnTo>
                    <a:cubicBezTo>
                      <a:pt x="5656389" y="0"/>
                      <a:pt x="5663362" y="2888"/>
                      <a:pt x="5668503" y="8029"/>
                    </a:cubicBezTo>
                    <a:cubicBezTo>
                      <a:pt x="5673644" y="13170"/>
                      <a:pt x="5676532" y="20142"/>
                      <a:pt x="5676532" y="27413"/>
                    </a:cubicBezTo>
                    <a:lnTo>
                      <a:pt x="5676532" y="612094"/>
                    </a:lnTo>
                    <a:cubicBezTo>
                      <a:pt x="5676532" y="619365"/>
                      <a:pt x="5673644" y="626337"/>
                      <a:pt x="5668503" y="631478"/>
                    </a:cubicBezTo>
                    <a:cubicBezTo>
                      <a:pt x="5663362" y="636619"/>
                      <a:pt x="5656389" y="639507"/>
                      <a:pt x="5649119" y="639507"/>
                    </a:cubicBezTo>
                    <a:lnTo>
                      <a:pt x="27413" y="639507"/>
                    </a:lnTo>
                    <a:cubicBezTo>
                      <a:pt x="20142" y="639507"/>
                      <a:pt x="13170" y="636619"/>
                      <a:pt x="8029" y="631478"/>
                    </a:cubicBezTo>
                    <a:cubicBezTo>
                      <a:pt x="2888" y="626337"/>
                      <a:pt x="0" y="619365"/>
                      <a:pt x="0" y="612094"/>
                    </a:cubicBezTo>
                    <a:lnTo>
                      <a:pt x="0" y="27413"/>
                    </a:lnTo>
                    <a:cubicBezTo>
                      <a:pt x="0" y="20142"/>
                      <a:pt x="2888" y="13170"/>
                      <a:pt x="8029" y="8029"/>
                    </a:cubicBezTo>
                    <a:cubicBezTo>
                      <a:pt x="13170" y="2888"/>
                      <a:pt x="20142" y="0"/>
                      <a:pt x="27413" y="0"/>
                    </a:cubicBezTo>
                    <a:close/>
                  </a:path>
                </a:pathLst>
              </a:custGeom>
              <a:gradFill rotWithShape="1">
                <a:gsLst>
                  <a:gs pos="0">
                    <a:srgbClr val="0F4A52">
                      <a:alpha val="100000"/>
                    </a:srgbClr>
                  </a:gs>
                  <a:gs pos="100000">
                    <a:srgbClr val="33ADCD">
                      <a:alpha val="100000"/>
                    </a:srgbClr>
                  </a:gs>
                </a:gsLst>
                <a:lin ang="5400000"/>
              </a:gradFill>
              <a:ln w="38100" cap="rnd">
                <a:gradFill>
                  <a:gsLst>
                    <a:gs pos="0">
                      <a:srgbClr val="082327">
                        <a:alpha val="100000"/>
                      </a:srgbClr>
                    </a:gs>
                    <a:gs pos="100000">
                      <a:srgbClr val="45D8FF">
                        <a:alpha val="100000"/>
                      </a:srgbClr>
                    </a:gs>
                  </a:gsLst>
                  <a:lin ang="5400000"/>
                </a:gradFill>
                <a:prstDash val="solid"/>
                <a:round/>
              </a:ln>
            </p:spPr>
            <p:txBody>
              <a:bodyPr/>
              <a:lstStyle/>
              <a:p>
                <a:endParaRPr lang="en-AZ"/>
              </a:p>
            </p:txBody>
          </p:sp>
          <p:sp>
            <p:nvSpPr>
              <p:cNvPr id="32" name="TextBox 32"/>
              <p:cNvSpPr txBox="1"/>
              <p:nvPr/>
            </p:nvSpPr>
            <p:spPr>
              <a:xfrm>
                <a:off x="0" y="-19050"/>
                <a:ext cx="5676532" cy="658557"/>
              </a:xfrm>
              <a:prstGeom prst="rect">
                <a:avLst/>
              </a:prstGeom>
            </p:spPr>
            <p:txBody>
              <a:bodyPr lIns="26718" tIns="26718" rIns="26718" bIns="26718" rtlCol="0" anchor="ctr"/>
              <a:lstStyle/>
              <a:p>
                <a:pPr algn="ctr">
                  <a:lnSpc>
                    <a:spcPts val="2340"/>
                  </a:lnSpc>
                </a:pPr>
                <a:endParaRPr/>
              </a:p>
            </p:txBody>
          </p:sp>
        </p:grpSp>
        <p:sp>
          <p:nvSpPr>
            <p:cNvPr id="33" name="TextBox 33"/>
            <p:cNvSpPr txBox="1"/>
            <p:nvPr/>
          </p:nvSpPr>
          <p:spPr>
            <a:xfrm>
              <a:off x="2210759" y="350427"/>
              <a:ext cx="8345439" cy="525394"/>
            </a:xfrm>
            <a:prstGeom prst="rect">
              <a:avLst/>
            </a:prstGeom>
          </p:spPr>
          <p:txBody>
            <a:bodyPr lIns="0" tIns="0" rIns="0" bIns="0" rtlCol="0" anchor="t">
              <a:spAutoFit/>
            </a:bodyPr>
            <a:lstStyle/>
            <a:p>
              <a:pPr marL="0" lvl="0" indent="0" algn="just">
                <a:lnSpc>
                  <a:spcPts val="3366"/>
                </a:lnSpc>
                <a:spcBef>
                  <a:spcPct val="0"/>
                </a:spcBef>
              </a:pPr>
              <a:r>
                <a:rPr lang="en-US" sz="2404" b="1">
                  <a:solidFill>
                    <a:srgbClr val="FFFFFF"/>
                  </a:solidFill>
                  <a:latin typeface="Open Sauce Bold"/>
                  <a:ea typeface="Open Sauce Bold"/>
                  <a:cs typeface="Open Sauce Bold"/>
                  <a:sym typeface="Open Sauce Bold"/>
                </a:rPr>
                <a:t>LACK</a:t>
              </a:r>
              <a:r>
                <a:rPr lang="en-US" sz="2404" b="1" u="none" strike="noStrike">
                  <a:solidFill>
                    <a:srgbClr val="FFFFFF"/>
                  </a:solidFill>
                  <a:latin typeface="Open Sauce Bold"/>
                  <a:ea typeface="Open Sauce Bold"/>
                  <a:cs typeface="Open Sauce Bold"/>
                  <a:sym typeface="Open Sauce Bold"/>
                </a:rPr>
                <a:t> OF RELEVANT WORK EXPERIENCE</a:t>
              </a:r>
            </a:p>
          </p:txBody>
        </p:sp>
        <p:grpSp>
          <p:nvGrpSpPr>
            <p:cNvPr id="34" name="Group 34"/>
            <p:cNvGrpSpPr/>
            <p:nvPr/>
          </p:nvGrpSpPr>
          <p:grpSpPr>
            <a:xfrm>
              <a:off x="367168" y="265368"/>
              <a:ext cx="1517685" cy="699518"/>
              <a:chOff x="0" y="0"/>
              <a:chExt cx="1155875" cy="532756"/>
            </a:xfrm>
          </p:grpSpPr>
          <p:sp>
            <p:nvSpPr>
              <p:cNvPr id="35" name="Freeform 35"/>
              <p:cNvSpPr/>
              <p:nvPr/>
            </p:nvSpPr>
            <p:spPr>
              <a:xfrm>
                <a:off x="0" y="0"/>
                <a:ext cx="1155875" cy="532756"/>
              </a:xfrm>
              <a:custGeom>
                <a:avLst/>
                <a:gdLst/>
                <a:ahLst/>
                <a:cxnLst/>
                <a:rect l="l" t="t" r="r" b="b"/>
                <a:pathLst>
                  <a:path w="1155875" h="532756">
                    <a:moveTo>
                      <a:pt x="122427" y="0"/>
                    </a:moveTo>
                    <a:lnTo>
                      <a:pt x="1033448" y="0"/>
                    </a:lnTo>
                    <a:cubicBezTo>
                      <a:pt x="1101063" y="0"/>
                      <a:pt x="1155875" y="54813"/>
                      <a:pt x="1155875" y="122427"/>
                    </a:cubicBezTo>
                    <a:lnTo>
                      <a:pt x="1155875" y="410328"/>
                    </a:lnTo>
                    <a:cubicBezTo>
                      <a:pt x="1155875" y="442798"/>
                      <a:pt x="1142977" y="473938"/>
                      <a:pt x="1120017" y="496898"/>
                    </a:cubicBezTo>
                    <a:cubicBezTo>
                      <a:pt x="1097058" y="519857"/>
                      <a:pt x="1065918" y="532756"/>
                      <a:pt x="1033448" y="532756"/>
                    </a:cubicBezTo>
                    <a:lnTo>
                      <a:pt x="122427" y="532756"/>
                    </a:lnTo>
                    <a:cubicBezTo>
                      <a:pt x="89958" y="532756"/>
                      <a:pt x="58818" y="519857"/>
                      <a:pt x="35858" y="496898"/>
                    </a:cubicBezTo>
                    <a:cubicBezTo>
                      <a:pt x="12899" y="473938"/>
                      <a:pt x="0" y="442798"/>
                      <a:pt x="0" y="410328"/>
                    </a:cubicBezTo>
                    <a:lnTo>
                      <a:pt x="0" y="122427"/>
                    </a:lnTo>
                    <a:cubicBezTo>
                      <a:pt x="0" y="89958"/>
                      <a:pt x="12899" y="58818"/>
                      <a:pt x="35858" y="35858"/>
                    </a:cubicBezTo>
                    <a:cubicBezTo>
                      <a:pt x="58818" y="12899"/>
                      <a:pt x="89958" y="0"/>
                      <a:pt x="122427" y="0"/>
                    </a:cubicBezTo>
                    <a:close/>
                  </a:path>
                </a:pathLst>
              </a:custGeom>
              <a:gradFill rotWithShape="1">
                <a:gsLst>
                  <a:gs pos="0">
                    <a:srgbClr val="0F4A52">
                      <a:alpha val="100000"/>
                    </a:srgbClr>
                  </a:gs>
                  <a:gs pos="100000">
                    <a:srgbClr val="33ADCD">
                      <a:alpha val="100000"/>
                    </a:srgbClr>
                  </a:gs>
                </a:gsLst>
                <a:path path="circle">
                  <a:fillToRect l="50000" t="50000" r="50000" b="50000"/>
                </a:path>
              </a:gradFill>
            </p:spPr>
            <p:txBody>
              <a:bodyPr/>
              <a:lstStyle/>
              <a:p>
                <a:endParaRPr lang="en-AZ"/>
              </a:p>
            </p:txBody>
          </p:sp>
          <p:sp>
            <p:nvSpPr>
              <p:cNvPr id="36" name="TextBox 36"/>
              <p:cNvSpPr txBox="1"/>
              <p:nvPr/>
            </p:nvSpPr>
            <p:spPr>
              <a:xfrm>
                <a:off x="0" y="-19050"/>
                <a:ext cx="1155875" cy="551806"/>
              </a:xfrm>
              <a:prstGeom prst="rect">
                <a:avLst/>
              </a:prstGeom>
            </p:spPr>
            <p:txBody>
              <a:bodyPr lIns="26718" tIns="26718" rIns="26718" bIns="26718" rtlCol="0" anchor="ctr"/>
              <a:lstStyle/>
              <a:p>
                <a:pPr algn="ctr">
                  <a:lnSpc>
                    <a:spcPts val="2340"/>
                  </a:lnSpc>
                </a:pPr>
                <a:endParaRPr/>
              </a:p>
            </p:txBody>
          </p:sp>
        </p:grpSp>
        <p:sp>
          <p:nvSpPr>
            <p:cNvPr id="37" name="TextBox 37"/>
            <p:cNvSpPr txBox="1"/>
            <p:nvPr/>
          </p:nvSpPr>
          <p:spPr>
            <a:xfrm>
              <a:off x="705467" y="367475"/>
              <a:ext cx="841088" cy="491299"/>
            </a:xfrm>
            <a:prstGeom prst="rect">
              <a:avLst/>
            </a:prstGeom>
          </p:spPr>
          <p:txBody>
            <a:bodyPr lIns="0" tIns="0" rIns="0" bIns="0" rtlCol="0" anchor="t">
              <a:spAutoFit/>
            </a:bodyPr>
            <a:lstStyle/>
            <a:p>
              <a:pPr algn="ctr">
                <a:lnSpc>
                  <a:spcPts val="3129"/>
                </a:lnSpc>
                <a:spcBef>
                  <a:spcPct val="0"/>
                </a:spcBef>
              </a:pPr>
              <a:r>
                <a:rPr lang="en-US" sz="2235" b="1">
                  <a:solidFill>
                    <a:srgbClr val="E4FFF9"/>
                  </a:solidFill>
                  <a:latin typeface="Open Sauce Bold"/>
                  <a:ea typeface="Open Sauce Bold"/>
                  <a:cs typeface="Open Sauce Bold"/>
                  <a:sym typeface="Open Sauce Bold"/>
                </a:rPr>
                <a:t>#2</a:t>
              </a:r>
            </a:p>
          </p:txBody>
        </p:sp>
      </p:grpSp>
      <p:grpSp>
        <p:nvGrpSpPr>
          <p:cNvPr id="38" name="Group 38"/>
          <p:cNvGrpSpPr/>
          <p:nvPr/>
        </p:nvGrpSpPr>
        <p:grpSpPr>
          <a:xfrm>
            <a:off x="9157568" y="6802950"/>
            <a:ext cx="7033592" cy="922690"/>
            <a:chOff x="0" y="0"/>
            <a:chExt cx="9378123" cy="1230253"/>
          </a:xfrm>
        </p:grpSpPr>
        <p:grpSp>
          <p:nvGrpSpPr>
            <p:cNvPr id="39" name="Group 39"/>
            <p:cNvGrpSpPr/>
            <p:nvPr/>
          </p:nvGrpSpPr>
          <p:grpSpPr>
            <a:xfrm>
              <a:off x="0" y="0"/>
              <a:ext cx="9378123" cy="1230253"/>
              <a:chOff x="0" y="0"/>
              <a:chExt cx="4874915" cy="639507"/>
            </a:xfrm>
          </p:grpSpPr>
          <p:sp>
            <p:nvSpPr>
              <p:cNvPr id="40" name="Freeform 40"/>
              <p:cNvSpPr/>
              <p:nvPr/>
            </p:nvSpPr>
            <p:spPr>
              <a:xfrm>
                <a:off x="0" y="0"/>
                <a:ext cx="4874914" cy="639507"/>
              </a:xfrm>
              <a:custGeom>
                <a:avLst/>
                <a:gdLst/>
                <a:ahLst/>
                <a:cxnLst/>
                <a:rect l="l" t="t" r="r" b="b"/>
                <a:pathLst>
                  <a:path w="4874914" h="639507">
                    <a:moveTo>
                      <a:pt x="31920" y="0"/>
                    </a:moveTo>
                    <a:lnTo>
                      <a:pt x="4842994" y="0"/>
                    </a:lnTo>
                    <a:cubicBezTo>
                      <a:pt x="4851460" y="0"/>
                      <a:pt x="4859579" y="3363"/>
                      <a:pt x="4865565" y="9349"/>
                    </a:cubicBezTo>
                    <a:cubicBezTo>
                      <a:pt x="4871551" y="15336"/>
                      <a:pt x="4874914" y="23455"/>
                      <a:pt x="4874914" y="31920"/>
                    </a:cubicBezTo>
                    <a:lnTo>
                      <a:pt x="4874914" y="607587"/>
                    </a:lnTo>
                    <a:cubicBezTo>
                      <a:pt x="4874914" y="616053"/>
                      <a:pt x="4871551" y="624172"/>
                      <a:pt x="4865565" y="630158"/>
                    </a:cubicBezTo>
                    <a:cubicBezTo>
                      <a:pt x="4859579" y="636144"/>
                      <a:pt x="4851460" y="639507"/>
                      <a:pt x="4842994" y="639507"/>
                    </a:cubicBezTo>
                    <a:lnTo>
                      <a:pt x="31920" y="639507"/>
                    </a:lnTo>
                    <a:cubicBezTo>
                      <a:pt x="23455" y="639507"/>
                      <a:pt x="15336" y="636144"/>
                      <a:pt x="9349" y="630158"/>
                    </a:cubicBezTo>
                    <a:cubicBezTo>
                      <a:pt x="3363" y="624172"/>
                      <a:pt x="0" y="616053"/>
                      <a:pt x="0" y="607587"/>
                    </a:cubicBezTo>
                    <a:lnTo>
                      <a:pt x="0" y="31920"/>
                    </a:lnTo>
                    <a:cubicBezTo>
                      <a:pt x="0" y="23455"/>
                      <a:pt x="3363" y="15336"/>
                      <a:pt x="9349" y="9349"/>
                    </a:cubicBezTo>
                    <a:cubicBezTo>
                      <a:pt x="15336" y="3363"/>
                      <a:pt x="23455" y="0"/>
                      <a:pt x="31920" y="0"/>
                    </a:cubicBezTo>
                    <a:close/>
                  </a:path>
                </a:pathLst>
              </a:custGeom>
              <a:gradFill rotWithShape="1">
                <a:gsLst>
                  <a:gs pos="0">
                    <a:srgbClr val="242F60">
                      <a:alpha val="100000"/>
                    </a:srgbClr>
                  </a:gs>
                  <a:gs pos="100000">
                    <a:srgbClr val="8098FF">
                      <a:alpha val="100000"/>
                    </a:srgbClr>
                  </a:gs>
                </a:gsLst>
                <a:lin ang="0"/>
              </a:gradFill>
              <a:ln w="38100" cap="rnd">
                <a:gradFill>
                  <a:gsLst>
                    <a:gs pos="0">
                      <a:srgbClr val="000000">
                        <a:alpha val="100000"/>
                      </a:srgbClr>
                    </a:gs>
                    <a:gs pos="100000">
                      <a:srgbClr val="8098FF">
                        <a:alpha val="100000"/>
                      </a:srgbClr>
                    </a:gs>
                  </a:gsLst>
                  <a:lin ang="0"/>
                </a:gradFill>
                <a:prstDash val="solid"/>
                <a:round/>
              </a:ln>
            </p:spPr>
            <p:txBody>
              <a:bodyPr/>
              <a:lstStyle/>
              <a:p>
                <a:endParaRPr lang="en-AZ"/>
              </a:p>
            </p:txBody>
          </p:sp>
          <p:sp>
            <p:nvSpPr>
              <p:cNvPr id="41" name="TextBox 41"/>
              <p:cNvSpPr txBox="1"/>
              <p:nvPr/>
            </p:nvSpPr>
            <p:spPr>
              <a:xfrm>
                <a:off x="0" y="-19050"/>
                <a:ext cx="4874915" cy="658557"/>
              </a:xfrm>
              <a:prstGeom prst="rect">
                <a:avLst/>
              </a:prstGeom>
            </p:spPr>
            <p:txBody>
              <a:bodyPr lIns="26718" tIns="26718" rIns="26718" bIns="26718" rtlCol="0" anchor="ctr"/>
              <a:lstStyle/>
              <a:p>
                <a:pPr algn="ctr">
                  <a:lnSpc>
                    <a:spcPts val="2340"/>
                  </a:lnSpc>
                </a:pPr>
                <a:endParaRPr/>
              </a:p>
            </p:txBody>
          </p:sp>
        </p:grpSp>
        <p:sp>
          <p:nvSpPr>
            <p:cNvPr id="42" name="TextBox 42"/>
            <p:cNvSpPr txBox="1"/>
            <p:nvPr/>
          </p:nvSpPr>
          <p:spPr>
            <a:xfrm>
              <a:off x="2219322" y="148908"/>
              <a:ext cx="6692372" cy="870301"/>
            </a:xfrm>
            <a:prstGeom prst="rect">
              <a:avLst/>
            </a:prstGeom>
          </p:spPr>
          <p:txBody>
            <a:bodyPr lIns="0" tIns="0" rIns="0" bIns="0" rtlCol="0" anchor="t">
              <a:spAutoFit/>
            </a:bodyPr>
            <a:lstStyle/>
            <a:p>
              <a:pPr marL="0" lvl="0" indent="0" algn="just">
                <a:lnSpc>
                  <a:spcPts val="2683"/>
                </a:lnSpc>
                <a:spcBef>
                  <a:spcPct val="0"/>
                </a:spcBef>
              </a:pPr>
              <a:r>
                <a:rPr lang="en-US" sz="1916" b="1">
                  <a:solidFill>
                    <a:srgbClr val="FFFFFF"/>
                  </a:solidFill>
                  <a:latin typeface="Open Sauce Bold"/>
                  <a:ea typeface="Open Sauce Bold"/>
                  <a:cs typeface="Open Sauce Bold"/>
                  <a:sym typeface="Open Sauce Bold"/>
                </a:rPr>
                <a:t>LIMITED ACCESS</a:t>
              </a:r>
              <a:r>
                <a:rPr lang="en-US" sz="1916" b="1" u="none" strike="noStrike">
                  <a:solidFill>
                    <a:srgbClr val="FFFFFF"/>
                  </a:solidFill>
                  <a:latin typeface="Open Sauce Bold"/>
                  <a:ea typeface="Open Sauce Bold"/>
                  <a:cs typeface="Open Sauce Bold"/>
                  <a:sym typeface="Open Sauce Bold"/>
                </a:rPr>
                <a:t> TO VOCATIONAL AND </a:t>
              </a:r>
            </a:p>
            <a:p>
              <a:pPr marL="0" lvl="0" indent="0" algn="just">
                <a:lnSpc>
                  <a:spcPts val="2683"/>
                </a:lnSpc>
                <a:spcBef>
                  <a:spcPct val="0"/>
                </a:spcBef>
              </a:pPr>
              <a:r>
                <a:rPr lang="en-US" sz="1916" b="1" u="none" strike="noStrike">
                  <a:solidFill>
                    <a:srgbClr val="FFFFFF"/>
                  </a:solidFill>
                  <a:latin typeface="Open Sauce Bold"/>
                  <a:ea typeface="Open Sauce Bold"/>
                  <a:cs typeface="Open Sauce Bold"/>
                  <a:sym typeface="Open Sauce Bold"/>
                </a:rPr>
                <a:t>TECHNICAL TRAINING</a:t>
              </a:r>
            </a:p>
          </p:txBody>
        </p:sp>
        <p:grpSp>
          <p:nvGrpSpPr>
            <p:cNvPr id="43" name="Group 43"/>
            <p:cNvGrpSpPr/>
            <p:nvPr/>
          </p:nvGrpSpPr>
          <p:grpSpPr>
            <a:xfrm>
              <a:off x="368590" y="265368"/>
              <a:ext cx="1523563" cy="699518"/>
              <a:chOff x="0" y="0"/>
              <a:chExt cx="1160352" cy="532756"/>
            </a:xfrm>
          </p:grpSpPr>
          <p:sp>
            <p:nvSpPr>
              <p:cNvPr id="44" name="Freeform 44"/>
              <p:cNvSpPr/>
              <p:nvPr/>
            </p:nvSpPr>
            <p:spPr>
              <a:xfrm>
                <a:off x="0" y="0"/>
                <a:ext cx="1160352" cy="532756"/>
              </a:xfrm>
              <a:custGeom>
                <a:avLst/>
                <a:gdLst/>
                <a:ahLst/>
                <a:cxnLst/>
                <a:rect l="l" t="t" r="r" b="b"/>
                <a:pathLst>
                  <a:path w="1160352" h="532756">
                    <a:moveTo>
                      <a:pt x="121955" y="0"/>
                    </a:moveTo>
                    <a:lnTo>
                      <a:pt x="1038397" y="0"/>
                    </a:lnTo>
                    <a:cubicBezTo>
                      <a:pt x="1070742" y="0"/>
                      <a:pt x="1101761" y="12849"/>
                      <a:pt x="1124632" y="35720"/>
                    </a:cubicBezTo>
                    <a:cubicBezTo>
                      <a:pt x="1147503" y="58591"/>
                      <a:pt x="1160352" y="89610"/>
                      <a:pt x="1160352" y="121955"/>
                    </a:cubicBezTo>
                    <a:lnTo>
                      <a:pt x="1160352" y="410801"/>
                    </a:lnTo>
                    <a:cubicBezTo>
                      <a:pt x="1160352" y="443145"/>
                      <a:pt x="1147503" y="474165"/>
                      <a:pt x="1124632" y="497036"/>
                    </a:cubicBezTo>
                    <a:cubicBezTo>
                      <a:pt x="1101761" y="519907"/>
                      <a:pt x="1070742" y="532756"/>
                      <a:pt x="1038397" y="532756"/>
                    </a:cubicBezTo>
                    <a:lnTo>
                      <a:pt x="121955" y="532756"/>
                    </a:lnTo>
                    <a:cubicBezTo>
                      <a:pt x="89610" y="532756"/>
                      <a:pt x="58591" y="519907"/>
                      <a:pt x="35720" y="497036"/>
                    </a:cubicBezTo>
                    <a:cubicBezTo>
                      <a:pt x="12849" y="474165"/>
                      <a:pt x="0" y="443145"/>
                      <a:pt x="0" y="410801"/>
                    </a:cubicBezTo>
                    <a:lnTo>
                      <a:pt x="0" y="121955"/>
                    </a:lnTo>
                    <a:cubicBezTo>
                      <a:pt x="0" y="89610"/>
                      <a:pt x="12849" y="58591"/>
                      <a:pt x="35720" y="35720"/>
                    </a:cubicBezTo>
                    <a:cubicBezTo>
                      <a:pt x="58591" y="12849"/>
                      <a:pt x="89610" y="0"/>
                      <a:pt x="121955" y="0"/>
                    </a:cubicBezTo>
                    <a:close/>
                  </a:path>
                </a:pathLst>
              </a:custGeom>
              <a:gradFill rotWithShape="1">
                <a:gsLst>
                  <a:gs pos="0">
                    <a:srgbClr val="000000">
                      <a:alpha val="100000"/>
                    </a:srgbClr>
                  </a:gs>
                  <a:gs pos="100000">
                    <a:srgbClr val="8098FF">
                      <a:alpha val="100000"/>
                    </a:srgbClr>
                  </a:gs>
                </a:gsLst>
                <a:path path="circle">
                  <a:fillToRect l="50000" t="50000" r="50000" b="50000"/>
                </a:path>
              </a:gradFill>
            </p:spPr>
            <p:txBody>
              <a:bodyPr/>
              <a:lstStyle/>
              <a:p>
                <a:endParaRPr lang="en-AZ"/>
              </a:p>
            </p:txBody>
          </p:sp>
          <p:sp>
            <p:nvSpPr>
              <p:cNvPr id="45" name="TextBox 45"/>
              <p:cNvSpPr txBox="1"/>
              <p:nvPr/>
            </p:nvSpPr>
            <p:spPr>
              <a:xfrm>
                <a:off x="0" y="-19050"/>
                <a:ext cx="1160352" cy="551806"/>
              </a:xfrm>
              <a:prstGeom prst="rect">
                <a:avLst/>
              </a:prstGeom>
            </p:spPr>
            <p:txBody>
              <a:bodyPr lIns="26718" tIns="26718" rIns="26718" bIns="26718" rtlCol="0" anchor="ctr"/>
              <a:lstStyle/>
              <a:p>
                <a:pPr algn="ctr">
                  <a:lnSpc>
                    <a:spcPts val="2340"/>
                  </a:lnSpc>
                </a:pPr>
                <a:endParaRPr/>
              </a:p>
            </p:txBody>
          </p:sp>
        </p:grpSp>
        <p:sp>
          <p:nvSpPr>
            <p:cNvPr id="46" name="TextBox 46"/>
            <p:cNvSpPr txBox="1"/>
            <p:nvPr/>
          </p:nvSpPr>
          <p:spPr>
            <a:xfrm>
              <a:off x="708199" y="367475"/>
              <a:ext cx="844346" cy="491299"/>
            </a:xfrm>
            <a:prstGeom prst="rect">
              <a:avLst/>
            </a:prstGeom>
          </p:spPr>
          <p:txBody>
            <a:bodyPr lIns="0" tIns="0" rIns="0" bIns="0" rtlCol="0" anchor="t">
              <a:spAutoFit/>
            </a:bodyPr>
            <a:lstStyle/>
            <a:p>
              <a:pPr algn="ctr">
                <a:lnSpc>
                  <a:spcPts val="3129"/>
                </a:lnSpc>
                <a:spcBef>
                  <a:spcPct val="0"/>
                </a:spcBef>
              </a:pPr>
              <a:r>
                <a:rPr lang="en-US" sz="2235" b="1">
                  <a:solidFill>
                    <a:srgbClr val="E4FFF9"/>
                  </a:solidFill>
                  <a:latin typeface="Open Sauce Bold"/>
                  <a:ea typeface="Open Sauce Bold"/>
                  <a:cs typeface="Open Sauce Bold"/>
                  <a:sym typeface="Open Sauce Bold"/>
                </a:rPr>
                <a:t>#3</a:t>
              </a:r>
            </a:p>
          </p:txBody>
        </p:sp>
      </p:grpSp>
      <p:grpSp>
        <p:nvGrpSpPr>
          <p:cNvPr id="47" name="Group 47"/>
          <p:cNvGrpSpPr/>
          <p:nvPr/>
        </p:nvGrpSpPr>
        <p:grpSpPr>
          <a:xfrm>
            <a:off x="9677302" y="8093646"/>
            <a:ext cx="5994125" cy="909465"/>
            <a:chOff x="0" y="0"/>
            <a:chExt cx="7992166" cy="1212620"/>
          </a:xfrm>
        </p:grpSpPr>
        <p:grpSp>
          <p:nvGrpSpPr>
            <p:cNvPr id="48" name="Group 48"/>
            <p:cNvGrpSpPr/>
            <p:nvPr/>
          </p:nvGrpSpPr>
          <p:grpSpPr>
            <a:xfrm>
              <a:off x="0" y="0"/>
              <a:ext cx="7992166" cy="1212620"/>
              <a:chOff x="0" y="0"/>
              <a:chExt cx="4154470" cy="630341"/>
            </a:xfrm>
          </p:grpSpPr>
          <p:sp>
            <p:nvSpPr>
              <p:cNvPr id="49" name="Freeform 49"/>
              <p:cNvSpPr/>
              <p:nvPr/>
            </p:nvSpPr>
            <p:spPr>
              <a:xfrm>
                <a:off x="0" y="0"/>
                <a:ext cx="4154470" cy="630341"/>
              </a:xfrm>
              <a:custGeom>
                <a:avLst/>
                <a:gdLst/>
                <a:ahLst/>
                <a:cxnLst/>
                <a:rect l="l" t="t" r="r" b="b"/>
                <a:pathLst>
                  <a:path w="4154470" h="630341">
                    <a:moveTo>
                      <a:pt x="37456" y="0"/>
                    </a:moveTo>
                    <a:lnTo>
                      <a:pt x="4117014" y="0"/>
                    </a:lnTo>
                    <a:cubicBezTo>
                      <a:pt x="4137700" y="0"/>
                      <a:pt x="4154470" y="16770"/>
                      <a:pt x="4154470" y="37456"/>
                    </a:cubicBezTo>
                    <a:lnTo>
                      <a:pt x="4154470" y="592885"/>
                    </a:lnTo>
                    <a:cubicBezTo>
                      <a:pt x="4154470" y="613572"/>
                      <a:pt x="4137700" y="630341"/>
                      <a:pt x="4117014" y="630341"/>
                    </a:cubicBezTo>
                    <a:lnTo>
                      <a:pt x="37456" y="630341"/>
                    </a:lnTo>
                    <a:cubicBezTo>
                      <a:pt x="16770" y="630341"/>
                      <a:pt x="0" y="613572"/>
                      <a:pt x="0" y="592885"/>
                    </a:cubicBezTo>
                    <a:lnTo>
                      <a:pt x="0" y="37456"/>
                    </a:lnTo>
                    <a:cubicBezTo>
                      <a:pt x="0" y="16770"/>
                      <a:pt x="16770" y="0"/>
                      <a:pt x="37456" y="0"/>
                    </a:cubicBezTo>
                    <a:close/>
                  </a:path>
                </a:pathLst>
              </a:custGeom>
              <a:gradFill rotWithShape="1">
                <a:gsLst>
                  <a:gs pos="0">
                    <a:srgbClr val="613980">
                      <a:alpha val="100000"/>
                    </a:srgbClr>
                  </a:gs>
                  <a:gs pos="100000">
                    <a:srgbClr val="C780FF">
                      <a:alpha val="100000"/>
                    </a:srgbClr>
                  </a:gs>
                </a:gsLst>
                <a:lin ang="5400000"/>
              </a:gradFill>
              <a:ln w="38100" cap="rnd">
                <a:gradFill>
                  <a:gsLst>
                    <a:gs pos="0">
                      <a:srgbClr val="000000">
                        <a:alpha val="100000"/>
                      </a:srgbClr>
                    </a:gs>
                    <a:gs pos="100000">
                      <a:srgbClr val="D380FF">
                        <a:alpha val="100000"/>
                      </a:srgbClr>
                    </a:gs>
                  </a:gsLst>
                  <a:path path="circle">
                    <a:fillToRect l="50000" t="50000" r="50000" b="50000"/>
                  </a:path>
                </a:gradFill>
                <a:prstDash val="solid"/>
                <a:round/>
              </a:ln>
            </p:spPr>
            <p:txBody>
              <a:bodyPr/>
              <a:lstStyle/>
              <a:p>
                <a:endParaRPr lang="en-AZ"/>
              </a:p>
            </p:txBody>
          </p:sp>
          <p:sp>
            <p:nvSpPr>
              <p:cNvPr id="50" name="TextBox 50"/>
              <p:cNvSpPr txBox="1"/>
              <p:nvPr/>
            </p:nvSpPr>
            <p:spPr>
              <a:xfrm>
                <a:off x="0" y="-19050"/>
                <a:ext cx="4154470" cy="649391"/>
              </a:xfrm>
              <a:prstGeom prst="rect">
                <a:avLst/>
              </a:prstGeom>
            </p:spPr>
            <p:txBody>
              <a:bodyPr lIns="26718" tIns="26718" rIns="26718" bIns="26718" rtlCol="0" anchor="ctr"/>
              <a:lstStyle/>
              <a:p>
                <a:pPr algn="ctr">
                  <a:lnSpc>
                    <a:spcPts val="2340"/>
                  </a:lnSpc>
                </a:pPr>
                <a:endParaRPr/>
              </a:p>
            </p:txBody>
          </p:sp>
        </p:grpSp>
        <p:sp>
          <p:nvSpPr>
            <p:cNvPr id="51" name="TextBox 51"/>
            <p:cNvSpPr txBox="1"/>
            <p:nvPr/>
          </p:nvSpPr>
          <p:spPr>
            <a:xfrm>
              <a:off x="2038014" y="165689"/>
              <a:ext cx="5954153" cy="852668"/>
            </a:xfrm>
            <a:prstGeom prst="rect">
              <a:avLst/>
            </a:prstGeom>
          </p:spPr>
          <p:txBody>
            <a:bodyPr lIns="0" tIns="0" rIns="0" bIns="0" rtlCol="0" anchor="t">
              <a:spAutoFit/>
            </a:bodyPr>
            <a:lstStyle/>
            <a:p>
              <a:pPr marL="0" lvl="0" indent="0" algn="l">
                <a:lnSpc>
                  <a:spcPts val="2683"/>
                </a:lnSpc>
                <a:spcBef>
                  <a:spcPct val="0"/>
                </a:spcBef>
              </a:pPr>
              <a:r>
                <a:rPr lang="en-US" sz="1916" b="1">
                  <a:solidFill>
                    <a:srgbClr val="FFFFFF"/>
                  </a:solidFill>
                  <a:latin typeface="Open Sauce Bold"/>
                  <a:ea typeface="Open Sauce Bold"/>
                  <a:cs typeface="Open Sauce Bold"/>
                  <a:sym typeface="Open Sauce Bold"/>
                </a:rPr>
                <a:t>INADEQUATE CAREER GUIDANCE AND EMPLOYMENT SERVICES</a:t>
              </a:r>
            </a:p>
          </p:txBody>
        </p:sp>
        <p:grpSp>
          <p:nvGrpSpPr>
            <p:cNvPr id="52" name="Group 52"/>
            <p:cNvGrpSpPr/>
            <p:nvPr/>
          </p:nvGrpSpPr>
          <p:grpSpPr>
            <a:xfrm>
              <a:off x="327932" y="265368"/>
              <a:ext cx="1355503" cy="699518"/>
              <a:chOff x="0" y="0"/>
              <a:chExt cx="1032357" cy="532756"/>
            </a:xfrm>
          </p:grpSpPr>
          <p:sp>
            <p:nvSpPr>
              <p:cNvPr id="53" name="Freeform 53"/>
              <p:cNvSpPr/>
              <p:nvPr/>
            </p:nvSpPr>
            <p:spPr>
              <a:xfrm>
                <a:off x="0" y="0"/>
                <a:ext cx="1032357" cy="532756"/>
              </a:xfrm>
              <a:custGeom>
                <a:avLst/>
                <a:gdLst/>
                <a:ahLst/>
                <a:cxnLst/>
                <a:rect l="l" t="t" r="r" b="b"/>
                <a:pathLst>
                  <a:path w="1032357" h="532756">
                    <a:moveTo>
                      <a:pt x="137075" y="0"/>
                    </a:moveTo>
                    <a:lnTo>
                      <a:pt x="895281" y="0"/>
                    </a:lnTo>
                    <a:cubicBezTo>
                      <a:pt x="970986" y="0"/>
                      <a:pt x="1032357" y="61371"/>
                      <a:pt x="1032357" y="137075"/>
                    </a:cubicBezTo>
                    <a:lnTo>
                      <a:pt x="1032357" y="395680"/>
                    </a:lnTo>
                    <a:cubicBezTo>
                      <a:pt x="1032357" y="432035"/>
                      <a:pt x="1017915" y="466901"/>
                      <a:pt x="992208" y="492607"/>
                    </a:cubicBezTo>
                    <a:cubicBezTo>
                      <a:pt x="966501" y="518314"/>
                      <a:pt x="931636" y="532756"/>
                      <a:pt x="895281" y="532756"/>
                    </a:cubicBezTo>
                    <a:lnTo>
                      <a:pt x="137075" y="532756"/>
                    </a:lnTo>
                    <a:cubicBezTo>
                      <a:pt x="61371" y="532756"/>
                      <a:pt x="0" y="471385"/>
                      <a:pt x="0" y="395680"/>
                    </a:cubicBezTo>
                    <a:lnTo>
                      <a:pt x="0" y="137075"/>
                    </a:lnTo>
                    <a:cubicBezTo>
                      <a:pt x="0" y="61371"/>
                      <a:pt x="61371" y="0"/>
                      <a:pt x="137075" y="0"/>
                    </a:cubicBezTo>
                    <a:close/>
                  </a:path>
                </a:pathLst>
              </a:custGeom>
              <a:gradFill rotWithShape="1">
                <a:gsLst>
                  <a:gs pos="0">
                    <a:srgbClr val="3E1B5A">
                      <a:alpha val="100000"/>
                    </a:srgbClr>
                  </a:gs>
                  <a:gs pos="100000">
                    <a:srgbClr val="C780FF">
                      <a:alpha val="100000"/>
                    </a:srgbClr>
                  </a:gs>
                </a:gsLst>
                <a:path path="circle">
                  <a:fillToRect l="50000" t="50000" r="50000" b="50000"/>
                </a:path>
              </a:gradFill>
            </p:spPr>
            <p:txBody>
              <a:bodyPr/>
              <a:lstStyle/>
              <a:p>
                <a:endParaRPr lang="en-AZ"/>
              </a:p>
            </p:txBody>
          </p:sp>
          <p:sp>
            <p:nvSpPr>
              <p:cNvPr id="54" name="TextBox 54"/>
              <p:cNvSpPr txBox="1"/>
              <p:nvPr/>
            </p:nvSpPr>
            <p:spPr>
              <a:xfrm>
                <a:off x="0" y="-19050"/>
                <a:ext cx="1032357" cy="551806"/>
              </a:xfrm>
              <a:prstGeom prst="rect">
                <a:avLst/>
              </a:prstGeom>
            </p:spPr>
            <p:txBody>
              <a:bodyPr lIns="26718" tIns="26718" rIns="26718" bIns="26718" rtlCol="0" anchor="ctr"/>
              <a:lstStyle/>
              <a:p>
                <a:pPr algn="ctr">
                  <a:lnSpc>
                    <a:spcPts val="2340"/>
                  </a:lnSpc>
                </a:pPr>
                <a:endParaRPr/>
              </a:p>
            </p:txBody>
          </p:sp>
        </p:grpSp>
        <p:sp>
          <p:nvSpPr>
            <p:cNvPr id="55" name="TextBox 55"/>
            <p:cNvSpPr txBox="1"/>
            <p:nvPr/>
          </p:nvSpPr>
          <p:spPr>
            <a:xfrm>
              <a:off x="630079" y="367475"/>
              <a:ext cx="751208" cy="491299"/>
            </a:xfrm>
            <a:prstGeom prst="rect">
              <a:avLst/>
            </a:prstGeom>
          </p:spPr>
          <p:txBody>
            <a:bodyPr lIns="0" tIns="0" rIns="0" bIns="0" rtlCol="0" anchor="t">
              <a:spAutoFit/>
            </a:bodyPr>
            <a:lstStyle/>
            <a:p>
              <a:pPr algn="ctr">
                <a:lnSpc>
                  <a:spcPts val="3129"/>
                </a:lnSpc>
                <a:spcBef>
                  <a:spcPct val="0"/>
                </a:spcBef>
              </a:pPr>
              <a:r>
                <a:rPr lang="en-US" sz="2235" b="1">
                  <a:solidFill>
                    <a:srgbClr val="E4FFF9"/>
                  </a:solidFill>
                  <a:latin typeface="Open Sauce Bold"/>
                  <a:ea typeface="Open Sauce Bold"/>
                  <a:cs typeface="Open Sauce Bold"/>
                  <a:sym typeface="Open Sauce Bold"/>
                </a:rPr>
                <a:t>#4</a:t>
              </a:r>
            </a:p>
          </p:txBody>
        </p:sp>
      </p:grpSp>
      <p:pic>
        <p:nvPicPr>
          <p:cNvPr id="58" name="Picture 13">
            <a:extLst>
              <a:ext uri="{FF2B5EF4-FFF2-40B4-BE49-F238E27FC236}">
                <a16:creationId xmlns:a16="http://schemas.microsoft.com/office/drawing/2014/main" id="{D3F3F0BE-9778-D345-F958-03E53DEDDC27}"/>
              </a:ext>
            </a:extLst>
          </p:cNvPr>
          <p:cNvPicPr>
            <a:picLocks noChangeAspect="1"/>
          </p:cNvPicPr>
          <p:nvPr/>
        </p:nvPicPr>
        <p:blipFill>
          <a:blip r:embed="rId5"/>
          <a:stretch>
            <a:fillRect/>
          </a:stretch>
        </p:blipFill>
        <p:spPr>
          <a:xfrm>
            <a:off x="828184" y="5143500"/>
            <a:ext cx="1838574" cy="1838574"/>
          </a:xfrm>
          <a:prstGeom prst="rect">
            <a:avLst/>
          </a:prstGeom>
        </p:spPr>
      </p:pic>
    </p:spTree>
  </p:cSld>
  <p:clrMapOvr>
    <a:masterClrMapping/>
  </p:clrMapOvr>
  <p:transition spd="slow">
    <p:comb/>
  </p:transition>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587821" y="3940386"/>
            <a:ext cx="17112353" cy="3978622"/>
          </a:xfrm>
          <a:custGeom>
            <a:avLst/>
            <a:gdLst/>
            <a:ahLst/>
            <a:cxnLst/>
            <a:rect l="l" t="t" r="r" b="b"/>
            <a:pathLst>
              <a:path w="17112353" h="3978622">
                <a:moveTo>
                  <a:pt x="0" y="0"/>
                </a:moveTo>
                <a:lnTo>
                  <a:pt x="17112354" y="0"/>
                </a:lnTo>
                <a:lnTo>
                  <a:pt x="17112354" y="3978623"/>
                </a:lnTo>
                <a:lnTo>
                  <a:pt x="0" y="397862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Z"/>
          </a:p>
        </p:txBody>
      </p:sp>
      <p:grpSp>
        <p:nvGrpSpPr>
          <p:cNvPr id="3" name="Group 3"/>
          <p:cNvGrpSpPr/>
          <p:nvPr/>
        </p:nvGrpSpPr>
        <p:grpSpPr>
          <a:xfrm>
            <a:off x="8030822" y="4794827"/>
            <a:ext cx="2226356" cy="2270229"/>
            <a:chOff x="0" y="76200"/>
            <a:chExt cx="812800" cy="828817"/>
          </a:xfrm>
        </p:grpSpPr>
        <p:sp>
          <p:nvSpPr>
            <p:cNvPr id="4" name="Freeform 4"/>
            <p:cNvSpPr/>
            <p:nvPr/>
          </p:nvSpPr>
          <p:spPr>
            <a:xfrm>
              <a:off x="0" y="92217"/>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9837E"/>
            </a:solidFill>
          </p:spPr>
          <p:txBody>
            <a:bodyPr/>
            <a:lstStyle/>
            <a:p>
              <a:endParaRPr lang="en-AZ"/>
            </a:p>
          </p:txBody>
        </p:sp>
        <p:sp>
          <p:nvSpPr>
            <p:cNvPr id="5" name="TextBox 5"/>
            <p:cNvSpPr txBox="1"/>
            <p:nvPr/>
          </p:nvSpPr>
          <p:spPr>
            <a:xfrm>
              <a:off x="76200" y="76200"/>
              <a:ext cx="660400" cy="660400"/>
            </a:xfrm>
            <a:prstGeom prst="rect">
              <a:avLst/>
            </a:prstGeom>
          </p:spPr>
          <p:txBody>
            <a:bodyPr lIns="50800" tIns="50800" rIns="50800" bIns="50800" rtlCol="0" anchor="ctr"/>
            <a:lstStyle/>
            <a:p>
              <a:pPr algn="ctr">
                <a:lnSpc>
                  <a:spcPts val="1920"/>
                </a:lnSpc>
              </a:pPr>
              <a:endParaRPr/>
            </a:p>
          </p:txBody>
        </p:sp>
      </p:grpSp>
      <p:sp>
        <p:nvSpPr>
          <p:cNvPr id="6" name="Freeform 6"/>
          <p:cNvSpPr/>
          <p:nvPr/>
        </p:nvSpPr>
        <p:spPr>
          <a:xfrm rot="4956900">
            <a:off x="9580480" y="-743765"/>
            <a:ext cx="13469154" cy="8552913"/>
          </a:xfrm>
          <a:custGeom>
            <a:avLst/>
            <a:gdLst/>
            <a:ahLst/>
            <a:cxnLst/>
            <a:rect l="l" t="t" r="r" b="b"/>
            <a:pathLst>
              <a:path w="13469154" h="8552913">
                <a:moveTo>
                  <a:pt x="0" y="0"/>
                </a:moveTo>
                <a:lnTo>
                  <a:pt x="13469155" y="0"/>
                </a:lnTo>
                <a:lnTo>
                  <a:pt x="13469155" y="8552913"/>
                </a:lnTo>
                <a:lnTo>
                  <a:pt x="0" y="8552913"/>
                </a:lnTo>
                <a:lnTo>
                  <a:pt x="0" y="0"/>
                </a:lnTo>
                <a:close/>
              </a:path>
            </a:pathLst>
          </a:custGeom>
          <a:blipFill>
            <a:blip>
              <a:alphaModFix amt="27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AZ"/>
          </a:p>
        </p:txBody>
      </p:sp>
      <p:sp>
        <p:nvSpPr>
          <p:cNvPr id="7" name="Freeform 7"/>
          <p:cNvSpPr/>
          <p:nvPr/>
        </p:nvSpPr>
        <p:spPr>
          <a:xfrm rot="5110337">
            <a:off x="-6517449" y="-2667759"/>
            <a:ext cx="13034898" cy="6446038"/>
          </a:xfrm>
          <a:custGeom>
            <a:avLst/>
            <a:gdLst/>
            <a:ahLst/>
            <a:cxnLst/>
            <a:rect l="l" t="t" r="r" b="b"/>
            <a:pathLst>
              <a:path w="13034898" h="6446038">
                <a:moveTo>
                  <a:pt x="0" y="0"/>
                </a:moveTo>
                <a:lnTo>
                  <a:pt x="13034898" y="0"/>
                </a:lnTo>
                <a:lnTo>
                  <a:pt x="13034898" y="6446038"/>
                </a:lnTo>
                <a:lnTo>
                  <a:pt x="0" y="6446038"/>
                </a:lnTo>
                <a:lnTo>
                  <a:pt x="0" y="0"/>
                </a:lnTo>
                <a:close/>
              </a:path>
            </a:pathLst>
          </a:custGeom>
          <a:blipFill>
            <a:blip>
              <a:alphaModFix amt="28000"/>
              <a:extLst>
                <a:ext uri="{96DAC541-7B7A-43D3-8B79-37D633B846F1}">
                  <asvg:svgBlip xmlns:asvg="http://schemas.microsoft.com/office/drawing/2016/SVG/main" r:embed="rId4"/>
                </a:ext>
              </a:extLst>
            </a:blip>
            <a:stretch>
              <a:fillRect r="-134" b="-129447"/>
            </a:stretch>
          </a:blipFill>
        </p:spPr>
        <p:txBody>
          <a:bodyPr/>
          <a:lstStyle/>
          <a:p>
            <a:endParaRPr lang="en-AZ"/>
          </a:p>
        </p:txBody>
      </p:sp>
      <p:sp>
        <p:nvSpPr>
          <p:cNvPr id="8" name="Freeform 8"/>
          <p:cNvSpPr/>
          <p:nvPr/>
        </p:nvSpPr>
        <p:spPr>
          <a:xfrm rot="-169094">
            <a:off x="8162922" y="4961941"/>
            <a:ext cx="1962156" cy="1979476"/>
          </a:xfrm>
          <a:custGeom>
            <a:avLst/>
            <a:gdLst/>
            <a:ahLst/>
            <a:cxnLst/>
            <a:rect l="l" t="t" r="r" b="b"/>
            <a:pathLst>
              <a:path w="1962156" h="1979476">
                <a:moveTo>
                  <a:pt x="0" y="0"/>
                </a:moveTo>
                <a:lnTo>
                  <a:pt x="1962156" y="0"/>
                </a:lnTo>
                <a:lnTo>
                  <a:pt x="1962156" y="1979477"/>
                </a:lnTo>
                <a:lnTo>
                  <a:pt x="0" y="197947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9" name="TextBox 9"/>
          <p:cNvSpPr txBox="1"/>
          <p:nvPr/>
        </p:nvSpPr>
        <p:spPr>
          <a:xfrm>
            <a:off x="1756209" y="1560611"/>
            <a:ext cx="14775579" cy="1196290"/>
          </a:xfrm>
          <a:prstGeom prst="rect">
            <a:avLst/>
          </a:prstGeom>
        </p:spPr>
        <p:txBody>
          <a:bodyPr wrap="square" lIns="0" tIns="0" rIns="0" bIns="0" rtlCol="0" anchor="t">
            <a:spAutoFit/>
          </a:bodyPr>
          <a:lstStyle/>
          <a:p>
            <a:pPr algn="ctr">
              <a:lnSpc>
                <a:spcPts val="10219"/>
              </a:lnSpc>
              <a:spcBef>
                <a:spcPct val="0"/>
              </a:spcBef>
            </a:pPr>
            <a:r>
              <a:rPr lang="en-US" sz="7299" b="1" dirty="0">
                <a:solidFill>
                  <a:srgbClr val="E4FFF9"/>
                </a:solidFill>
                <a:latin typeface="Open Sauce Bold"/>
                <a:ea typeface="Open Sauce Bold"/>
                <a:cs typeface="Open Sauce Bold"/>
                <a:sym typeface="Open Sauce Bold"/>
              </a:rPr>
              <a:t>KEY WORKFORCE SKILLS GAPS</a:t>
            </a:r>
          </a:p>
        </p:txBody>
      </p:sp>
      <p:sp>
        <p:nvSpPr>
          <p:cNvPr id="10" name="TextBox 10"/>
          <p:cNvSpPr txBox="1"/>
          <p:nvPr/>
        </p:nvSpPr>
        <p:spPr>
          <a:xfrm>
            <a:off x="2162753" y="4333875"/>
            <a:ext cx="4434612" cy="428625"/>
          </a:xfrm>
          <a:prstGeom prst="rect">
            <a:avLst/>
          </a:prstGeom>
        </p:spPr>
        <p:txBody>
          <a:bodyPr lIns="0" tIns="0" rIns="0" bIns="0" rtlCol="0" anchor="t">
            <a:spAutoFit/>
          </a:bodyPr>
          <a:lstStyle/>
          <a:p>
            <a:pPr algn="l">
              <a:lnSpc>
                <a:spcPts val="3359"/>
              </a:lnSpc>
            </a:pPr>
            <a:r>
              <a:rPr lang="en-US" sz="2799" b="1" dirty="0">
                <a:gradFill>
                  <a:gsLst>
                    <a:gs pos="0">
                      <a:srgbClr val="000000">
                        <a:alpha val="100000"/>
                      </a:srgbClr>
                    </a:gs>
                    <a:gs pos="50000">
                      <a:srgbClr val="34606B">
                        <a:alpha val="100000"/>
                      </a:srgbClr>
                    </a:gs>
                    <a:gs pos="100000">
                      <a:srgbClr val="009D8D">
                        <a:alpha val="100000"/>
                      </a:srgbClr>
                    </a:gs>
                  </a:gsLst>
                  <a:lin ang="0"/>
                </a:gradFill>
                <a:latin typeface="Open Sauce Medium"/>
                <a:ea typeface="Open Sauce Medium"/>
                <a:cs typeface="Open Sauce Medium"/>
                <a:sym typeface="Open Sauce Medium"/>
              </a:rPr>
              <a:t>Technology Use </a:t>
            </a:r>
          </a:p>
        </p:txBody>
      </p:sp>
      <p:sp>
        <p:nvSpPr>
          <p:cNvPr id="11" name="TextBox 11"/>
          <p:cNvSpPr txBox="1"/>
          <p:nvPr/>
        </p:nvSpPr>
        <p:spPr>
          <a:xfrm>
            <a:off x="1727485" y="5705475"/>
            <a:ext cx="2158715" cy="428625"/>
          </a:xfrm>
          <a:prstGeom prst="rect">
            <a:avLst/>
          </a:prstGeom>
        </p:spPr>
        <p:txBody>
          <a:bodyPr lIns="0" tIns="0" rIns="0" bIns="0" rtlCol="0" anchor="t">
            <a:spAutoFit/>
          </a:bodyPr>
          <a:lstStyle/>
          <a:p>
            <a:pPr algn="ctr">
              <a:lnSpc>
                <a:spcPts val="3359"/>
              </a:lnSpc>
            </a:pPr>
            <a:r>
              <a:rPr lang="en-US" sz="2799" b="1" dirty="0">
                <a:gradFill>
                  <a:gsLst>
                    <a:gs pos="0">
                      <a:srgbClr val="000000">
                        <a:alpha val="100000"/>
                      </a:srgbClr>
                    </a:gs>
                    <a:gs pos="50000">
                      <a:srgbClr val="34606B">
                        <a:alpha val="100000"/>
                      </a:srgbClr>
                    </a:gs>
                    <a:gs pos="100000">
                      <a:srgbClr val="009D8D">
                        <a:alpha val="100000"/>
                      </a:srgbClr>
                    </a:gs>
                  </a:gsLst>
                  <a:lin ang="0"/>
                </a:gradFill>
                <a:latin typeface="Open Sauce Medium"/>
                <a:ea typeface="Open Sauce Medium"/>
                <a:cs typeface="Open Sauce Medium"/>
                <a:sym typeface="Open Sauce Medium"/>
              </a:rPr>
              <a:t>AI Literacy </a:t>
            </a:r>
          </a:p>
        </p:txBody>
      </p:sp>
      <p:sp>
        <p:nvSpPr>
          <p:cNvPr id="12" name="TextBox 12"/>
          <p:cNvSpPr txBox="1"/>
          <p:nvPr/>
        </p:nvSpPr>
        <p:spPr>
          <a:xfrm>
            <a:off x="1895288" y="7131847"/>
            <a:ext cx="4702077" cy="371475"/>
          </a:xfrm>
          <a:prstGeom prst="rect">
            <a:avLst/>
          </a:prstGeom>
        </p:spPr>
        <p:txBody>
          <a:bodyPr lIns="0" tIns="0" rIns="0" bIns="0" rtlCol="0" anchor="t">
            <a:spAutoFit/>
          </a:bodyPr>
          <a:lstStyle/>
          <a:p>
            <a:pPr algn="l">
              <a:lnSpc>
                <a:spcPts val="2999"/>
              </a:lnSpc>
            </a:pPr>
            <a:r>
              <a:rPr lang="en-US" sz="2499" b="1" dirty="0">
                <a:gradFill>
                  <a:gsLst>
                    <a:gs pos="0">
                      <a:srgbClr val="000000">
                        <a:alpha val="100000"/>
                      </a:srgbClr>
                    </a:gs>
                    <a:gs pos="50000">
                      <a:srgbClr val="34606B">
                        <a:alpha val="100000"/>
                      </a:srgbClr>
                    </a:gs>
                    <a:gs pos="100000">
                      <a:srgbClr val="009D8D">
                        <a:alpha val="100000"/>
                      </a:srgbClr>
                    </a:gs>
                  </a:gsLst>
                  <a:lin ang="0"/>
                </a:gradFill>
                <a:latin typeface="Open Sauce Medium"/>
                <a:ea typeface="Open Sauce Medium"/>
                <a:cs typeface="Open Sauce Medium"/>
                <a:sym typeface="Open Sauce Medium"/>
              </a:rPr>
              <a:t>Initiative &amp; Enterprise </a:t>
            </a:r>
          </a:p>
        </p:txBody>
      </p:sp>
      <p:sp>
        <p:nvSpPr>
          <p:cNvPr id="13" name="TextBox 13"/>
          <p:cNvSpPr txBox="1"/>
          <p:nvPr/>
        </p:nvSpPr>
        <p:spPr>
          <a:xfrm>
            <a:off x="13025092" y="4391025"/>
            <a:ext cx="4386052" cy="371475"/>
          </a:xfrm>
          <a:prstGeom prst="rect">
            <a:avLst/>
          </a:prstGeom>
        </p:spPr>
        <p:txBody>
          <a:bodyPr lIns="0" tIns="0" rIns="0" bIns="0" rtlCol="0" anchor="t">
            <a:spAutoFit/>
          </a:bodyPr>
          <a:lstStyle/>
          <a:p>
            <a:pPr algn="l">
              <a:lnSpc>
                <a:spcPts val="2999"/>
              </a:lnSpc>
            </a:pPr>
            <a:r>
              <a:rPr lang="en-US" sz="2499" b="1" dirty="0">
                <a:gradFill>
                  <a:gsLst>
                    <a:gs pos="0">
                      <a:srgbClr val="000000">
                        <a:alpha val="100000"/>
                      </a:srgbClr>
                    </a:gs>
                    <a:gs pos="50000">
                      <a:srgbClr val="34606B">
                        <a:alpha val="100000"/>
                      </a:srgbClr>
                    </a:gs>
                    <a:gs pos="100000">
                      <a:srgbClr val="009D8D">
                        <a:alpha val="100000"/>
                      </a:srgbClr>
                    </a:gs>
                  </a:gsLst>
                  <a:lin ang="0"/>
                </a:gradFill>
                <a:latin typeface="Open Sauce Medium"/>
                <a:ea typeface="Open Sauce Medium"/>
                <a:cs typeface="Open Sauce Medium"/>
                <a:sym typeface="Open Sauce Medium"/>
              </a:rPr>
              <a:t>Planning &amp; </a:t>
            </a:r>
            <a:r>
              <a:rPr lang="en-US" sz="2499" b="1" dirty="0" err="1">
                <a:gradFill>
                  <a:gsLst>
                    <a:gs pos="0">
                      <a:srgbClr val="000000">
                        <a:alpha val="100000"/>
                      </a:srgbClr>
                    </a:gs>
                    <a:gs pos="50000">
                      <a:srgbClr val="34606B">
                        <a:alpha val="100000"/>
                      </a:srgbClr>
                    </a:gs>
                    <a:gs pos="100000">
                      <a:srgbClr val="009D8D">
                        <a:alpha val="100000"/>
                      </a:srgbClr>
                    </a:gs>
                  </a:gsLst>
                  <a:lin ang="0"/>
                </a:gradFill>
                <a:latin typeface="Open Sauce Medium"/>
                <a:ea typeface="Open Sauce Medium"/>
                <a:cs typeface="Open Sauce Medium"/>
                <a:sym typeface="Open Sauce Medium"/>
              </a:rPr>
              <a:t>Organising</a:t>
            </a:r>
            <a:r>
              <a:rPr lang="en-US" sz="2499" b="1" dirty="0">
                <a:gradFill>
                  <a:gsLst>
                    <a:gs pos="0">
                      <a:srgbClr val="000000">
                        <a:alpha val="100000"/>
                      </a:srgbClr>
                    </a:gs>
                    <a:gs pos="50000">
                      <a:srgbClr val="34606B">
                        <a:alpha val="100000"/>
                      </a:srgbClr>
                    </a:gs>
                    <a:gs pos="100000">
                      <a:srgbClr val="009D8D">
                        <a:alpha val="100000"/>
                      </a:srgbClr>
                    </a:gs>
                  </a:gsLst>
                  <a:lin ang="0"/>
                </a:gradFill>
                <a:latin typeface="Open Sauce Medium"/>
                <a:ea typeface="Open Sauce Medium"/>
                <a:cs typeface="Open Sauce Medium"/>
                <a:sym typeface="Open Sauce Medium"/>
              </a:rPr>
              <a:t> </a:t>
            </a:r>
          </a:p>
        </p:txBody>
      </p:sp>
      <p:sp>
        <p:nvSpPr>
          <p:cNvPr id="14" name="TextBox 14"/>
          <p:cNvSpPr txBox="1"/>
          <p:nvPr/>
        </p:nvSpPr>
        <p:spPr>
          <a:xfrm>
            <a:off x="14222966" y="5753100"/>
            <a:ext cx="3789145" cy="428625"/>
          </a:xfrm>
          <a:prstGeom prst="rect">
            <a:avLst/>
          </a:prstGeom>
        </p:spPr>
        <p:txBody>
          <a:bodyPr lIns="0" tIns="0" rIns="0" bIns="0" rtlCol="0" anchor="t">
            <a:spAutoFit/>
          </a:bodyPr>
          <a:lstStyle/>
          <a:p>
            <a:pPr algn="l">
              <a:lnSpc>
                <a:spcPts val="3359"/>
              </a:lnSpc>
            </a:pPr>
            <a:r>
              <a:rPr lang="en-US" sz="2799" b="1" dirty="0">
                <a:gradFill>
                  <a:gsLst>
                    <a:gs pos="0">
                      <a:srgbClr val="000000">
                        <a:alpha val="100000"/>
                      </a:srgbClr>
                    </a:gs>
                    <a:gs pos="50000">
                      <a:srgbClr val="34606B">
                        <a:alpha val="100000"/>
                      </a:srgbClr>
                    </a:gs>
                    <a:gs pos="100000">
                      <a:srgbClr val="009D8D">
                        <a:alpha val="100000"/>
                      </a:srgbClr>
                    </a:gs>
                  </a:gsLst>
                  <a:lin ang="0"/>
                </a:gradFill>
                <a:latin typeface="Open Sauce Medium"/>
                <a:ea typeface="Open Sauce Medium"/>
                <a:cs typeface="Open Sauce Medium"/>
                <a:sym typeface="Open Sauce Medium"/>
              </a:rPr>
              <a:t>Communication</a:t>
            </a:r>
          </a:p>
        </p:txBody>
      </p:sp>
      <p:sp>
        <p:nvSpPr>
          <p:cNvPr id="15" name="TextBox 15"/>
          <p:cNvSpPr txBox="1"/>
          <p:nvPr/>
        </p:nvSpPr>
        <p:spPr>
          <a:xfrm>
            <a:off x="13023186" y="7077075"/>
            <a:ext cx="3413876" cy="428625"/>
          </a:xfrm>
          <a:prstGeom prst="rect">
            <a:avLst/>
          </a:prstGeom>
        </p:spPr>
        <p:txBody>
          <a:bodyPr lIns="0" tIns="0" rIns="0" bIns="0" rtlCol="0" anchor="t">
            <a:spAutoFit/>
          </a:bodyPr>
          <a:lstStyle/>
          <a:p>
            <a:pPr algn="ctr">
              <a:lnSpc>
                <a:spcPts val="3359"/>
              </a:lnSpc>
            </a:pPr>
            <a:r>
              <a:rPr lang="en-US" sz="2799" b="1" dirty="0">
                <a:gradFill>
                  <a:gsLst>
                    <a:gs pos="0">
                      <a:srgbClr val="000000">
                        <a:alpha val="100000"/>
                      </a:srgbClr>
                    </a:gs>
                    <a:gs pos="50000">
                      <a:srgbClr val="34606B">
                        <a:alpha val="100000"/>
                      </a:srgbClr>
                    </a:gs>
                    <a:gs pos="100000">
                      <a:srgbClr val="009D8D">
                        <a:alpha val="100000"/>
                      </a:srgbClr>
                    </a:gs>
                  </a:gsLst>
                  <a:lin ang="0"/>
                </a:gradFill>
                <a:latin typeface="Open Sauce Medium"/>
                <a:ea typeface="Open Sauce Medium"/>
                <a:cs typeface="Open Sauce Medium"/>
                <a:sym typeface="Open Sauce Medium"/>
              </a:rPr>
              <a:t>Problem Solving</a:t>
            </a:r>
          </a:p>
        </p:txBody>
      </p:sp>
      <p:sp>
        <p:nvSpPr>
          <p:cNvPr id="16" name="TextBox 16"/>
          <p:cNvSpPr txBox="1"/>
          <p:nvPr/>
        </p:nvSpPr>
        <p:spPr>
          <a:xfrm>
            <a:off x="5857459" y="4273098"/>
            <a:ext cx="436079" cy="565602"/>
          </a:xfrm>
          <a:prstGeom prst="rect">
            <a:avLst/>
          </a:prstGeom>
        </p:spPr>
        <p:txBody>
          <a:bodyPr lIns="0" tIns="0" rIns="0" bIns="0" rtlCol="0" anchor="t">
            <a:spAutoFit/>
          </a:bodyPr>
          <a:lstStyle/>
          <a:p>
            <a:pPr algn="ctr">
              <a:lnSpc>
                <a:spcPts val="4572"/>
              </a:lnSpc>
            </a:pPr>
            <a:r>
              <a:rPr lang="en-US" sz="3810" b="1" dirty="0">
                <a:gradFill>
                  <a:gsLst>
                    <a:gs pos="0">
                      <a:srgbClr val="000000">
                        <a:alpha val="100000"/>
                      </a:srgbClr>
                    </a:gs>
                    <a:gs pos="50000">
                      <a:srgbClr val="34606B">
                        <a:alpha val="100000"/>
                      </a:srgbClr>
                    </a:gs>
                    <a:gs pos="100000">
                      <a:srgbClr val="009D8D">
                        <a:alpha val="100000"/>
                      </a:srgbClr>
                    </a:gs>
                  </a:gsLst>
                  <a:lin ang="0"/>
                </a:gradFill>
                <a:latin typeface="Open Sauce Bold"/>
                <a:ea typeface="Open Sauce Bold"/>
                <a:cs typeface="Open Sauce Bold"/>
                <a:sym typeface="Open Sauce Bold"/>
              </a:rPr>
              <a:t>1</a:t>
            </a:r>
          </a:p>
        </p:txBody>
      </p:sp>
      <p:sp>
        <p:nvSpPr>
          <p:cNvPr id="17" name="TextBox 17"/>
          <p:cNvSpPr txBox="1"/>
          <p:nvPr/>
        </p:nvSpPr>
        <p:spPr>
          <a:xfrm>
            <a:off x="4999806" y="5644698"/>
            <a:ext cx="436079" cy="565602"/>
          </a:xfrm>
          <a:prstGeom prst="rect">
            <a:avLst/>
          </a:prstGeom>
        </p:spPr>
        <p:txBody>
          <a:bodyPr lIns="0" tIns="0" rIns="0" bIns="0" rtlCol="0" anchor="t">
            <a:spAutoFit/>
          </a:bodyPr>
          <a:lstStyle/>
          <a:p>
            <a:pPr algn="ctr">
              <a:lnSpc>
                <a:spcPts val="4572"/>
              </a:lnSpc>
            </a:pPr>
            <a:r>
              <a:rPr lang="en-US" sz="3810" b="1" dirty="0">
                <a:gradFill>
                  <a:gsLst>
                    <a:gs pos="0">
                      <a:srgbClr val="000000">
                        <a:alpha val="100000"/>
                      </a:srgbClr>
                    </a:gs>
                    <a:gs pos="50000">
                      <a:srgbClr val="34606B">
                        <a:alpha val="100000"/>
                      </a:srgbClr>
                    </a:gs>
                    <a:gs pos="100000">
                      <a:srgbClr val="009D8D">
                        <a:alpha val="100000"/>
                      </a:srgbClr>
                    </a:gs>
                  </a:gsLst>
                  <a:lin ang="0"/>
                </a:gradFill>
                <a:latin typeface="Open Sauce Bold"/>
                <a:ea typeface="Open Sauce Bold"/>
                <a:cs typeface="Open Sauce Bold"/>
                <a:sym typeface="Open Sauce Bold"/>
              </a:rPr>
              <a:t>2</a:t>
            </a:r>
          </a:p>
        </p:txBody>
      </p:sp>
      <p:sp>
        <p:nvSpPr>
          <p:cNvPr id="18" name="TextBox 18"/>
          <p:cNvSpPr txBox="1"/>
          <p:nvPr/>
        </p:nvSpPr>
        <p:spPr>
          <a:xfrm>
            <a:off x="5886034" y="7016298"/>
            <a:ext cx="436079" cy="565602"/>
          </a:xfrm>
          <a:prstGeom prst="rect">
            <a:avLst/>
          </a:prstGeom>
        </p:spPr>
        <p:txBody>
          <a:bodyPr lIns="0" tIns="0" rIns="0" bIns="0" rtlCol="0" anchor="t">
            <a:spAutoFit/>
          </a:bodyPr>
          <a:lstStyle/>
          <a:p>
            <a:pPr algn="ctr">
              <a:lnSpc>
                <a:spcPts val="4572"/>
              </a:lnSpc>
            </a:pPr>
            <a:r>
              <a:rPr lang="en-US" sz="3810" b="1" dirty="0">
                <a:gradFill>
                  <a:gsLst>
                    <a:gs pos="0">
                      <a:srgbClr val="000000">
                        <a:alpha val="100000"/>
                      </a:srgbClr>
                    </a:gs>
                    <a:gs pos="50000">
                      <a:srgbClr val="34606B">
                        <a:alpha val="100000"/>
                      </a:srgbClr>
                    </a:gs>
                    <a:gs pos="100000">
                      <a:srgbClr val="009D8D">
                        <a:alpha val="100000"/>
                      </a:srgbClr>
                    </a:gs>
                  </a:gsLst>
                  <a:lin ang="0"/>
                </a:gradFill>
                <a:latin typeface="Open Sauce Bold"/>
                <a:ea typeface="Open Sauce Bold"/>
                <a:cs typeface="Open Sauce Bold"/>
                <a:sym typeface="Open Sauce Bold"/>
              </a:rPr>
              <a:t>3</a:t>
            </a:r>
          </a:p>
        </p:txBody>
      </p:sp>
      <p:sp>
        <p:nvSpPr>
          <p:cNvPr id="19" name="TextBox 19"/>
          <p:cNvSpPr txBox="1"/>
          <p:nvPr/>
        </p:nvSpPr>
        <p:spPr>
          <a:xfrm>
            <a:off x="11931580" y="4273098"/>
            <a:ext cx="436079" cy="565602"/>
          </a:xfrm>
          <a:prstGeom prst="rect">
            <a:avLst/>
          </a:prstGeom>
        </p:spPr>
        <p:txBody>
          <a:bodyPr lIns="0" tIns="0" rIns="0" bIns="0" rtlCol="0" anchor="t">
            <a:spAutoFit/>
          </a:bodyPr>
          <a:lstStyle/>
          <a:p>
            <a:pPr algn="ctr">
              <a:lnSpc>
                <a:spcPts val="4572"/>
              </a:lnSpc>
            </a:pPr>
            <a:r>
              <a:rPr lang="en-US" sz="3810" b="1" dirty="0">
                <a:gradFill>
                  <a:gsLst>
                    <a:gs pos="0">
                      <a:srgbClr val="000000">
                        <a:alpha val="100000"/>
                      </a:srgbClr>
                    </a:gs>
                    <a:gs pos="50000">
                      <a:srgbClr val="34606B">
                        <a:alpha val="100000"/>
                      </a:srgbClr>
                    </a:gs>
                    <a:gs pos="100000">
                      <a:srgbClr val="009D8D">
                        <a:alpha val="100000"/>
                      </a:srgbClr>
                    </a:gs>
                  </a:gsLst>
                  <a:lin ang="0"/>
                </a:gradFill>
                <a:latin typeface="Open Sauce Bold"/>
                <a:ea typeface="Open Sauce Bold"/>
                <a:cs typeface="Open Sauce Bold"/>
                <a:sym typeface="Open Sauce Bold"/>
              </a:rPr>
              <a:t>4</a:t>
            </a:r>
          </a:p>
        </p:txBody>
      </p:sp>
      <p:sp>
        <p:nvSpPr>
          <p:cNvPr id="20" name="TextBox 20"/>
          <p:cNvSpPr txBox="1"/>
          <p:nvPr/>
        </p:nvSpPr>
        <p:spPr>
          <a:xfrm>
            <a:off x="12835627" y="5644698"/>
            <a:ext cx="436079" cy="565602"/>
          </a:xfrm>
          <a:prstGeom prst="rect">
            <a:avLst/>
          </a:prstGeom>
        </p:spPr>
        <p:txBody>
          <a:bodyPr lIns="0" tIns="0" rIns="0" bIns="0" rtlCol="0" anchor="t">
            <a:spAutoFit/>
          </a:bodyPr>
          <a:lstStyle/>
          <a:p>
            <a:pPr algn="ctr">
              <a:lnSpc>
                <a:spcPts val="4572"/>
              </a:lnSpc>
            </a:pPr>
            <a:r>
              <a:rPr lang="en-US" sz="3810" b="1" dirty="0">
                <a:gradFill>
                  <a:gsLst>
                    <a:gs pos="0">
                      <a:srgbClr val="000000">
                        <a:alpha val="100000"/>
                      </a:srgbClr>
                    </a:gs>
                    <a:gs pos="50000">
                      <a:srgbClr val="34606B">
                        <a:alpha val="100000"/>
                      </a:srgbClr>
                    </a:gs>
                    <a:gs pos="100000">
                      <a:srgbClr val="009D8D">
                        <a:alpha val="100000"/>
                      </a:srgbClr>
                    </a:gs>
                  </a:gsLst>
                  <a:lin ang="0"/>
                </a:gradFill>
                <a:latin typeface="Open Sauce Bold"/>
                <a:ea typeface="Open Sauce Bold"/>
                <a:cs typeface="Open Sauce Bold"/>
                <a:sym typeface="Open Sauce Bold"/>
              </a:rPr>
              <a:t>5</a:t>
            </a:r>
          </a:p>
        </p:txBody>
      </p:sp>
      <p:sp>
        <p:nvSpPr>
          <p:cNvPr id="21" name="TextBox 21"/>
          <p:cNvSpPr txBox="1"/>
          <p:nvPr/>
        </p:nvSpPr>
        <p:spPr>
          <a:xfrm>
            <a:off x="11931580" y="7016298"/>
            <a:ext cx="436079" cy="565602"/>
          </a:xfrm>
          <a:prstGeom prst="rect">
            <a:avLst/>
          </a:prstGeom>
        </p:spPr>
        <p:txBody>
          <a:bodyPr lIns="0" tIns="0" rIns="0" bIns="0" rtlCol="0" anchor="t">
            <a:spAutoFit/>
          </a:bodyPr>
          <a:lstStyle/>
          <a:p>
            <a:pPr algn="ctr">
              <a:lnSpc>
                <a:spcPts val="4572"/>
              </a:lnSpc>
            </a:pPr>
            <a:r>
              <a:rPr lang="en-US" sz="3810" b="1" dirty="0">
                <a:gradFill>
                  <a:gsLst>
                    <a:gs pos="0">
                      <a:srgbClr val="000000">
                        <a:alpha val="100000"/>
                      </a:srgbClr>
                    </a:gs>
                    <a:gs pos="50000">
                      <a:srgbClr val="34606B">
                        <a:alpha val="100000"/>
                      </a:srgbClr>
                    </a:gs>
                    <a:gs pos="100000">
                      <a:srgbClr val="009D8D">
                        <a:alpha val="100000"/>
                      </a:srgbClr>
                    </a:gs>
                  </a:gsLst>
                  <a:lin ang="0"/>
                </a:gradFill>
                <a:latin typeface="Open Sauce Bold"/>
                <a:ea typeface="Open Sauce Bold"/>
                <a:cs typeface="Open Sauce Bold"/>
                <a:sym typeface="Open Sauce Bold"/>
              </a:rPr>
              <a:t>6</a:t>
            </a:r>
          </a:p>
        </p:txBody>
      </p:sp>
      <p:sp>
        <p:nvSpPr>
          <p:cNvPr id="22" name="TextBox 22"/>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0"/>
        </a:gradFill>
        <a:effectLst/>
      </p:bgPr>
    </p:bg>
    <p:spTree>
      <p:nvGrpSpPr>
        <p:cNvPr id="1" name=""/>
        <p:cNvGrpSpPr/>
        <p:nvPr/>
      </p:nvGrpSpPr>
      <p:grpSpPr>
        <a:xfrm>
          <a:off x="0" y="0"/>
          <a:ext cx="0" cy="0"/>
          <a:chOff x="0" y="0"/>
          <a:chExt cx="0" cy="0"/>
        </a:xfrm>
      </p:grpSpPr>
      <p:grpSp>
        <p:nvGrpSpPr>
          <p:cNvPr id="2" name="Group 2"/>
          <p:cNvGrpSpPr/>
          <p:nvPr/>
        </p:nvGrpSpPr>
        <p:grpSpPr>
          <a:xfrm>
            <a:off x="1694588" y="3243879"/>
            <a:ext cx="9784678" cy="1227536"/>
            <a:chOff x="0" y="0"/>
            <a:chExt cx="3938797" cy="494141"/>
          </a:xfrm>
        </p:grpSpPr>
        <p:sp>
          <p:nvSpPr>
            <p:cNvPr id="3" name="Freeform 3"/>
            <p:cNvSpPr/>
            <p:nvPr/>
          </p:nvSpPr>
          <p:spPr>
            <a:xfrm>
              <a:off x="0" y="0"/>
              <a:ext cx="3938796" cy="494141"/>
            </a:xfrm>
            <a:custGeom>
              <a:avLst/>
              <a:gdLst/>
              <a:ahLst/>
              <a:cxnLst/>
              <a:rect l="l" t="t" r="r" b="b"/>
              <a:pathLst>
                <a:path w="3938796" h="494141">
                  <a:moveTo>
                    <a:pt x="12660" y="0"/>
                  </a:moveTo>
                  <a:lnTo>
                    <a:pt x="3926137" y="0"/>
                  </a:lnTo>
                  <a:cubicBezTo>
                    <a:pt x="3933129" y="0"/>
                    <a:pt x="3938796" y="5668"/>
                    <a:pt x="3938796" y="12660"/>
                  </a:cubicBezTo>
                  <a:lnTo>
                    <a:pt x="3938796" y="481482"/>
                  </a:lnTo>
                  <a:cubicBezTo>
                    <a:pt x="3938796" y="484839"/>
                    <a:pt x="3937463" y="488059"/>
                    <a:pt x="3935088" y="490433"/>
                  </a:cubicBezTo>
                  <a:cubicBezTo>
                    <a:pt x="3932714" y="492808"/>
                    <a:pt x="3929494" y="494141"/>
                    <a:pt x="3926137" y="494141"/>
                  </a:cubicBezTo>
                  <a:lnTo>
                    <a:pt x="12660" y="494141"/>
                  </a:lnTo>
                  <a:cubicBezTo>
                    <a:pt x="9302" y="494141"/>
                    <a:pt x="6082" y="492808"/>
                    <a:pt x="3708" y="490433"/>
                  </a:cubicBezTo>
                  <a:cubicBezTo>
                    <a:pt x="1334" y="488059"/>
                    <a:pt x="0" y="484839"/>
                    <a:pt x="0" y="481482"/>
                  </a:cubicBezTo>
                  <a:lnTo>
                    <a:pt x="0" y="12660"/>
                  </a:lnTo>
                  <a:cubicBezTo>
                    <a:pt x="0" y="9302"/>
                    <a:pt x="1334" y="6082"/>
                    <a:pt x="3708" y="3708"/>
                  </a:cubicBezTo>
                  <a:cubicBezTo>
                    <a:pt x="6082" y="1334"/>
                    <a:pt x="9302" y="0"/>
                    <a:pt x="12660" y="0"/>
                  </a:cubicBezTo>
                  <a:close/>
                </a:path>
              </a:pathLst>
            </a:custGeom>
            <a:solidFill>
              <a:srgbClr val="E4FFF9"/>
            </a:solidFill>
          </p:spPr>
          <p:txBody>
            <a:bodyPr/>
            <a:lstStyle/>
            <a:p>
              <a:endParaRPr lang="en-AZ"/>
            </a:p>
          </p:txBody>
        </p:sp>
        <p:sp>
          <p:nvSpPr>
            <p:cNvPr id="4" name="TextBox 4"/>
            <p:cNvSpPr txBox="1"/>
            <p:nvPr/>
          </p:nvSpPr>
          <p:spPr>
            <a:xfrm>
              <a:off x="0" y="-19050"/>
              <a:ext cx="3938797" cy="513191"/>
            </a:xfrm>
            <a:prstGeom prst="rect">
              <a:avLst/>
            </a:prstGeom>
          </p:spPr>
          <p:txBody>
            <a:bodyPr lIns="43061" tIns="43061" rIns="43061" bIns="43061" rtlCol="0" anchor="ctr"/>
            <a:lstStyle/>
            <a:p>
              <a:pPr algn="ctr">
                <a:lnSpc>
                  <a:spcPts val="2340"/>
                </a:lnSpc>
              </a:pPr>
              <a:endParaRPr/>
            </a:p>
          </p:txBody>
        </p:sp>
      </p:grpSp>
      <p:grpSp>
        <p:nvGrpSpPr>
          <p:cNvPr id="5" name="Group 5"/>
          <p:cNvGrpSpPr/>
          <p:nvPr/>
        </p:nvGrpSpPr>
        <p:grpSpPr>
          <a:xfrm>
            <a:off x="1698389" y="6423687"/>
            <a:ext cx="9784678" cy="1227536"/>
            <a:chOff x="0" y="0"/>
            <a:chExt cx="3938797" cy="494141"/>
          </a:xfrm>
        </p:grpSpPr>
        <p:sp>
          <p:nvSpPr>
            <p:cNvPr id="6" name="Freeform 6"/>
            <p:cNvSpPr/>
            <p:nvPr/>
          </p:nvSpPr>
          <p:spPr>
            <a:xfrm>
              <a:off x="0" y="0"/>
              <a:ext cx="3938796" cy="494141"/>
            </a:xfrm>
            <a:custGeom>
              <a:avLst/>
              <a:gdLst/>
              <a:ahLst/>
              <a:cxnLst/>
              <a:rect l="l" t="t" r="r" b="b"/>
              <a:pathLst>
                <a:path w="3938796" h="494141">
                  <a:moveTo>
                    <a:pt x="12660" y="0"/>
                  </a:moveTo>
                  <a:lnTo>
                    <a:pt x="3926137" y="0"/>
                  </a:lnTo>
                  <a:cubicBezTo>
                    <a:pt x="3933129" y="0"/>
                    <a:pt x="3938796" y="5668"/>
                    <a:pt x="3938796" y="12660"/>
                  </a:cubicBezTo>
                  <a:lnTo>
                    <a:pt x="3938796" y="481482"/>
                  </a:lnTo>
                  <a:cubicBezTo>
                    <a:pt x="3938796" y="484839"/>
                    <a:pt x="3937463" y="488059"/>
                    <a:pt x="3935088" y="490433"/>
                  </a:cubicBezTo>
                  <a:cubicBezTo>
                    <a:pt x="3932714" y="492808"/>
                    <a:pt x="3929494" y="494141"/>
                    <a:pt x="3926137" y="494141"/>
                  </a:cubicBezTo>
                  <a:lnTo>
                    <a:pt x="12660" y="494141"/>
                  </a:lnTo>
                  <a:cubicBezTo>
                    <a:pt x="9302" y="494141"/>
                    <a:pt x="6082" y="492808"/>
                    <a:pt x="3708" y="490433"/>
                  </a:cubicBezTo>
                  <a:cubicBezTo>
                    <a:pt x="1334" y="488059"/>
                    <a:pt x="0" y="484839"/>
                    <a:pt x="0" y="481482"/>
                  </a:cubicBezTo>
                  <a:lnTo>
                    <a:pt x="0" y="12660"/>
                  </a:lnTo>
                  <a:cubicBezTo>
                    <a:pt x="0" y="9302"/>
                    <a:pt x="1334" y="6082"/>
                    <a:pt x="3708" y="3708"/>
                  </a:cubicBezTo>
                  <a:cubicBezTo>
                    <a:pt x="6082" y="1334"/>
                    <a:pt x="9302" y="0"/>
                    <a:pt x="12660" y="0"/>
                  </a:cubicBezTo>
                  <a:close/>
                </a:path>
              </a:pathLst>
            </a:custGeom>
            <a:solidFill>
              <a:srgbClr val="E4FFF9"/>
            </a:solidFill>
          </p:spPr>
          <p:txBody>
            <a:bodyPr/>
            <a:lstStyle/>
            <a:p>
              <a:endParaRPr lang="en-AZ"/>
            </a:p>
          </p:txBody>
        </p:sp>
        <p:sp>
          <p:nvSpPr>
            <p:cNvPr id="7" name="TextBox 7"/>
            <p:cNvSpPr txBox="1"/>
            <p:nvPr/>
          </p:nvSpPr>
          <p:spPr>
            <a:xfrm>
              <a:off x="0" y="-19050"/>
              <a:ext cx="3938797" cy="513191"/>
            </a:xfrm>
            <a:prstGeom prst="rect">
              <a:avLst/>
            </a:prstGeom>
          </p:spPr>
          <p:txBody>
            <a:bodyPr lIns="43061" tIns="43061" rIns="43061" bIns="43061" rtlCol="0" anchor="ctr"/>
            <a:lstStyle/>
            <a:p>
              <a:pPr algn="ctr">
                <a:lnSpc>
                  <a:spcPts val="2340"/>
                </a:lnSpc>
              </a:pPr>
              <a:endParaRPr/>
            </a:p>
          </p:txBody>
        </p:sp>
      </p:grpSp>
      <p:sp>
        <p:nvSpPr>
          <p:cNvPr id="8" name="Freeform 8"/>
          <p:cNvSpPr/>
          <p:nvPr/>
        </p:nvSpPr>
        <p:spPr>
          <a:xfrm rot="5120089">
            <a:off x="-3021265" y="-3988519"/>
            <a:ext cx="13529234" cy="13529234"/>
          </a:xfrm>
          <a:custGeom>
            <a:avLst/>
            <a:gdLst/>
            <a:ahLst/>
            <a:cxnLst/>
            <a:rect l="l" t="t" r="r" b="b"/>
            <a:pathLst>
              <a:path w="13529234" h="13529234">
                <a:moveTo>
                  <a:pt x="0" y="0"/>
                </a:moveTo>
                <a:lnTo>
                  <a:pt x="13529234" y="0"/>
                </a:lnTo>
                <a:lnTo>
                  <a:pt x="13529234" y="13529234"/>
                </a:lnTo>
                <a:lnTo>
                  <a:pt x="0" y="13529234"/>
                </a:lnTo>
                <a:lnTo>
                  <a:pt x="0" y="0"/>
                </a:lnTo>
                <a:close/>
              </a:path>
            </a:pathLst>
          </a:custGeom>
          <a:blipFill>
            <a:blip r:embed="rId2">
              <a:alphaModFix amt="6000"/>
            </a:blip>
            <a:stretch>
              <a:fillRect/>
            </a:stretch>
          </a:blipFill>
        </p:spPr>
        <p:txBody>
          <a:bodyPr/>
          <a:lstStyle/>
          <a:p>
            <a:endParaRPr lang="en-AZ"/>
          </a:p>
        </p:txBody>
      </p:sp>
      <p:sp>
        <p:nvSpPr>
          <p:cNvPr id="9" name="Freeform 9"/>
          <p:cNvSpPr/>
          <p:nvPr/>
        </p:nvSpPr>
        <p:spPr>
          <a:xfrm rot="5120089">
            <a:off x="-790884" y="-2084840"/>
            <a:ext cx="8981122" cy="8981122"/>
          </a:xfrm>
          <a:custGeom>
            <a:avLst/>
            <a:gdLst/>
            <a:ahLst/>
            <a:cxnLst/>
            <a:rect l="l" t="t" r="r" b="b"/>
            <a:pathLst>
              <a:path w="8981122" h="8981122">
                <a:moveTo>
                  <a:pt x="0" y="0"/>
                </a:moveTo>
                <a:lnTo>
                  <a:pt x="8981122" y="0"/>
                </a:lnTo>
                <a:lnTo>
                  <a:pt x="8981122" y="8981122"/>
                </a:lnTo>
                <a:lnTo>
                  <a:pt x="0" y="8981122"/>
                </a:lnTo>
                <a:lnTo>
                  <a:pt x="0" y="0"/>
                </a:lnTo>
                <a:close/>
              </a:path>
            </a:pathLst>
          </a:custGeom>
          <a:blipFill>
            <a:blip r:embed="rId2">
              <a:alphaModFix amt="12000"/>
            </a:blip>
            <a:stretch>
              <a:fillRect/>
            </a:stretch>
          </a:blipFill>
        </p:spPr>
        <p:txBody>
          <a:bodyPr/>
          <a:lstStyle/>
          <a:p>
            <a:endParaRPr lang="en-AZ"/>
          </a:p>
        </p:txBody>
      </p:sp>
      <p:grpSp>
        <p:nvGrpSpPr>
          <p:cNvPr id="10" name="Group 10"/>
          <p:cNvGrpSpPr/>
          <p:nvPr/>
        </p:nvGrpSpPr>
        <p:grpSpPr>
          <a:xfrm>
            <a:off x="5213455" y="4816611"/>
            <a:ext cx="11163715" cy="1227536"/>
            <a:chOff x="0" y="0"/>
            <a:chExt cx="4493924" cy="494141"/>
          </a:xfrm>
        </p:grpSpPr>
        <p:sp>
          <p:nvSpPr>
            <p:cNvPr id="11" name="Freeform 11"/>
            <p:cNvSpPr/>
            <p:nvPr/>
          </p:nvSpPr>
          <p:spPr>
            <a:xfrm>
              <a:off x="0" y="0"/>
              <a:ext cx="4493924" cy="494141"/>
            </a:xfrm>
            <a:custGeom>
              <a:avLst/>
              <a:gdLst/>
              <a:ahLst/>
              <a:cxnLst/>
              <a:rect l="l" t="t" r="r" b="b"/>
              <a:pathLst>
                <a:path w="4493924" h="494141">
                  <a:moveTo>
                    <a:pt x="11096" y="0"/>
                  </a:moveTo>
                  <a:lnTo>
                    <a:pt x="4482828" y="0"/>
                  </a:lnTo>
                  <a:cubicBezTo>
                    <a:pt x="4488956" y="0"/>
                    <a:pt x="4493924" y="4968"/>
                    <a:pt x="4493924" y="11096"/>
                  </a:cubicBezTo>
                  <a:lnTo>
                    <a:pt x="4493924" y="483046"/>
                  </a:lnTo>
                  <a:cubicBezTo>
                    <a:pt x="4493924" y="485988"/>
                    <a:pt x="4492755" y="488811"/>
                    <a:pt x="4490674" y="490891"/>
                  </a:cubicBezTo>
                  <a:cubicBezTo>
                    <a:pt x="4488593" y="492972"/>
                    <a:pt x="4485771" y="494141"/>
                    <a:pt x="4482828" y="494141"/>
                  </a:cubicBezTo>
                  <a:lnTo>
                    <a:pt x="11096" y="494141"/>
                  </a:lnTo>
                  <a:cubicBezTo>
                    <a:pt x="4968" y="494141"/>
                    <a:pt x="0" y="489174"/>
                    <a:pt x="0" y="483046"/>
                  </a:cubicBezTo>
                  <a:lnTo>
                    <a:pt x="0" y="11096"/>
                  </a:lnTo>
                  <a:cubicBezTo>
                    <a:pt x="0" y="4968"/>
                    <a:pt x="4968" y="0"/>
                    <a:pt x="11096" y="0"/>
                  </a:cubicBezTo>
                  <a:close/>
                </a:path>
              </a:pathLst>
            </a:custGeom>
            <a:gradFill rotWithShape="1">
              <a:gsLst>
                <a:gs pos="0">
                  <a:srgbClr val="FFFFFF">
                    <a:alpha val="100000"/>
                  </a:srgbClr>
                </a:gs>
                <a:gs pos="100000">
                  <a:srgbClr val="FFFFFF">
                    <a:alpha val="100000"/>
                  </a:srgbClr>
                </a:gs>
              </a:gsLst>
              <a:path path="circle">
                <a:fillToRect l="50000" t="50000" r="50000" b="50000"/>
              </a:path>
            </a:gradFill>
          </p:spPr>
          <p:txBody>
            <a:bodyPr/>
            <a:lstStyle/>
            <a:p>
              <a:endParaRPr lang="en-AZ"/>
            </a:p>
          </p:txBody>
        </p:sp>
        <p:sp>
          <p:nvSpPr>
            <p:cNvPr id="12" name="TextBox 12"/>
            <p:cNvSpPr txBox="1"/>
            <p:nvPr/>
          </p:nvSpPr>
          <p:spPr>
            <a:xfrm>
              <a:off x="0" y="-19050"/>
              <a:ext cx="4493924" cy="513191"/>
            </a:xfrm>
            <a:prstGeom prst="rect">
              <a:avLst/>
            </a:prstGeom>
          </p:spPr>
          <p:txBody>
            <a:bodyPr lIns="43061" tIns="43061" rIns="43061" bIns="43061" rtlCol="0" anchor="ctr"/>
            <a:lstStyle/>
            <a:p>
              <a:pPr algn="ctr">
                <a:lnSpc>
                  <a:spcPts val="2340"/>
                </a:lnSpc>
              </a:pPr>
              <a:endParaRPr/>
            </a:p>
          </p:txBody>
        </p:sp>
      </p:grpSp>
      <p:sp>
        <p:nvSpPr>
          <p:cNvPr id="13" name="Freeform 13"/>
          <p:cNvSpPr/>
          <p:nvPr/>
        </p:nvSpPr>
        <p:spPr>
          <a:xfrm rot="-5400000" flipV="1">
            <a:off x="15843757" y="5111188"/>
            <a:ext cx="1179459" cy="638382"/>
          </a:xfrm>
          <a:custGeom>
            <a:avLst/>
            <a:gdLst/>
            <a:ahLst/>
            <a:cxnLst/>
            <a:rect l="l" t="t" r="r" b="b"/>
            <a:pathLst>
              <a:path w="1179459" h="638382">
                <a:moveTo>
                  <a:pt x="0" y="638382"/>
                </a:moveTo>
                <a:lnTo>
                  <a:pt x="1179459" y="638382"/>
                </a:lnTo>
                <a:lnTo>
                  <a:pt x="1179459" y="0"/>
                </a:lnTo>
                <a:lnTo>
                  <a:pt x="0" y="0"/>
                </a:lnTo>
                <a:lnTo>
                  <a:pt x="0" y="638382"/>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Z"/>
          </a:p>
        </p:txBody>
      </p:sp>
      <p:sp>
        <p:nvSpPr>
          <p:cNvPr id="14" name="Freeform 14"/>
          <p:cNvSpPr/>
          <p:nvPr/>
        </p:nvSpPr>
        <p:spPr>
          <a:xfrm rot="5400000" flipV="1">
            <a:off x="1055234" y="3556299"/>
            <a:ext cx="1179459" cy="638382"/>
          </a:xfrm>
          <a:custGeom>
            <a:avLst/>
            <a:gdLst/>
            <a:ahLst/>
            <a:cxnLst/>
            <a:rect l="l" t="t" r="r" b="b"/>
            <a:pathLst>
              <a:path w="1179459" h="638382">
                <a:moveTo>
                  <a:pt x="0" y="638382"/>
                </a:moveTo>
                <a:lnTo>
                  <a:pt x="1179459" y="638382"/>
                </a:lnTo>
                <a:lnTo>
                  <a:pt x="1179459" y="0"/>
                </a:lnTo>
                <a:lnTo>
                  <a:pt x="0" y="0"/>
                </a:lnTo>
                <a:lnTo>
                  <a:pt x="0" y="638382"/>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grpSp>
        <p:nvGrpSpPr>
          <p:cNvPr id="15" name="Group 15"/>
          <p:cNvGrpSpPr/>
          <p:nvPr/>
        </p:nvGrpSpPr>
        <p:grpSpPr>
          <a:xfrm>
            <a:off x="5207730" y="8030764"/>
            <a:ext cx="11169439" cy="1227536"/>
            <a:chOff x="0" y="0"/>
            <a:chExt cx="4496228" cy="494141"/>
          </a:xfrm>
        </p:grpSpPr>
        <p:sp>
          <p:nvSpPr>
            <p:cNvPr id="16" name="Freeform 16"/>
            <p:cNvSpPr/>
            <p:nvPr/>
          </p:nvSpPr>
          <p:spPr>
            <a:xfrm>
              <a:off x="0" y="0"/>
              <a:ext cx="4496228" cy="494141"/>
            </a:xfrm>
            <a:custGeom>
              <a:avLst/>
              <a:gdLst/>
              <a:ahLst/>
              <a:cxnLst/>
              <a:rect l="l" t="t" r="r" b="b"/>
              <a:pathLst>
                <a:path w="4496228" h="494141">
                  <a:moveTo>
                    <a:pt x="11090" y="0"/>
                  </a:moveTo>
                  <a:lnTo>
                    <a:pt x="4485138" y="0"/>
                  </a:lnTo>
                  <a:cubicBezTo>
                    <a:pt x="4491263" y="0"/>
                    <a:pt x="4496228" y="4965"/>
                    <a:pt x="4496228" y="11090"/>
                  </a:cubicBezTo>
                  <a:lnTo>
                    <a:pt x="4496228" y="483051"/>
                  </a:lnTo>
                  <a:cubicBezTo>
                    <a:pt x="4496228" y="485992"/>
                    <a:pt x="4495060" y="488813"/>
                    <a:pt x="4492980" y="490893"/>
                  </a:cubicBezTo>
                  <a:cubicBezTo>
                    <a:pt x="4490900" y="492973"/>
                    <a:pt x="4488080" y="494141"/>
                    <a:pt x="4485138" y="494141"/>
                  </a:cubicBezTo>
                  <a:lnTo>
                    <a:pt x="11090" y="494141"/>
                  </a:lnTo>
                  <a:cubicBezTo>
                    <a:pt x="8149" y="494141"/>
                    <a:pt x="5328" y="492973"/>
                    <a:pt x="3248" y="490893"/>
                  </a:cubicBezTo>
                  <a:cubicBezTo>
                    <a:pt x="1168" y="488813"/>
                    <a:pt x="0" y="485992"/>
                    <a:pt x="0" y="483051"/>
                  </a:cubicBezTo>
                  <a:lnTo>
                    <a:pt x="0" y="11090"/>
                  </a:lnTo>
                  <a:cubicBezTo>
                    <a:pt x="0" y="8149"/>
                    <a:pt x="1168" y="5328"/>
                    <a:pt x="3248" y="3248"/>
                  </a:cubicBezTo>
                  <a:cubicBezTo>
                    <a:pt x="5328" y="1168"/>
                    <a:pt x="8149" y="0"/>
                    <a:pt x="11090" y="0"/>
                  </a:cubicBezTo>
                  <a:close/>
                </a:path>
              </a:pathLst>
            </a:custGeom>
            <a:gradFill rotWithShape="1">
              <a:gsLst>
                <a:gs pos="0">
                  <a:srgbClr val="FFFFFF">
                    <a:alpha val="100000"/>
                  </a:srgbClr>
                </a:gs>
                <a:gs pos="100000">
                  <a:srgbClr val="FFFFFF">
                    <a:alpha val="100000"/>
                  </a:srgbClr>
                </a:gs>
              </a:gsLst>
              <a:path path="circle">
                <a:fillToRect l="50000" t="50000" r="50000" b="50000"/>
              </a:path>
            </a:gradFill>
          </p:spPr>
          <p:txBody>
            <a:bodyPr/>
            <a:lstStyle/>
            <a:p>
              <a:endParaRPr lang="en-AZ"/>
            </a:p>
          </p:txBody>
        </p:sp>
        <p:sp>
          <p:nvSpPr>
            <p:cNvPr id="17" name="TextBox 17"/>
            <p:cNvSpPr txBox="1"/>
            <p:nvPr/>
          </p:nvSpPr>
          <p:spPr>
            <a:xfrm>
              <a:off x="0" y="-19050"/>
              <a:ext cx="4496228" cy="513191"/>
            </a:xfrm>
            <a:prstGeom prst="rect">
              <a:avLst/>
            </a:prstGeom>
          </p:spPr>
          <p:txBody>
            <a:bodyPr lIns="43061" tIns="43061" rIns="43061" bIns="43061" rtlCol="0" anchor="ctr"/>
            <a:lstStyle/>
            <a:p>
              <a:pPr algn="ctr">
                <a:lnSpc>
                  <a:spcPts val="2340"/>
                </a:lnSpc>
              </a:pPr>
              <a:endParaRPr/>
            </a:p>
          </p:txBody>
        </p:sp>
      </p:grpSp>
      <p:sp>
        <p:nvSpPr>
          <p:cNvPr id="18" name="Freeform 18"/>
          <p:cNvSpPr/>
          <p:nvPr/>
        </p:nvSpPr>
        <p:spPr>
          <a:xfrm rot="-5400000" flipV="1">
            <a:off x="15843757" y="8325341"/>
            <a:ext cx="1179459" cy="638382"/>
          </a:xfrm>
          <a:custGeom>
            <a:avLst/>
            <a:gdLst/>
            <a:ahLst/>
            <a:cxnLst/>
            <a:rect l="l" t="t" r="r" b="b"/>
            <a:pathLst>
              <a:path w="1179459" h="638382">
                <a:moveTo>
                  <a:pt x="0" y="638382"/>
                </a:moveTo>
                <a:lnTo>
                  <a:pt x="1179459" y="638382"/>
                </a:lnTo>
                <a:lnTo>
                  <a:pt x="1179459" y="0"/>
                </a:lnTo>
                <a:lnTo>
                  <a:pt x="0" y="0"/>
                </a:lnTo>
                <a:lnTo>
                  <a:pt x="0" y="638382"/>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Z"/>
          </a:p>
        </p:txBody>
      </p:sp>
      <p:sp>
        <p:nvSpPr>
          <p:cNvPr id="19" name="Freeform 19"/>
          <p:cNvSpPr/>
          <p:nvPr/>
        </p:nvSpPr>
        <p:spPr>
          <a:xfrm rot="5400000" flipV="1">
            <a:off x="1055234" y="6742303"/>
            <a:ext cx="1179459" cy="638382"/>
          </a:xfrm>
          <a:custGeom>
            <a:avLst/>
            <a:gdLst/>
            <a:ahLst/>
            <a:cxnLst/>
            <a:rect l="l" t="t" r="r" b="b"/>
            <a:pathLst>
              <a:path w="1179459" h="638382">
                <a:moveTo>
                  <a:pt x="0" y="638382"/>
                </a:moveTo>
                <a:lnTo>
                  <a:pt x="1179459" y="638382"/>
                </a:lnTo>
                <a:lnTo>
                  <a:pt x="1179459" y="0"/>
                </a:lnTo>
                <a:lnTo>
                  <a:pt x="0" y="0"/>
                </a:lnTo>
                <a:lnTo>
                  <a:pt x="0" y="638382"/>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20" name="Freeform 20"/>
          <p:cNvSpPr/>
          <p:nvPr/>
        </p:nvSpPr>
        <p:spPr>
          <a:xfrm>
            <a:off x="1538353" y="3751037"/>
            <a:ext cx="213220" cy="213220"/>
          </a:xfrm>
          <a:custGeom>
            <a:avLst/>
            <a:gdLst/>
            <a:ahLst/>
            <a:cxnLst/>
            <a:rect l="l" t="t" r="r" b="b"/>
            <a:pathLst>
              <a:path w="213220" h="213220">
                <a:moveTo>
                  <a:pt x="0" y="0"/>
                </a:moveTo>
                <a:lnTo>
                  <a:pt x="213220" y="0"/>
                </a:lnTo>
                <a:lnTo>
                  <a:pt x="213220" y="213220"/>
                </a:lnTo>
                <a:lnTo>
                  <a:pt x="0" y="213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21" name="Freeform 21"/>
          <p:cNvSpPr/>
          <p:nvPr/>
        </p:nvSpPr>
        <p:spPr>
          <a:xfrm>
            <a:off x="1538353" y="6954884"/>
            <a:ext cx="213220" cy="213220"/>
          </a:xfrm>
          <a:custGeom>
            <a:avLst/>
            <a:gdLst/>
            <a:ahLst/>
            <a:cxnLst/>
            <a:rect l="l" t="t" r="r" b="b"/>
            <a:pathLst>
              <a:path w="213220" h="213220">
                <a:moveTo>
                  <a:pt x="0" y="0"/>
                </a:moveTo>
                <a:lnTo>
                  <a:pt x="213220" y="0"/>
                </a:lnTo>
                <a:lnTo>
                  <a:pt x="213220" y="213220"/>
                </a:lnTo>
                <a:lnTo>
                  <a:pt x="0" y="213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22" name="Freeform 22"/>
          <p:cNvSpPr/>
          <p:nvPr/>
        </p:nvSpPr>
        <p:spPr>
          <a:xfrm>
            <a:off x="16307827" y="5314244"/>
            <a:ext cx="213220" cy="213220"/>
          </a:xfrm>
          <a:custGeom>
            <a:avLst/>
            <a:gdLst/>
            <a:ahLst/>
            <a:cxnLst/>
            <a:rect l="l" t="t" r="r" b="b"/>
            <a:pathLst>
              <a:path w="213220" h="213220">
                <a:moveTo>
                  <a:pt x="0" y="0"/>
                </a:moveTo>
                <a:lnTo>
                  <a:pt x="213220" y="0"/>
                </a:lnTo>
                <a:lnTo>
                  <a:pt x="213220" y="213219"/>
                </a:lnTo>
                <a:lnTo>
                  <a:pt x="0" y="21321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23" name="Freeform 23"/>
          <p:cNvSpPr/>
          <p:nvPr/>
        </p:nvSpPr>
        <p:spPr>
          <a:xfrm>
            <a:off x="16307827" y="8528397"/>
            <a:ext cx="213220" cy="213220"/>
          </a:xfrm>
          <a:custGeom>
            <a:avLst/>
            <a:gdLst/>
            <a:ahLst/>
            <a:cxnLst/>
            <a:rect l="l" t="t" r="r" b="b"/>
            <a:pathLst>
              <a:path w="213220" h="213220">
                <a:moveTo>
                  <a:pt x="0" y="0"/>
                </a:moveTo>
                <a:lnTo>
                  <a:pt x="213220" y="0"/>
                </a:lnTo>
                <a:lnTo>
                  <a:pt x="213220" y="213220"/>
                </a:lnTo>
                <a:lnTo>
                  <a:pt x="0" y="213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24" name="TextBox 24"/>
          <p:cNvSpPr txBox="1"/>
          <p:nvPr/>
        </p:nvSpPr>
        <p:spPr>
          <a:xfrm>
            <a:off x="113740" y="1181399"/>
            <a:ext cx="18060520" cy="1252855"/>
          </a:xfrm>
          <a:prstGeom prst="rect">
            <a:avLst/>
          </a:prstGeom>
        </p:spPr>
        <p:txBody>
          <a:bodyPr lIns="0" tIns="0" rIns="0" bIns="0" rtlCol="0" anchor="t">
            <a:spAutoFit/>
          </a:bodyPr>
          <a:lstStyle/>
          <a:p>
            <a:pPr algn="ctr">
              <a:lnSpc>
                <a:spcPts val="10219"/>
              </a:lnSpc>
              <a:spcBef>
                <a:spcPct val="0"/>
              </a:spcBef>
            </a:pPr>
            <a:r>
              <a:rPr lang="en-US" sz="7299" b="1" dirty="0">
                <a:solidFill>
                  <a:srgbClr val="E4FFF9"/>
                </a:solidFill>
                <a:latin typeface="Open Sauce Bold"/>
                <a:ea typeface="Open Sauce Bold"/>
                <a:cs typeface="Open Sauce Bold"/>
                <a:sym typeface="Open Sauce Bold"/>
              </a:rPr>
              <a:t>RESPONSE BY MEMBER STATES</a:t>
            </a:r>
          </a:p>
        </p:txBody>
      </p:sp>
      <p:sp>
        <p:nvSpPr>
          <p:cNvPr id="25" name="TextBox 25"/>
          <p:cNvSpPr txBox="1"/>
          <p:nvPr/>
        </p:nvSpPr>
        <p:spPr>
          <a:xfrm>
            <a:off x="2345176" y="3590947"/>
            <a:ext cx="8956028" cy="501227"/>
          </a:xfrm>
          <a:prstGeom prst="rect">
            <a:avLst/>
          </a:prstGeom>
        </p:spPr>
        <p:txBody>
          <a:bodyPr wrap="square" lIns="0" tIns="0" rIns="0" bIns="0" rtlCol="0" anchor="t">
            <a:spAutoFit/>
          </a:bodyPr>
          <a:lstStyle/>
          <a:p>
            <a:pPr algn="ctr">
              <a:lnSpc>
                <a:spcPts val="4200"/>
              </a:lnSpc>
            </a:pPr>
            <a:r>
              <a:rPr lang="en-US" sz="3300" i="1" dirty="0">
                <a:solidFill>
                  <a:srgbClr val="000000"/>
                </a:solidFill>
                <a:latin typeface="Open Sauce Italics"/>
                <a:ea typeface="Open Sauce Italics"/>
                <a:cs typeface="Open Sauce Italics"/>
                <a:sym typeface="Open Sauce Italics"/>
              </a:rPr>
              <a:t>Increasing Vocational Training Programmes</a:t>
            </a:r>
          </a:p>
        </p:txBody>
      </p:sp>
      <p:sp>
        <p:nvSpPr>
          <p:cNvPr id="26" name="TextBox 26"/>
          <p:cNvSpPr txBox="1"/>
          <p:nvPr/>
        </p:nvSpPr>
        <p:spPr>
          <a:xfrm>
            <a:off x="6327246" y="5143500"/>
            <a:ext cx="8930408" cy="533400"/>
          </a:xfrm>
          <a:prstGeom prst="rect">
            <a:avLst/>
          </a:prstGeom>
        </p:spPr>
        <p:txBody>
          <a:bodyPr lIns="0" tIns="0" rIns="0" bIns="0" rtlCol="0" anchor="t">
            <a:spAutoFit/>
          </a:bodyPr>
          <a:lstStyle/>
          <a:p>
            <a:pPr algn="ctr">
              <a:lnSpc>
                <a:spcPts val="4200"/>
              </a:lnSpc>
            </a:pPr>
            <a:r>
              <a:rPr lang="en-US" sz="3500" i="1">
                <a:solidFill>
                  <a:srgbClr val="000000"/>
                </a:solidFill>
                <a:latin typeface="Open Sauce Italics"/>
                <a:ea typeface="Open Sauce Italics"/>
                <a:cs typeface="Open Sauce Italics"/>
                <a:sym typeface="Open Sauce Italics"/>
              </a:rPr>
              <a:t>Strengthening Public-Private Partnerships </a:t>
            </a:r>
          </a:p>
        </p:txBody>
      </p:sp>
      <p:sp>
        <p:nvSpPr>
          <p:cNvPr id="27" name="TextBox 27"/>
          <p:cNvSpPr txBox="1"/>
          <p:nvPr/>
        </p:nvSpPr>
        <p:spPr>
          <a:xfrm>
            <a:off x="2131716" y="6772718"/>
            <a:ext cx="9121921" cy="504825"/>
          </a:xfrm>
          <a:prstGeom prst="rect">
            <a:avLst/>
          </a:prstGeom>
        </p:spPr>
        <p:txBody>
          <a:bodyPr lIns="0" tIns="0" rIns="0" bIns="0" rtlCol="0" anchor="t">
            <a:spAutoFit/>
          </a:bodyPr>
          <a:lstStyle/>
          <a:p>
            <a:pPr algn="ctr">
              <a:lnSpc>
                <a:spcPts val="3937"/>
              </a:lnSpc>
            </a:pPr>
            <a:r>
              <a:rPr lang="en-US" sz="3281" i="1">
                <a:solidFill>
                  <a:srgbClr val="000000"/>
                </a:solidFill>
                <a:latin typeface="Open Sauce Italics"/>
                <a:ea typeface="Open Sauce Italics"/>
                <a:cs typeface="Open Sauce Italics"/>
                <a:sym typeface="Open Sauce Italics"/>
              </a:rPr>
              <a:t>Encouraging Reskilling &amp; Upskilling Initiatives </a:t>
            </a:r>
          </a:p>
        </p:txBody>
      </p:sp>
      <p:sp>
        <p:nvSpPr>
          <p:cNvPr id="28" name="TextBox 28"/>
          <p:cNvSpPr txBox="1"/>
          <p:nvPr/>
        </p:nvSpPr>
        <p:spPr>
          <a:xfrm>
            <a:off x="5167665" y="8363328"/>
            <a:ext cx="11217194" cy="504825"/>
          </a:xfrm>
          <a:prstGeom prst="rect">
            <a:avLst/>
          </a:prstGeom>
        </p:spPr>
        <p:txBody>
          <a:bodyPr lIns="0" tIns="0" rIns="0" bIns="0" rtlCol="0" anchor="t">
            <a:spAutoFit/>
          </a:bodyPr>
          <a:lstStyle/>
          <a:p>
            <a:pPr algn="ctr">
              <a:lnSpc>
                <a:spcPts val="3937"/>
              </a:lnSpc>
            </a:pPr>
            <a:r>
              <a:rPr lang="en-US" sz="3281" i="1">
                <a:solidFill>
                  <a:srgbClr val="000000"/>
                </a:solidFill>
                <a:latin typeface="Open Sauce Italics"/>
                <a:ea typeface="Open Sauce Italics"/>
                <a:cs typeface="Open Sauce Italics"/>
                <a:sym typeface="Open Sauce Italics"/>
              </a:rPr>
              <a:t>Providing Scholarships for Education in Key Sectors </a:t>
            </a:r>
          </a:p>
        </p:txBody>
      </p:sp>
      <p:sp>
        <p:nvSpPr>
          <p:cNvPr id="29" name="TextBox 29"/>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37737">
            <a:off x="-10351413" y="-14844515"/>
            <a:ext cx="25764038" cy="21535892"/>
          </a:xfrm>
          <a:custGeom>
            <a:avLst/>
            <a:gdLst/>
            <a:ahLst/>
            <a:cxnLst/>
            <a:rect l="l" t="t" r="r" b="b"/>
            <a:pathLst>
              <a:path w="25764038" h="21535892">
                <a:moveTo>
                  <a:pt x="0" y="0"/>
                </a:moveTo>
                <a:lnTo>
                  <a:pt x="25764039" y="0"/>
                </a:lnTo>
                <a:lnTo>
                  <a:pt x="25764039" y="21535892"/>
                </a:lnTo>
                <a:lnTo>
                  <a:pt x="0" y="21535892"/>
                </a:lnTo>
                <a:lnTo>
                  <a:pt x="0" y="0"/>
                </a:lnTo>
                <a:close/>
              </a:path>
            </a:pathLst>
          </a:custGeom>
          <a:blipFill>
            <a:blip r:embed="rId2">
              <a:alphaModFix amt="58000"/>
            </a:blip>
            <a:stretch>
              <a:fillRect t="-26420" r="-9127" b="-3968"/>
            </a:stretch>
          </a:blipFill>
        </p:spPr>
        <p:txBody>
          <a:bodyPr/>
          <a:lstStyle/>
          <a:p>
            <a:endParaRPr lang="en-AZ"/>
          </a:p>
        </p:txBody>
      </p:sp>
      <p:grpSp>
        <p:nvGrpSpPr>
          <p:cNvPr id="5" name="Group 5"/>
          <p:cNvGrpSpPr/>
          <p:nvPr/>
        </p:nvGrpSpPr>
        <p:grpSpPr>
          <a:xfrm>
            <a:off x="-433762" y="4239265"/>
            <a:ext cx="6518064" cy="9475559"/>
            <a:chOff x="0" y="0"/>
            <a:chExt cx="1716692" cy="2495620"/>
          </a:xfrm>
        </p:grpSpPr>
        <p:sp>
          <p:nvSpPr>
            <p:cNvPr id="6" name="Freeform 6"/>
            <p:cNvSpPr/>
            <p:nvPr/>
          </p:nvSpPr>
          <p:spPr>
            <a:xfrm>
              <a:off x="0" y="0"/>
              <a:ext cx="1716692" cy="2495621"/>
            </a:xfrm>
            <a:custGeom>
              <a:avLst/>
              <a:gdLst/>
              <a:ahLst/>
              <a:cxnLst/>
              <a:rect l="l" t="t" r="r" b="b"/>
              <a:pathLst>
                <a:path w="1716692" h="2495621">
                  <a:moveTo>
                    <a:pt x="60576" y="0"/>
                  </a:moveTo>
                  <a:lnTo>
                    <a:pt x="1656116" y="0"/>
                  </a:lnTo>
                  <a:cubicBezTo>
                    <a:pt x="1689571" y="0"/>
                    <a:pt x="1716692" y="27121"/>
                    <a:pt x="1716692" y="60576"/>
                  </a:cubicBezTo>
                  <a:lnTo>
                    <a:pt x="1716692" y="2435045"/>
                  </a:lnTo>
                  <a:cubicBezTo>
                    <a:pt x="1716692" y="2468500"/>
                    <a:pt x="1689571" y="2495621"/>
                    <a:pt x="1656116" y="2495621"/>
                  </a:cubicBezTo>
                  <a:lnTo>
                    <a:pt x="60576" y="2495621"/>
                  </a:lnTo>
                  <a:cubicBezTo>
                    <a:pt x="27121" y="2495621"/>
                    <a:pt x="0" y="2468500"/>
                    <a:pt x="0" y="2435045"/>
                  </a:cubicBezTo>
                  <a:lnTo>
                    <a:pt x="0" y="60576"/>
                  </a:lnTo>
                  <a:cubicBezTo>
                    <a:pt x="0" y="27121"/>
                    <a:pt x="27121" y="0"/>
                    <a:pt x="60576" y="0"/>
                  </a:cubicBez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l="50000" t="50000" r="50000" b="50000"/>
              </a:path>
            </a:gradFill>
          </p:spPr>
          <p:txBody>
            <a:bodyPr/>
            <a:lstStyle/>
            <a:p>
              <a:endParaRPr lang="en-AZ"/>
            </a:p>
          </p:txBody>
        </p:sp>
        <p:sp>
          <p:nvSpPr>
            <p:cNvPr id="7" name="TextBox 7"/>
            <p:cNvSpPr txBox="1"/>
            <p:nvPr/>
          </p:nvSpPr>
          <p:spPr>
            <a:xfrm>
              <a:off x="0" y="-38100"/>
              <a:ext cx="1716692" cy="253372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200056" y="2743508"/>
            <a:ext cx="6830663" cy="3175488"/>
            <a:chOff x="0" y="0"/>
            <a:chExt cx="929303" cy="432021"/>
          </a:xfrm>
        </p:grpSpPr>
        <p:sp>
          <p:nvSpPr>
            <p:cNvPr id="9" name="Freeform 9"/>
            <p:cNvSpPr/>
            <p:nvPr/>
          </p:nvSpPr>
          <p:spPr>
            <a:xfrm>
              <a:off x="0" y="0"/>
              <a:ext cx="929303" cy="432021"/>
            </a:xfrm>
            <a:custGeom>
              <a:avLst/>
              <a:gdLst/>
              <a:ahLst/>
              <a:cxnLst/>
              <a:rect l="l" t="t" r="r" b="b"/>
              <a:pathLst>
                <a:path w="929303" h="432021">
                  <a:moveTo>
                    <a:pt x="45336" y="0"/>
                  </a:moveTo>
                  <a:lnTo>
                    <a:pt x="883966" y="0"/>
                  </a:lnTo>
                  <a:cubicBezTo>
                    <a:pt x="895990" y="0"/>
                    <a:pt x="907522" y="4776"/>
                    <a:pt x="916024" y="13279"/>
                  </a:cubicBezTo>
                  <a:cubicBezTo>
                    <a:pt x="924526" y="21781"/>
                    <a:pt x="929303" y="33312"/>
                    <a:pt x="929303" y="45336"/>
                  </a:cubicBezTo>
                  <a:lnTo>
                    <a:pt x="929303" y="386685"/>
                  </a:lnTo>
                  <a:cubicBezTo>
                    <a:pt x="929303" y="411723"/>
                    <a:pt x="909005" y="432021"/>
                    <a:pt x="883966" y="432021"/>
                  </a:cubicBezTo>
                  <a:lnTo>
                    <a:pt x="45336" y="432021"/>
                  </a:lnTo>
                  <a:cubicBezTo>
                    <a:pt x="20298" y="432021"/>
                    <a:pt x="0" y="411723"/>
                    <a:pt x="0" y="386685"/>
                  </a:cubicBezTo>
                  <a:lnTo>
                    <a:pt x="0" y="45336"/>
                  </a:lnTo>
                  <a:cubicBezTo>
                    <a:pt x="0" y="20298"/>
                    <a:pt x="20298" y="0"/>
                    <a:pt x="45336" y="0"/>
                  </a:cubicBezTo>
                  <a:close/>
                </a:path>
              </a:pathLst>
            </a:custGeom>
            <a:blipFill>
              <a:blip r:embed="rId3"/>
              <a:stretch>
                <a:fillRect t="-21701" b="-21701"/>
              </a:stretch>
            </a:blipFill>
          </p:spPr>
          <p:txBody>
            <a:bodyPr/>
            <a:lstStyle/>
            <a:p>
              <a:endParaRPr lang="en-AZ"/>
            </a:p>
          </p:txBody>
        </p:sp>
      </p:grpSp>
      <p:grpSp>
        <p:nvGrpSpPr>
          <p:cNvPr id="10" name="Group 10"/>
          <p:cNvGrpSpPr/>
          <p:nvPr/>
        </p:nvGrpSpPr>
        <p:grpSpPr>
          <a:xfrm>
            <a:off x="1200056" y="6125104"/>
            <a:ext cx="6830663" cy="3175488"/>
            <a:chOff x="0" y="0"/>
            <a:chExt cx="929303" cy="432021"/>
          </a:xfrm>
        </p:grpSpPr>
        <p:sp>
          <p:nvSpPr>
            <p:cNvPr id="11" name="Freeform 11"/>
            <p:cNvSpPr/>
            <p:nvPr/>
          </p:nvSpPr>
          <p:spPr>
            <a:xfrm>
              <a:off x="0" y="0"/>
              <a:ext cx="929303" cy="432021"/>
            </a:xfrm>
            <a:custGeom>
              <a:avLst/>
              <a:gdLst/>
              <a:ahLst/>
              <a:cxnLst/>
              <a:rect l="l" t="t" r="r" b="b"/>
              <a:pathLst>
                <a:path w="929303" h="432021">
                  <a:moveTo>
                    <a:pt x="45336" y="0"/>
                  </a:moveTo>
                  <a:lnTo>
                    <a:pt x="883966" y="0"/>
                  </a:lnTo>
                  <a:cubicBezTo>
                    <a:pt x="895990" y="0"/>
                    <a:pt x="907522" y="4776"/>
                    <a:pt x="916024" y="13279"/>
                  </a:cubicBezTo>
                  <a:cubicBezTo>
                    <a:pt x="924526" y="21781"/>
                    <a:pt x="929303" y="33312"/>
                    <a:pt x="929303" y="45336"/>
                  </a:cubicBezTo>
                  <a:lnTo>
                    <a:pt x="929303" y="386685"/>
                  </a:lnTo>
                  <a:cubicBezTo>
                    <a:pt x="929303" y="411723"/>
                    <a:pt x="909005" y="432021"/>
                    <a:pt x="883966" y="432021"/>
                  </a:cubicBezTo>
                  <a:lnTo>
                    <a:pt x="45336" y="432021"/>
                  </a:lnTo>
                  <a:cubicBezTo>
                    <a:pt x="20298" y="432021"/>
                    <a:pt x="0" y="411723"/>
                    <a:pt x="0" y="386685"/>
                  </a:cubicBezTo>
                  <a:lnTo>
                    <a:pt x="0" y="45336"/>
                  </a:lnTo>
                  <a:cubicBezTo>
                    <a:pt x="0" y="20298"/>
                    <a:pt x="20298" y="0"/>
                    <a:pt x="45336" y="0"/>
                  </a:cubicBezTo>
                  <a:close/>
                </a:path>
              </a:pathLst>
            </a:custGeom>
            <a:blipFill>
              <a:blip r:embed="rId4"/>
              <a:stretch>
                <a:fillRect t="-21791" b="-21791"/>
              </a:stretch>
            </a:blipFill>
          </p:spPr>
          <p:txBody>
            <a:bodyPr/>
            <a:lstStyle/>
            <a:p>
              <a:endParaRPr lang="en-AZ"/>
            </a:p>
          </p:txBody>
        </p:sp>
      </p:grpSp>
      <p:sp>
        <p:nvSpPr>
          <p:cNvPr id="12" name="Freeform 12"/>
          <p:cNvSpPr/>
          <p:nvPr/>
        </p:nvSpPr>
        <p:spPr>
          <a:xfrm>
            <a:off x="1200056" y="2841725"/>
            <a:ext cx="6830663" cy="3082337"/>
          </a:xfrm>
          <a:custGeom>
            <a:avLst/>
            <a:gdLst/>
            <a:ahLst/>
            <a:cxnLst/>
            <a:rect l="l" t="t" r="r" b="b"/>
            <a:pathLst>
              <a:path w="6830663" h="3082337">
                <a:moveTo>
                  <a:pt x="0" y="0"/>
                </a:moveTo>
                <a:lnTo>
                  <a:pt x="6830664" y="0"/>
                </a:lnTo>
                <a:lnTo>
                  <a:pt x="6830664" y="3082337"/>
                </a:lnTo>
                <a:lnTo>
                  <a:pt x="0" y="3082337"/>
                </a:lnTo>
                <a:lnTo>
                  <a:pt x="0" y="0"/>
                </a:lnTo>
                <a:close/>
              </a:path>
            </a:pathLst>
          </a:custGeom>
          <a:blipFill>
            <a:blip r:embed="rId5">
              <a:alphaModFix amt="40000"/>
            </a:blip>
            <a:stretch>
              <a:fillRect/>
            </a:stretch>
          </a:blipFill>
        </p:spPr>
        <p:txBody>
          <a:bodyPr/>
          <a:lstStyle/>
          <a:p>
            <a:endParaRPr lang="en-AZ"/>
          </a:p>
        </p:txBody>
      </p:sp>
      <p:sp>
        <p:nvSpPr>
          <p:cNvPr id="13" name="Freeform 13"/>
          <p:cNvSpPr/>
          <p:nvPr/>
        </p:nvSpPr>
        <p:spPr>
          <a:xfrm>
            <a:off x="1200056" y="6218255"/>
            <a:ext cx="6830663" cy="3082337"/>
          </a:xfrm>
          <a:custGeom>
            <a:avLst/>
            <a:gdLst/>
            <a:ahLst/>
            <a:cxnLst/>
            <a:rect l="l" t="t" r="r" b="b"/>
            <a:pathLst>
              <a:path w="6830663" h="3082337">
                <a:moveTo>
                  <a:pt x="0" y="0"/>
                </a:moveTo>
                <a:lnTo>
                  <a:pt x="6830664" y="0"/>
                </a:lnTo>
                <a:lnTo>
                  <a:pt x="6830664" y="3082337"/>
                </a:lnTo>
                <a:lnTo>
                  <a:pt x="0" y="3082337"/>
                </a:lnTo>
                <a:lnTo>
                  <a:pt x="0" y="0"/>
                </a:lnTo>
                <a:close/>
              </a:path>
            </a:pathLst>
          </a:custGeom>
          <a:blipFill>
            <a:blip r:embed="rId5">
              <a:alphaModFix amt="40000"/>
            </a:blip>
            <a:stretch>
              <a:fillRect/>
            </a:stretch>
          </a:blipFill>
        </p:spPr>
        <p:txBody>
          <a:bodyPr/>
          <a:lstStyle/>
          <a:p>
            <a:endParaRPr lang="en-AZ"/>
          </a:p>
        </p:txBody>
      </p:sp>
      <p:sp>
        <p:nvSpPr>
          <p:cNvPr id="14" name="Freeform 14"/>
          <p:cNvSpPr/>
          <p:nvPr/>
        </p:nvSpPr>
        <p:spPr>
          <a:xfrm>
            <a:off x="8911057" y="2907267"/>
            <a:ext cx="787426" cy="787426"/>
          </a:xfrm>
          <a:custGeom>
            <a:avLst/>
            <a:gdLst/>
            <a:ahLst/>
            <a:cxnLst/>
            <a:rect l="l" t="t" r="r" b="b"/>
            <a:pathLst>
              <a:path w="787426" h="787426">
                <a:moveTo>
                  <a:pt x="0" y="0"/>
                </a:moveTo>
                <a:lnTo>
                  <a:pt x="787425" y="0"/>
                </a:lnTo>
                <a:lnTo>
                  <a:pt x="787425" y="787425"/>
                </a:lnTo>
                <a:lnTo>
                  <a:pt x="0" y="7874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15" name="TextBox 15"/>
          <p:cNvSpPr txBox="1"/>
          <p:nvPr/>
        </p:nvSpPr>
        <p:spPr>
          <a:xfrm>
            <a:off x="3388611" y="921306"/>
            <a:ext cx="12619744" cy="1102866"/>
          </a:xfrm>
          <a:prstGeom prst="rect">
            <a:avLst/>
          </a:prstGeom>
        </p:spPr>
        <p:txBody>
          <a:bodyPr wrap="square" lIns="0" tIns="0" rIns="0" bIns="0" rtlCol="0" anchor="t">
            <a:spAutoFit/>
          </a:bodyPr>
          <a:lstStyle/>
          <a:p>
            <a:pPr algn="l">
              <a:lnSpc>
                <a:spcPts val="8613"/>
              </a:lnSpc>
            </a:pPr>
            <a:r>
              <a:rPr lang="en-US" sz="7299" b="1" dirty="0">
                <a:gradFill>
                  <a:gsLst>
                    <a:gs pos="0">
                      <a:srgbClr val="000000">
                        <a:alpha val="100000"/>
                      </a:srgbClr>
                    </a:gs>
                    <a:gs pos="50000">
                      <a:srgbClr val="34606B">
                        <a:alpha val="100000"/>
                      </a:srgbClr>
                    </a:gs>
                    <a:gs pos="100000">
                      <a:srgbClr val="009D8D">
                        <a:alpha val="100000"/>
                      </a:srgbClr>
                    </a:gs>
                  </a:gsLst>
                  <a:lin ang="0"/>
                </a:gradFill>
                <a:latin typeface="Open Sauce Heavy"/>
                <a:ea typeface="Open Sauce Heavy"/>
                <a:cs typeface="Open Sauce Heavy"/>
                <a:sym typeface="Open Sauce Heavy"/>
              </a:rPr>
              <a:t>Future Cooperation Areas</a:t>
            </a:r>
          </a:p>
        </p:txBody>
      </p:sp>
      <p:sp>
        <p:nvSpPr>
          <p:cNvPr id="16" name="TextBox 16"/>
          <p:cNvSpPr txBox="1"/>
          <p:nvPr/>
        </p:nvSpPr>
        <p:spPr>
          <a:xfrm>
            <a:off x="10063442" y="5574185"/>
            <a:ext cx="6908923" cy="1012056"/>
          </a:xfrm>
          <a:prstGeom prst="rect">
            <a:avLst/>
          </a:prstGeom>
        </p:spPr>
        <p:txBody>
          <a:bodyPr lIns="0" tIns="0" rIns="0" bIns="0" rtlCol="0" anchor="t">
            <a:spAutoFit/>
          </a:bodyPr>
          <a:lstStyle/>
          <a:p>
            <a:pPr algn="l">
              <a:lnSpc>
                <a:spcPts val="3988"/>
              </a:lnSpc>
            </a:pPr>
            <a:r>
              <a:rPr lang="en-US" sz="2849" b="1">
                <a:gradFill>
                  <a:gsLst>
                    <a:gs pos="0">
                      <a:srgbClr val="000000">
                        <a:alpha val="100000"/>
                      </a:srgbClr>
                    </a:gs>
                    <a:gs pos="50000">
                      <a:srgbClr val="34606B">
                        <a:alpha val="100000"/>
                      </a:srgbClr>
                    </a:gs>
                    <a:gs pos="100000">
                      <a:srgbClr val="009D8D">
                        <a:alpha val="100000"/>
                      </a:srgbClr>
                    </a:gs>
                  </a:gsLst>
                  <a:lin ang="5400000"/>
                </a:gradFill>
                <a:latin typeface="Poppins Semi-Bold"/>
                <a:ea typeface="Poppins Semi-Bold"/>
                <a:cs typeface="Poppins Semi-Bold"/>
                <a:sym typeface="Poppins Semi-Bold"/>
              </a:rPr>
              <a:t>Provide Continuous Reskilling/Upskilling Support</a:t>
            </a:r>
          </a:p>
        </p:txBody>
      </p:sp>
      <p:sp>
        <p:nvSpPr>
          <p:cNvPr id="17" name="TextBox 17"/>
          <p:cNvSpPr txBox="1"/>
          <p:nvPr/>
        </p:nvSpPr>
        <p:spPr>
          <a:xfrm>
            <a:off x="10063442" y="7184987"/>
            <a:ext cx="6435598" cy="512706"/>
          </a:xfrm>
          <a:prstGeom prst="rect">
            <a:avLst/>
          </a:prstGeom>
        </p:spPr>
        <p:txBody>
          <a:bodyPr lIns="0" tIns="0" rIns="0" bIns="0" rtlCol="0" anchor="t">
            <a:spAutoFit/>
          </a:bodyPr>
          <a:lstStyle/>
          <a:p>
            <a:pPr algn="l">
              <a:lnSpc>
                <a:spcPts val="3988"/>
              </a:lnSpc>
            </a:pPr>
            <a:r>
              <a:rPr lang="en-US" sz="2849" b="1">
                <a:gradFill>
                  <a:gsLst>
                    <a:gs pos="0">
                      <a:srgbClr val="000000">
                        <a:alpha val="100000"/>
                      </a:srgbClr>
                    </a:gs>
                    <a:gs pos="50000">
                      <a:srgbClr val="34606B">
                        <a:alpha val="100000"/>
                      </a:srgbClr>
                    </a:gs>
                    <a:gs pos="100000">
                      <a:srgbClr val="009D8D">
                        <a:alpha val="100000"/>
                      </a:srgbClr>
                    </a:gs>
                  </a:gsLst>
                  <a:lin ang="5400000"/>
                </a:gradFill>
                <a:latin typeface="Poppins Semi-Bold"/>
                <a:ea typeface="Poppins Semi-Bold"/>
                <a:cs typeface="Poppins Semi-Bold"/>
                <a:sym typeface="Poppins Semi-Bold"/>
              </a:rPr>
              <a:t>Reforming Educational Curriculum</a:t>
            </a:r>
          </a:p>
        </p:txBody>
      </p:sp>
      <p:sp>
        <p:nvSpPr>
          <p:cNvPr id="18" name="TextBox 18"/>
          <p:cNvSpPr txBox="1"/>
          <p:nvPr/>
        </p:nvSpPr>
        <p:spPr>
          <a:xfrm>
            <a:off x="10063442" y="8567826"/>
            <a:ext cx="6634807" cy="512706"/>
          </a:xfrm>
          <a:prstGeom prst="rect">
            <a:avLst/>
          </a:prstGeom>
        </p:spPr>
        <p:txBody>
          <a:bodyPr lIns="0" tIns="0" rIns="0" bIns="0" rtlCol="0" anchor="t">
            <a:spAutoFit/>
          </a:bodyPr>
          <a:lstStyle/>
          <a:p>
            <a:pPr algn="l">
              <a:lnSpc>
                <a:spcPts val="3988"/>
              </a:lnSpc>
            </a:pPr>
            <a:r>
              <a:rPr lang="en-US" sz="2849" b="1">
                <a:gradFill>
                  <a:gsLst>
                    <a:gs pos="0">
                      <a:srgbClr val="000000">
                        <a:alpha val="100000"/>
                      </a:srgbClr>
                    </a:gs>
                    <a:gs pos="50000">
                      <a:srgbClr val="34606B">
                        <a:alpha val="100000"/>
                      </a:srgbClr>
                    </a:gs>
                    <a:gs pos="100000">
                      <a:srgbClr val="009D8D">
                        <a:alpha val="100000"/>
                      </a:srgbClr>
                    </a:gs>
                  </a:gsLst>
                  <a:lin ang="5400000"/>
                </a:gradFill>
                <a:latin typeface="Poppins Semi-Bold"/>
                <a:ea typeface="Poppins Semi-Bold"/>
                <a:cs typeface="Poppins Semi-Bold"/>
                <a:sym typeface="Poppins Semi-Bold"/>
              </a:rPr>
              <a:t>Develop Career Guidance Systems </a:t>
            </a:r>
          </a:p>
        </p:txBody>
      </p:sp>
      <p:sp>
        <p:nvSpPr>
          <p:cNvPr id="19" name="TextBox 19"/>
          <p:cNvSpPr txBox="1"/>
          <p:nvPr/>
        </p:nvSpPr>
        <p:spPr>
          <a:xfrm>
            <a:off x="10063442" y="2756000"/>
            <a:ext cx="6634807" cy="1012056"/>
          </a:xfrm>
          <a:prstGeom prst="rect">
            <a:avLst/>
          </a:prstGeom>
        </p:spPr>
        <p:txBody>
          <a:bodyPr lIns="0" tIns="0" rIns="0" bIns="0" rtlCol="0" anchor="t">
            <a:spAutoFit/>
          </a:bodyPr>
          <a:lstStyle/>
          <a:p>
            <a:pPr algn="l">
              <a:lnSpc>
                <a:spcPts val="3988"/>
              </a:lnSpc>
            </a:pPr>
            <a:r>
              <a:rPr lang="en-US" sz="2849" b="1">
                <a:gradFill>
                  <a:gsLst>
                    <a:gs pos="0">
                      <a:srgbClr val="000000">
                        <a:alpha val="100000"/>
                      </a:srgbClr>
                    </a:gs>
                    <a:gs pos="50000">
                      <a:srgbClr val="34606B">
                        <a:alpha val="100000"/>
                      </a:srgbClr>
                    </a:gs>
                    <a:gs pos="100000">
                      <a:srgbClr val="009D8D">
                        <a:alpha val="100000"/>
                      </a:srgbClr>
                    </a:gs>
                  </a:gsLst>
                  <a:lin ang="5400000"/>
                </a:gradFill>
                <a:latin typeface="Poppins Semi-Bold"/>
                <a:ea typeface="Poppins Semi-Bold"/>
                <a:cs typeface="Poppins Semi-Bold"/>
                <a:sym typeface="Poppins Semi-Bold"/>
              </a:rPr>
              <a:t>Strengthen Education–Employer Partnerships </a:t>
            </a:r>
          </a:p>
        </p:txBody>
      </p:sp>
      <p:sp>
        <p:nvSpPr>
          <p:cNvPr id="20" name="TextBox 20"/>
          <p:cNvSpPr txBox="1"/>
          <p:nvPr/>
        </p:nvSpPr>
        <p:spPr>
          <a:xfrm>
            <a:off x="10063442" y="4153540"/>
            <a:ext cx="6829438" cy="1012056"/>
          </a:xfrm>
          <a:prstGeom prst="rect">
            <a:avLst/>
          </a:prstGeom>
        </p:spPr>
        <p:txBody>
          <a:bodyPr lIns="0" tIns="0" rIns="0" bIns="0" rtlCol="0" anchor="t">
            <a:spAutoFit/>
          </a:bodyPr>
          <a:lstStyle/>
          <a:p>
            <a:pPr algn="l">
              <a:lnSpc>
                <a:spcPts val="3988"/>
              </a:lnSpc>
            </a:pPr>
            <a:r>
              <a:rPr lang="en-US" sz="2849" b="1" dirty="0">
                <a:gradFill>
                  <a:gsLst>
                    <a:gs pos="0">
                      <a:srgbClr val="000000">
                        <a:alpha val="100000"/>
                      </a:srgbClr>
                    </a:gs>
                    <a:gs pos="50000">
                      <a:srgbClr val="34606B">
                        <a:alpha val="100000"/>
                      </a:srgbClr>
                    </a:gs>
                    <a:gs pos="100000">
                      <a:srgbClr val="009D8D">
                        <a:alpha val="100000"/>
                      </a:srgbClr>
                    </a:gs>
                  </a:gsLst>
                  <a:lin ang="5400000"/>
                </a:gradFill>
                <a:latin typeface="Poppins Semi-Bold"/>
                <a:ea typeface="Poppins Semi-Bold"/>
                <a:cs typeface="Poppins Semi-Bold"/>
                <a:sym typeface="Poppins Semi-Bold"/>
              </a:rPr>
              <a:t>Enhance/ Establish Skills Forecasting &amp; Labour Market Analysis Systems </a:t>
            </a:r>
          </a:p>
        </p:txBody>
      </p:sp>
      <p:sp>
        <p:nvSpPr>
          <p:cNvPr id="21" name="Freeform 21"/>
          <p:cNvSpPr/>
          <p:nvPr/>
        </p:nvSpPr>
        <p:spPr>
          <a:xfrm>
            <a:off x="8911057" y="4308718"/>
            <a:ext cx="787426" cy="787426"/>
          </a:xfrm>
          <a:custGeom>
            <a:avLst/>
            <a:gdLst/>
            <a:ahLst/>
            <a:cxnLst/>
            <a:rect l="l" t="t" r="r" b="b"/>
            <a:pathLst>
              <a:path w="787426" h="787426">
                <a:moveTo>
                  <a:pt x="0" y="0"/>
                </a:moveTo>
                <a:lnTo>
                  <a:pt x="787425" y="0"/>
                </a:lnTo>
                <a:lnTo>
                  <a:pt x="787425" y="787426"/>
                </a:lnTo>
                <a:lnTo>
                  <a:pt x="0" y="78742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22" name="Freeform 22"/>
          <p:cNvSpPr/>
          <p:nvPr/>
        </p:nvSpPr>
        <p:spPr>
          <a:xfrm>
            <a:off x="8911057" y="5729363"/>
            <a:ext cx="787426" cy="787426"/>
          </a:xfrm>
          <a:custGeom>
            <a:avLst/>
            <a:gdLst/>
            <a:ahLst/>
            <a:cxnLst/>
            <a:rect l="l" t="t" r="r" b="b"/>
            <a:pathLst>
              <a:path w="787426" h="787426">
                <a:moveTo>
                  <a:pt x="0" y="0"/>
                </a:moveTo>
                <a:lnTo>
                  <a:pt x="787425" y="0"/>
                </a:lnTo>
                <a:lnTo>
                  <a:pt x="787425" y="787425"/>
                </a:lnTo>
                <a:lnTo>
                  <a:pt x="0" y="7874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23" name="Freeform 23"/>
          <p:cNvSpPr/>
          <p:nvPr/>
        </p:nvSpPr>
        <p:spPr>
          <a:xfrm>
            <a:off x="8911057" y="7090490"/>
            <a:ext cx="787426" cy="787426"/>
          </a:xfrm>
          <a:custGeom>
            <a:avLst/>
            <a:gdLst/>
            <a:ahLst/>
            <a:cxnLst/>
            <a:rect l="l" t="t" r="r" b="b"/>
            <a:pathLst>
              <a:path w="787426" h="787426">
                <a:moveTo>
                  <a:pt x="0" y="0"/>
                </a:moveTo>
                <a:lnTo>
                  <a:pt x="787425" y="0"/>
                </a:lnTo>
                <a:lnTo>
                  <a:pt x="787425" y="787426"/>
                </a:lnTo>
                <a:lnTo>
                  <a:pt x="0" y="78742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24" name="Freeform 24"/>
          <p:cNvSpPr/>
          <p:nvPr/>
        </p:nvSpPr>
        <p:spPr>
          <a:xfrm>
            <a:off x="8911057" y="8473328"/>
            <a:ext cx="787426" cy="787426"/>
          </a:xfrm>
          <a:custGeom>
            <a:avLst/>
            <a:gdLst/>
            <a:ahLst/>
            <a:cxnLst/>
            <a:rect l="l" t="t" r="r" b="b"/>
            <a:pathLst>
              <a:path w="787426" h="787426">
                <a:moveTo>
                  <a:pt x="0" y="0"/>
                </a:moveTo>
                <a:lnTo>
                  <a:pt x="787425" y="0"/>
                </a:lnTo>
                <a:lnTo>
                  <a:pt x="787425" y="787426"/>
                </a:lnTo>
                <a:lnTo>
                  <a:pt x="0" y="78742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25" name="TextBox 25"/>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100000">
              <a:srgbClr val="FFFFFF">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rot="-932681" flipH="1" flipV="1">
            <a:off x="-4378334" y="639893"/>
            <a:ext cx="14220834" cy="14203058"/>
          </a:xfrm>
          <a:custGeom>
            <a:avLst/>
            <a:gdLst/>
            <a:ahLst/>
            <a:cxnLst/>
            <a:rect l="l" t="t" r="r" b="b"/>
            <a:pathLst>
              <a:path w="14220834" h="14203058">
                <a:moveTo>
                  <a:pt x="14220833" y="14203058"/>
                </a:moveTo>
                <a:lnTo>
                  <a:pt x="0" y="14203058"/>
                </a:lnTo>
                <a:lnTo>
                  <a:pt x="0" y="0"/>
                </a:lnTo>
                <a:lnTo>
                  <a:pt x="14220833" y="0"/>
                </a:lnTo>
                <a:lnTo>
                  <a:pt x="14220833" y="14203058"/>
                </a:lnTo>
                <a:close/>
              </a:path>
            </a:pathLst>
          </a:custGeom>
          <a:blipFill>
            <a:blip r:embed="rId2"/>
            <a:stretch>
              <a:fillRect/>
            </a:stretch>
          </a:blipFill>
        </p:spPr>
        <p:txBody>
          <a:bodyPr/>
          <a:lstStyle/>
          <a:p>
            <a:endParaRPr lang="en-AZ"/>
          </a:p>
        </p:txBody>
      </p:sp>
      <p:sp>
        <p:nvSpPr>
          <p:cNvPr id="3" name="Freeform 3"/>
          <p:cNvSpPr/>
          <p:nvPr/>
        </p:nvSpPr>
        <p:spPr>
          <a:xfrm>
            <a:off x="12829488" y="739455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alphaModFix amt="38000"/>
              <a:extLst>
                <a:ext uri="{96DAC541-7B7A-43D3-8B79-37D633B846F1}">
                  <asvg:svgBlip xmlns:asvg="http://schemas.microsoft.com/office/drawing/2016/SVG/main" r:embed="rId3"/>
                </a:ext>
              </a:extLst>
            </a:blip>
            <a:stretch>
              <a:fillRect/>
            </a:stretch>
          </a:blipFill>
        </p:spPr>
        <p:txBody>
          <a:bodyPr/>
          <a:lstStyle/>
          <a:p>
            <a:endParaRPr lang="en-AZ"/>
          </a:p>
        </p:txBody>
      </p:sp>
      <p:sp>
        <p:nvSpPr>
          <p:cNvPr id="4" name="Freeform 4"/>
          <p:cNvSpPr/>
          <p:nvPr/>
        </p:nvSpPr>
        <p:spPr>
          <a:xfrm>
            <a:off x="12829488" y="5683274"/>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alphaModFix amt="38000"/>
              <a:extLst>
                <a:ext uri="{96DAC541-7B7A-43D3-8B79-37D633B846F1}">
                  <asvg:svgBlip xmlns:asvg="http://schemas.microsoft.com/office/drawing/2016/SVG/main" r:embed="rId3"/>
                </a:ext>
              </a:extLst>
            </a:blip>
            <a:stretch>
              <a:fillRect/>
            </a:stretch>
          </a:blipFill>
        </p:spPr>
        <p:txBody>
          <a:bodyPr/>
          <a:lstStyle/>
          <a:p>
            <a:endParaRPr lang="en-AZ"/>
          </a:p>
        </p:txBody>
      </p:sp>
      <p:sp>
        <p:nvSpPr>
          <p:cNvPr id="5" name="Freeform 5"/>
          <p:cNvSpPr/>
          <p:nvPr/>
        </p:nvSpPr>
        <p:spPr>
          <a:xfrm>
            <a:off x="12822441" y="3967948"/>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alphaModFix amt="38000"/>
              <a:extLst>
                <a:ext uri="{96DAC541-7B7A-43D3-8B79-37D633B846F1}">
                  <asvg:svgBlip xmlns:asvg="http://schemas.microsoft.com/office/drawing/2016/SVG/main" r:embed="rId3"/>
                </a:ext>
              </a:extLst>
            </a:blip>
            <a:stretch>
              <a:fillRect/>
            </a:stretch>
          </a:blipFill>
        </p:spPr>
        <p:txBody>
          <a:bodyPr/>
          <a:lstStyle/>
          <a:p>
            <a:endParaRPr lang="en-AZ"/>
          </a:p>
        </p:txBody>
      </p:sp>
      <p:sp>
        <p:nvSpPr>
          <p:cNvPr id="6" name="Freeform 6"/>
          <p:cNvSpPr/>
          <p:nvPr/>
        </p:nvSpPr>
        <p:spPr>
          <a:xfrm>
            <a:off x="12803391" y="213615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alphaModFix amt="38000"/>
              <a:extLst>
                <a:ext uri="{96DAC541-7B7A-43D3-8B79-37D633B846F1}">
                  <asvg:svgBlip xmlns:asvg="http://schemas.microsoft.com/office/drawing/2016/SVG/main" r:embed="rId3"/>
                </a:ext>
              </a:extLst>
            </a:blip>
            <a:stretch>
              <a:fillRect/>
            </a:stretch>
          </a:blipFill>
        </p:spPr>
        <p:txBody>
          <a:bodyPr/>
          <a:lstStyle/>
          <a:p>
            <a:endParaRPr lang="en-AZ"/>
          </a:p>
        </p:txBody>
      </p:sp>
      <p:sp>
        <p:nvSpPr>
          <p:cNvPr id="7" name="Freeform 7"/>
          <p:cNvSpPr/>
          <p:nvPr/>
        </p:nvSpPr>
        <p:spPr>
          <a:xfrm>
            <a:off x="12812916" y="351522"/>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alphaModFix amt="38000"/>
              <a:extLst>
                <a:ext uri="{96DAC541-7B7A-43D3-8B79-37D633B846F1}">
                  <asvg:svgBlip xmlns:asvg="http://schemas.microsoft.com/office/drawing/2016/SVG/main" r:embed="rId3"/>
                </a:ext>
              </a:extLst>
            </a:blip>
            <a:stretch>
              <a:fillRect/>
            </a:stretch>
          </a:blipFill>
        </p:spPr>
        <p:txBody>
          <a:bodyPr/>
          <a:lstStyle/>
          <a:p>
            <a:endParaRPr lang="en-AZ"/>
          </a:p>
        </p:txBody>
      </p:sp>
      <p:sp>
        <p:nvSpPr>
          <p:cNvPr id="8" name="Freeform 8"/>
          <p:cNvSpPr/>
          <p:nvPr/>
        </p:nvSpPr>
        <p:spPr>
          <a:xfrm rot="7601512" flipH="1">
            <a:off x="9939341" y="3927307"/>
            <a:ext cx="13518948" cy="6685412"/>
          </a:xfrm>
          <a:custGeom>
            <a:avLst/>
            <a:gdLst/>
            <a:ahLst/>
            <a:cxnLst/>
            <a:rect l="l" t="t" r="r" b="b"/>
            <a:pathLst>
              <a:path w="13518948" h="6685412">
                <a:moveTo>
                  <a:pt x="13518948" y="0"/>
                </a:moveTo>
                <a:lnTo>
                  <a:pt x="0" y="0"/>
                </a:lnTo>
                <a:lnTo>
                  <a:pt x="0" y="6685411"/>
                </a:lnTo>
                <a:lnTo>
                  <a:pt x="13518948" y="6685411"/>
                </a:lnTo>
                <a:lnTo>
                  <a:pt x="13518948" y="0"/>
                </a:lnTo>
                <a:close/>
              </a:path>
            </a:pathLst>
          </a:custGeom>
          <a:blipFill>
            <a:blip>
              <a:alphaModFix amt="31000"/>
              <a:extLst>
                <a:ext uri="{96DAC541-7B7A-43D3-8B79-37D633B846F1}">
                  <asvg:svgBlip xmlns:asvg="http://schemas.microsoft.com/office/drawing/2016/SVG/main" r:embed="rId4"/>
                </a:ext>
              </a:extLst>
            </a:blip>
            <a:stretch>
              <a:fillRect r="-134" b="-129447"/>
            </a:stretch>
          </a:blipFill>
        </p:spPr>
        <p:txBody>
          <a:bodyPr/>
          <a:lstStyle/>
          <a:p>
            <a:endParaRPr lang="en-AZ"/>
          </a:p>
        </p:txBody>
      </p:sp>
      <p:grpSp>
        <p:nvGrpSpPr>
          <p:cNvPr id="9" name="Group 9"/>
          <p:cNvGrpSpPr/>
          <p:nvPr/>
        </p:nvGrpSpPr>
        <p:grpSpPr>
          <a:xfrm>
            <a:off x="9227094" y="1028700"/>
            <a:ext cx="7530302" cy="1483751"/>
            <a:chOff x="0" y="0"/>
            <a:chExt cx="2682577" cy="528568"/>
          </a:xfrm>
        </p:grpSpPr>
        <p:sp>
          <p:nvSpPr>
            <p:cNvPr id="10" name="Freeform 10"/>
            <p:cNvSpPr/>
            <p:nvPr/>
          </p:nvSpPr>
          <p:spPr>
            <a:xfrm>
              <a:off x="0" y="0"/>
              <a:ext cx="2682577" cy="528568"/>
            </a:xfrm>
            <a:custGeom>
              <a:avLst/>
              <a:gdLst/>
              <a:ahLst/>
              <a:cxnLst/>
              <a:rect l="l" t="t" r="r" b="b"/>
              <a:pathLst>
                <a:path w="2682577" h="528568">
                  <a:moveTo>
                    <a:pt x="95614" y="0"/>
                  </a:moveTo>
                  <a:lnTo>
                    <a:pt x="2586963" y="0"/>
                  </a:lnTo>
                  <a:cubicBezTo>
                    <a:pt x="2612322" y="0"/>
                    <a:pt x="2636641" y="10074"/>
                    <a:pt x="2654572" y="28005"/>
                  </a:cubicBezTo>
                  <a:cubicBezTo>
                    <a:pt x="2672503" y="45936"/>
                    <a:pt x="2682577" y="70255"/>
                    <a:pt x="2682577" y="95614"/>
                  </a:cubicBezTo>
                  <a:lnTo>
                    <a:pt x="2682577" y="432954"/>
                  </a:lnTo>
                  <a:cubicBezTo>
                    <a:pt x="2682577" y="458313"/>
                    <a:pt x="2672503" y="482632"/>
                    <a:pt x="2654572" y="500563"/>
                  </a:cubicBezTo>
                  <a:cubicBezTo>
                    <a:pt x="2636641" y="518494"/>
                    <a:pt x="2612322" y="528568"/>
                    <a:pt x="2586963" y="528568"/>
                  </a:cubicBezTo>
                  <a:lnTo>
                    <a:pt x="95614" y="528568"/>
                  </a:lnTo>
                  <a:cubicBezTo>
                    <a:pt x="70255" y="528568"/>
                    <a:pt x="45936" y="518494"/>
                    <a:pt x="28005" y="500563"/>
                  </a:cubicBezTo>
                  <a:cubicBezTo>
                    <a:pt x="10074" y="482632"/>
                    <a:pt x="0" y="458313"/>
                    <a:pt x="0" y="432954"/>
                  </a:cubicBezTo>
                  <a:lnTo>
                    <a:pt x="0" y="95614"/>
                  </a:lnTo>
                  <a:cubicBezTo>
                    <a:pt x="0" y="70255"/>
                    <a:pt x="10074" y="45936"/>
                    <a:pt x="28005" y="28005"/>
                  </a:cubicBezTo>
                  <a:cubicBezTo>
                    <a:pt x="45936" y="10074"/>
                    <a:pt x="70255" y="0"/>
                    <a:pt x="95614" y="0"/>
                  </a:cubicBezTo>
                  <a:close/>
                </a:path>
              </a:pathLst>
            </a:custGeom>
            <a:gradFill rotWithShape="1">
              <a:gsLst>
                <a:gs pos="0">
                  <a:srgbClr val="0F4A52">
                    <a:alpha val="100000"/>
                  </a:srgbClr>
                </a:gs>
                <a:gs pos="100000">
                  <a:srgbClr val="33ADCD">
                    <a:alpha val="100000"/>
                  </a:srgbClr>
                </a:gs>
              </a:gsLst>
              <a:lin ang="5400000"/>
            </a:gradFill>
            <a:ln w="57150" cap="rnd">
              <a:solidFill>
                <a:srgbClr val="063B42"/>
              </a:solidFill>
              <a:prstDash val="solid"/>
              <a:round/>
            </a:ln>
          </p:spPr>
          <p:txBody>
            <a:bodyPr/>
            <a:lstStyle/>
            <a:p>
              <a:endParaRPr lang="en-AZ"/>
            </a:p>
          </p:txBody>
        </p:sp>
        <p:sp>
          <p:nvSpPr>
            <p:cNvPr id="11" name="TextBox 11"/>
            <p:cNvSpPr txBox="1"/>
            <p:nvPr/>
          </p:nvSpPr>
          <p:spPr>
            <a:xfrm>
              <a:off x="0" y="-28575"/>
              <a:ext cx="2682577" cy="557143"/>
            </a:xfrm>
            <a:prstGeom prst="rect">
              <a:avLst/>
            </a:prstGeom>
          </p:spPr>
          <p:txBody>
            <a:bodyPr lIns="50800" tIns="50800" rIns="50800" bIns="50800" rtlCol="0" anchor="ctr"/>
            <a:lstStyle/>
            <a:p>
              <a:pPr algn="ctr">
                <a:lnSpc>
                  <a:spcPts val="2015"/>
                </a:lnSpc>
              </a:pPr>
              <a:endParaRPr/>
            </a:p>
          </p:txBody>
        </p:sp>
      </p:grpSp>
      <p:grpSp>
        <p:nvGrpSpPr>
          <p:cNvPr id="12" name="Group 12"/>
          <p:cNvGrpSpPr/>
          <p:nvPr/>
        </p:nvGrpSpPr>
        <p:grpSpPr>
          <a:xfrm>
            <a:off x="9428743" y="1189021"/>
            <a:ext cx="1304488" cy="1163108"/>
            <a:chOff x="0" y="0"/>
            <a:chExt cx="464708" cy="414343"/>
          </a:xfrm>
        </p:grpSpPr>
        <p:sp>
          <p:nvSpPr>
            <p:cNvPr id="13" name="Freeform 13"/>
            <p:cNvSpPr/>
            <p:nvPr/>
          </p:nvSpPr>
          <p:spPr>
            <a:xfrm>
              <a:off x="0" y="0"/>
              <a:ext cx="464708" cy="414343"/>
            </a:xfrm>
            <a:custGeom>
              <a:avLst/>
              <a:gdLst/>
              <a:ahLst/>
              <a:cxnLst/>
              <a:rect l="l" t="t" r="r" b="b"/>
              <a:pathLst>
                <a:path w="464708" h="414343">
                  <a:moveTo>
                    <a:pt x="207171" y="0"/>
                  </a:moveTo>
                  <a:lnTo>
                    <a:pt x="257536" y="0"/>
                  </a:lnTo>
                  <a:cubicBezTo>
                    <a:pt x="312482" y="0"/>
                    <a:pt x="365177" y="21827"/>
                    <a:pt x="404029" y="60679"/>
                  </a:cubicBezTo>
                  <a:cubicBezTo>
                    <a:pt x="442881" y="99531"/>
                    <a:pt x="464708" y="152226"/>
                    <a:pt x="464708" y="207171"/>
                  </a:cubicBezTo>
                  <a:lnTo>
                    <a:pt x="464708" y="207171"/>
                  </a:lnTo>
                  <a:cubicBezTo>
                    <a:pt x="464708" y="321589"/>
                    <a:pt x="371954" y="414343"/>
                    <a:pt x="257536" y="414343"/>
                  </a:cubicBezTo>
                  <a:lnTo>
                    <a:pt x="207171" y="414343"/>
                  </a:lnTo>
                  <a:cubicBezTo>
                    <a:pt x="152226" y="414343"/>
                    <a:pt x="99531" y="392516"/>
                    <a:pt x="60679" y="353664"/>
                  </a:cubicBezTo>
                  <a:cubicBezTo>
                    <a:pt x="21827" y="314812"/>
                    <a:pt x="0" y="262117"/>
                    <a:pt x="0" y="207171"/>
                  </a:cubicBezTo>
                  <a:lnTo>
                    <a:pt x="0" y="207171"/>
                  </a:lnTo>
                  <a:cubicBezTo>
                    <a:pt x="0" y="152226"/>
                    <a:pt x="21827" y="99531"/>
                    <a:pt x="60679" y="60679"/>
                  </a:cubicBezTo>
                  <a:cubicBezTo>
                    <a:pt x="99531" y="21827"/>
                    <a:pt x="152226" y="0"/>
                    <a:pt x="207171" y="0"/>
                  </a:cubicBezTo>
                  <a:close/>
                </a:path>
              </a:pathLst>
            </a:custGeom>
            <a:gradFill rotWithShape="1">
              <a:gsLst>
                <a:gs pos="0">
                  <a:srgbClr val="0F4A52">
                    <a:alpha val="100000"/>
                  </a:srgbClr>
                </a:gs>
                <a:gs pos="100000">
                  <a:srgbClr val="33ADCD">
                    <a:alpha val="100000"/>
                  </a:srgbClr>
                </a:gs>
              </a:gsLst>
              <a:path path="circle">
                <a:fillToRect l="50000" t="50000" r="50000" b="50000"/>
              </a:path>
            </a:gradFill>
            <a:ln w="57150" cap="rnd">
              <a:gradFill>
                <a:gsLst>
                  <a:gs pos="0">
                    <a:srgbClr val="082327">
                      <a:alpha val="100000"/>
                    </a:srgbClr>
                  </a:gs>
                  <a:gs pos="100000">
                    <a:srgbClr val="45D8FF">
                      <a:alpha val="100000"/>
                    </a:srgbClr>
                  </a:gs>
                </a:gsLst>
                <a:lin ang="5400000"/>
              </a:gradFill>
              <a:prstDash val="solid"/>
              <a:round/>
            </a:ln>
          </p:spPr>
          <p:txBody>
            <a:bodyPr/>
            <a:lstStyle/>
            <a:p>
              <a:endParaRPr lang="en-AZ"/>
            </a:p>
          </p:txBody>
        </p:sp>
        <p:sp>
          <p:nvSpPr>
            <p:cNvPr id="14" name="TextBox 14"/>
            <p:cNvSpPr txBox="1"/>
            <p:nvPr/>
          </p:nvSpPr>
          <p:spPr>
            <a:xfrm>
              <a:off x="0" y="-28575"/>
              <a:ext cx="464708" cy="442918"/>
            </a:xfrm>
            <a:prstGeom prst="rect">
              <a:avLst/>
            </a:prstGeom>
          </p:spPr>
          <p:txBody>
            <a:bodyPr lIns="50800" tIns="50800" rIns="50800" bIns="50800" rtlCol="0" anchor="ctr"/>
            <a:lstStyle/>
            <a:p>
              <a:pPr algn="ctr">
                <a:lnSpc>
                  <a:spcPts val="2015"/>
                </a:lnSpc>
              </a:pPr>
              <a:endParaRPr/>
            </a:p>
          </p:txBody>
        </p:sp>
      </p:grpSp>
      <p:sp>
        <p:nvSpPr>
          <p:cNvPr id="15" name="Freeform 15"/>
          <p:cNvSpPr/>
          <p:nvPr/>
        </p:nvSpPr>
        <p:spPr>
          <a:xfrm>
            <a:off x="9694279" y="1393014"/>
            <a:ext cx="732646" cy="732646"/>
          </a:xfrm>
          <a:custGeom>
            <a:avLst/>
            <a:gdLst/>
            <a:ahLst/>
            <a:cxnLst/>
            <a:rect l="l" t="t" r="r" b="b"/>
            <a:pathLst>
              <a:path w="732646" h="732646">
                <a:moveTo>
                  <a:pt x="0" y="0"/>
                </a:moveTo>
                <a:lnTo>
                  <a:pt x="732646" y="0"/>
                </a:lnTo>
                <a:lnTo>
                  <a:pt x="732646" y="732646"/>
                </a:lnTo>
                <a:lnTo>
                  <a:pt x="0" y="73264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grpSp>
        <p:nvGrpSpPr>
          <p:cNvPr id="16" name="Group 16"/>
          <p:cNvGrpSpPr/>
          <p:nvPr/>
        </p:nvGrpSpPr>
        <p:grpSpPr>
          <a:xfrm>
            <a:off x="9227094" y="2887660"/>
            <a:ext cx="7530302" cy="1483751"/>
            <a:chOff x="0" y="0"/>
            <a:chExt cx="2682577" cy="528568"/>
          </a:xfrm>
        </p:grpSpPr>
        <p:sp>
          <p:nvSpPr>
            <p:cNvPr id="17" name="Freeform 17"/>
            <p:cNvSpPr/>
            <p:nvPr/>
          </p:nvSpPr>
          <p:spPr>
            <a:xfrm>
              <a:off x="0" y="0"/>
              <a:ext cx="2682577" cy="528568"/>
            </a:xfrm>
            <a:custGeom>
              <a:avLst/>
              <a:gdLst/>
              <a:ahLst/>
              <a:cxnLst/>
              <a:rect l="l" t="t" r="r" b="b"/>
              <a:pathLst>
                <a:path w="2682577" h="528568">
                  <a:moveTo>
                    <a:pt x="95614" y="0"/>
                  </a:moveTo>
                  <a:lnTo>
                    <a:pt x="2586963" y="0"/>
                  </a:lnTo>
                  <a:cubicBezTo>
                    <a:pt x="2612322" y="0"/>
                    <a:pt x="2636641" y="10074"/>
                    <a:pt x="2654572" y="28005"/>
                  </a:cubicBezTo>
                  <a:cubicBezTo>
                    <a:pt x="2672503" y="45936"/>
                    <a:pt x="2682577" y="70255"/>
                    <a:pt x="2682577" y="95614"/>
                  </a:cubicBezTo>
                  <a:lnTo>
                    <a:pt x="2682577" y="432954"/>
                  </a:lnTo>
                  <a:cubicBezTo>
                    <a:pt x="2682577" y="458313"/>
                    <a:pt x="2672503" y="482632"/>
                    <a:pt x="2654572" y="500563"/>
                  </a:cubicBezTo>
                  <a:cubicBezTo>
                    <a:pt x="2636641" y="518494"/>
                    <a:pt x="2612322" y="528568"/>
                    <a:pt x="2586963" y="528568"/>
                  </a:cubicBezTo>
                  <a:lnTo>
                    <a:pt x="95614" y="528568"/>
                  </a:lnTo>
                  <a:cubicBezTo>
                    <a:pt x="70255" y="528568"/>
                    <a:pt x="45936" y="518494"/>
                    <a:pt x="28005" y="500563"/>
                  </a:cubicBezTo>
                  <a:cubicBezTo>
                    <a:pt x="10074" y="482632"/>
                    <a:pt x="0" y="458313"/>
                    <a:pt x="0" y="432954"/>
                  </a:cubicBezTo>
                  <a:lnTo>
                    <a:pt x="0" y="95614"/>
                  </a:lnTo>
                  <a:cubicBezTo>
                    <a:pt x="0" y="70255"/>
                    <a:pt x="10074" y="45936"/>
                    <a:pt x="28005" y="28005"/>
                  </a:cubicBezTo>
                  <a:cubicBezTo>
                    <a:pt x="45936" y="10074"/>
                    <a:pt x="70255" y="0"/>
                    <a:pt x="95614" y="0"/>
                  </a:cubicBezTo>
                  <a:close/>
                </a:path>
              </a:pathLst>
            </a:custGeom>
            <a:gradFill rotWithShape="1">
              <a:gsLst>
                <a:gs pos="0">
                  <a:srgbClr val="807940">
                    <a:alpha val="100000"/>
                  </a:srgbClr>
                </a:gs>
                <a:gs pos="100000">
                  <a:srgbClr val="EDFF80">
                    <a:alpha val="100000"/>
                  </a:srgbClr>
                </a:gs>
              </a:gsLst>
              <a:lin ang="5400000"/>
            </a:gradFill>
            <a:ln w="57150" cap="rnd">
              <a:solidFill>
                <a:srgbClr val="063B42"/>
              </a:solidFill>
              <a:prstDash val="solid"/>
              <a:round/>
            </a:ln>
          </p:spPr>
          <p:txBody>
            <a:bodyPr/>
            <a:lstStyle/>
            <a:p>
              <a:endParaRPr lang="en-AZ"/>
            </a:p>
          </p:txBody>
        </p:sp>
        <p:sp>
          <p:nvSpPr>
            <p:cNvPr id="18" name="TextBox 18"/>
            <p:cNvSpPr txBox="1"/>
            <p:nvPr/>
          </p:nvSpPr>
          <p:spPr>
            <a:xfrm>
              <a:off x="0" y="-28575"/>
              <a:ext cx="2682577" cy="557143"/>
            </a:xfrm>
            <a:prstGeom prst="rect">
              <a:avLst/>
            </a:prstGeom>
          </p:spPr>
          <p:txBody>
            <a:bodyPr lIns="50800" tIns="50800" rIns="50800" bIns="50800" rtlCol="0" anchor="ctr"/>
            <a:lstStyle/>
            <a:p>
              <a:pPr algn="ctr">
                <a:lnSpc>
                  <a:spcPts val="2015"/>
                </a:lnSpc>
              </a:pPr>
              <a:endParaRPr/>
            </a:p>
          </p:txBody>
        </p:sp>
      </p:grpSp>
      <p:grpSp>
        <p:nvGrpSpPr>
          <p:cNvPr id="19" name="Group 19"/>
          <p:cNvGrpSpPr/>
          <p:nvPr/>
        </p:nvGrpSpPr>
        <p:grpSpPr>
          <a:xfrm>
            <a:off x="9428743" y="3047981"/>
            <a:ext cx="1304488" cy="1163108"/>
            <a:chOff x="0" y="0"/>
            <a:chExt cx="464708" cy="414343"/>
          </a:xfrm>
        </p:grpSpPr>
        <p:sp>
          <p:nvSpPr>
            <p:cNvPr id="20" name="Freeform 20"/>
            <p:cNvSpPr/>
            <p:nvPr/>
          </p:nvSpPr>
          <p:spPr>
            <a:xfrm>
              <a:off x="0" y="0"/>
              <a:ext cx="464708" cy="414343"/>
            </a:xfrm>
            <a:custGeom>
              <a:avLst/>
              <a:gdLst/>
              <a:ahLst/>
              <a:cxnLst/>
              <a:rect l="l" t="t" r="r" b="b"/>
              <a:pathLst>
                <a:path w="464708" h="414343">
                  <a:moveTo>
                    <a:pt x="207171" y="0"/>
                  </a:moveTo>
                  <a:lnTo>
                    <a:pt x="257536" y="0"/>
                  </a:lnTo>
                  <a:cubicBezTo>
                    <a:pt x="312482" y="0"/>
                    <a:pt x="365177" y="21827"/>
                    <a:pt x="404029" y="60679"/>
                  </a:cubicBezTo>
                  <a:cubicBezTo>
                    <a:pt x="442881" y="99531"/>
                    <a:pt x="464708" y="152226"/>
                    <a:pt x="464708" y="207171"/>
                  </a:cubicBezTo>
                  <a:lnTo>
                    <a:pt x="464708" y="207171"/>
                  </a:lnTo>
                  <a:cubicBezTo>
                    <a:pt x="464708" y="321589"/>
                    <a:pt x="371954" y="414343"/>
                    <a:pt x="257536" y="414343"/>
                  </a:cubicBezTo>
                  <a:lnTo>
                    <a:pt x="207171" y="414343"/>
                  </a:lnTo>
                  <a:cubicBezTo>
                    <a:pt x="152226" y="414343"/>
                    <a:pt x="99531" y="392516"/>
                    <a:pt x="60679" y="353664"/>
                  </a:cubicBezTo>
                  <a:cubicBezTo>
                    <a:pt x="21827" y="314812"/>
                    <a:pt x="0" y="262117"/>
                    <a:pt x="0" y="207171"/>
                  </a:cubicBezTo>
                  <a:lnTo>
                    <a:pt x="0" y="207171"/>
                  </a:lnTo>
                  <a:cubicBezTo>
                    <a:pt x="0" y="152226"/>
                    <a:pt x="21827" y="99531"/>
                    <a:pt x="60679" y="60679"/>
                  </a:cubicBezTo>
                  <a:cubicBezTo>
                    <a:pt x="99531" y="21827"/>
                    <a:pt x="152226" y="0"/>
                    <a:pt x="207171" y="0"/>
                  </a:cubicBezTo>
                  <a:close/>
                </a:path>
              </a:pathLst>
            </a:custGeom>
            <a:gradFill rotWithShape="1">
              <a:gsLst>
                <a:gs pos="0">
                  <a:srgbClr val="807940">
                    <a:alpha val="100000"/>
                  </a:srgbClr>
                </a:gs>
                <a:gs pos="100000">
                  <a:srgbClr val="EDFF80">
                    <a:alpha val="100000"/>
                  </a:srgbClr>
                </a:gs>
              </a:gsLst>
              <a:path path="circle">
                <a:fillToRect l="50000" t="50000" r="50000" b="50000"/>
              </a:path>
            </a:gradFill>
            <a:ln w="57150" cap="rnd">
              <a:gradFill>
                <a:gsLst>
                  <a:gs pos="0">
                    <a:srgbClr val="57522C">
                      <a:alpha val="100000"/>
                    </a:srgbClr>
                  </a:gs>
                  <a:gs pos="100000">
                    <a:srgbClr val="F3FFAE">
                      <a:alpha val="100000"/>
                    </a:srgbClr>
                  </a:gs>
                </a:gsLst>
                <a:lin ang="5400000"/>
              </a:gradFill>
              <a:prstDash val="solid"/>
              <a:round/>
            </a:ln>
          </p:spPr>
          <p:txBody>
            <a:bodyPr/>
            <a:lstStyle/>
            <a:p>
              <a:endParaRPr lang="en-AZ"/>
            </a:p>
          </p:txBody>
        </p:sp>
        <p:sp>
          <p:nvSpPr>
            <p:cNvPr id="21" name="TextBox 21"/>
            <p:cNvSpPr txBox="1"/>
            <p:nvPr/>
          </p:nvSpPr>
          <p:spPr>
            <a:xfrm>
              <a:off x="0" y="-28575"/>
              <a:ext cx="464708" cy="442918"/>
            </a:xfrm>
            <a:prstGeom prst="rect">
              <a:avLst/>
            </a:prstGeom>
          </p:spPr>
          <p:txBody>
            <a:bodyPr lIns="50800" tIns="50800" rIns="50800" bIns="50800" rtlCol="0" anchor="ctr"/>
            <a:lstStyle/>
            <a:p>
              <a:pPr algn="ctr">
                <a:lnSpc>
                  <a:spcPts val="2015"/>
                </a:lnSpc>
              </a:pPr>
              <a:endParaRPr/>
            </a:p>
          </p:txBody>
        </p:sp>
      </p:grpSp>
      <p:grpSp>
        <p:nvGrpSpPr>
          <p:cNvPr id="22" name="Group 22"/>
          <p:cNvGrpSpPr/>
          <p:nvPr/>
        </p:nvGrpSpPr>
        <p:grpSpPr>
          <a:xfrm>
            <a:off x="9227094" y="4607007"/>
            <a:ext cx="7530302" cy="1483751"/>
            <a:chOff x="0" y="0"/>
            <a:chExt cx="2682577" cy="528568"/>
          </a:xfrm>
        </p:grpSpPr>
        <p:sp>
          <p:nvSpPr>
            <p:cNvPr id="23" name="Freeform 23"/>
            <p:cNvSpPr/>
            <p:nvPr/>
          </p:nvSpPr>
          <p:spPr>
            <a:xfrm>
              <a:off x="0" y="0"/>
              <a:ext cx="2682577" cy="528568"/>
            </a:xfrm>
            <a:custGeom>
              <a:avLst/>
              <a:gdLst/>
              <a:ahLst/>
              <a:cxnLst/>
              <a:rect l="l" t="t" r="r" b="b"/>
              <a:pathLst>
                <a:path w="2682577" h="528568">
                  <a:moveTo>
                    <a:pt x="95614" y="0"/>
                  </a:moveTo>
                  <a:lnTo>
                    <a:pt x="2586963" y="0"/>
                  </a:lnTo>
                  <a:cubicBezTo>
                    <a:pt x="2612322" y="0"/>
                    <a:pt x="2636641" y="10074"/>
                    <a:pt x="2654572" y="28005"/>
                  </a:cubicBezTo>
                  <a:cubicBezTo>
                    <a:pt x="2672503" y="45936"/>
                    <a:pt x="2682577" y="70255"/>
                    <a:pt x="2682577" y="95614"/>
                  </a:cubicBezTo>
                  <a:lnTo>
                    <a:pt x="2682577" y="432954"/>
                  </a:lnTo>
                  <a:cubicBezTo>
                    <a:pt x="2682577" y="458313"/>
                    <a:pt x="2672503" y="482632"/>
                    <a:pt x="2654572" y="500563"/>
                  </a:cubicBezTo>
                  <a:cubicBezTo>
                    <a:pt x="2636641" y="518494"/>
                    <a:pt x="2612322" y="528568"/>
                    <a:pt x="2586963" y="528568"/>
                  </a:cubicBezTo>
                  <a:lnTo>
                    <a:pt x="95614" y="528568"/>
                  </a:lnTo>
                  <a:cubicBezTo>
                    <a:pt x="70255" y="528568"/>
                    <a:pt x="45936" y="518494"/>
                    <a:pt x="28005" y="500563"/>
                  </a:cubicBezTo>
                  <a:cubicBezTo>
                    <a:pt x="10074" y="482632"/>
                    <a:pt x="0" y="458313"/>
                    <a:pt x="0" y="432954"/>
                  </a:cubicBezTo>
                  <a:lnTo>
                    <a:pt x="0" y="95614"/>
                  </a:lnTo>
                  <a:cubicBezTo>
                    <a:pt x="0" y="70255"/>
                    <a:pt x="10074" y="45936"/>
                    <a:pt x="28005" y="28005"/>
                  </a:cubicBezTo>
                  <a:cubicBezTo>
                    <a:pt x="45936" y="10074"/>
                    <a:pt x="70255" y="0"/>
                    <a:pt x="95614" y="0"/>
                  </a:cubicBezTo>
                  <a:close/>
                </a:path>
              </a:pathLst>
            </a:custGeom>
            <a:gradFill rotWithShape="1">
              <a:gsLst>
                <a:gs pos="0">
                  <a:srgbClr val="7B581A">
                    <a:alpha val="100000"/>
                  </a:srgbClr>
                </a:gs>
                <a:gs pos="100000">
                  <a:srgbClr val="FFA740">
                    <a:alpha val="100000"/>
                  </a:srgbClr>
                </a:gs>
              </a:gsLst>
              <a:lin ang="5400000"/>
            </a:gradFill>
            <a:ln w="57150" cap="rnd">
              <a:solidFill>
                <a:srgbClr val="063B42"/>
              </a:solidFill>
              <a:prstDash val="solid"/>
              <a:round/>
            </a:ln>
          </p:spPr>
          <p:txBody>
            <a:bodyPr/>
            <a:lstStyle/>
            <a:p>
              <a:endParaRPr lang="en-AZ"/>
            </a:p>
          </p:txBody>
        </p:sp>
        <p:sp>
          <p:nvSpPr>
            <p:cNvPr id="24" name="TextBox 24"/>
            <p:cNvSpPr txBox="1"/>
            <p:nvPr/>
          </p:nvSpPr>
          <p:spPr>
            <a:xfrm>
              <a:off x="0" y="-28575"/>
              <a:ext cx="2682577" cy="557143"/>
            </a:xfrm>
            <a:prstGeom prst="rect">
              <a:avLst/>
            </a:prstGeom>
          </p:spPr>
          <p:txBody>
            <a:bodyPr lIns="50800" tIns="50800" rIns="50800" bIns="50800" rtlCol="0" anchor="ctr"/>
            <a:lstStyle/>
            <a:p>
              <a:pPr algn="ctr">
                <a:lnSpc>
                  <a:spcPts val="2015"/>
                </a:lnSpc>
              </a:pPr>
              <a:endParaRPr/>
            </a:p>
          </p:txBody>
        </p:sp>
      </p:grpSp>
      <p:grpSp>
        <p:nvGrpSpPr>
          <p:cNvPr id="25" name="Group 25"/>
          <p:cNvGrpSpPr/>
          <p:nvPr/>
        </p:nvGrpSpPr>
        <p:grpSpPr>
          <a:xfrm>
            <a:off x="9428743" y="4767329"/>
            <a:ext cx="1304488" cy="1163108"/>
            <a:chOff x="0" y="0"/>
            <a:chExt cx="464708" cy="414343"/>
          </a:xfrm>
        </p:grpSpPr>
        <p:sp>
          <p:nvSpPr>
            <p:cNvPr id="26" name="Freeform 26"/>
            <p:cNvSpPr/>
            <p:nvPr/>
          </p:nvSpPr>
          <p:spPr>
            <a:xfrm>
              <a:off x="0" y="0"/>
              <a:ext cx="464708" cy="414343"/>
            </a:xfrm>
            <a:custGeom>
              <a:avLst/>
              <a:gdLst/>
              <a:ahLst/>
              <a:cxnLst/>
              <a:rect l="l" t="t" r="r" b="b"/>
              <a:pathLst>
                <a:path w="464708" h="414343">
                  <a:moveTo>
                    <a:pt x="207171" y="0"/>
                  </a:moveTo>
                  <a:lnTo>
                    <a:pt x="257536" y="0"/>
                  </a:lnTo>
                  <a:cubicBezTo>
                    <a:pt x="312482" y="0"/>
                    <a:pt x="365177" y="21827"/>
                    <a:pt x="404029" y="60679"/>
                  </a:cubicBezTo>
                  <a:cubicBezTo>
                    <a:pt x="442881" y="99531"/>
                    <a:pt x="464708" y="152226"/>
                    <a:pt x="464708" y="207171"/>
                  </a:cubicBezTo>
                  <a:lnTo>
                    <a:pt x="464708" y="207171"/>
                  </a:lnTo>
                  <a:cubicBezTo>
                    <a:pt x="464708" y="321589"/>
                    <a:pt x="371954" y="414343"/>
                    <a:pt x="257536" y="414343"/>
                  </a:cubicBezTo>
                  <a:lnTo>
                    <a:pt x="207171" y="414343"/>
                  </a:lnTo>
                  <a:cubicBezTo>
                    <a:pt x="152226" y="414343"/>
                    <a:pt x="99531" y="392516"/>
                    <a:pt x="60679" y="353664"/>
                  </a:cubicBezTo>
                  <a:cubicBezTo>
                    <a:pt x="21827" y="314812"/>
                    <a:pt x="0" y="262117"/>
                    <a:pt x="0" y="207171"/>
                  </a:cubicBezTo>
                  <a:lnTo>
                    <a:pt x="0" y="207171"/>
                  </a:lnTo>
                  <a:cubicBezTo>
                    <a:pt x="0" y="152226"/>
                    <a:pt x="21827" y="99531"/>
                    <a:pt x="60679" y="60679"/>
                  </a:cubicBezTo>
                  <a:cubicBezTo>
                    <a:pt x="99531" y="21827"/>
                    <a:pt x="152226" y="0"/>
                    <a:pt x="207171" y="0"/>
                  </a:cubicBezTo>
                  <a:close/>
                </a:path>
              </a:pathLst>
            </a:custGeom>
            <a:gradFill rotWithShape="1">
              <a:gsLst>
                <a:gs pos="0">
                  <a:srgbClr val="7B581A">
                    <a:alpha val="100000"/>
                  </a:srgbClr>
                </a:gs>
                <a:gs pos="100000">
                  <a:srgbClr val="FFA740">
                    <a:alpha val="100000"/>
                  </a:srgbClr>
                </a:gs>
              </a:gsLst>
              <a:path path="circle">
                <a:fillToRect l="50000" t="50000" r="50000" b="50000"/>
              </a:path>
            </a:gradFill>
            <a:ln w="57150" cap="rnd">
              <a:gradFill>
                <a:gsLst>
                  <a:gs pos="0">
                    <a:srgbClr val="543D14">
                      <a:alpha val="100000"/>
                    </a:srgbClr>
                  </a:gs>
                  <a:gs pos="100000">
                    <a:srgbClr val="FFA740">
                      <a:alpha val="100000"/>
                    </a:srgbClr>
                  </a:gs>
                </a:gsLst>
                <a:lin ang="5400000"/>
              </a:gradFill>
              <a:prstDash val="solid"/>
              <a:round/>
            </a:ln>
          </p:spPr>
          <p:txBody>
            <a:bodyPr/>
            <a:lstStyle/>
            <a:p>
              <a:endParaRPr lang="en-AZ"/>
            </a:p>
          </p:txBody>
        </p:sp>
        <p:sp>
          <p:nvSpPr>
            <p:cNvPr id="27" name="TextBox 27"/>
            <p:cNvSpPr txBox="1"/>
            <p:nvPr/>
          </p:nvSpPr>
          <p:spPr>
            <a:xfrm>
              <a:off x="0" y="-28575"/>
              <a:ext cx="464708" cy="442918"/>
            </a:xfrm>
            <a:prstGeom prst="rect">
              <a:avLst/>
            </a:prstGeom>
          </p:spPr>
          <p:txBody>
            <a:bodyPr lIns="50800" tIns="50800" rIns="50800" bIns="50800" rtlCol="0" anchor="ctr"/>
            <a:lstStyle/>
            <a:p>
              <a:pPr algn="ctr">
                <a:lnSpc>
                  <a:spcPts val="2015"/>
                </a:lnSpc>
              </a:pPr>
              <a:endParaRPr/>
            </a:p>
          </p:txBody>
        </p:sp>
      </p:grpSp>
      <p:grpSp>
        <p:nvGrpSpPr>
          <p:cNvPr id="28" name="Group 28"/>
          <p:cNvGrpSpPr/>
          <p:nvPr/>
        </p:nvGrpSpPr>
        <p:grpSpPr>
          <a:xfrm>
            <a:off x="9227094" y="6322334"/>
            <a:ext cx="7530302" cy="1483751"/>
            <a:chOff x="0" y="0"/>
            <a:chExt cx="2682577" cy="528568"/>
          </a:xfrm>
        </p:grpSpPr>
        <p:sp>
          <p:nvSpPr>
            <p:cNvPr id="29" name="Freeform 29"/>
            <p:cNvSpPr/>
            <p:nvPr/>
          </p:nvSpPr>
          <p:spPr>
            <a:xfrm>
              <a:off x="0" y="0"/>
              <a:ext cx="2682577" cy="528568"/>
            </a:xfrm>
            <a:custGeom>
              <a:avLst/>
              <a:gdLst/>
              <a:ahLst/>
              <a:cxnLst/>
              <a:rect l="l" t="t" r="r" b="b"/>
              <a:pathLst>
                <a:path w="2682577" h="528568">
                  <a:moveTo>
                    <a:pt x="95614" y="0"/>
                  </a:moveTo>
                  <a:lnTo>
                    <a:pt x="2586963" y="0"/>
                  </a:lnTo>
                  <a:cubicBezTo>
                    <a:pt x="2612322" y="0"/>
                    <a:pt x="2636641" y="10074"/>
                    <a:pt x="2654572" y="28005"/>
                  </a:cubicBezTo>
                  <a:cubicBezTo>
                    <a:pt x="2672503" y="45936"/>
                    <a:pt x="2682577" y="70255"/>
                    <a:pt x="2682577" y="95614"/>
                  </a:cubicBezTo>
                  <a:lnTo>
                    <a:pt x="2682577" y="432954"/>
                  </a:lnTo>
                  <a:cubicBezTo>
                    <a:pt x="2682577" y="458313"/>
                    <a:pt x="2672503" y="482632"/>
                    <a:pt x="2654572" y="500563"/>
                  </a:cubicBezTo>
                  <a:cubicBezTo>
                    <a:pt x="2636641" y="518494"/>
                    <a:pt x="2612322" y="528568"/>
                    <a:pt x="2586963" y="528568"/>
                  </a:cubicBezTo>
                  <a:lnTo>
                    <a:pt x="95614" y="528568"/>
                  </a:lnTo>
                  <a:cubicBezTo>
                    <a:pt x="70255" y="528568"/>
                    <a:pt x="45936" y="518494"/>
                    <a:pt x="28005" y="500563"/>
                  </a:cubicBezTo>
                  <a:cubicBezTo>
                    <a:pt x="10074" y="482632"/>
                    <a:pt x="0" y="458313"/>
                    <a:pt x="0" y="432954"/>
                  </a:cubicBezTo>
                  <a:lnTo>
                    <a:pt x="0" y="95614"/>
                  </a:lnTo>
                  <a:cubicBezTo>
                    <a:pt x="0" y="70255"/>
                    <a:pt x="10074" y="45936"/>
                    <a:pt x="28005" y="28005"/>
                  </a:cubicBezTo>
                  <a:cubicBezTo>
                    <a:pt x="45936" y="10074"/>
                    <a:pt x="70255" y="0"/>
                    <a:pt x="95614" y="0"/>
                  </a:cubicBezTo>
                  <a:close/>
                </a:path>
              </a:pathLst>
            </a:custGeom>
            <a:gradFill rotWithShape="1">
              <a:gsLst>
                <a:gs pos="0">
                  <a:srgbClr val="187D59">
                    <a:alpha val="100000"/>
                  </a:srgbClr>
                </a:gs>
                <a:gs pos="100000">
                  <a:srgbClr val="33CD96">
                    <a:alpha val="100000"/>
                  </a:srgbClr>
                </a:gs>
              </a:gsLst>
              <a:lin ang="5400000"/>
            </a:gradFill>
            <a:ln w="57150" cap="rnd">
              <a:solidFill>
                <a:srgbClr val="063B42"/>
              </a:solidFill>
              <a:prstDash val="solid"/>
              <a:round/>
            </a:ln>
          </p:spPr>
          <p:txBody>
            <a:bodyPr/>
            <a:lstStyle/>
            <a:p>
              <a:endParaRPr lang="en-AZ"/>
            </a:p>
          </p:txBody>
        </p:sp>
        <p:sp>
          <p:nvSpPr>
            <p:cNvPr id="30" name="TextBox 30"/>
            <p:cNvSpPr txBox="1"/>
            <p:nvPr/>
          </p:nvSpPr>
          <p:spPr>
            <a:xfrm>
              <a:off x="0" y="-28575"/>
              <a:ext cx="2682577" cy="557143"/>
            </a:xfrm>
            <a:prstGeom prst="rect">
              <a:avLst/>
            </a:prstGeom>
          </p:spPr>
          <p:txBody>
            <a:bodyPr lIns="50800" tIns="50800" rIns="50800" bIns="50800" rtlCol="0" anchor="ctr"/>
            <a:lstStyle/>
            <a:p>
              <a:pPr algn="ctr">
                <a:lnSpc>
                  <a:spcPts val="2015"/>
                </a:lnSpc>
              </a:pPr>
              <a:endParaRPr/>
            </a:p>
          </p:txBody>
        </p:sp>
      </p:grpSp>
      <p:grpSp>
        <p:nvGrpSpPr>
          <p:cNvPr id="31" name="Group 31"/>
          <p:cNvGrpSpPr/>
          <p:nvPr/>
        </p:nvGrpSpPr>
        <p:grpSpPr>
          <a:xfrm>
            <a:off x="9428743" y="6482655"/>
            <a:ext cx="1304488" cy="1163108"/>
            <a:chOff x="0" y="0"/>
            <a:chExt cx="464708" cy="414343"/>
          </a:xfrm>
        </p:grpSpPr>
        <p:sp>
          <p:nvSpPr>
            <p:cNvPr id="32" name="Freeform 32"/>
            <p:cNvSpPr/>
            <p:nvPr/>
          </p:nvSpPr>
          <p:spPr>
            <a:xfrm>
              <a:off x="0" y="0"/>
              <a:ext cx="464708" cy="414343"/>
            </a:xfrm>
            <a:custGeom>
              <a:avLst/>
              <a:gdLst/>
              <a:ahLst/>
              <a:cxnLst/>
              <a:rect l="l" t="t" r="r" b="b"/>
              <a:pathLst>
                <a:path w="464708" h="414343">
                  <a:moveTo>
                    <a:pt x="207171" y="0"/>
                  </a:moveTo>
                  <a:lnTo>
                    <a:pt x="257536" y="0"/>
                  </a:lnTo>
                  <a:cubicBezTo>
                    <a:pt x="312482" y="0"/>
                    <a:pt x="365177" y="21827"/>
                    <a:pt x="404029" y="60679"/>
                  </a:cubicBezTo>
                  <a:cubicBezTo>
                    <a:pt x="442881" y="99531"/>
                    <a:pt x="464708" y="152226"/>
                    <a:pt x="464708" y="207171"/>
                  </a:cubicBezTo>
                  <a:lnTo>
                    <a:pt x="464708" y="207171"/>
                  </a:lnTo>
                  <a:cubicBezTo>
                    <a:pt x="464708" y="321589"/>
                    <a:pt x="371954" y="414343"/>
                    <a:pt x="257536" y="414343"/>
                  </a:cubicBezTo>
                  <a:lnTo>
                    <a:pt x="207171" y="414343"/>
                  </a:lnTo>
                  <a:cubicBezTo>
                    <a:pt x="152226" y="414343"/>
                    <a:pt x="99531" y="392516"/>
                    <a:pt x="60679" y="353664"/>
                  </a:cubicBezTo>
                  <a:cubicBezTo>
                    <a:pt x="21827" y="314812"/>
                    <a:pt x="0" y="262117"/>
                    <a:pt x="0" y="207171"/>
                  </a:cubicBezTo>
                  <a:lnTo>
                    <a:pt x="0" y="207171"/>
                  </a:lnTo>
                  <a:cubicBezTo>
                    <a:pt x="0" y="152226"/>
                    <a:pt x="21827" y="99531"/>
                    <a:pt x="60679" y="60679"/>
                  </a:cubicBezTo>
                  <a:cubicBezTo>
                    <a:pt x="99531" y="21827"/>
                    <a:pt x="152226" y="0"/>
                    <a:pt x="207171" y="0"/>
                  </a:cubicBezTo>
                  <a:close/>
                </a:path>
              </a:pathLst>
            </a:custGeom>
            <a:gradFill rotWithShape="1">
              <a:gsLst>
                <a:gs pos="0">
                  <a:srgbClr val="187D59">
                    <a:alpha val="100000"/>
                  </a:srgbClr>
                </a:gs>
                <a:gs pos="100000">
                  <a:srgbClr val="33CD96">
                    <a:alpha val="100000"/>
                  </a:srgbClr>
                </a:gs>
              </a:gsLst>
              <a:path path="circle">
                <a:fillToRect l="50000" t="50000" r="50000" b="50000"/>
              </a:path>
            </a:gradFill>
            <a:ln w="57150" cap="rnd">
              <a:gradFill>
                <a:gsLst>
                  <a:gs pos="0">
                    <a:srgbClr val="0D422F">
                      <a:alpha val="100000"/>
                    </a:srgbClr>
                  </a:gs>
                  <a:gs pos="100000">
                    <a:srgbClr val="40FDB9">
                      <a:alpha val="100000"/>
                    </a:srgbClr>
                  </a:gs>
                </a:gsLst>
                <a:lin ang="5400000"/>
              </a:gradFill>
              <a:prstDash val="solid"/>
              <a:round/>
            </a:ln>
          </p:spPr>
          <p:txBody>
            <a:bodyPr/>
            <a:lstStyle/>
            <a:p>
              <a:endParaRPr lang="en-AZ"/>
            </a:p>
          </p:txBody>
        </p:sp>
        <p:sp>
          <p:nvSpPr>
            <p:cNvPr id="33" name="TextBox 33"/>
            <p:cNvSpPr txBox="1"/>
            <p:nvPr/>
          </p:nvSpPr>
          <p:spPr>
            <a:xfrm>
              <a:off x="0" y="-28575"/>
              <a:ext cx="464708" cy="442918"/>
            </a:xfrm>
            <a:prstGeom prst="rect">
              <a:avLst/>
            </a:prstGeom>
          </p:spPr>
          <p:txBody>
            <a:bodyPr lIns="50800" tIns="50800" rIns="50800" bIns="50800" rtlCol="0" anchor="ctr"/>
            <a:lstStyle/>
            <a:p>
              <a:pPr algn="ctr">
                <a:lnSpc>
                  <a:spcPts val="2015"/>
                </a:lnSpc>
              </a:pPr>
              <a:endParaRPr/>
            </a:p>
          </p:txBody>
        </p:sp>
      </p:grpSp>
      <p:sp>
        <p:nvSpPr>
          <p:cNvPr id="34" name="Freeform 34"/>
          <p:cNvSpPr/>
          <p:nvPr/>
        </p:nvSpPr>
        <p:spPr>
          <a:xfrm>
            <a:off x="9712546" y="6694802"/>
            <a:ext cx="734764" cy="734764"/>
          </a:xfrm>
          <a:custGeom>
            <a:avLst/>
            <a:gdLst/>
            <a:ahLst/>
            <a:cxnLst/>
            <a:rect l="l" t="t" r="r" b="b"/>
            <a:pathLst>
              <a:path w="734764" h="734764">
                <a:moveTo>
                  <a:pt x="0" y="0"/>
                </a:moveTo>
                <a:lnTo>
                  <a:pt x="734764" y="0"/>
                </a:lnTo>
                <a:lnTo>
                  <a:pt x="734764" y="734764"/>
                </a:lnTo>
                <a:lnTo>
                  <a:pt x="0" y="7347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35" name="Freeform 35"/>
          <p:cNvSpPr/>
          <p:nvPr/>
        </p:nvSpPr>
        <p:spPr>
          <a:xfrm>
            <a:off x="9694279" y="4978993"/>
            <a:ext cx="760652" cy="735758"/>
          </a:xfrm>
          <a:custGeom>
            <a:avLst/>
            <a:gdLst/>
            <a:ahLst/>
            <a:cxnLst/>
            <a:rect l="l" t="t" r="r" b="b"/>
            <a:pathLst>
              <a:path w="760652" h="735758">
                <a:moveTo>
                  <a:pt x="0" y="0"/>
                </a:moveTo>
                <a:lnTo>
                  <a:pt x="760652" y="0"/>
                </a:lnTo>
                <a:lnTo>
                  <a:pt x="760652" y="735758"/>
                </a:lnTo>
                <a:lnTo>
                  <a:pt x="0" y="73575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36" name="Freeform 36"/>
          <p:cNvSpPr/>
          <p:nvPr/>
        </p:nvSpPr>
        <p:spPr>
          <a:xfrm>
            <a:off x="9707042" y="3247969"/>
            <a:ext cx="747889" cy="747889"/>
          </a:xfrm>
          <a:custGeom>
            <a:avLst/>
            <a:gdLst/>
            <a:ahLst/>
            <a:cxnLst/>
            <a:rect l="l" t="t" r="r" b="b"/>
            <a:pathLst>
              <a:path w="747889" h="747889">
                <a:moveTo>
                  <a:pt x="0" y="0"/>
                </a:moveTo>
                <a:lnTo>
                  <a:pt x="747889" y="0"/>
                </a:lnTo>
                <a:lnTo>
                  <a:pt x="747889" y="747889"/>
                </a:lnTo>
                <a:lnTo>
                  <a:pt x="0" y="74788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AZ"/>
          </a:p>
        </p:txBody>
      </p:sp>
      <p:sp>
        <p:nvSpPr>
          <p:cNvPr id="37" name="Freeform 37"/>
          <p:cNvSpPr/>
          <p:nvPr/>
        </p:nvSpPr>
        <p:spPr>
          <a:xfrm>
            <a:off x="8266246" y="1581100"/>
            <a:ext cx="998948" cy="2048435"/>
          </a:xfrm>
          <a:custGeom>
            <a:avLst/>
            <a:gdLst/>
            <a:ahLst/>
            <a:cxnLst/>
            <a:rect l="l" t="t" r="r" b="b"/>
            <a:pathLst>
              <a:path w="998948" h="2048435">
                <a:moveTo>
                  <a:pt x="0" y="0"/>
                </a:moveTo>
                <a:lnTo>
                  <a:pt x="998948" y="0"/>
                </a:lnTo>
                <a:lnTo>
                  <a:pt x="998948" y="2048435"/>
                </a:lnTo>
                <a:lnTo>
                  <a:pt x="0" y="2048435"/>
                </a:lnTo>
                <a:lnTo>
                  <a:pt x="0" y="0"/>
                </a:lnTo>
                <a:close/>
              </a:path>
            </a:pathLst>
          </a:custGeom>
          <a:blipFill>
            <a:blip r:embed="rId9"/>
            <a:stretch>
              <a:fillRect r="-105059"/>
            </a:stretch>
          </a:blipFill>
        </p:spPr>
        <p:txBody>
          <a:bodyPr/>
          <a:lstStyle/>
          <a:p>
            <a:endParaRPr lang="en-AZ"/>
          </a:p>
        </p:txBody>
      </p:sp>
      <p:sp>
        <p:nvSpPr>
          <p:cNvPr id="38" name="Freeform 38"/>
          <p:cNvSpPr/>
          <p:nvPr/>
        </p:nvSpPr>
        <p:spPr>
          <a:xfrm>
            <a:off x="8266246" y="5221578"/>
            <a:ext cx="998948" cy="2048435"/>
          </a:xfrm>
          <a:custGeom>
            <a:avLst/>
            <a:gdLst/>
            <a:ahLst/>
            <a:cxnLst/>
            <a:rect l="l" t="t" r="r" b="b"/>
            <a:pathLst>
              <a:path w="998948" h="2048435">
                <a:moveTo>
                  <a:pt x="0" y="0"/>
                </a:moveTo>
                <a:lnTo>
                  <a:pt x="998948" y="0"/>
                </a:lnTo>
                <a:lnTo>
                  <a:pt x="998948" y="2048434"/>
                </a:lnTo>
                <a:lnTo>
                  <a:pt x="0" y="2048434"/>
                </a:lnTo>
                <a:lnTo>
                  <a:pt x="0" y="0"/>
                </a:lnTo>
                <a:close/>
              </a:path>
            </a:pathLst>
          </a:custGeom>
          <a:blipFill>
            <a:blip r:embed="rId9"/>
            <a:stretch>
              <a:fillRect r="-105059"/>
            </a:stretch>
          </a:blipFill>
        </p:spPr>
        <p:txBody>
          <a:bodyPr/>
          <a:lstStyle/>
          <a:p>
            <a:endParaRPr lang="en-AZ"/>
          </a:p>
        </p:txBody>
      </p:sp>
      <p:sp>
        <p:nvSpPr>
          <p:cNvPr id="39" name="Freeform 39"/>
          <p:cNvSpPr/>
          <p:nvPr/>
        </p:nvSpPr>
        <p:spPr>
          <a:xfrm flipH="1">
            <a:off x="16719296" y="3467832"/>
            <a:ext cx="998948" cy="2048435"/>
          </a:xfrm>
          <a:custGeom>
            <a:avLst/>
            <a:gdLst/>
            <a:ahLst/>
            <a:cxnLst/>
            <a:rect l="l" t="t" r="r" b="b"/>
            <a:pathLst>
              <a:path w="998948" h="2048435">
                <a:moveTo>
                  <a:pt x="998947" y="0"/>
                </a:moveTo>
                <a:lnTo>
                  <a:pt x="0" y="0"/>
                </a:lnTo>
                <a:lnTo>
                  <a:pt x="0" y="2048434"/>
                </a:lnTo>
                <a:lnTo>
                  <a:pt x="998947" y="2048434"/>
                </a:lnTo>
                <a:lnTo>
                  <a:pt x="998947" y="0"/>
                </a:lnTo>
                <a:close/>
              </a:path>
            </a:pathLst>
          </a:custGeom>
          <a:blipFill>
            <a:blip r:embed="rId9"/>
            <a:stretch>
              <a:fillRect r="-105059"/>
            </a:stretch>
          </a:blipFill>
        </p:spPr>
        <p:txBody>
          <a:bodyPr/>
          <a:lstStyle/>
          <a:p>
            <a:endParaRPr lang="en-AZ"/>
          </a:p>
        </p:txBody>
      </p:sp>
      <p:sp>
        <p:nvSpPr>
          <p:cNvPr id="40" name="Freeform 40"/>
          <p:cNvSpPr/>
          <p:nvPr/>
        </p:nvSpPr>
        <p:spPr>
          <a:xfrm flipH="1">
            <a:off x="16701322" y="6841594"/>
            <a:ext cx="998948" cy="2048435"/>
          </a:xfrm>
          <a:custGeom>
            <a:avLst/>
            <a:gdLst/>
            <a:ahLst/>
            <a:cxnLst/>
            <a:rect l="l" t="t" r="r" b="b"/>
            <a:pathLst>
              <a:path w="998948" h="2048435">
                <a:moveTo>
                  <a:pt x="998947" y="0"/>
                </a:moveTo>
                <a:lnTo>
                  <a:pt x="0" y="0"/>
                </a:lnTo>
                <a:lnTo>
                  <a:pt x="0" y="2048435"/>
                </a:lnTo>
                <a:lnTo>
                  <a:pt x="998947" y="2048435"/>
                </a:lnTo>
                <a:lnTo>
                  <a:pt x="998947" y="0"/>
                </a:lnTo>
                <a:close/>
              </a:path>
            </a:pathLst>
          </a:custGeom>
          <a:blipFill>
            <a:blip r:embed="rId9"/>
            <a:stretch>
              <a:fillRect r="-105059"/>
            </a:stretch>
          </a:blipFill>
        </p:spPr>
        <p:txBody>
          <a:bodyPr/>
          <a:lstStyle/>
          <a:p>
            <a:endParaRPr lang="en-AZ"/>
          </a:p>
        </p:txBody>
      </p:sp>
      <p:sp>
        <p:nvSpPr>
          <p:cNvPr id="41" name="Freeform 41"/>
          <p:cNvSpPr/>
          <p:nvPr/>
        </p:nvSpPr>
        <p:spPr>
          <a:xfrm>
            <a:off x="8292913" y="2041240"/>
            <a:ext cx="191317" cy="191317"/>
          </a:xfrm>
          <a:custGeom>
            <a:avLst/>
            <a:gdLst/>
            <a:ahLst/>
            <a:cxnLst/>
            <a:rect l="l" t="t" r="r" b="b"/>
            <a:pathLst>
              <a:path w="191317" h="191317">
                <a:moveTo>
                  <a:pt x="0" y="0"/>
                </a:moveTo>
                <a:lnTo>
                  <a:pt x="191318" y="0"/>
                </a:lnTo>
                <a:lnTo>
                  <a:pt x="191318" y="191317"/>
                </a:lnTo>
                <a:lnTo>
                  <a:pt x="0" y="19131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AZ"/>
          </a:p>
        </p:txBody>
      </p:sp>
      <p:grpSp>
        <p:nvGrpSpPr>
          <p:cNvPr id="42" name="Group 42"/>
          <p:cNvGrpSpPr/>
          <p:nvPr/>
        </p:nvGrpSpPr>
        <p:grpSpPr>
          <a:xfrm>
            <a:off x="9227094" y="8033611"/>
            <a:ext cx="7530302" cy="1483751"/>
            <a:chOff x="0" y="0"/>
            <a:chExt cx="2682577" cy="528568"/>
          </a:xfrm>
        </p:grpSpPr>
        <p:sp>
          <p:nvSpPr>
            <p:cNvPr id="43" name="Freeform 43"/>
            <p:cNvSpPr/>
            <p:nvPr/>
          </p:nvSpPr>
          <p:spPr>
            <a:xfrm>
              <a:off x="0" y="0"/>
              <a:ext cx="2682577" cy="528568"/>
            </a:xfrm>
            <a:custGeom>
              <a:avLst/>
              <a:gdLst/>
              <a:ahLst/>
              <a:cxnLst/>
              <a:rect l="l" t="t" r="r" b="b"/>
              <a:pathLst>
                <a:path w="2682577" h="528568">
                  <a:moveTo>
                    <a:pt x="95614" y="0"/>
                  </a:moveTo>
                  <a:lnTo>
                    <a:pt x="2586963" y="0"/>
                  </a:lnTo>
                  <a:cubicBezTo>
                    <a:pt x="2612322" y="0"/>
                    <a:pt x="2636641" y="10074"/>
                    <a:pt x="2654572" y="28005"/>
                  </a:cubicBezTo>
                  <a:cubicBezTo>
                    <a:pt x="2672503" y="45936"/>
                    <a:pt x="2682577" y="70255"/>
                    <a:pt x="2682577" y="95614"/>
                  </a:cubicBezTo>
                  <a:lnTo>
                    <a:pt x="2682577" y="432954"/>
                  </a:lnTo>
                  <a:cubicBezTo>
                    <a:pt x="2682577" y="458313"/>
                    <a:pt x="2672503" y="482632"/>
                    <a:pt x="2654572" y="500563"/>
                  </a:cubicBezTo>
                  <a:cubicBezTo>
                    <a:pt x="2636641" y="518494"/>
                    <a:pt x="2612322" y="528568"/>
                    <a:pt x="2586963" y="528568"/>
                  </a:cubicBezTo>
                  <a:lnTo>
                    <a:pt x="95614" y="528568"/>
                  </a:lnTo>
                  <a:cubicBezTo>
                    <a:pt x="70255" y="528568"/>
                    <a:pt x="45936" y="518494"/>
                    <a:pt x="28005" y="500563"/>
                  </a:cubicBezTo>
                  <a:cubicBezTo>
                    <a:pt x="10074" y="482632"/>
                    <a:pt x="0" y="458313"/>
                    <a:pt x="0" y="432954"/>
                  </a:cubicBezTo>
                  <a:lnTo>
                    <a:pt x="0" y="95614"/>
                  </a:lnTo>
                  <a:cubicBezTo>
                    <a:pt x="0" y="70255"/>
                    <a:pt x="10074" y="45936"/>
                    <a:pt x="28005" y="28005"/>
                  </a:cubicBezTo>
                  <a:cubicBezTo>
                    <a:pt x="45936" y="10074"/>
                    <a:pt x="70255" y="0"/>
                    <a:pt x="95614" y="0"/>
                  </a:cubicBezTo>
                  <a:close/>
                </a:path>
              </a:pathLst>
            </a:custGeom>
            <a:gradFill rotWithShape="1">
              <a:gsLst>
                <a:gs pos="0">
                  <a:srgbClr val="613980">
                    <a:alpha val="100000"/>
                  </a:srgbClr>
                </a:gs>
                <a:gs pos="100000">
                  <a:srgbClr val="C780FF">
                    <a:alpha val="100000"/>
                  </a:srgbClr>
                </a:gs>
              </a:gsLst>
              <a:lin ang="5400000"/>
            </a:gradFill>
            <a:ln w="57150" cap="rnd">
              <a:solidFill>
                <a:srgbClr val="063B42"/>
              </a:solidFill>
              <a:prstDash val="solid"/>
              <a:round/>
            </a:ln>
          </p:spPr>
          <p:txBody>
            <a:bodyPr/>
            <a:lstStyle/>
            <a:p>
              <a:endParaRPr lang="en-AZ"/>
            </a:p>
          </p:txBody>
        </p:sp>
        <p:sp>
          <p:nvSpPr>
            <p:cNvPr id="44" name="TextBox 44"/>
            <p:cNvSpPr txBox="1"/>
            <p:nvPr/>
          </p:nvSpPr>
          <p:spPr>
            <a:xfrm>
              <a:off x="0" y="-28575"/>
              <a:ext cx="2682577" cy="557143"/>
            </a:xfrm>
            <a:prstGeom prst="rect">
              <a:avLst/>
            </a:prstGeom>
          </p:spPr>
          <p:txBody>
            <a:bodyPr lIns="50800" tIns="50800" rIns="50800" bIns="50800" rtlCol="0" anchor="ctr"/>
            <a:lstStyle/>
            <a:p>
              <a:pPr algn="ctr">
                <a:lnSpc>
                  <a:spcPts val="2015"/>
                </a:lnSpc>
              </a:pPr>
              <a:endParaRPr/>
            </a:p>
          </p:txBody>
        </p:sp>
      </p:grpSp>
      <p:grpSp>
        <p:nvGrpSpPr>
          <p:cNvPr id="45" name="Group 45"/>
          <p:cNvGrpSpPr/>
          <p:nvPr/>
        </p:nvGrpSpPr>
        <p:grpSpPr>
          <a:xfrm>
            <a:off x="9428743" y="8193932"/>
            <a:ext cx="1304488" cy="1163108"/>
            <a:chOff x="0" y="0"/>
            <a:chExt cx="464708" cy="414343"/>
          </a:xfrm>
        </p:grpSpPr>
        <p:sp>
          <p:nvSpPr>
            <p:cNvPr id="46" name="Freeform 46"/>
            <p:cNvSpPr/>
            <p:nvPr/>
          </p:nvSpPr>
          <p:spPr>
            <a:xfrm>
              <a:off x="0" y="0"/>
              <a:ext cx="464708" cy="414343"/>
            </a:xfrm>
            <a:custGeom>
              <a:avLst/>
              <a:gdLst/>
              <a:ahLst/>
              <a:cxnLst/>
              <a:rect l="l" t="t" r="r" b="b"/>
              <a:pathLst>
                <a:path w="464708" h="414343">
                  <a:moveTo>
                    <a:pt x="207171" y="0"/>
                  </a:moveTo>
                  <a:lnTo>
                    <a:pt x="257536" y="0"/>
                  </a:lnTo>
                  <a:cubicBezTo>
                    <a:pt x="312482" y="0"/>
                    <a:pt x="365177" y="21827"/>
                    <a:pt x="404029" y="60679"/>
                  </a:cubicBezTo>
                  <a:cubicBezTo>
                    <a:pt x="442881" y="99531"/>
                    <a:pt x="464708" y="152226"/>
                    <a:pt x="464708" y="207171"/>
                  </a:cubicBezTo>
                  <a:lnTo>
                    <a:pt x="464708" y="207171"/>
                  </a:lnTo>
                  <a:cubicBezTo>
                    <a:pt x="464708" y="321589"/>
                    <a:pt x="371954" y="414343"/>
                    <a:pt x="257536" y="414343"/>
                  </a:cubicBezTo>
                  <a:lnTo>
                    <a:pt x="207171" y="414343"/>
                  </a:lnTo>
                  <a:cubicBezTo>
                    <a:pt x="152226" y="414343"/>
                    <a:pt x="99531" y="392516"/>
                    <a:pt x="60679" y="353664"/>
                  </a:cubicBezTo>
                  <a:cubicBezTo>
                    <a:pt x="21827" y="314812"/>
                    <a:pt x="0" y="262117"/>
                    <a:pt x="0" y="207171"/>
                  </a:cubicBezTo>
                  <a:lnTo>
                    <a:pt x="0" y="207171"/>
                  </a:lnTo>
                  <a:cubicBezTo>
                    <a:pt x="0" y="152226"/>
                    <a:pt x="21827" y="99531"/>
                    <a:pt x="60679" y="60679"/>
                  </a:cubicBezTo>
                  <a:cubicBezTo>
                    <a:pt x="99531" y="21827"/>
                    <a:pt x="152226" y="0"/>
                    <a:pt x="207171" y="0"/>
                  </a:cubicBezTo>
                  <a:close/>
                </a:path>
              </a:pathLst>
            </a:custGeom>
            <a:gradFill rotWithShape="1">
              <a:gsLst>
                <a:gs pos="0">
                  <a:srgbClr val="613980">
                    <a:alpha val="100000"/>
                  </a:srgbClr>
                </a:gs>
                <a:gs pos="100000">
                  <a:srgbClr val="C780FF">
                    <a:alpha val="100000"/>
                  </a:srgbClr>
                </a:gs>
              </a:gsLst>
              <a:path path="circle">
                <a:fillToRect l="50000" t="50000" r="50000" b="50000"/>
              </a:path>
            </a:gradFill>
            <a:ln w="57150" cap="rnd">
              <a:gradFill>
                <a:gsLst>
                  <a:gs pos="0">
                    <a:srgbClr val="432759">
                      <a:alpha val="100000"/>
                    </a:srgbClr>
                  </a:gs>
                  <a:gs pos="100000">
                    <a:srgbClr val="D39CFF">
                      <a:alpha val="100000"/>
                    </a:srgbClr>
                  </a:gs>
                </a:gsLst>
                <a:lin ang="5400000"/>
              </a:gradFill>
              <a:prstDash val="solid"/>
              <a:round/>
            </a:ln>
          </p:spPr>
          <p:txBody>
            <a:bodyPr/>
            <a:lstStyle/>
            <a:p>
              <a:endParaRPr lang="en-AZ"/>
            </a:p>
          </p:txBody>
        </p:sp>
        <p:sp>
          <p:nvSpPr>
            <p:cNvPr id="47" name="TextBox 47"/>
            <p:cNvSpPr txBox="1"/>
            <p:nvPr/>
          </p:nvSpPr>
          <p:spPr>
            <a:xfrm>
              <a:off x="0" y="-28575"/>
              <a:ext cx="464708" cy="442918"/>
            </a:xfrm>
            <a:prstGeom prst="rect">
              <a:avLst/>
            </a:prstGeom>
          </p:spPr>
          <p:txBody>
            <a:bodyPr lIns="50800" tIns="50800" rIns="50800" bIns="50800" rtlCol="0" anchor="ctr"/>
            <a:lstStyle/>
            <a:p>
              <a:pPr algn="ctr">
                <a:lnSpc>
                  <a:spcPts val="2015"/>
                </a:lnSpc>
              </a:pPr>
              <a:endParaRPr/>
            </a:p>
          </p:txBody>
        </p:sp>
      </p:grpSp>
      <p:sp>
        <p:nvSpPr>
          <p:cNvPr id="48" name="Freeform 48"/>
          <p:cNvSpPr/>
          <p:nvPr/>
        </p:nvSpPr>
        <p:spPr>
          <a:xfrm>
            <a:off x="9707042" y="8420405"/>
            <a:ext cx="734764" cy="734764"/>
          </a:xfrm>
          <a:custGeom>
            <a:avLst/>
            <a:gdLst/>
            <a:ahLst/>
            <a:cxnLst/>
            <a:rect l="l" t="t" r="r" b="b"/>
            <a:pathLst>
              <a:path w="734764" h="734764">
                <a:moveTo>
                  <a:pt x="0" y="0"/>
                </a:moveTo>
                <a:lnTo>
                  <a:pt x="734764" y="0"/>
                </a:lnTo>
                <a:lnTo>
                  <a:pt x="734764" y="734764"/>
                </a:lnTo>
                <a:lnTo>
                  <a:pt x="0" y="734764"/>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AZ"/>
          </a:p>
        </p:txBody>
      </p:sp>
      <p:sp>
        <p:nvSpPr>
          <p:cNvPr id="49" name="Freeform 49"/>
          <p:cNvSpPr/>
          <p:nvPr/>
        </p:nvSpPr>
        <p:spPr>
          <a:xfrm>
            <a:off x="8321488" y="6650277"/>
            <a:ext cx="191317" cy="191317"/>
          </a:xfrm>
          <a:custGeom>
            <a:avLst/>
            <a:gdLst/>
            <a:ahLst/>
            <a:cxnLst/>
            <a:rect l="l" t="t" r="r" b="b"/>
            <a:pathLst>
              <a:path w="191317" h="191317">
                <a:moveTo>
                  <a:pt x="0" y="0"/>
                </a:moveTo>
                <a:lnTo>
                  <a:pt x="191318" y="0"/>
                </a:lnTo>
                <a:lnTo>
                  <a:pt x="191318" y="191317"/>
                </a:lnTo>
                <a:lnTo>
                  <a:pt x="0" y="19131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AZ"/>
          </a:p>
        </p:txBody>
      </p:sp>
      <p:sp>
        <p:nvSpPr>
          <p:cNvPr id="50" name="Freeform 50"/>
          <p:cNvSpPr/>
          <p:nvPr/>
        </p:nvSpPr>
        <p:spPr>
          <a:xfrm>
            <a:off x="17566511" y="4576011"/>
            <a:ext cx="191317" cy="191317"/>
          </a:xfrm>
          <a:custGeom>
            <a:avLst/>
            <a:gdLst/>
            <a:ahLst/>
            <a:cxnLst/>
            <a:rect l="l" t="t" r="r" b="b"/>
            <a:pathLst>
              <a:path w="191317" h="191317">
                <a:moveTo>
                  <a:pt x="0" y="0"/>
                </a:moveTo>
                <a:lnTo>
                  <a:pt x="191317" y="0"/>
                </a:lnTo>
                <a:lnTo>
                  <a:pt x="191317" y="191318"/>
                </a:lnTo>
                <a:lnTo>
                  <a:pt x="0" y="19131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AZ"/>
          </a:p>
        </p:txBody>
      </p:sp>
      <p:sp>
        <p:nvSpPr>
          <p:cNvPr id="51" name="Freeform 51"/>
          <p:cNvSpPr/>
          <p:nvPr/>
        </p:nvSpPr>
        <p:spPr>
          <a:xfrm>
            <a:off x="17526926" y="7454446"/>
            <a:ext cx="191317" cy="191317"/>
          </a:xfrm>
          <a:custGeom>
            <a:avLst/>
            <a:gdLst/>
            <a:ahLst/>
            <a:cxnLst/>
            <a:rect l="l" t="t" r="r" b="b"/>
            <a:pathLst>
              <a:path w="191317" h="191317">
                <a:moveTo>
                  <a:pt x="0" y="0"/>
                </a:moveTo>
                <a:lnTo>
                  <a:pt x="191317" y="0"/>
                </a:lnTo>
                <a:lnTo>
                  <a:pt x="191317" y="191317"/>
                </a:lnTo>
                <a:lnTo>
                  <a:pt x="0" y="19131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AZ"/>
          </a:p>
        </p:txBody>
      </p:sp>
      <p:sp>
        <p:nvSpPr>
          <p:cNvPr id="52" name="TextBox 52"/>
          <p:cNvSpPr txBox="1"/>
          <p:nvPr/>
        </p:nvSpPr>
        <p:spPr>
          <a:xfrm>
            <a:off x="1063590" y="1322215"/>
            <a:ext cx="7012156" cy="773811"/>
          </a:xfrm>
          <a:prstGeom prst="rect">
            <a:avLst/>
          </a:prstGeom>
        </p:spPr>
        <p:txBody>
          <a:bodyPr lIns="0" tIns="0" rIns="0" bIns="0" rtlCol="0" anchor="t">
            <a:spAutoFit/>
          </a:bodyPr>
          <a:lstStyle/>
          <a:p>
            <a:pPr algn="l">
              <a:lnSpc>
                <a:spcPts val="5741"/>
              </a:lnSpc>
            </a:pPr>
            <a:r>
              <a:rPr lang="en-US" sz="5799" b="1" spc="-220">
                <a:gradFill>
                  <a:gsLst>
                    <a:gs pos="0">
                      <a:srgbClr val="009C84">
                        <a:alpha val="100000"/>
                      </a:srgbClr>
                    </a:gs>
                    <a:gs pos="100000">
                      <a:srgbClr val="024A3D">
                        <a:alpha val="100000"/>
                      </a:srgbClr>
                    </a:gs>
                  </a:gsLst>
                  <a:path path="circle">
                    <a:fillToRect r="100000" b="100000"/>
                  </a:path>
                  <a:tileRect l="-100000" t="-100000"/>
                </a:gradFill>
                <a:latin typeface="Open Sauce Heavy"/>
                <a:ea typeface="Open Sauce Heavy"/>
                <a:cs typeface="Open Sauce Heavy"/>
                <a:sym typeface="Open Sauce Heavy"/>
              </a:rPr>
              <a:t>FUTURE OF WORK </a:t>
            </a:r>
          </a:p>
        </p:txBody>
      </p:sp>
      <p:sp>
        <p:nvSpPr>
          <p:cNvPr id="53" name="TextBox 53"/>
          <p:cNvSpPr txBox="1"/>
          <p:nvPr/>
        </p:nvSpPr>
        <p:spPr>
          <a:xfrm>
            <a:off x="10922686" y="1514425"/>
            <a:ext cx="5464174" cy="455150"/>
          </a:xfrm>
          <a:prstGeom prst="rect">
            <a:avLst/>
          </a:prstGeom>
        </p:spPr>
        <p:txBody>
          <a:bodyPr lIns="0" tIns="0" rIns="0" bIns="0" rtlCol="0" anchor="t">
            <a:spAutoFit/>
          </a:bodyPr>
          <a:lstStyle/>
          <a:p>
            <a:pPr algn="l">
              <a:lnSpc>
                <a:spcPts val="3567"/>
              </a:lnSpc>
            </a:pPr>
            <a:r>
              <a:rPr lang="en-US" sz="2548" b="1">
                <a:solidFill>
                  <a:srgbClr val="FFFFFF"/>
                </a:solidFill>
                <a:latin typeface="Poppins Semi-Bold"/>
                <a:ea typeface="Poppins Semi-Bold"/>
                <a:cs typeface="Poppins Semi-Bold"/>
                <a:sym typeface="Poppins Semi-Bold"/>
              </a:rPr>
              <a:t>Technology, AI &amp; Digital Services </a:t>
            </a:r>
          </a:p>
        </p:txBody>
      </p:sp>
      <p:sp>
        <p:nvSpPr>
          <p:cNvPr id="54" name="TextBox 54"/>
          <p:cNvSpPr txBox="1"/>
          <p:nvPr/>
        </p:nvSpPr>
        <p:spPr>
          <a:xfrm>
            <a:off x="11648949" y="3339504"/>
            <a:ext cx="3761771" cy="523668"/>
          </a:xfrm>
          <a:prstGeom prst="rect">
            <a:avLst/>
          </a:prstGeom>
        </p:spPr>
        <p:txBody>
          <a:bodyPr lIns="0" tIns="0" rIns="0" bIns="0" rtlCol="0" anchor="t">
            <a:spAutoFit/>
          </a:bodyPr>
          <a:lstStyle/>
          <a:p>
            <a:pPr algn="l">
              <a:lnSpc>
                <a:spcPts val="4180"/>
              </a:lnSpc>
            </a:pPr>
            <a:r>
              <a:rPr lang="en-US" sz="2985" b="1">
                <a:solidFill>
                  <a:srgbClr val="FFFFFF"/>
                </a:solidFill>
                <a:latin typeface="Poppins Semi-Bold"/>
                <a:ea typeface="Poppins Semi-Bold"/>
                <a:cs typeface="Poppins Semi-Bold"/>
                <a:sym typeface="Poppins Semi-Bold"/>
              </a:rPr>
              <a:t>Renewable Energy </a:t>
            </a:r>
          </a:p>
        </p:txBody>
      </p:sp>
      <p:sp>
        <p:nvSpPr>
          <p:cNvPr id="55" name="TextBox 55"/>
          <p:cNvSpPr txBox="1"/>
          <p:nvPr/>
        </p:nvSpPr>
        <p:spPr>
          <a:xfrm>
            <a:off x="11485551" y="5046938"/>
            <a:ext cx="4088568" cy="523668"/>
          </a:xfrm>
          <a:prstGeom prst="rect">
            <a:avLst/>
          </a:prstGeom>
        </p:spPr>
        <p:txBody>
          <a:bodyPr lIns="0" tIns="0" rIns="0" bIns="0" rtlCol="0" anchor="t">
            <a:spAutoFit/>
          </a:bodyPr>
          <a:lstStyle/>
          <a:p>
            <a:pPr algn="l">
              <a:lnSpc>
                <a:spcPts val="4180"/>
              </a:lnSpc>
            </a:pPr>
            <a:r>
              <a:rPr lang="en-US" sz="2985" b="1">
                <a:solidFill>
                  <a:srgbClr val="FFFFFF"/>
                </a:solidFill>
                <a:latin typeface="Poppins Semi-Bold"/>
                <a:ea typeface="Poppins Semi-Bold"/>
                <a:cs typeface="Poppins Semi-Bold"/>
                <a:sym typeface="Poppins Semi-Bold"/>
              </a:rPr>
              <a:t>Healthcare &amp; Biotech </a:t>
            </a:r>
          </a:p>
        </p:txBody>
      </p:sp>
      <p:sp>
        <p:nvSpPr>
          <p:cNvPr id="56" name="TextBox 56"/>
          <p:cNvSpPr txBox="1"/>
          <p:nvPr/>
        </p:nvSpPr>
        <p:spPr>
          <a:xfrm>
            <a:off x="11648949" y="6774919"/>
            <a:ext cx="3224891" cy="523668"/>
          </a:xfrm>
          <a:prstGeom prst="rect">
            <a:avLst/>
          </a:prstGeom>
        </p:spPr>
        <p:txBody>
          <a:bodyPr lIns="0" tIns="0" rIns="0" bIns="0" rtlCol="0" anchor="t">
            <a:spAutoFit/>
          </a:bodyPr>
          <a:lstStyle/>
          <a:p>
            <a:pPr algn="l">
              <a:lnSpc>
                <a:spcPts val="4180"/>
              </a:lnSpc>
            </a:pPr>
            <a:r>
              <a:rPr lang="en-US" sz="2985" b="1">
                <a:solidFill>
                  <a:srgbClr val="FFFFFF"/>
                </a:solidFill>
                <a:latin typeface="Poppins Semi-Bold"/>
                <a:ea typeface="Poppins Semi-Bold"/>
                <a:cs typeface="Poppins Semi-Bold"/>
                <a:sym typeface="Poppins Semi-Bold"/>
              </a:rPr>
              <a:t>Green Industries </a:t>
            </a:r>
          </a:p>
        </p:txBody>
      </p:sp>
      <p:sp>
        <p:nvSpPr>
          <p:cNvPr id="57" name="TextBox 57"/>
          <p:cNvSpPr txBox="1"/>
          <p:nvPr/>
        </p:nvSpPr>
        <p:spPr>
          <a:xfrm>
            <a:off x="10922686" y="8492868"/>
            <a:ext cx="5302386" cy="504113"/>
          </a:xfrm>
          <a:prstGeom prst="rect">
            <a:avLst/>
          </a:prstGeom>
        </p:spPr>
        <p:txBody>
          <a:bodyPr lIns="0" tIns="0" rIns="0" bIns="0" rtlCol="0" anchor="t">
            <a:spAutoFit/>
          </a:bodyPr>
          <a:lstStyle/>
          <a:p>
            <a:pPr algn="l">
              <a:lnSpc>
                <a:spcPts val="3901"/>
              </a:lnSpc>
            </a:pPr>
            <a:r>
              <a:rPr lang="en-US" sz="2787" b="1">
                <a:solidFill>
                  <a:srgbClr val="FFFFFF"/>
                </a:solidFill>
                <a:latin typeface="Poppins Semi-Bold"/>
                <a:ea typeface="Poppins Semi-Bold"/>
                <a:cs typeface="Poppins Semi-Bold"/>
                <a:sym typeface="Poppins Semi-Bold"/>
              </a:rPr>
              <a:t>Manufacturing &amp; Automation </a:t>
            </a:r>
          </a:p>
        </p:txBody>
      </p:sp>
      <p:sp>
        <p:nvSpPr>
          <p:cNvPr id="58" name="TextBox 58"/>
          <p:cNvSpPr txBox="1"/>
          <p:nvPr/>
        </p:nvSpPr>
        <p:spPr>
          <a:xfrm>
            <a:off x="1084098" y="2307377"/>
            <a:ext cx="4733579" cy="557663"/>
          </a:xfrm>
          <a:prstGeom prst="rect">
            <a:avLst/>
          </a:prstGeom>
        </p:spPr>
        <p:txBody>
          <a:bodyPr lIns="0" tIns="0" rIns="0" bIns="0" rtlCol="0" anchor="t">
            <a:spAutoFit/>
          </a:bodyPr>
          <a:lstStyle/>
          <a:p>
            <a:pPr algn="l">
              <a:lnSpc>
                <a:spcPts val="4271"/>
              </a:lnSpc>
            </a:pPr>
            <a:r>
              <a:rPr lang="en-US" sz="4315" b="1" i="1" spc="-224">
                <a:gradFill>
                  <a:gsLst>
                    <a:gs pos="0">
                      <a:srgbClr val="009C84">
                        <a:alpha val="100000"/>
                      </a:srgbClr>
                    </a:gs>
                    <a:gs pos="100000">
                      <a:srgbClr val="024A3D">
                        <a:alpha val="100000"/>
                      </a:srgbClr>
                    </a:gs>
                  </a:gsLst>
                  <a:path path="circle">
                    <a:fillToRect r="100000" b="100000"/>
                  </a:path>
                  <a:tileRect l="-100000" t="-100000"/>
                </a:gradFill>
                <a:latin typeface="Open Sauce Medium Italics"/>
                <a:ea typeface="Open Sauce Medium Italics"/>
                <a:cs typeface="Open Sauce Medium Italics"/>
                <a:sym typeface="Open Sauce Medium Italics"/>
              </a:rPr>
              <a:t>Emerging Demand</a:t>
            </a:r>
          </a:p>
        </p:txBody>
      </p:sp>
      <p:sp>
        <p:nvSpPr>
          <p:cNvPr id="59" name="TextBox 59"/>
          <p:cNvSpPr txBox="1"/>
          <p:nvPr/>
        </p:nvSpPr>
        <p:spPr>
          <a:xfrm>
            <a:off x="1098480" y="4253033"/>
            <a:ext cx="6453391" cy="4946094"/>
          </a:xfrm>
          <a:prstGeom prst="rect">
            <a:avLst/>
          </a:prstGeom>
        </p:spPr>
        <p:txBody>
          <a:bodyPr lIns="0" tIns="0" rIns="0" bIns="0" rtlCol="0" anchor="t">
            <a:spAutoFit/>
          </a:bodyPr>
          <a:lstStyle/>
          <a:p>
            <a:pPr algn="l">
              <a:lnSpc>
                <a:spcPts val="12864"/>
              </a:lnSpc>
            </a:pPr>
            <a:r>
              <a:rPr lang="en-US" sz="12993" b="1" spc="-675">
                <a:gradFill>
                  <a:gsLst>
                    <a:gs pos="0">
                      <a:srgbClr val="000000">
                        <a:alpha val="93000"/>
                      </a:srgbClr>
                    </a:gs>
                    <a:gs pos="50000">
                      <a:srgbClr val="34606B">
                        <a:alpha val="93000"/>
                      </a:srgbClr>
                    </a:gs>
                    <a:gs pos="100000">
                      <a:srgbClr val="009D8D">
                        <a:alpha val="93000"/>
                      </a:srgbClr>
                    </a:gs>
                  </a:gsLst>
                  <a:lin ang="0"/>
                </a:gradFill>
                <a:latin typeface="Open Sauce Bold"/>
                <a:ea typeface="Open Sauce Bold"/>
                <a:cs typeface="Open Sauce Bold"/>
                <a:sym typeface="Open Sauce Bold"/>
              </a:rPr>
              <a:t>Top </a:t>
            </a:r>
          </a:p>
          <a:p>
            <a:pPr algn="l">
              <a:lnSpc>
                <a:spcPts val="12864"/>
              </a:lnSpc>
            </a:pPr>
            <a:r>
              <a:rPr lang="en-US" sz="12993" b="1" spc="-675">
                <a:gradFill>
                  <a:gsLst>
                    <a:gs pos="0">
                      <a:srgbClr val="000000">
                        <a:alpha val="93000"/>
                      </a:srgbClr>
                    </a:gs>
                    <a:gs pos="50000">
                      <a:srgbClr val="34606B">
                        <a:alpha val="93000"/>
                      </a:srgbClr>
                    </a:gs>
                    <a:gs pos="100000">
                      <a:srgbClr val="009D8D">
                        <a:alpha val="93000"/>
                      </a:srgbClr>
                    </a:gs>
                  </a:gsLst>
                  <a:lin ang="0"/>
                </a:gradFill>
                <a:latin typeface="Open Sauce Bold"/>
                <a:ea typeface="Open Sauce Bold"/>
                <a:cs typeface="Open Sauce Bold"/>
                <a:sym typeface="Open Sauce Bold"/>
              </a:rPr>
              <a:t>Growing </a:t>
            </a:r>
          </a:p>
          <a:p>
            <a:pPr algn="l">
              <a:lnSpc>
                <a:spcPts val="12864"/>
              </a:lnSpc>
            </a:pPr>
            <a:r>
              <a:rPr lang="en-US" sz="12993" b="1" spc="-675">
                <a:gradFill>
                  <a:gsLst>
                    <a:gs pos="0">
                      <a:srgbClr val="000000">
                        <a:alpha val="93000"/>
                      </a:srgbClr>
                    </a:gs>
                    <a:gs pos="50000">
                      <a:srgbClr val="34606B">
                        <a:alpha val="93000"/>
                      </a:srgbClr>
                    </a:gs>
                    <a:gs pos="100000">
                      <a:srgbClr val="009D8D">
                        <a:alpha val="93000"/>
                      </a:srgbClr>
                    </a:gs>
                  </a:gsLst>
                  <a:lin ang="0"/>
                </a:gradFill>
                <a:latin typeface="Open Sauce Bold"/>
                <a:ea typeface="Open Sauce Bold"/>
                <a:cs typeface="Open Sauce Bold"/>
                <a:sym typeface="Open Sauce Bold"/>
              </a:rPr>
              <a:t>Sectors</a:t>
            </a:r>
          </a:p>
        </p:txBody>
      </p:sp>
      <p:sp>
        <p:nvSpPr>
          <p:cNvPr id="60" name="TextBox 60"/>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11740828" y="5181600"/>
            <a:ext cx="8586959" cy="8565492"/>
          </a:xfrm>
          <a:custGeom>
            <a:avLst/>
            <a:gdLst/>
            <a:ahLst/>
            <a:cxnLst/>
            <a:rect l="l" t="t" r="r" b="b"/>
            <a:pathLst>
              <a:path w="8586959" h="8565492">
                <a:moveTo>
                  <a:pt x="0" y="0"/>
                </a:moveTo>
                <a:lnTo>
                  <a:pt x="8586960" y="0"/>
                </a:lnTo>
                <a:lnTo>
                  <a:pt x="8586960" y="8565492"/>
                </a:lnTo>
                <a:lnTo>
                  <a:pt x="0" y="856549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Z"/>
          </a:p>
        </p:txBody>
      </p:sp>
      <p:sp>
        <p:nvSpPr>
          <p:cNvPr id="3" name="Freeform 3"/>
          <p:cNvSpPr/>
          <p:nvPr/>
        </p:nvSpPr>
        <p:spPr>
          <a:xfrm>
            <a:off x="11500566" y="1070770"/>
            <a:ext cx="8586959" cy="8565492"/>
          </a:xfrm>
          <a:custGeom>
            <a:avLst/>
            <a:gdLst/>
            <a:ahLst/>
            <a:cxnLst/>
            <a:rect l="l" t="t" r="r" b="b"/>
            <a:pathLst>
              <a:path w="8586959" h="8565492">
                <a:moveTo>
                  <a:pt x="0" y="0"/>
                </a:moveTo>
                <a:lnTo>
                  <a:pt x="8586960" y="0"/>
                </a:lnTo>
                <a:lnTo>
                  <a:pt x="8586960" y="8565492"/>
                </a:lnTo>
                <a:lnTo>
                  <a:pt x="0" y="856549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Z"/>
          </a:p>
        </p:txBody>
      </p:sp>
      <p:sp>
        <p:nvSpPr>
          <p:cNvPr id="4" name="Freeform 4"/>
          <p:cNvSpPr/>
          <p:nvPr/>
        </p:nvSpPr>
        <p:spPr>
          <a:xfrm>
            <a:off x="6562936" y="1796779"/>
            <a:ext cx="7798949" cy="7779452"/>
          </a:xfrm>
          <a:custGeom>
            <a:avLst/>
            <a:gdLst/>
            <a:ahLst/>
            <a:cxnLst/>
            <a:rect l="l" t="t" r="r" b="b"/>
            <a:pathLst>
              <a:path w="7798949" h="7779452">
                <a:moveTo>
                  <a:pt x="0" y="0"/>
                </a:moveTo>
                <a:lnTo>
                  <a:pt x="7798949" y="0"/>
                </a:lnTo>
                <a:lnTo>
                  <a:pt x="7798949" y="7779452"/>
                </a:lnTo>
                <a:lnTo>
                  <a:pt x="0" y="77794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Z"/>
          </a:p>
        </p:txBody>
      </p:sp>
      <p:grpSp>
        <p:nvGrpSpPr>
          <p:cNvPr id="5" name="Group 5"/>
          <p:cNvGrpSpPr/>
          <p:nvPr/>
        </p:nvGrpSpPr>
        <p:grpSpPr>
          <a:xfrm>
            <a:off x="12388586" y="1609805"/>
            <a:ext cx="5302336" cy="3533695"/>
            <a:chOff x="0" y="0"/>
            <a:chExt cx="1833138" cy="1221679"/>
          </a:xfrm>
        </p:grpSpPr>
        <p:sp>
          <p:nvSpPr>
            <p:cNvPr id="6" name="Freeform 6"/>
            <p:cNvSpPr/>
            <p:nvPr/>
          </p:nvSpPr>
          <p:spPr>
            <a:xfrm>
              <a:off x="0" y="0"/>
              <a:ext cx="1833138" cy="1221679"/>
            </a:xfrm>
            <a:custGeom>
              <a:avLst/>
              <a:gdLst/>
              <a:ahLst/>
              <a:cxnLst/>
              <a:rect l="l" t="t" r="r" b="b"/>
              <a:pathLst>
                <a:path w="1833138" h="1221679">
                  <a:moveTo>
                    <a:pt x="73005" y="0"/>
                  </a:moveTo>
                  <a:lnTo>
                    <a:pt x="1760133" y="0"/>
                  </a:lnTo>
                  <a:cubicBezTo>
                    <a:pt x="1800453" y="0"/>
                    <a:pt x="1833138" y="32685"/>
                    <a:pt x="1833138" y="73005"/>
                  </a:cubicBezTo>
                  <a:lnTo>
                    <a:pt x="1833138" y="1148674"/>
                  </a:lnTo>
                  <a:cubicBezTo>
                    <a:pt x="1833138" y="1168036"/>
                    <a:pt x="1825446" y="1186605"/>
                    <a:pt x="1811755" y="1200296"/>
                  </a:cubicBezTo>
                  <a:cubicBezTo>
                    <a:pt x="1798064" y="1213987"/>
                    <a:pt x="1779495" y="1221679"/>
                    <a:pt x="1760133" y="1221679"/>
                  </a:cubicBezTo>
                  <a:lnTo>
                    <a:pt x="73005" y="1221679"/>
                  </a:lnTo>
                  <a:cubicBezTo>
                    <a:pt x="53643" y="1221679"/>
                    <a:pt x="35074" y="1213987"/>
                    <a:pt x="21383" y="1200296"/>
                  </a:cubicBezTo>
                  <a:cubicBezTo>
                    <a:pt x="7692" y="1186605"/>
                    <a:pt x="0" y="1168036"/>
                    <a:pt x="0" y="1148674"/>
                  </a:cubicBezTo>
                  <a:lnTo>
                    <a:pt x="0" y="73005"/>
                  </a:lnTo>
                  <a:cubicBezTo>
                    <a:pt x="0" y="53643"/>
                    <a:pt x="7692" y="35074"/>
                    <a:pt x="21383" y="21383"/>
                  </a:cubicBezTo>
                  <a:cubicBezTo>
                    <a:pt x="35074" y="7692"/>
                    <a:pt x="53643" y="0"/>
                    <a:pt x="73005" y="0"/>
                  </a:cubicBezTo>
                  <a:close/>
                </a:path>
              </a:pathLst>
            </a:custGeom>
            <a:gradFill rotWithShape="1">
              <a:gsLst>
                <a:gs pos="0">
                  <a:srgbClr val="000000">
                    <a:alpha val="100000"/>
                  </a:srgbClr>
                </a:gs>
                <a:gs pos="100000">
                  <a:srgbClr val="8098FF">
                    <a:alpha val="100000"/>
                  </a:srgbClr>
                </a:gs>
              </a:gsLst>
              <a:lin ang="0"/>
            </a:gradFill>
            <a:ln w="57150" cap="rnd">
              <a:gradFill>
                <a:gsLst>
                  <a:gs pos="0">
                    <a:srgbClr val="000000">
                      <a:alpha val="100000"/>
                    </a:srgbClr>
                  </a:gs>
                  <a:gs pos="100000">
                    <a:srgbClr val="8098FF">
                      <a:alpha val="100000"/>
                    </a:srgbClr>
                  </a:gs>
                </a:gsLst>
                <a:path path="circle">
                  <a:fillToRect l="50000" t="50000" r="50000" b="50000"/>
                </a:path>
              </a:gradFill>
              <a:prstDash val="solid"/>
              <a:round/>
            </a:ln>
          </p:spPr>
          <p:txBody>
            <a:bodyPr/>
            <a:lstStyle/>
            <a:p>
              <a:endParaRPr lang="en-AZ"/>
            </a:p>
          </p:txBody>
        </p:sp>
        <p:sp>
          <p:nvSpPr>
            <p:cNvPr id="7" name="TextBox 7"/>
            <p:cNvSpPr txBox="1"/>
            <p:nvPr/>
          </p:nvSpPr>
          <p:spPr>
            <a:xfrm>
              <a:off x="0" y="-38100"/>
              <a:ext cx="1833138" cy="1259779"/>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rot="-932681" flipH="1" flipV="1">
            <a:off x="-3972364" y="-2101724"/>
            <a:ext cx="14220834" cy="14203058"/>
          </a:xfrm>
          <a:custGeom>
            <a:avLst/>
            <a:gdLst/>
            <a:ahLst/>
            <a:cxnLst/>
            <a:rect l="l" t="t" r="r" b="b"/>
            <a:pathLst>
              <a:path w="14220834" h="14203058">
                <a:moveTo>
                  <a:pt x="14220834" y="14203058"/>
                </a:moveTo>
                <a:lnTo>
                  <a:pt x="0" y="14203058"/>
                </a:lnTo>
                <a:lnTo>
                  <a:pt x="0" y="0"/>
                </a:lnTo>
                <a:lnTo>
                  <a:pt x="14220834" y="0"/>
                </a:lnTo>
                <a:lnTo>
                  <a:pt x="14220834" y="14203058"/>
                </a:lnTo>
                <a:close/>
              </a:path>
            </a:pathLst>
          </a:custGeom>
          <a:blipFill>
            <a:blip r:embed="rId3"/>
            <a:stretch>
              <a:fillRect/>
            </a:stretch>
          </a:blipFill>
        </p:spPr>
        <p:txBody>
          <a:bodyPr/>
          <a:lstStyle/>
          <a:p>
            <a:endParaRPr lang="en-AZ"/>
          </a:p>
        </p:txBody>
      </p:sp>
      <p:grpSp>
        <p:nvGrpSpPr>
          <p:cNvPr id="9" name="Group 9"/>
          <p:cNvGrpSpPr/>
          <p:nvPr/>
        </p:nvGrpSpPr>
        <p:grpSpPr>
          <a:xfrm>
            <a:off x="7482091" y="5819429"/>
            <a:ext cx="4611220" cy="3221262"/>
            <a:chOff x="0" y="0"/>
            <a:chExt cx="1833138" cy="1280576"/>
          </a:xfrm>
        </p:grpSpPr>
        <p:sp>
          <p:nvSpPr>
            <p:cNvPr id="10" name="Freeform 10"/>
            <p:cNvSpPr/>
            <p:nvPr/>
          </p:nvSpPr>
          <p:spPr>
            <a:xfrm>
              <a:off x="0" y="0"/>
              <a:ext cx="1833138" cy="1280576"/>
            </a:xfrm>
            <a:custGeom>
              <a:avLst/>
              <a:gdLst/>
              <a:ahLst/>
              <a:cxnLst/>
              <a:rect l="l" t="t" r="r" b="b"/>
              <a:pathLst>
                <a:path w="1833138" h="1280576">
                  <a:moveTo>
                    <a:pt x="83947" y="0"/>
                  </a:moveTo>
                  <a:lnTo>
                    <a:pt x="1749191" y="0"/>
                  </a:lnTo>
                  <a:cubicBezTo>
                    <a:pt x="1795554" y="0"/>
                    <a:pt x="1833138" y="37584"/>
                    <a:pt x="1833138" y="83947"/>
                  </a:cubicBezTo>
                  <a:lnTo>
                    <a:pt x="1833138" y="1196629"/>
                  </a:lnTo>
                  <a:cubicBezTo>
                    <a:pt x="1833138" y="1242992"/>
                    <a:pt x="1795554" y="1280576"/>
                    <a:pt x="1749191" y="1280576"/>
                  </a:cubicBezTo>
                  <a:lnTo>
                    <a:pt x="83947" y="1280576"/>
                  </a:lnTo>
                  <a:cubicBezTo>
                    <a:pt x="37584" y="1280576"/>
                    <a:pt x="0" y="1242992"/>
                    <a:pt x="0" y="1196629"/>
                  </a:cubicBezTo>
                  <a:lnTo>
                    <a:pt x="0" y="83947"/>
                  </a:lnTo>
                  <a:cubicBezTo>
                    <a:pt x="0" y="37584"/>
                    <a:pt x="37584" y="0"/>
                    <a:pt x="83947" y="0"/>
                  </a:cubicBezTo>
                  <a:close/>
                </a:path>
              </a:pathLst>
            </a:custGeom>
            <a:ln w="57150" cap="rnd">
              <a:gradFill>
                <a:gsLst>
                  <a:gs pos="0">
                    <a:srgbClr val="D3FFFA">
                      <a:alpha val="100000"/>
                    </a:srgbClr>
                  </a:gs>
                  <a:gs pos="50000">
                    <a:srgbClr val="92CABD">
                      <a:alpha val="100000"/>
                    </a:srgbClr>
                  </a:gs>
                  <a:gs pos="100000">
                    <a:srgbClr val="3DE4C8">
                      <a:alpha val="100000"/>
                    </a:srgbClr>
                  </a:gs>
                </a:gsLst>
                <a:path path="circle">
                  <a:fillToRect r="100000" b="100000"/>
                </a:path>
                <a:tileRect l="-100000" t="-100000"/>
              </a:gradFill>
              <a:prstDash val="dash"/>
              <a:round/>
            </a:ln>
          </p:spPr>
          <p:txBody>
            <a:bodyPr/>
            <a:lstStyle/>
            <a:p>
              <a:endParaRPr lang="en-AZ"/>
            </a:p>
          </p:txBody>
        </p:sp>
        <p:sp>
          <p:nvSpPr>
            <p:cNvPr id="11" name="TextBox 11"/>
            <p:cNvSpPr txBox="1"/>
            <p:nvPr/>
          </p:nvSpPr>
          <p:spPr>
            <a:xfrm>
              <a:off x="0" y="-38100"/>
              <a:ext cx="1833138" cy="1318676"/>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7482091" y="2888975"/>
            <a:ext cx="4611220" cy="2600322"/>
            <a:chOff x="0" y="0"/>
            <a:chExt cx="1833138" cy="1033728"/>
          </a:xfrm>
        </p:grpSpPr>
        <p:sp>
          <p:nvSpPr>
            <p:cNvPr id="13" name="Freeform 13"/>
            <p:cNvSpPr/>
            <p:nvPr/>
          </p:nvSpPr>
          <p:spPr>
            <a:xfrm>
              <a:off x="0" y="0"/>
              <a:ext cx="1833138" cy="1033728"/>
            </a:xfrm>
            <a:custGeom>
              <a:avLst/>
              <a:gdLst/>
              <a:ahLst/>
              <a:cxnLst/>
              <a:rect l="l" t="t" r="r" b="b"/>
              <a:pathLst>
                <a:path w="1833138" h="1033728">
                  <a:moveTo>
                    <a:pt x="83947" y="0"/>
                  </a:moveTo>
                  <a:lnTo>
                    <a:pt x="1749191" y="0"/>
                  </a:lnTo>
                  <a:cubicBezTo>
                    <a:pt x="1795554" y="0"/>
                    <a:pt x="1833138" y="37584"/>
                    <a:pt x="1833138" y="83947"/>
                  </a:cubicBezTo>
                  <a:lnTo>
                    <a:pt x="1833138" y="949782"/>
                  </a:lnTo>
                  <a:cubicBezTo>
                    <a:pt x="1833138" y="996144"/>
                    <a:pt x="1795554" y="1033728"/>
                    <a:pt x="1749191" y="1033728"/>
                  </a:cubicBezTo>
                  <a:lnTo>
                    <a:pt x="83947" y="1033728"/>
                  </a:lnTo>
                  <a:cubicBezTo>
                    <a:pt x="37584" y="1033728"/>
                    <a:pt x="0" y="996144"/>
                    <a:pt x="0" y="949782"/>
                  </a:cubicBezTo>
                  <a:lnTo>
                    <a:pt x="0" y="83947"/>
                  </a:lnTo>
                  <a:cubicBezTo>
                    <a:pt x="0" y="37584"/>
                    <a:pt x="37584" y="0"/>
                    <a:pt x="83947" y="0"/>
                  </a:cubicBezTo>
                  <a:close/>
                </a:path>
              </a:pathLst>
            </a:custGeom>
            <a:gradFill rotWithShape="1">
              <a:gsLst>
                <a:gs pos="0">
                  <a:srgbClr val="000000">
                    <a:alpha val="100000"/>
                  </a:srgbClr>
                </a:gs>
                <a:gs pos="100000">
                  <a:srgbClr val="33ADCD">
                    <a:alpha val="100000"/>
                  </a:srgbClr>
                </a:gs>
              </a:gsLst>
              <a:lin ang="0"/>
            </a:gradFill>
            <a:ln w="57150" cap="rnd">
              <a:gradFill>
                <a:gsLst>
                  <a:gs pos="0">
                    <a:srgbClr val="000000">
                      <a:alpha val="100000"/>
                    </a:srgbClr>
                  </a:gs>
                  <a:gs pos="100000">
                    <a:srgbClr val="33ADCD">
                      <a:alpha val="100000"/>
                    </a:srgbClr>
                  </a:gs>
                </a:gsLst>
                <a:path path="circle">
                  <a:fillToRect l="50000" t="50000" r="50000" b="50000"/>
                </a:path>
              </a:gradFill>
              <a:prstDash val="solid"/>
              <a:round/>
            </a:ln>
          </p:spPr>
          <p:txBody>
            <a:bodyPr/>
            <a:lstStyle/>
            <a:p>
              <a:endParaRPr lang="en-AZ"/>
            </a:p>
          </p:txBody>
        </p:sp>
        <p:sp>
          <p:nvSpPr>
            <p:cNvPr id="14" name="TextBox 14"/>
            <p:cNvSpPr txBox="1"/>
            <p:nvPr/>
          </p:nvSpPr>
          <p:spPr>
            <a:xfrm>
              <a:off x="0" y="-38100"/>
              <a:ext cx="1833138" cy="1071828"/>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112992" y="2487884"/>
            <a:ext cx="1349419" cy="802181"/>
            <a:chOff x="0" y="0"/>
            <a:chExt cx="587225" cy="349084"/>
          </a:xfrm>
        </p:grpSpPr>
        <p:sp>
          <p:nvSpPr>
            <p:cNvPr id="16" name="Freeform 16"/>
            <p:cNvSpPr/>
            <p:nvPr/>
          </p:nvSpPr>
          <p:spPr>
            <a:xfrm>
              <a:off x="0" y="0"/>
              <a:ext cx="587225" cy="349084"/>
            </a:xfrm>
            <a:custGeom>
              <a:avLst/>
              <a:gdLst/>
              <a:ahLst/>
              <a:cxnLst/>
              <a:rect l="l" t="t" r="r" b="b"/>
              <a:pathLst>
                <a:path w="587225" h="349084">
                  <a:moveTo>
                    <a:pt x="174542" y="0"/>
                  </a:moveTo>
                  <a:lnTo>
                    <a:pt x="412683" y="0"/>
                  </a:lnTo>
                  <a:cubicBezTo>
                    <a:pt x="509080" y="0"/>
                    <a:pt x="587225" y="78145"/>
                    <a:pt x="587225" y="174542"/>
                  </a:cubicBezTo>
                  <a:lnTo>
                    <a:pt x="587225" y="174542"/>
                  </a:lnTo>
                  <a:cubicBezTo>
                    <a:pt x="587225" y="220833"/>
                    <a:pt x="568836" y="265229"/>
                    <a:pt x="536103" y="297962"/>
                  </a:cubicBezTo>
                  <a:cubicBezTo>
                    <a:pt x="503370" y="330695"/>
                    <a:pt x="458974" y="349084"/>
                    <a:pt x="412683" y="349084"/>
                  </a:cubicBezTo>
                  <a:lnTo>
                    <a:pt x="174542" y="349084"/>
                  </a:lnTo>
                  <a:cubicBezTo>
                    <a:pt x="128251" y="349084"/>
                    <a:pt x="83855" y="330695"/>
                    <a:pt x="51122" y="297962"/>
                  </a:cubicBezTo>
                  <a:cubicBezTo>
                    <a:pt x="18389" y="265229"/>
                    <a:pt x="0" y="220833"/>
                    <a:pt x="0" y="174542"/>
                  </a:cubicBezTo>
                  <a:lnTo>
                    <a:pt x="0" y="174542"/>
                  </a:lnTo>
                  <a:cubicBezTo>
                    <a:pt x="0" y="128251"/>
                    <a:pt x="18389" y="83855"/>
                    <a:pt x="51122" y="51122"/>
                  </a:cubicBezTo>
                  <a:cubicBezTo>
                    <a:pt x="83855" y="18389"/>
                    <a:pt x="128251" y="0"/>
                    <a:pt x="174542" y="0"/>
                  </a:cubicBezTo>
                  <a:close/>
                </a:path>
              </a:pathLst>
            </a:custGeom>
            <a:gradFill rotWithShape="1">
              <a:gsLst>
                <a:gs pos="0">
                  <a:srgbClr val="000000">
                    <a:alpha val="100000"/>
                  </a:srgbClr>
                </a:gs>
                <a:gs pos="100000">
                  <a:srgbClr val="33ADCD">
                    <a:alpha val="100000"/>
                  </a:srgbClr>
                </a:gs>
              </a:gsLst>
              <a:path path="circle">
                <a:fillToRect l="50000" t="50000" r="50000" b="50000"/>
              </a:path>
            </a:gradFill>
            <a:ln w="57150" cap="rnd">
              <a:gradFill>
                <a:gsLst>
                  <a:gs pos="0">
                    <a:srgbClr val="000000">
                      <a:alpha val="100000"/>
                    </a:srgbClr>
                  </a:gs>
                  <a:gs pos="100000">
                    <a:srgbClr val="33ADCD">
                      <a:alpha val="100000"/>
                    </a:srgbClr>
                  </a:gs>
                </a:gsLst>
                <a:lin ang="0"/>
              </a:gradFill>
              <a:prstDash val="solid"/>
              <a:round/>
            </a:ln>
          </p:spPr>
          <p:txBody>
            <a:bodyPr/>
            <a:lstStyle/>
            <a:p>
              <a:endParaRPr lang="en-AZ"/>
            </a:p>
          </p:txBody>
        </p:sp>
        <p:sp>
          <p:nvSpPr>
            <p:cNvPr id="17" name="TextBox 17"/>
            <p:cNvSpPr txBox="1"/>
            <p:nvPr/>
          </p:nvSpPr>
          <p:spPr>
            <a:xfrm>
              <a:off x="0" y="-38100"/>
              <a:ext cx="587225" cy="387184"/>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rot="-10800000">
            <a:off x="12387383" y="5724605"/>
            <a:ext cx="5302336" cy="3533695"/>
            <a:chOff x="0" y="0"/>
            <a:chExt cx="1833138" cy="1221679"/>
          </a:xfrm>
        </p:grpSpPr>
        <p:sp>
          <p:nvSpPr>
            <p:cNvPr id="19" name="Freeform 19"/>
            <p:cNvSpPr/>
            <p:nvPr/>
          </p:nvSpPr>
          <p:spPr>
            <a:xfrm>
              <a:off x="0" y="0"/>
              <a:ext cx="1833138" cy="1221679"/>
            </a:xfrm>
            <a:custGeom>
              <a:avLst/>
              <a:gdLst/>
              <a:ahLst/>
              <a:cxnLst/>
              <a:rect l="l" t="t" r="r" b="b"/>
              <a:pathLst>
                <a:path w="1833138" h="1221679">
                  <a:moveTo>
                    <a:pt x="73005" y="0"/>
                  </a:moveTo>
                  <a:lnTo>
                    <a:pt x="1760133" y="0"/>
                  </a:lnTo>
                  <a:cubicBezTo>
                    <a:pt x="1800453" y="0"/>
                    <a:pt x="1833138" y="32685"/>
                    <a:pt x="1833138" y="73005"/>
                  </a:cubicBezTo>
                  <a:lnTo>
                    <a:pt x="1833138" y="1148674"/>
                  </a:lnTo>
                  <a:cubicBezTo>
                    <a:pt x="1833138" y="1168036"/>
                    <a:pt x="1825446" y="1186605"/>
                    <a:pt x="1811755" y="1200296"/>
                  </a:cubicBezTo>
                  <a:cubicBezTo>
                    <a:pt x="1798064" y="1213987"/>
                    <a:pt x="1779495" y="1221679"/>
                    <a:pt x="1760133" y="1221679"/>
                  </a:cubicBezTo>
                  <a:lnTo>
                    <a:pt x="73005" y="1221679"/>
                  </a:lnTo>
                  <a:cubicBezTo>
                    <a:pt x="53643" y="1221679"/>
                    <a:pt x="35074" y="1213987"/>
                    <a:pt x="21383" y="1200296"/>
                  </a:cubicBezTo>
                  <a:cubicBezTo>
                    <a:pt x="7692" y="1186605"/>
                    <a:pt x="0" y="1168036"/>
                    <a:pt x="0" y="1148674"/>
                  </a:cubicBezTo>
                  <a:lnTo>
                    <a:pt x="0" y="73005"/>
                  </a:lnTo>
                  <a:cubicBezTo>
                    <a:pt x="0" y="53643"/>
                    <a:pt x="7692" y="35074"/>
                    <a:pt x="21383" y="21383"/>
                  </a:cubicBezTo>
                  <a:cubicBezTo>
                    <a:pt x="35074" y="7692"/>
                    <a:pt x="53643" y="0"/>
                    <a:pt x="73005" y="0"/>
                  </a:cubicBezTo>
                  <a:close/>
                </a:path>
              </a:pathLst>
            </a:custGeom>
            <a:gradFill rotWithShape="1">
              <a:gsLst>
                <a:gs pos="0">
                  <a:srgbClr val="000000">
                    <a:alpha val="100000"/>
                  </a:srgbClr>
                </a:gs>
                <a:gs pos="100000">
                  <a:srgbClr val="80FFDD">
                    <a:alpha val="100000"/>
                  </a:srgbClr>
                </a:gs>
              </a:gsLst>
              <a:lin ang="0"/>
            </a:gradFill>
            <a:ln w="57150" cap="rnd">
              <a:gradFill>
                <a:gsLst>
                  <a:gs pos="0">
                    <a:srgbClr val="000000">
                      <a:alpha val="100000"/>
                    </a:srgbClr>
                  </a:gs>
                  <a:gs pos="100000">
                    <a:srgbClr val="80FFDD">
                      <a:alpha val="100000"/>
                    </a:srgbClr>
                  </a:gs>
                </a:gsLst>
                <a:path path="circle">
                  <a:fillToRect l="50000" t="50000" r="50000" b="50000"/>
                </a:path>
              </a:gradFill>
              <a:prstDash val="solid"/>
              <a:round/>
            </a:ln>
          </p:spPr>
          <p:txBody>
            <a:bodyPr/>
            <a:lstStyle/>
            <a:p>
              <a:endParaRPr lang="en-AZ"/>
            </a:p>
          </p:txBody>
        </p:sp>
        <p:sp>
          <p:nvSpPr>
            <p:cNvPr id="20" name="TextBox 20"/>
            <p:cNvSpPr txBox="1"/>
            <p:nvPr/>
          </p:nvSpPr>
          <p:spPr>
            <a:xfrm>
              <a:off x="0" y="-38100"/>
              <a:ext cx="1833138" cy="1259779"/>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14365045" y="1208714"/>
            <a:ext cx="1349419" cy="802181"/>
            <a:chOff x="0" y="0"/>
            <a:chExt cx="587225" cy="349084"/>
          </a:xfrm>
        </p:grpSpPr>
        <p:sp>
          <p:nvSpPr>
            <p:cNvPr id="22" name="Freeform 22"/>
            <p:cNvSpPr/>
            <p:nvPr/>
          </p:nvSpPr>
          <p:spPr>
            <a:xfrm>
              <a:off x="0" y="0"/>
              <a:ext cx="587225" cy="349084"/>
            </a:xfrm>
            <a:custGeom>
              <a:avLst/>
              <a:gdLst/>
              <a:ahLst/>
              <a:cxnLst/>
              <a:rect l="l" t="t" r="r" b="b"/>
              <a:pathLst>
                <a:path w="587225" h="349084">
                  <a:moveTo>
                    <a:pt x="174542" y="0"/>
                  </a:moveTo>
                  <a:lnTo>
                    <a:pt x="412683" y="0"/>
                  </a:lnTo>
                  <a:cubicBezTo>
                    <a:pt x="509080" y="0"/>
                    <a:pt x="587225" y="78145"/>
                    <a:pt x="587225" y="174542"/>
                  </a:cubicBezTo>
                  <a:lnTo>
                    <a:pt x="587225" y="174542"/>
                  </a:lnTo>
                  <a:cubicBezTo>
                    <a:pt x="587225" y="220833"/>
                    <a:pt x="568836" y="265229"/>
                    <a:pt x="536103" y="297962"/>
                  </a:cubicBezTo>
                  <a:cubicBezTo>
                    <a:pt x="503370" y="330695"/>
                    <a:pt x="458974" y="349084"/>
                    <a:pt x="412683" y="349084"/>
                  </a:cubicBezTo>
                  <a:lnTo>
                    <a:pt x="174542" y="349084"/>
                  </a:lnTo>
                  <a:cubicBezTo>
                    <a:pt x="128251" y="349084"/>
                    <a:pt x="83855" y="330695"/>
                    <a:pt x="51122" y="297962"/>
                  </a:cubicBezTo>
                  <a:cubicBezTo>
                    <a:pt x="18389" y="265229"/>
                    <a:pt x="0" y="220833"/>
                    <a:pt x="0" y="174542"/>
                  </a:cubicBezTo>
                  <a:lnTo>
                    <a:pt x="0" y="174542"/>
                  </a:lnTo>
                  <a:cubicBezTo>
                    <a:pt x="0" y="128251"/>
                    <a:pt x="18389" y="83855"/>
                    <a:pt x="51122" y="51122"/>
                  </a:cubicBezTo>
                  <a:cubicBezTo>
                    <a:pt x="83855" y="18389"/>
                    <a:pt x="128251" y="0"/>
                    <a:pt x="174542" y="0"/>
                  </a:cubicBezTo>
                  <a:close/>
                </a:path>
              </a:pathLst>
            </a:custGeom>
            <a:gradFill rotWithShape="1">
              <a:gsLst>
                <a:gs pos="0">
                  <a:srgbClr val="000000">
                    <a:alpha val="100000"/>
                  </a:srgbClr>
                </a:gs>
                <a:gs pos="100000">
                  <a:srgbClr val="8098FF">
                    <a:alpha val="100000"/>
                  </a:srgbClr>
                </a:gs>
              </a:gsLst>
              <a:path path="circle">
                <a:fillToRect l="50000" t="50000" r="50000" b="50000"/>
              </a:path>
            </a:gradFill>
            <a:ln w="57150" cap="rnd">
              <a:gradFill>
                <a:gsLst>
                  <a:gs pos="0">
                    <a:srgbClr val="000000">
                      <a:alpha val="100000"/>
                    </a:srgbClr>
                  </a:gs>
                  <a:gs pos="100000">
                    <a:srgbClr val="8098FF">
                      <a:alpha val="100000"/>
                    </a:srgbClr>
                  </a:gs>
                </a:gsLst>
                <a:lin ang="0"/>
              </a:gradFill>
              <a:prstDash val="solid"/>
              <a:round/>
            </a:ln>
          </p:spPr>
          <p:txBody>
            <a:bodyPr/>
            <a:lstStyle/>
            <a:p>
              <a:endParaRPr lang="en-AZ"/>
            </a:p>
          </p:txBody>
        </p:sp>
        <p:sp>
          <p:nvSpPr>
            <p:cNvPr id="23" name="TextBox 23"/>
            <p:cNvSpPr txBox="1"/>
            <p:nvPr/>
          </p:nvSpPr>
          <p:spPr>
            <a:xfrm>
              <a:off x="0" y="-38100"/>
              <a:ext cx="587225" cy="387184"/>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4363842" y="5353516"/>
            <a:ext cx="1349419" cy="802181"/>
            <a:chOff x="0" y="0"/>
            <a:chExt cx="587225" cy="349084"/>
          </a:xfrm>
        </p:grpSpPr>
        <p:sp>
          <p:nvSpPr>
            <p:cNvPr id="25" name="Freeform 25"/>
            <p:cNvSpPr/>
            <p:nvPr/>
          </p:nvSpPr>
          <p:spPr>
            <a:xfrm>
              <a:off x="0" y="0"/>
              <a:ext cx="587225" cy="349084"/>
            </a:xfrm>
            <a:custGeom>
              <a:avLst/>
              <a:gdLst/>
              <a:ahLst/>
              <a:cxnLst/>
              <a:rect l="l" t="t" r="r" b="b"/>
              <a:pathLst>
                <a:path w="587225" h="349084">
                  <a:moveTo>
                    <a:pt x="174542" y="0"/>
                  </a:moveTo>
                  <a:lnTo>
                    <a:pt x="412683" y="0"/>
                  </a:lnTo>
                  <a:cubicBezTo>
                    <a:pt x="509080" y="0"/>
                    <a:pt x="587225" y="78145"/>
                    <a:pt x="587225" y="174542"/>
                  </a:cubicBezTo>
                  <a:lnTo>
                    <a:pt x="587225" y="174542"/>
                  </a:lnTo>
                  <a:cubicBezTo>
                    <a:pt x="587225" y="220833"/>
                    <a:pt x="568836" y="265229"/>
                    <a:pt x="536103" y="297962"/>
                  </a:cubicBezTo>
                  <a:cubicBezTo>
                    <a:pt x="503370" y="330695"/>
                    <a:pt x="458974" y="349084"/>
                    <a:pt x="412683" y="349084"/>
                  </a:cubicBezTo>
                  <a:lnTo>
                    <a:pt x="174542" y="349084"/>
                  </a:lnTo>
                  <a:cubicBezTo>
                    <a:pt x="128251" y="349084"/>
                    <a:pt x="83855" y="330695"/>
                    <a:pt x="51122" y="297962"/>
                  </a:cubicBezTo>
                  <a:cubicBezTo>
                    <a:pt x="18389" y="265229"/>
                    <a:pt x="0" y="220833"/>
                    <a:pt x="0" y="174542"/>
                  </a:cubicBezTo>
                  <a:lnTo>
                    <a:pt x="0" y="174542"/>
                  </a:lnTo>
                  <a:cubicBezTo>
                    <a:pt x="0" y="128251"/>
                    <a:pt x="18389" y="83855"/>
                    <a:pt x="51122" y="51122"/>
                  </a:cubicBezTo>
                  <a:cubicBezTo>
                    <a:pt x="83855" y="18389"/>
                    <a:pt x="128251" y="0"/>
                    <a:pt x="174542" y="0"/>
                  </a:cubicBezTo>
                  <a:close/>
                </a:path>
              </a:pathLst>
            </a:custGeom>
            <a:gradFill rotWithShape="1">
              <a:gsLst>
                <a:gs pos="0">
                  <a:srgbClr val="000000">
                    <a:alpha val="100000"/>
                  </a:srgbClr>
                </a:gs>
                <a:gs pos="100000">
                  <a:srgbClr val="80FFDD">
                    <a:alpha val="100000"/>
                  </a:srgbClr>
                </a:gs>
              </a:gsLst>
              <a:path path="circle">
                <a:fillToRect l="50000" t="50000" r="50000" b="50000"/>
              </a:path>
            </a:gradFill>
            <a:ln w="57150" cap="rnd">
              <a:gradFill>
                <a:gsLst>
                  <a:gs pos="0">
                    <a:srgbClr val="000000">
                      <a:alpha val="100000"/>
                    </a:srgbClr>
                  </a:gs>
                  <a:gs pos="100000">
                    <a:srgbClr val="80FFDD">
                      <a:alpha val="100000"/>
                    </a:srgbClr>
                  </a:gs>
                </a:gsLst>
                <a:lin ang="0"/>
              </a:gradFill>
              <a:prstDash val="solid"/>
              <a:round/>
            </a:ln>
          </p:spPr>
          <p:txBody>
            <a:bodyPr/>
            <a:lstStyle/>
            <a:p>
              <a:endParaRPr lang="en-AZ"/>
            </a:p>
          </p:txBody>
        </p:sp>
        <p:sp>
          <p:nvSpPr>
            <p:cNvPr id="26" name="TextBox 26"/>
            <p:cNvSpPr txBox="1"/>
            <p:nvPr/>
          </p:nvSpPr>
          <p:spPr>
            <a:xfrm>
              <a:off x="0" y="-38100"/>
              <a:ext cx="587225" cy="387184"/>
            </a:xfrm>
            <a:prstGeom prst="rect">
              <a:avLst/>
            </a:prstGeom>
          </p:spPr>
          <p:txBody>
            <a:bodyPr lIns="50800" tIns="50800" rIns="50800" bIns="50800" rtlCol="0" anchor="ctr"/>
            <a:lstStyle/>
            <a:p>
              <a:pPr algn="ctr">
                <a:lnSpc>
                  <a:spcPts val="2659"/>
                </a:lnSpc>
              </a:pPr>
              <a:endParaRPr/>
            </a:p>
          </p:txBody>
        </p:sp>
      </p:grpSp>
      <p:sp>
        <p:nvSpPr>
          <p:cNvPr id="27" name="TextBox 27"/>
          <p:cNvSpPr txBox="1"/>
          <p:nvPr/>
        </p:nvSpPr>
        <p:spPr>
          <a:xfrm>
            <a:off x="1084098" y="2307377"/>
            <a:ext cx="4733579" cy="557663"/>
          </a:xfrm>
          <a:prstGeom prst="rect">
            <a:avLst/>
          </a:prstGeom>
        </p:spPr>
        <p:txBody>
          <a:bodyPr lIns="0" tIns="0" rIns="0" bIns="0" rtlCol="0" anchor="t">
            <a:spAutoFit/>
          </a:bodyPr>
          <a:lstStyle/>
          <a:p>
            <a:pPr algn="l">
              <a:lnSpc>
                <a:spcPts val="4271"/>
              </a:lnSpc>
            </a:pPr>
            <a:r>
              <a:rPr lang="en-US" sz="4315" b="1" i="1" spc="-224" dirty="0">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Emerging Demand</a:t>
            </a:r>
          </a:p>
        </p:txBody>
      </p:sp>
      <p:sp>
        <p:nvSpPr>
          <p:cNvPr id="28" name="TextBox 28"/>
          <p:cNvSpPr txBox="1"/>
          <p:nvPr/>
        </p:nvSpPr>
        <p:spPr>
          <a:xfrm>
            <a:off x="1028700" y="5872908"/>
            <a:ext cx="6453391" cy="3346924"/>
          </a:xfrm>
          <a:prstGeom prst="rect">
            <a:avLst/>
          </a:prstGeom>
        </p:spPr>
        <p:txBody>
          <a:bodyPr lIns="0" tIns="0" rIns="0" bIns="0" rtlCol="0" anchor="t">
            <a:spAutoFit/>
          </a:bodyPr>
          <a:lstStyle/>
          <a:p>
            <a:pPr algn="l">
              <a:lnSpc>
                <a:spcPts val="12864"/>
              </a:lnSpc>
            </a:pPr>
            <a:r>
              <a:rPr lang="en-US" sz="12993" b="1" spc="-675">
                <a:solidFill>
                  <a:srgbClr val="FFFFFF"/>
                </a:solidFill>
                <a:latin typeface="Open Sauce Bold"/>
                <a:ea typeface="Open Sauce Bold"/>
                <a:cs typeface="Open Sauce Bold"/>
                <a:sym typeface="Open Sauce Bold"/>
              </a:rPr>
              <a:t>Key Drivers </a:t>
            </a:r>
          </a:p>
        </p:txBody>
      </p:sp>
      <p:sp>
        <p:nvSpPr>
          <p:cNvPr id="29" name="TextBox 29"/>
          <p:cNvSpPr txBox="1"/>
          <p:nvPr/>
        </p:nvSpPr>
        <p:spPr>
          <a:xfrm>
            <a:off x="12932581" y="2364059"/>
            <a:ext cx="4214346" cy="1938383"/>
          </a:xfrm>
          <a:prstGeom prst="rect">
            <a:avLst/>
          </a:prstGeom>
        </p:spPr>
        <p:txBody>
          <a:bodyPr lIns="0" tIns="0" rIns="0" bIns="0" rtlCol="0" anchor="t">
            <a:spAutoFit/>
          </a:bodyPr>
          <a:lstStyle/>
          <a:p>
            <a:pPr algn="ctr">
              <a:lnSpc>
                <a:spcPts val="7609"/>
              </a:lnSpc>
            </a:pPr>
            <a:r>
              <a:rPr lang="en-US" sz="5435"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AI and Automation</a:t>
            </a:r>
          </a:p>
        </p:txBody>
      </p:sp>
      <p:sp>
        <p:nvSpPr>
          <p:cNvPr id="30" name="TextBox 30"/>
          <p:cNvSpPr txBox="1"/>
          <p:nvPr/>
        </p:nvSpPr>
        <p:spPr>
          <a:xfrm>
            <a:off x="12931378" y="6534716"/>
            <a:ext cx="4214346" cy="1938383"/>
          </a:xfrm>
          <a:prstGeom prst="rect">
            <a:avLst/>
          </a:prstGeom>
        </p:spPr>
        <p:txBody>
          <a:bodyPr lIns="0" tIns="0" rIns="0" bIns="0" rtlCol="0" anchor="t">
            <a:spAutoFit/>
          </a:bodyPr>
          <a:lstStyle/>
          <a:p>
            <a:pPr algn="ctr">
              <a:lnSpc>
                <a:spcPts val="7609"/>
              </a:lnSpc>
            </a:pPr>
            <a:r>
              <a:rPr lang="en-US" sz="5435"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Green Transition</a:t>
            </a:r>
          </a:p>
        </p:txBody>
      </p:sp>
      <p:sp>
        <p:nvSpPr>
          <p:cNvPr id="31" name="TextBox 31"/>
          <p:cNvSpPr txBox="1"/>
          <p:nvPr/>
        </p:nvSpPr>
        <p:spPr>
          <a:xfrm>
            <a:off x="7825049" y="3749978"/>
            <a:ext cx="3925304" cy="790743"/>
          </a:xfrm>
          <a:prstGeom prst="rect">
            <a:avLst/>
          </a:prstGeom>
        </p:spPr>
        <p:txBody>
          <a:bodyPr lIns="0" tIns="0" rIns="0" bIns="0" rtlCol="0" anchor="t">
            <a:spAutoFit/>
          </a:bodyPr>
          <a:lstStyle/>
          <a:p>
            <a:pPr algn="ctr">
              <a:lnSpc>
                <a:spcPts val="6159"/>
              </a:lnSpc>
            </a:pPr>
            <a:r>
              <a:rPr lang="en-US" sz="4399" b="1" dirty="0">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Digitalization</a:t>
            </a:r>
          </a:p>
        </p:txBody>
      </p:sp>
      <p:sp>
        <p:nvSpPr>
          <p:cNvPr id="32" name="TextBox 32"/>
          <p:cNvSpPr txBox="1"/>
          <p:nvPr/>
        </p:nvSpPr>
        <p:spPr>
          <a:xfrm>
            <a:off x="14822364" y="1239720"/>
            <a:ext cx="434780" cy="635394"/>
          </a:xfrm>
          <a:prstGeom prst="rect">
            <a:avLst/>
          </a:prstGeom>
        </p:spPr>
        <p:txBody>
          <a:bodyPr lIns="0" tIns="0" rIns="0" bIns="0" rtlCol="0" anchor="t">
            <a:spAutoFit/>
          </a:bodyPr>
          <a:lstStyle/>
          <a:p>
            <a:pPr algn="ctr">
              <a:lnSpc>
                <a:spcPts val="4900"/>
              </a:lnSpc>
            </a:pPr>
            <a:r>
              <a:rPr lang="en-US" sz="3500"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1</a:t>
            </a:r>
          </a:p>
        </p:txBody>
      </p:sp>
      <p:sp>
        <p:nvSpPr>
          <p:cNvPr id="33" name="TextBox 33"/>
          <p:cNvSpPr txBox="1"/>
          <p:nvPr/>
        </p:nvSpPr>
        <p:spPr>
          <a:xfrm>
            <a:off x="9549734" y="2493777"/>
            <a:ext cx="475935" cy="635000"/>
          </a:xfrm>
          <a:prstGeom prst="rect">
            <a:avLst/>
          </a:prstGeom>
        </p:spPr>
        <p:txBody>
          <a:bodyPr lIns="0" tIns="0" rIns="0" bIns="0" rtlCol="0" anchor="t">
            <a:spAutoFit/>
          </a:bodyPr>
          <a:lstStyle/>
          <a:p>
            <a:pPr algn="ctr">
              <a:lnSpc>
                <a:spcPts val="4900"/>
              </a:lnSpc>
            </a:pPr>
            <a:r>
              <a:rPr lang="en-US" sz="3500"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2</a:t>
            </a:r>
          </a:p>
        </p:txBody>
      </p:sp>
      <p:sp>
        <p:nvSpPr>
          <p:cNvPr id="34" name="TextBox 34"/>
          <p:cNvSpPr txBox="1"/>
          <p:nvPr/>
        </p:nvSpPr>
        <p:spPr>
          <a:xfrm>
            <a:off x="14821161" y="5384522"/>
            <a:ext cx="434780" cy="635394"/>
          </a:xfrm>
          <a:prstGeom prst="rect">
            <a:avLst/>
          </a:prstGeom>
        </p:spPr>
        <p:txBody>
          <a:bodyPr lIns="0" tIns="0" rIns="0" bIns="0" rtlCol="0" anchor="t">
            <a:spAutoFit/>
          </a:bodyPr>
          <a:lstStyle/>
          <a:p>
            <a:pPr algn="ctr">
              <a:lnSpc>
                <a:spcPts val="4900"/>
              </a:lnSpc>
            </a:pPr>
            <a:r>
              <a:rPr lang="en-US" sz="3500"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3</a:t>
            </a:r>
          </a:p>
        </p:txBody>
      </p:sp>
      <p:sp>
        <p:nvSpPr>
          <p:cNvPr id="35" name="TextBox 35"/>
          <p:cNvSpPr txBox="1"/>
          <p:nvPr/>
        </p:nvSpPr>
        <p:spPr>
          <a:xfrm>
            <a:off x="7784967" y="5927942"/>
            <a:ext cx="4056947" cy="2667653"/>
          </a:xfrm>
          <a:prstGeom prst="rect">
            <a:avLst/>
          </a:prstGeom>
        </p:spPr>
        <p:txBody>
          <a:bodyPr wrap="square" lIns="0" tIns="0" rIns="0" bIns="0" rtlCol="0" anchor="t">
            <a:spAutoFit/>
          </a:bodyPr>
          <a:lstStyle/>
          <a:p>
            <a:pPr algn="ctr">
              <a:lnSpc>
                <a:spcPts val="3009"/>
              </a:lnSpc>
            </a:pPr>
            <a:r>
              <a:rPr lang="en-US" sz="2400" b="1" spc="-224" dirty="0">
                <a:gradFill>
                  <a:gsLst>
                    <a:gs pos="0">
                      <a:srgbClr val="FFFFFF">
                        <a:alpha val="100000"/>
                      </a:srgbClr>
                    </a:gs>
                    <a:gs pos="100000">
                      <a:srgbClr val="FFFFFF">
                        <a:alpha val="100000"/>
                      </a:srgbClr>
                    </a:gs>
                  </a:gsLst>
                  <a:path path="circle">
                    <a:fillToRect l="50000" t="50000" r="50000" b="50000"/>
                  </a:path>
                </a:gradFill>
                <a:latin typeface="Open Sauce Medium Italics"/>
              </a:rPr>
              <a:t>Among</a:t>
            </a:r>
            <a:r>
              <a:rPr lang="en-US" sz="2400" dirty="0"/>
              <a:t> </a:t>
            </a:r>
            <a:r>
              <a:rPr lang="en-US" sz="2400" b="1" spc="-224" dirty="0">
                <a:gradFill>
                  <a:gsLst>
                    <a:gs pos="0">
                      <a:srgbClr val="FFFFFF">
                        <a:alpha val="100000"/>
                      </a:srgbClr>
                    </a:gs>
                    <a:gs pos="100000">
                      <a:srgbClr val="FFFFFF">
                        <a:alpha val="100000"/>
                      </a:srgbClr>
                    </a:gs>
                  </a:gsLst>
                  <a:path path="circle">
                    <a:fillToRect l="50000" t="50000" r="50000" b="50000"/>
                  </a:path>
                </a:gradFill>
                <a:latin typeface="Open Sauce Medium Italics"/>
              </a:rPr>
              <a:t>the 44 survey responses, 37 indicated that further preparation is needed to respond effectively to future-of-work transformations, while 7 indicated a higher level of readiness</a:t>
            </a:r>
            <a:endParaRPr lang="en-US" sz="2400" b="1" spc="-224" dirty="0">
              <a:gradFill>
                <a:gsLst>
                  <a:gs pos="0">
                    <a:srgbClr val="FFFFFF">
                      <a:alpha val="100000"/>
                    </a:srgbClr>
                  </a:gs>
                  <a:gs pos="100000">
                    <a:srgbClr val="FFFFFF">
                      <a:alpha val="100000"/>
                    </a:srgbClr>
                  </a:gs>
                </a:gsLst>
                <a:path path="circle">
                  <a:fillToRect l="50000" t="50000" r="50000" b="50000"/>
                </a:path>
              </a:gradFill>
              <a:latin typeface="Open Sauce Medium Italics"/>
              <a:sym typeface="Open Sauce"/>
            </a:endParaRPr>
          </a:p>
        </p:txBody>
      </p:sp>
      <p:sp>
        <p:nvSpPr>
          <p:cNvPr id="36" name="TextBox 36"/>
          <p:cNvSpPr txBox="1"/>
          <p:nvPr/>
        </p:nvSpPr>
        <p:spPr>
          <a:xfrm>
            <a:off x="7505030" y="9811827"/>
            <a:ext cx="329698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
        <p:nvSpPr>
          <p:cNvPr id="37" name="TextBox 37"/>
          <p:cNvSpPr txBox="1"/>
          <p:nvPr/>
        </p:nvSpPr>
        <p:spPr>
          <a:xfrm>
            <a:off x="1063590" y="1322215"/>
            <a:ext cx="7668204" cy="773811"/>
          </a:xfrm>
          <a:prstGeom prst="rect">
            <a:avLst/>
          </a:prstGeom>
        </p:spPr>
        <p:txBody>
          <a:bodyPr lIns="0" tIns="0" rIns="0" bIns="0" rtlCol="0" anchor="t">
            <a:spAutoFit/>
          </a:bodyPr>
          <a:lstStyle/>
          <a:p>
            <a:pPr algn="l">
              <a:lnSpc>
                <a:spcPts val="5741"/>
              </a:lnSpc>
            </a:pPr>
            <a:r>
              <a:rPr lang="en-US" sz="5799" b="1" spc="-220">
                <a:solidFill>
                  <a:srgbClr val="FFFFFF"/>
                </a:solidFill>
                <a:latin typeface="Open Sauce Heavy"/>
                <a:ea typeface="Open Sauce Heavy"/>
                <a:cs typeface="Open Sauce Heavy"/>
                <a:sym typeface="Open Sauce Heavy"/>
              </a:rPr>
              <a:t>FUTURE OF WORK </a:t>
            </a:r>
          </a:p>
        </p:txBody>
      </p:sp>
      <p:sp>
        <p:nvSpPr>
          <p:cNvPr id="38" name="TextBox 38"/>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705605" flipH="1" flipV="1">
            <a:off x="8271378" y="-1958029"/>
            <a:ext cx="14220834" cy="14203058"/>
          </a:xfrm>
          <a:custGeom>
            <a:avLst/>
            <a:gdLst/>
            <a:ahLst/>
            <a:cxnLst/>
            <a:rect l="l" t="t" r="r" b="b"/>
            <a:pathLst>
              <a:path w="14220834" h="14203058">
                <a:moveTo>
                  <a:pt x="14220834" y="14203058"/>
                </a:moveTo>
                <a:lnTo>
                  <a:pt x="0" y="14203058"/>
                </a:lnTo>
                <a:lnTo>
                  <a:pt x="0" y="0"/>
                </a:lnTo>
                <a:lnTo>
                  <a:pt x="14220834" y="0"/>
                </a:lnTo>
                <a:lnTo>
                  <a:pt x="14220834" y="14203058"/>
                </a:lnTo>
                <a:close/>
              </a:path>
            </a:pathLst>
          </a:custGeom>
          <a:blipFill>
            <a:blip r:embed="rId2"/>
            <a:stretch>
              <a:fillRect/>
            </a:stretch>
          </a:blipFill>
        </p:spPr>
        <p:txBody>
          <a:bodyPr/>
          <a:lstStyle/>
          <a:p>
            <a:endParaRPr lang="en-AZ"/>
          </a:p>
        </p:txBody>
      </p:sp>
      <p:sp>
        <p:nvSpPr>
          <p:cNvPr id="3" name="Freeform 3"/>
          <p:cNvSpPr/>
          <p:nvPr/>
        </p:nvSpPr>
        <p:spPr>
          <a:xfrm rot="807114" flipV="1">
            <a:off x="12128755" y="8293992"/>
            <a:ext cx="4894448" cy="739312"/>
          </a:xfrm>
          <a:custGeom>
            <a:avLst/>
            <a:gdLst/>
            <a:ahLst/>
            <a:cxnLst/>
            <a:rect l="l" t="t" r="r" b="b"/>
            <a:pathLst>
              <a:path w="4894448" h="739312">
                <a:moveTo>
                  <a:pt x="0" y="739312"/>
                </a:moveTo>
                <a:lnTo>
                  <a:pt x="4894448" y="739312"/>
                </a:lnTo>
                <a:lnTo>
                  <a:pt x="4894448" y="0"/>
                </a:lnTo>
                <a:lnTo>
                  <a:pt x="0" y="0"/>
                </a:lnTo>
                <a:lnTo>
                  <a:pt x="0" y="739312"/>
                </a:lnTo>
                <a:close/>
              </a:path>
            </a:pathLst>
          </a:custGeom>
          <a:blipFill>
            <a:blip r:embed="rId3">
              <a:alphaModFix amt="84000"/>
            </a:blip>
            <a:stretch>
              <a:fillRect t="-5031" b="-5031"/>
            </a:stretch>
          </a:blipFill>
        </p:spPr>
        <p:txBody>
          <a:bodyPr/>
          <a:lstStyle/>
          <a:p>
            <a:endParaRPr lang="en-AZ"/>
          </a:p>
        </p:txBody>
      </p:sp>
      <p:sp>
        <p:nvSpPr>
          <p:cNvPr id="4" name="Freeform 4"/>
          <p:cNvSpPr/>
          <p:nvPr/>
        </p:nvSpPr>
        <p:spPr>
          <a:xfrm rot="807114" flipV="1">
            <a:off x="9711095" y="8218916"/>
            <a:ext cx="4894448" cy="739312"/>
          </a:xfrm>
          <a:custGeom>
            <a:avLst/>
            <a:gdLst/>
            <a:ahLst/>
            <a:cxnLst/>
            <a:rect l="l" t="t" r="r" b="b"/>
            <a:pathLst>
              <a:path w="4894448" h="739312">
                <a:moveTo>
                  <a:pt x="0" y="739312"/>
                </a:moveTo>
                <a:lnTo>
                  <a:pt x="4894448" y="739312"/>
                </a:lnTo>
                <a:lnTo>
                  <a:pt x="4894448" y="0"/>
                </a:lnTo>
                <a:lnTo>
                  <a:pt x="0" y="0"/>
                </a:lnTo>
                <a:lnTo>
                  <a:pt x="0" y="739312"/>
                </a:lnTo>
                <a:close/>
              </a:path>
            </a:pathLst>
          </a:custGeom>
          <a:blipFill>
            <a:blip r:embed="rId3">
              <a:alphaModFix amt="84000"/>
            </a:blip>
            <a:stretch>
              <a:fillRect t="-5031" b="-5031"/>
            </a:stretch>
          </a:blipFill>
        </p:spPr>
        <p:txBody>
          <a:bodyPr/>
          <a:lstStyle/>
          <a:p>
            <a:endParaRPr lang="en-AZ"/>
          </a:p>
        </p:txBody>
      </p:sp>
      <p:sp>
        <p:nvSpPr>
          <p:cNvPr id="5" name="Freeform 5"/>
          <p:cNvSpPr/>
          <p:nvPr/>
        </p:nvSpPr>
        <p:spPr>
          <a:xfrm>
            <a:off x="6771836" y="8615183"/>
            <a:ext cx="4894448" cy="739312"/>
          </a:xfrm>
          <a:custGeom>
            <a:avLst/>
            <a:gdLst/>
            <a:ahLst/>
            <a:cxnLst/>
            <a:rect l="l" t="t" r="r" b="b"/>
            <a:pathLst>
              <a:path w="4894448" h="739312">
                <a:moveTo>
                  <a:pt x="0" y="0"/>
                </a:moveTo>
                <a:lnTo>
                  <a:pt x="4894448" y="0"/>
                </a:lnTo>
                <a:lnTo>
                  <a:pt x="4894448" y="739312"/>
                </a:lnTo>
                <a:lnTo>
                  <a:pt x="0" y="739312"/>
                </a:lnTo>
                <a:lnTo>
                  <a:pt x="0" y="0"/>
                </a:lnTo>
                <a:close/>
              </a:path>
            </a:pathLst>
          </a:custGeom>
          <a:blipFill>
            <a:blip r:embed="rId3">
              <a:alphaModFix amt="84000"/>
            </a:blip>
            <a:stretch>
              <a:fillRect t="-5031" b="-5031"/>
            </a:stretch>
          </a:blipFill>
        </p:spPr>
        <p:txBody>
          <a:bodyPr/>
          <a:lstStyle/>
          <a:p>
            <a:endParaRPr lang="en-AZ"/>
          </a:p>
        </p:txBody>
      </p:sp>
      <p:sp>
        <p:nvSpPr>
          <p:cNvPr id="6" name="Freeform 6"/>
          <p:cNvSpPr/>
          <p:nvPr/>
        </p:nvSpPr>
        <p:spPr>
          <a:xfrm rot="-701007">
            <a:off x="3810666" y="8197276"/>
            <a:ext cx="4894448" cy="739312"/>
          </a:xfrm>
          <a:custGeom>
            <a:avLst/>
            <a:gdLst/>
            <a:ahLst/>
            <a:cxnLst/>
            <a:rect l="l" t="t" r="r" b="b"/>
            <a:pathLst>
              <a:path w="4894448" h="739312">
                <a:moveTo>
                  <a:pt x="0" y="0"/>
                </a:moveTo>
                <a:lnTo>
                  <a:pt x="4894448" y="0"/>
                </a:lnTo>
                <a:lnTo>
                  <a:pt x="4894448" y="739312"/>
                </a:lnTo>
                <a:lnTo>
                  <a:pt x="0" y="739312"/>
                </a:lnTo>
                <a:lnTo>
                  <a:pt x="0" y="0"/>
                </a:lnTo>
                <a:close/>
              </a:path>
            </a:pathLst>
          </a:custGeom>
          <a:blipFill>
            <a:blip r:embed="rId3">
              <a:alphaModFix amt="84000"/>
            </a:blip>
            <a:stretch>
              <a:fillRect t="-5031" b="-5031"/>
            </a:stretch>
          </a:blipFill>
        </p:spPr>
        <p:txBody>
          <a:bodyPr/>
          <a:lstStyle/>
          <a:p>
            <a:endParaRPr lang="en-AZ"/>
          </a:p>
        </p:txBody>
      </p:sp>
      <p:sp>
        <p:nvSpPr>
          <p:cNvPr id="7" name="Freeform 7"/>
          <p:cNvSpPr/>
          <p:nvPr/>
        </p:nvSpPr>
        <p:spPr>
          <a:xfrm rot="-846000">
            <a:off x="1262267" y="8268103"/>
            <a:ext cx="4894448" cy="739312"/>
          </a:xfrm>
          <a:custGeom>
            <a:avLst/>
            <a:gdLst/>
            <a:ahLst/>
            <a:cxnLst/>
            <a:rect l="l" t="t" r="r" b="b"/>
            <a:pathLst>
              <a:path w="4894448" h="739312">
                <a:moveTo>
                  <a:pt x="0" y="0"/>
                </a:moveTo>
                <a:lnTo>
                  <a:pt x="4894447" y="0"/>
                </a:lnTo>
                <a:lnTo>
                  <a:pt x="4894447" y="739312"/>
                </a:lnTo>
                <a:lnTo>
                  <a:pt x="0" y="739312"/>
                </a:lnTo>
                <a:lnTo>
                  <a:pt x="0" y="0"/>
                </a:lnTo>
                <a:close/>
              </a:path>
            </a:pathLst>
          </a:custGeom>
          <a:blipFill>
            <a:blip r:embed="rId3">
              <a:alphaModFix amt="84000"/>
            </a:blip>
            <a:stretch>
              <a:fillRect t="-5031" b="-5031"/>
            </a:stretch>
          </a:blipFill>
        </p:spPr>
        <p:txBody>
          <a:bodyPr/>
          <a:lstStyle/>
          <a:p>
            <a:endParaRPr lang="en-AZ"/>
          </a:p>
        </p:txBody>
      </p:sp>
      <p:sp>
        <p:nvSpPr>
          <p:cNvPr id="8" name="Freeform 8"/>
          <p:cNvSpPr/>
          <p:nvPr/>
        </p:nvSpPr>
        <p:spPr>
          <a:xfrm>
            <a:off x="1780063" y="4052534"/>
            <a:ext cx="1570440" cy="4585225"/>
          </a:xfrm>
          <a:custGeom>
            <a:avLst/>
            <a:gdLst/>
            <a:ahLst/>
            <a:cxnLst/>
            <a:rect l="l" t="t" r="r" b="b"/>
            <a:pathLst>
              <a:path w="1570440" h="4585225">
                <a:moveTo>
                  <a:pt x="0" y="0"/>
                </a:moveTo>
                <a:lnTo>
                  <a:pt x="1570440" y="0"/>
                </a:lnTo>
                <a:lnTo>
                  <a:pt x="1570440" y="4585225"/>
                </a:lnTo>
                <a:lnTo>
                  <a:pt x="0" y="45852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grpSp>
        <p:nvGrpSpPr>
          <p:cNvPr id="9" name="Group 9"/>
          <p:cNvGrpSpPr/>
          <p:nvPr/>
        </p:nvGrpSpPr>
        <p:grpSpPr>
          <a:xfrm rot="5400000">
            <a:off x="1059470" y="4274253"/>
            <a:ext cx="5518918" cy="4077731"/>
            <a:chOff x="0" y="0"/>
            <a:chExt cx="1279583" cy="945438"/>
          </a:xfrm>
        </p:grpSpPr>
        <p:sp>
          <p:nvSpPr>
            <p:cNvPr id="10" name="Freeform 10"/>
            <p:cNvSpPr/>
            <p:nvPr/>
          </p:nvSpPr>
          <p:spPr>
            <a:xfrm>
              <a:off x="12934" y="0"/>
              <a:ext cx="1253715" cy="945438"/>
            </a:xfrm>
            <a:custGeom>
              <a:avLst/>
              <a:gdLst/>
              <a:ahLst/>
              <a:cxnLst/>
              <a:rect l="l" t="t" r="r" b="b"/>
              <a:pathLst>
                <a:path w="1253715" h="945438">
                  <a:moveTo>
                    <a:pt x="257600" y="0"/>
                  </a:moveTo>
                  <a:lnTo>
                    <a:pt x="996114" y="0"/>
                  </a:lnTo>
                  <a:cubicBezTo>
                    <a:pt x="1035395" y="0"/>
                    <a:pt x="1069344" y="27427"/>
                    <a:pt x="1077598" y="65831"/>
                  </a:cubicBezTo>
                  <a:lnTo>
                    <a:pt x="1252500" y="879607"/>
                  </a:lnTo>
                  <a:cubicBezTo>
                    <a:pt x="1255953" y="895674"/>
                    <a:pt x="1251958" y="912442"/>
                    <a:pt x="1241630" y="925225"/>
                  </a:cubicBezTo>
                  <a:cubicBezTo>
                    <a:pt x="1231302" y="938009"/>
                    <a:pt x="1215749" y="945438"/>
                    <a:pt x="1199314" y="945438"/>
                  </a:cubicBezTo>
                  <a:lnTo>
                    <a:pt x="54400" y="945438"/>
                  </a:lnTo>
                  <a:cubicBezTo>
                    <a:pt x="37966" y="945438"/>
                    <a:pt x="22413" y="938009"/>
                    <a:pt x="12085" y="925225"/>
                  </a:cubicBezTo>
                  <a:cubicBezTo>
                    <a:pt x="1757" y="912442"/>
                    <a:pt x="-2238" y="895674"/>
                    <a:pt x="1215" y="879607"/>
                  </a:cubicBezTo>
                  <a:lnTo>
                    <a:pt x="176117" y="65831"/>
                  </a:lnTo>
                  <a:cubicBezTo>
                    <a:pt x="184371" y="27427"/>
                    <a:pt x="218320" y="0"/>
                    <a:pt x="257600" y="0"/>
                  </a:cubicBezTo>
                  <a:close/>
                </a:path>
              </a:pathLst>
            </a:custGeom>
            <a:solidFill>
              <a:srgbClr val="187667"/>
            </a:solidFill>
          </p:spPr>
          <p:txBody>
            <a:bodyPr/>
            <a:lstStyle/>
            <a:p>
              <a:endParaRPr lang="en-AZ"/>
            </a:p>
          </p:txBody>
        </p:sp>
        <p:sp>
          <p:nvSpPr>
            <p:cNvPr id="11" name="TextBox 11"/>
            <p:cNvSpPr txBox="1"/>
            <p:nvPr/>
          </p:nvSpPr>
          <p:spPr>
            <a:xfrm>
              <a:off x="127000" y="-38100"/>
              <a:ext cx="1025583" cy="983538"/>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2359114" y="4437183"/>
            <a:ext cx="1453294" cy="1453294"/>
          </a:xfrm>
          <a:custGeom>
            <a:avLst/>
            <a:gdLst/>
            <a:ahLst/>
            <a:cxnLst/>
            <a:rect l="l" t="t" r="r" b="b"/>
            <a:pathLst>
              <a:path w="1453294" h="1453294">
                <a:moveTo>
                  <a:pt x="0" y="0"/>
                </a:moveTo>
                <a:lnTo>
                  <a:pt x="1453294" y="0"/>
                </a:lnTo>
                <a:lnTo>
                  <a:pt x="1453294" y="1453295"/>
                </a:lnTo>
                <a:lnTo>
                  <a:pt x="0" y="1453295"/>
                </a:lnTo>
                <a:lnTo>
                  <a:pt x="0" y="0"/>
                </a:lnTo>
                <a:close/>
              </a:path>
            </a:pathLst>
          </a:custGeom>
          <a:blipFill>
            <a:blip>
              <a:alphaModFix amt="40000"/>
              <a:extLst>
                <a:ext uri="{96DAC541-7B7A-43D3-8B79-37D633B846F1}">
                  <asvg:svgBlip xmlns:asvg="http://schemas.microsoft.com/office/drawing/2016/SVG/main" r:embed="rId5"/>
                </a:ext>
              </a:extLst>
            </a:blip>
            <a:stretch>
              <a:fillRect/>
            </a:stretch>
          </a:blipFill>
        </p:spPr>
        <p:txBody>
          <a:bodyPr/>
          <a:lstStyle/>
          <a:p>
            <a:endParaRPr lang="en-AZ"/>
          </a:p>
        </p:txBody>
      </p:sp>
      <p:sp>
        <p:nvSpPr>
          <p:cNvPr id="13" name="Freeform 13"/>
          <p:cNvSpPr/>
          <p:nvPr/>
        </p:nvSpPr>
        <p:spPr>
          <a:xfrm>
            <a:off x="4345808" y="4296129"/>
            <a:ext cx="1448721" cy="4229844"/>
          </a:xfrm>
          <a:custGeom>
            <a:avLst/>
            <a:gdLst/>
            <a:ahLst/>
            <a:cxnLst/>
            <a:rect l="l" t="t" r="r" b="b"/>
            <a:pathLst>
              <a:path w="1448721" h="4229844">
                <a:moveTo>
                  <a:pt x="0" y="0"/>
                </a:moveTo>
                <a:lnTo>
                  <a:pt x="1448722" y="0"/>
                </a:lnTo>
                <a:lnTo>
                  <a:pt x="1448722" y="4229844"/>
                </a:lnTo>
                <a:lnTo>
                  <a:pt x="0" y="422984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grpSp>
        <p:nvGrpSpPr>
          <p:cNvPr id="14" name="Group 14"/>
          <p:cNvGrpSpPr/>
          <p:nvPr/>
        </p:nvGrpSpPr>
        <p:grpSpPr>
          <a:xfrm rot="5400000">
            <a:off x="3880412" y="4319995"/>
            <a:ext cx="5292559" cy="4093325"/>
            <a:chOff x="0" y="0"/>
            <a:chExt cx="1227100" cy="949053"/>
          </a:xfrm>
        </p:grpSpPr>
        <p:sp>
          <p:nvSpPr>
            <p:cNvPr id="15" name="Freeform 15"/>
            <p:cNvSpPr/>
            <p:nvPr/>
          </p:nvSpPr>
          <p:spPr>
            <a:xfrm>
              <a:off x="13442" y="0"/>
              <a:ext cx="1200217" cy="949053"/>
            </a:xfrm>
            <a:custGeom>
              <a:avLst/>
              <a:gdLst/>
              <a:ahLst/>
              <a:cxnLst/>
              <a:rect l="l" t="t" r="r" b="b"/>
              <a:pathLst>
                <a:path w="1200217" h="949053">
                  <a:moveTo>
                    <a:pt x="259972" y="0"/>
                  </a:moveTo>
                  <a:lnTo>
                    <a:pt x="940244" y="0"/>
                  </a:lnTo>
                  <a:cubicBezTo>
                    <a:pt x="981198" y="0"/>
                    <a:pt x="1016584" y="28612"/>
                    <a:pt x="1025159" y="68658"/>
                  </a:cubicBezTo>
                  <a:lnTo>
                    <a:pt x="1198958" y="880395"/>
                  </a:lnTo>
                  <a:cubicBezTo>
                    <a:pt x="1202547" y="897159"/>
                    <a:pt x="1198369" y="914646"/>
                    <a:pt x="1187591" y="927976"/>
                  </a:cubicBezTo>
                  <a:cubicBezTo>
                    <a:pt x="1176812" y="941307"/>
                    <a:pt x="1160587" y="949053"/>
                    <a:pt x="1143444" y="949053"/>
                  </a:cubicBezTo>
                  <a:lnTo>
                    <a:pt x="56772" y="949053"/>
                  </a:lnTo>
                  <a:cubicBezTo>
                    <a:pt x="39629" y="949053"/>
                    <a:pt x="23404" y="941307"/>
                    <a:pt x="12625" y="927976"/>
                  </a:cubicBezTo>
                  <a:cubicBezTo>
                    <a:pt x="1847" y="914646"/>
                    <a:pt x="-2331" y="897159"/>
                    <a:pt x="1258" y="880395"/>
                  </a:cubicBezTo>
                  <a:lnTo>
                    <a:pt x="175058" y="68658"/>
                  </a:lnTo>
                  <a:cubicBezTo>
                    <a:pt x="183632" y="28612"/>
                    <a:pt x="219019" y="0"/>
                    <a:pt x="259972" y="0"/>
                  </a:cubicBezTo>
                  <a:close/>
                </a:path>
              </a:pathLst>
            </a:custGeom>
            <a:solidFill>
              <a:srgbClr val="1D9B87"/>
            </a:solidFill>
            <a:ln cap="rnd">
              <a:noFill/>
              <a:prstDash val="solid"/>
              <a:round/>
            </a:ln>
          </p:spPr>
          <p:txBody>
            <a:bodyPr/>
            <a:lstStyle/>
            <a:p>
              <a:endParaRPr lang="en-AZ"/>
            </a:p>
          </p:txBody>
        </p:sp>
        <p:sp>
          <p:nvSpPr>
            <p:cNvPr id="16" name="TextBox 16"/>
            <p:cNvSpPr txBox="1"/>
            <p:nvPr/>
          </p:nvSpPr>
          <p:spPr>
            <a:xfrm>
              <a:off x="127000" y="-38100"/>
              <a:ext cx="973100" cy="987153"/>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6950906" y="4509929"/>
            <a:ext cx="1406049" cy="4105254"/>
          </a:xfrm>
          <a:custGeom>
            <a:avLst/>
            <a:gdLst/>
            <a:ahLst/>
            <a:cxnLst/>
            <a:rect l="l" t="t" r="r" b="b"/>
            <a:pathLst>
              <a:path w="1406049" h="4105254">
                <a:moveTo>
                  <a:pt x="0" y="0"/>
                </a:moveTo>
                <a:lnTo>
                  <a:pt x="1406049" y="0"/>
                </a:lnTo>
                <a:lnTo>
                  <a:pt x="1406049" y="4105254"/>
                </a:lnTo>
                <a:lnTo>
                  <a:pt x="0" y="41052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18" name="AutoShape 18"/>
          <p:cNvSpPr/>
          <p:nvPr/>
        </p:nvSpPr>
        <p:spPr>
          <a:xfrm flipV="1">
            <a:off x="9244189" y="5995011"/>
            <a:ext cx="0" cy="1135091"/>
          </a:xfrm>
          <a:prstGeom prst="line">
            <a:avLst/>
          </a:prstGeom>
          <a:ln w="47625" cap="flat">
            <a:solidFill>
              <a:srgbClr val="94D327"/>
            </a:solidFill>
            <a:prstDash val="solid"/>
            <a:headEnd type="none" w="sm" len="sm"/>
            <a:tailEnd type="none" w="sm" len="sm"/>
          </a:ln>
        </p:spPr>
        <p:txBody>
          <a:bodyPr/>
          <a:lstStyle/>
          <a:p>
            <a:endParaRPr lang="en-AZ"/>
          </a:p>
        </p:txBody>
      </p:sp>
      <p:sp>
        <p:nvSpPr>
          <p:cNvPr id="19" name="Freeform 19"/>
          <p:cNvSpPr/>
          <p:nvPr/>
        </p:nvSpPr>
        <p:spPr>
          <a:xfrm rot="-10800000">
            <a:off x="15029804" y="3946097"/>
            <a:ext cx="1606894" cy="4691662"/>
          </a:xfrm>
          <a:custGeom>
            <a:avLst/>
            <a:gdLst/>
            <a:ahLst/>
            <a:cxnLst/>
            <a:rect l="l" t="t" r="r" b="b"/>
            <a:pathLst>
              <a:path w="1606894" h="4691662">
                <a:moveTo>
                  <a:pt x="0" y="0"/>
                </a:moveTo>
                <a:lnTo>
                  <a:pt x="1606894" y="0"/>
                </a:lnTo>
                <a:lnTo>
                  <a:pt x="1606894" y="4691662"/>
                </a:lnTo>
                <a:lnTo>
                  <a:pt x="0" y="469166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grpSp>
        <p:nvGrpSpPr>
          <p:cNvPr id="20" name="Group 20"/>
          <p:cNvGrpSpPr/>
          <p:nvPr/>
        </p:nvGrpSpPr>
        <p:grpSpPr>
          <a:xfrm rot="-5400000">
            <a:off x="11819933" y="4255813"/>
            <a:ext cx="5518918" cy="4114612"/>
            <a:chOff x="0" y="0"/>
            <a:chExt cx="1279583" cy="953989"/>
          </a:xfrm>
        </p:grpSpPr>
        <p:sp>
          <p:nvSpPr>
            <p:cNvPr id="21" name="Freeform 21"/>
            <p:cNvSpPr/>
            <p:nvPr/>
          </p:nvSpPr>
          <p:spPr>
            <a:xfrm>
              <a:off x="12831" y="0"/>
              <a:ext cx="1253920" cy="953989"/>
            </a:xfrm>
            <a:custGeom>
              <a:avLst/>
              <a:gdLst/>
              <a:ahLst/>
              <a:cxnLst/>
              <a:rect l="l" t="t" r="r" b="b"/>
              <a:pathLst>
                <a:path w="1253920" h="953989">
                  <a:moveTo>
                    <a:pt x="257703" y="0"/>
                  </a:moveTo>
                  <a:lnTo>
                    <a:pt x="996217" y="0"/>
                  </a:lnTo>
                  <a:cubicBezTo>
                    <a:pt x="1035482" y="0"/>
                    <a:pt x="1069400" y="27454"/>
                    <a:pt x="1077579" y="65857"/>
                  </a:cubicBezTo>
                  <a:lnTo>
                    <a:pt x="1252724" y="888132"/>
                  </a:lnTo>
                  <a:cubicBezTo>
                    <a:pt x="1256151" y="904219"/>
                    <a:pt x="1252129" y="920993"/>
                    <a:pt x="1241781" y="933777"/>
                  </a:cubicBezTo>
                  <a:cubicBezTo>
                    <a:pt x="1231433" y="946561"/>
                    <a:pt x="1215865" y="953989"/>
                    <a:pt x="1199417" y="953989"/>
                  </a:cubicBezTo>
                  <a:lnTo>
                    <a:pt x="54503" y="953989"/>
                  </a:lnTo>
                  <a:cubicBezTo>
                    <a:pt x="38056" y="953989"/>
                    <a:pt x="22488" y="946561"/>
                    <a:pt x="12140" y="933777"/>
                  </a:cubicBezTo>
                  <a:cubicBezTo>
                    <a:pt x="1791" y="920993"/>
                    <a:pt x="-2230" y="904219"/>
                    <a:pt x="1197" y="888132"/>
                  </a:cubicBezTo>
                  <a:lnTo>
                    <a:pt x="176341" y="65857"/>
                  </a:lnTo>
                  <a:cubicBezTo>
                    <a:pt x="184521" y="27454"/>
                    <a:pt x="218439" y="0"/>
                    <a:pt x="257703" y="0"/>
                  </a:cubicBezTo>
                  <a:close/>
                </a:path>
              </a:pathLst>
            </a:custGeom>
            <a:solidFill>
              <a:srgbClr val="005A86"/>
            </a:solidFill>
          </p:spPr>
          <p:txBody>
            <a:bodyPr/>
            <a:lstStyle/>
            <a:p>
              <a:endParaRPr lang="en-AZ"/>
            </a:p>
          </p:txBody>
        </p:sp>
        <p:sp>
          <p:nvSpPr>
            <p:cNvPr id="22" name="TextBox 22"/>
            <p:cNvSpPr txBox="1"/>
            <p:nvPr/>
          </p:nvSpPr>
          <p:spPr>
            <a:xfrm>
              <a:off x="127000" y="-38100"/>
              <a:ext cx="1025583" cy="992089"/>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14445680" y="4437183"/>
            <a:ext cx="1453294" cy="1453294"/>
          </a:xfrm>
          <a:custGeom>
            <a:avLst/>
            <a:gdLst/>
            <a:ahLst/>
            <a:cxnLst/>
            <a:rect l="l" t="t" r="r" b="b"/>
            <a:pathLst>
              <a:path w="1453294" h="1453294">
                <a:moveTo>
                  <a:pt x="0" y="0"/>
                </a:moveTo>
                <a:lnTo>
                  <a:pt x="1453294" y="0"/>
                </a:lnTo>
                <a:lnTo>
                  <a:pt x="1453294" y="1453295"/>
                </a:lnTo>
                <a:lnTo>
                  <a:pt x="0" y="1453295"/>
                </a:lnTo>
                <a:lnTo>
                  <a:pt x="0" y="0"/>
                </a:lnTo>
                <a:close/>
              </a:path>
            </a:pathLst>
          </a:custGeom>
          <a:blipFill>
            <a:blip>
              <a:alphaModFix amt="40000"/>
              <a:extLst>
                <a:ext uri="{96DAC541-7B7A-43D3-8B79-37D633B846F1}">
                  <asvg:svgBlip xmlns:asvg="http://schemas.microsoft.com/office/drawing/2016/SVG/main" r:embed="rId5"/>
                </a:ext>
              </a:extLst>
            </a:blip>
            <a:stretch>
              <a:fillRect/>
            </a:stretch>
          </a:blipFill>
        </p:spPr>
        <p:txBody>
          <a:bodyPr/>
          <a:lstStyle/>
          <a:p>
            <a:endParaRPr lang="en-AZ"/>
          </a:p>
        </p:txBody>
      </p:sp>
      <p:sp>
        <p:nvSpPr>
          <p:cNvPr id="24" name="Freeform 24"/>
          <p:cNvSpPr/>
          <p:nvPr/>
        </p:nvSpPr>
        <p:spPr>
          <a:xfrm rot="-10800000">
            <a:off x="12698267" y="4296129"/>
            <a:ext cx="1444303" cy="4216943"/>
          </a:xfrm>
          <a:custGeom>
            <a:avLst/>
            <a:gdLst/>
            <a:ahLst/>
            <a:cxnLst/>
            <a:rect l="l" t="t" r="r" b="b"/>
            <a:pathLst>
              <a:path w="1444303" h="4216943">
                <a:moveTo>
                  <a:pt x="0" y="0"/>
                </a:moveTo>
                <a:lnTo>
                  <a:pt x="1444303" y="0"/>
                </a:lnTo>
                <a:lnTo>
                  <a:pt x="1444303" y="4216944"/>
                </a:lnTo>
                <a:lnTo>
                  <a:pt x="0" y="421694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grpSp>
        <p:nvGrpSpPr>
          <p:cNvPr id="25" name="Group 25"/>
          <p:cNvGrpSpPr/>
          <p:nvPr/>
        </p:nvGrpSpPr>
        <p:grpSpPr>
          <a:xfrm rot="-5400000">
            <a:off x="9265022" y="4370381"/>
            <a:ext cx="5292559" cy="3992553"/>
            <a:chOff x="0" y="0"/>
            <a:chExt cx="1227100" cy="925689"/>
          </a:xfrm>
        </p:grpSpPr>
        <p:sp>
          <p:nvSpPr>
            <p:cNvPr id="26" name="Freeform 26"/>
            <p:cNvSpPr/>
            <p:nvPr/>
          </p:nvSpPr>
          <p:spPr>
            <a:xfrm>
              <a:off x="13741" y="0"/>
              <a:ext cx="1199619" cy="925689"/>
            </a:xfrm>
            <a:custGeom>
              <a:avLst/>
              <a:gdLst/>
              <a:ahLst/>
              <a:cxnLst/>
              <a:rect l="l" t="t" r="r" b="b"/>
              <a:pathLst>
                <a:path w="1199619" h="925689">
                  <a:moveTo>
                    <a:pt x="259673" y="0"/>
                  </a:moveTo>
                  <a:lnTo>
                    <a:pt x="939945" y="0"/>
                  </a:lnTo>
                  <a:cubicBezTo>
                    <a:pt x="980947" y="0"/>
                    <a:pt x="1016423" y="28533"/>
                    <a:pt x="1025214" y="68581"/>
                  </a:cubicBezTo>
                  <a:lnTo>
                    <a:pt x="1198305" y="857108"/>
                  </a:lnTo>
                  <a:cubicBezTo>
                    <a:pt x="1201972" y="873814"/>
                    <a:pt x="1197870" y="891282"/>
                    <a:pt x="1187151" y="904609"/>
                  </a:cubicBezTo>
                  <a:cubicBezTo>
                    <a:pt x="1176431" y="917937"/>
                    <a:pt x="1160249" y="925689"/>
                    <a:pt x="1143145" y="925689"/>
                  </a:cubicBezTo>
                  <a:lnTo>
                    <a:pt x="56473" y="925689"/>
                  </a:lnTo>
                  <a:cubicBezTo>
                    <a:pt x="39369" y="925689"/>
                    <a:pt x="23187" y="917937"/>
                    <a:pt x="12467" y="904609"/>
                  </a:cubicBezTo>
                  <a:cubicBezTo>
                    <a:pt x="1748" y="891282"/>
                    <a:pt x="-2354" y="873814"/>
                    <a:pt x="1313" y="857108"/>
                  </a:cubicBezTo>
                  <a:lnTo>
                    <a:pt x="174405" y="68581"/>
                  </a:lnTo>
                  <a:cubicBezTo>
                    <a:pt x="183196" y="28533"/>
                    <a:pt x="218672" y="0"/>
                    <a:pt x="259673" y="0"/>
                  </a:cubicBezTo>
                  <a:close/>
                </a:path>
              </a:pathLst>
            </a:custGeom>
            <a:solidFill>
              <a:srgbClr val="007A86"/>
            </a:solidFill>
          </p:spPr>
          <p:txBody>
            <a:bodyPr/>
            <a:lstStyle/>
            <a:p>
              <a:endParaRPr lang="en-AZ"/>
            </a:p>
          </p:txBody>
        </p:sp>
        <p:sp>
          <p:nvSpPr>
            <p:cNvPr id="27" name="TextBox 27"/>
            <p:cNvSpPr txBox="1"/>
            <p:nvPr/>
          </p:nvSpPr>
          <p:spPr>
            <a:xfrm>
              <a:off x="127000" y="-38100"/>
              <a:ext cx="973100" cy="963789"/>
            </a:xfrm>
            <a:prstGeom prst="rect">
              <a:avLst/>
            </a:prstGeom>
          </p:spPr>
          <p:txBody>
            <a:bodyPr lIns="50800" tIns="50800" rIns="50800" bIns="50800" rtlCol="0" anchor="ctr"/>
            <a:lstStyle/>
            <a:p>
              <a:pPr algn="ctr">
                <a:lnSpc>
                  <a:spcPts val="2659"/>
                </a:lnSpc>
              </a:pPr>
              <a:endParaRPr/>
            </a:p>
          </p:txBody>
        </p:sp>
      </p:grpSp>
      <p:sp>
        <p:nvSpPr>
          <p:cNvPr id="28" name="Freeform 28"/>
          <p:cNvSpPr/>
          <p:nvPr/>
        </p:nvSpPr>
        <p:spPr>
          <a:xfrm>
            <a:off x="11605132" y="4465758"/>
            <a:ext cx="1453294" cy="1453294"/>
          </a:xfrm>
          <a:custGeom>
            <a:avLst/>
            <a:gdLst/>
            <a:ahLst/>
            <a:cxnLst/>
            <a:rect l="l" t="t" r="r" b="b"/>
            <a:pathLst>
              <a:path w="1453294" h="1453294">
                <a:moveTo>
                  <a:pt x="0" y="0"/>
                </a:moveTo>
                <a:lnTo>
                  <a:pt x="1453294" y="0"/>
                </a:lnTo>
                <a:lnTo>
                  <a:pt x="1453294" y="1453295"/>
                </a:lnTo>
                <a:lnTo>
                  <a:pt x="0" y="1453295"/>
                </a:lnTo>
                <a:lnTo>
                  <a:pt x="0" y="0"/>
                </a:lnTo>
                <a:close/>
              </a:path>
            </a:pathLst>
          </a:custGeom>
          <a:blipFill>
            <a:blip>
              <a:alphaModFix amt="40000"/>
              <a:extLst>
                <a:ext uri="{96DAC541-7B7A-43D3-8B79-37D633B846F1}">
                  <asvg:svgBlip xmlns:asvg="http://schemas.microsoft.com/office/drawing/2016/SVG/main" r:embed="rId5"/>
                </a:ext>
              </a:extLst>
            </a:blip>
            <a:stretch>
              <a:fillRect/>
            </a:stretch>
          </a:blipFill>
        </p:spPr>
        <p:txBody>
          <a:bodyPr/>
          <a:lstStyle/>
          <a:p>
            <a:endParaRPr lang="en-AZ"/>
          </a:p>
        </p:txBody>
      </p:sp>
      <p:sp>
        <p:nvSpPr>
          <p:cNvPr id="29" name="Freeform 29"/>
          <p:cNvSpPr/>
          <p:nvPr/>
        </p:nvSpPr>
        <p:spPr>
          <a:xfrm rot="-10800000">
            <a:off x="10131423" y="4509929"/>
            <a:ext cx="1406049" cy="4105254"/>
          </a:xfrm>
          <a:custGeom>
            <a:avLst/>
            <a:gdLst/>
            <a:ahLst/>
            <a:cxnLst/>
            <a:rect l="l" t="t" r="r" b="b"/>
            <a:pathLst>
              <a:path w="1406049" h="4105254">
                <a:moveTo>
                  <a:pt x="0" y="0"/>
                </a:moveTo>
                <a:lnTo>
                  <a:pt x="1406050" y="0"/>
                </a:lnTo>
                <a:lnTo>
                  <a:pt x="1406050" y="4105254"/>
                </a:lnTo>
                <a:lnTo>
                  <a:pt x="0" y="41052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grpSp>
        <p:nvGrpSpPr>
          <p:cNvPr id="30" name="Group 30"/>
          <p:cNvGrpSpPr/>
          <p:nvPr/>
        </p:nvGrpSpPr>
        <p:grpSpPr>
          <a:xfrm>
            <a:off x="7567101" y="4052534"/>
            <a:ext cx="3354177" cy="5020044"/>
            <a:chOff x="0" y="0"/>
            <a:chExt cx="777679" cy="1163917"/>
          </a:xfrm>
        </p:grpSpPr>
        <p:sp>
          <p:nvSpPr>
            <p:cNvPr id="31" name="Freeform 31"/>
            <p:cNvSpPr/>
            <p:nvPr/>
          </p:nvSpPr>
          <p:spPr>
            <a:xfrm>
              <a:off x="0" y="0"/>
              <a:ext cx="777679" cy="1163917"/>
            </a:xfrm>
            <a:custGeom>
              <a:avLst/>
              <a:gdLst/>
              <a:ahLst/>
              <a:cxnLst/>
              <a:rect l="l" t="t" r="r" b="b"/>
              <a:pathLst>
                <a:path w="777679" h="1163917">
                  <a:moveTo>
                    <a:pt x="110791" y="0"/>
                  </a:moveTo>
                  <a:lnTo>
                    <a:pt x="666888" y="0"/>
                  </a:lnTo>
                  <a:cubicBezTo>
                    <a:pt x="728076" y="0"/>
                    <a:pt x="777679" y="49603"/>
                    <a:pt x="777679" y="110791"/>
                  </a:cubicBezTo>
                  <a:lnTo>
                    <a:pt x="777679" y="1053126"/>
                  </a:lnTo>
                  <a:cubicBezTo>
                    <a:pt x="777679" y="1114314"/>
                    <a:pt x="728076" y="1163917"/>
                    <a:pt x="666888" y="1163917"/>
                  </a:cubicBezTo>
                  <a:lnTo>
                    <a:pt x="110791" y="1163917"/>
                  </a:lnTo>
                  <a:cubicBezTo>
                    <a:pt x="49603" y="1163917"/>
                    <a:pt x="0" y="1114314"/>
                    <a:pt x="0" y="1053126"/>
                  </a:cubicBezTo>
                  <a:lnTo>
                    <a:pt x="0" y="110791"/>
                  </a:lnTo>
                  <a:cubicBezTo>
                    <a:pt x="0" y="49603"/>
                    <a:pt x="49603" y="0"/>
                    <a:pt x="110791" y="0"/>
                  </a:cubicBezTo>
                  <a:close/>
                </a:path>
              </a:pathLst>
            </a:custGeom>
            <a:solidFill>
              <a:srgbClr val="169995"/>
            </a:solidFill>
          </p:spPr>
          <p:txBody>
            <a:bodyPr/>
            <a:lstStyle/>
            <a:p>
              <a:endParaRPr lang="en-AZ"/>
            </a:p>
          </p:txBody>
        </p:sp>
        <p:sp>
          <p:nvSpPr>
            <p:cNvPr id="32" name="TextBox 32"/>
            <p:cNvSpPr txBox="1"/>
            <p:nvPr/>
          </p:nvSpPr>
          <p:spPr>
            <a:xfrm>
              <a:off x="0" y="-38100"/>
              <a:ext cx="777679" cy="1202017"/>
            </a:xfrm>
            <a:prstGeom prst="rect">
              <a:avLst/>
            </a:prstGeom>
          </p:spPr>
          <p:txBody>
            <a:bodyPr lIns="50800" tIns="50800" rIns="50800" bIns="50800" rtlCol="0" anchor="ctr"/>
            <a:lstStyle/>
            <a:p>
              <a:pPr algn="ctr">
                <a:lnSpc>
                  <a:spcPts val="2659"/>
                </a:lnSpc>
              </a:pPr>
              <a:endParaRPr/>
            </a:p>
          </p:txBody>
        </p:sp>
      </p:grpSp>
      <p:sp>
        <p:nvSpPr>
          <p:cNvPr id="33" name="Freeform 33"/>
          <p:cNvSpPr/>
          <p:nvPr/>
        </p:nvSpPr>
        <p:spPr>
          <a:xfrm>
            <a:off x="8492413" y="4416853"/>
            <a:ext cx="1453294" cy="1453294"/>
          </a:xfrm>
          <a:custGeom>
            <a:avLst/>
            <a:gdLst/>
            <a:ahLst/>
            <a:cxnLst/>
            <a:rect l="l" t="t" r="r" b="b"/>
            <a:pathLst>
              <a:path w="1453294" h="1453294">
                <a:moveTo>
                  <a:pt x="0" y="0"/>
                </a:moveTo>
                <a:lnTo>
                  <a:pt x="1453294" y="0"/>
                </a:lnTo>
                <a:lnTo>
                  <a:pt x="1453294" y="1453294"/>
                </a:lnTo>
                <a:lnTo>
                  <a:pt x="0" y="1453294"/>
                </a:lnTo>
                <a:lnTo>
                  <a:pt x="0" y="0"/>
                </a:lnTo>
                <a:close/>
              </a:path>
            </a:pathLst>
          </a:custGeom>
          <a:blipFill>
            <a:blip>
              <a:alphaModFix amt="40000"/>
              <a:extLst>
                <a:ext uri="{96DAC541-7B7A-43D3-8B79-37D633B846F1}">
                  <asvg:svgBlip xmlns:asvg="http://schemas.microsoft.com/office/drawing/2016/SVG/main" r:embed="rId5"/>
                </a:ext>
              </a:extLst>
            </a:blip>
            <a:stretch>
              <a:fillRect/>
            </a:stretch>
          </a:blipFill>
        </p:spPr>
        <p:txBody>
          <a:bodyPr/>
          <a:lstStyle/>
          <a:p>
            <a:endParaRPr lang="en-AZ"/>
          </a:p>
        </p:txBody>
      </p:sp>
      <p:sp>
        <p:nvSpPr>
          <p:cNvPr id="34" name="Freeform 34"/>
          <p:cNvSpPr/>
          <p:nvPr/>
        </p:nvSpPr>
        <p:spPr>
          <a:xfrm rot="2700000">
            <a:off x="8593939" y="4590393"/>
            <a:ext cx="1300500" cy="1300500"/>
          </a:xfrm>
          <a:custGeom>
            <a:avLst/>
            <a:gdLst/>
            <a:ahLst/>
            <a:cxnLst/>
            <a:rect l="l" t="t" r="r" b="b"/>
            <a:pathLst>
              <a:path w="1300500" h="1300500">
                <a:moveTo>
                  <a:pt x="0" y="0"/>
                </a:moveTo>
                <a:lnTo>
                  <a:pt x="1300500" y="0"/>
                </a:lnTo>
                <a:lnTo>
                  <a:pt x="1300500" y="1300500"/>
                </a:lnTo>
                <a:lnTo>
                  <a:pt x="0" y="13005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35" name="Freeform 35"/>
          <p:cNvSpPr/>
          <p:nvPr/>
        </p:nvSpPr>
        <p:spPr>
          <a:xfrm rot="8100000">
            <a:off x="2327377" y="4504055"/>
            <a:ext cx="1300500" cy="1300500"/>
          </a:xfrm>
          <a:custGeom>
            <a:avLst/>
            <a:gdLst/>
            <a:ahLst/>
            <a:cxnLst/>
            <a:rect l="l" t="t" r="r" b="b"/>
            <a:pathLst>
              <a:path w="1300500" h="1300500">
                <a:moveTo>
                  <a:pt x="0" y="0"/>
                </a:moveTo>
                <a:lnTo>
                  <a:pt x="1300500" y="0"/>
                </a:lnTo>
                <a:lnTo>
                  <a:pt x="1300500" y="1300501"/>
                </a:lnTo>
                <a:lnTo>
                  <a:pt x="0" y="130050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36" name="Freeform 36"/>
          <p:cNvSpPr/>
          <p:nvPr/>
        </p:nvSpPr>
        <p:spPr>
          <a:xfrm rot="-2700000">
            <a:off x="14635037" y="4504055"/>
            <a:ext cx="1300500" cy="1300500"/>
          </a:xfrm>
          <a:custGeom>
            <a:avLst/>
            <a:gdLst/>
            <a:ahLst/>
            <a:cxnLst/>
            <a:rect l="l" t="t" r="r" b="b"/>
            <a:pathLst>
              <a:path w="1300500" h="1300500">
                <a:moveTo>
                  <a:pt x="0" y="0"/>
                </a:moveTo>
                <a:lnTo>
                  <a:pt x="1300500" y="0"/>
                </a:lnTo>
                <a:lnTo>
                  <a:pt x="1300500" y="1300501"/>
                </a:lnTo>
                <a:lnTo>
                  <a:pt x="0" y="130050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37" name="Freeform 37"/>
          <p:cNvSpPr/>
          <p:nvPr/>
        </p:nvSpPr>
        <p:spPr>
          <a:xfrm>
            <a:off x="5324771" y="4427658"/>
            <a:ext cx="1453294" cy="1453294"/>
          </a:xfrm>
          <a:custGeom>
            <a:avLst/>
            <a:gdLst/>
            <a:ahLst/>
            <a:cxnLst/>
            <a:rect l="l" t="t" r="r" b="b"/>
            <a:pathLst>
              <a:path w="1453294" h="1453294">
                <a:moveTo>
                  <a:pt x="0" y="0"/>
                </a:moveTo>
                <a:lnTo>
                  <a:pt x="1453294" y="0"/>
                </a:lnTo>
                <a:lnTo>
                  <a:pt x="1453294" y="1453295"/>
                </a:lnTo>
                <a:lnTo>
                  <a:pt x="0" y="1453295"/>
                </a:lnTo>
                <a:lnTo>
                  <a:pt x="0" y="0"/>
                </a:lnTo>
                <a:close/>
              </a:path>
            </a:pathLst>
          </a:custGeom>
          <a:blipFill>
            <a:blip>
              <a:alphaModFix amt="40000"/>
              <a:extLst>
                <a:ext uri="{96DAC541-7B7A-43D3-8B79-37D633B846F1}">
                  <asvg:svgBlip xmlns:asvg="http://schemas.microsoft.com/office/drawing/2016/SVG/main" r:embed="rId5"/>
                </a:ext>
              </a:extLst>
            </a:blip>
            <a:stretch>
              <a:fillRect/>
            </a:stretch>
          </a:blipFill>
        </p:spPr>
        <p:txBody>
          <a:bodyPr/>
          <a:lstStyle/>
          <a:p>
            <a:endParaRPr lang="en-AZ"/>
          </a:p>
        </p:txBody>
      </p:sp>
      <p:sp>
        <p:nvSpPr>
          <p:cNvPr id="38" name="Freeform 38"/>
          <p:cNvSpPr/>
          <p:nvPr/>
        </p:nvSpPr>
        <p:spPr>
          <a:xfrm rot="8100000">
            <a:off x="5297976" y="4504055"/>
            <a:ext cx="1300500" cy="1300500"/>
          </a:xfrm>
          <a:custGeom>
            <a:avLst/>
            <a:gdLst/>
            <a:ahLst/>
            <a:cxnLst/>
            <a:rect l="l" t="t" r="r" b="b"/>
            <a:pathLst>
              <a:path w="1300500" h="1300500">
                <a:moveTo>
                  <a:pt x="0" y="0"/>
                </a:moveTo>
                <a:lnTo>
                  <a:pt x="1300500" y="0"/>
                </a:lnTo>
                <a:lnTo>
                  <a:pt x="1300500" y="1300501"/>
                </a:lnTo>
                <a:lnTo>
                  <a:pt x="0" y="130050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39" name="Freeform 39"/>
          <p:cNvSpPr/>
          <p:nvPr/>
        </p:nvSpPr>
        <p:spPr>
          <a:xfrm rot="-2700000">
            <a:off x="11816340" y="4504055"/>
            <a:ext cx="1300500" cy="1300500"/>
          </a:xfrm>
          <a:custGeom>
            <a:avLst/>
            <a:gdLst/>
            <a:ahLst/>
            <a:cxnLst/>
            <a:rect l="l" t="t" r="r" b="b"/>
            <a:pathLst>
              <a:path w="1300500" h="1300500">
                <a:moveTo>
                  <a:pt x="0" y="0"/>
                </a:moveTo>
                <a:lnTo>
                  <a:pt x="1300500" y="0"/>
                </a:lnTo>
                <a:lnTo>
                  <a:pt x="1300500" y="1300501"/>
                </a:lnTo>
                <a:lnTo>
                  <a:pt x="0" y="130050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40" name="Freeform 40"/>
          <p:cNvSpPr/>
          <p:nvPr/>
        </p:nvSpPr>
        <p:spPr>
          <a:xfrm>
            <a:off x="2774156" y="4845456"/>
            <a:ext cx="589903" cy="617700"/>
          </a:xfrm>
          <a:custGeom>
            <a:avLst/>
            <a:gdLst/>
            <a:ahLst/>
            <a:cxnLst/>
            <a:rect l="l" t="t" r="r" b="b"/>
            <a:pathLst>
              <a:path w="589903" h="617700">
                <a:moveTo>
                  <a:pt x="0" y="0"/>
                </a:moveTo>
                <a:lnTo>
                  <a:pt x="589903" y="0"/>
                </a:lnTo>
                <a:lnTo>
                  <a:pt x="589903" y="617699"/>
                </a:lnTo>
                <a:lnTo>
                  <a:pt x="0" y="61769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AZ"/>
          </a:p>
        </p:txBody>
      </p:sp>
      <p:sp>
        <p:nvSpPr>
          <p:cNvPr id="41" name="Freeform 41"/>
          <p:cNvSpPr/>
          <p:nvPr/>
        </p:nvSpPr>
        <p:spPr>
          <a:xfrm>
            <a:off x="5767755" y="4833782"/>
            <a:ext cx="567327" cy="641047"/>
          </a:xfrm>
          <a:custGeom>
            <a:avLst/>
            <a:gdLst/>
            <a:ahLst/>
            <a:cxnLst/>
            <a:rect l="l" t="t" r="r" b="b"/>
            <a:pathLst>
              <a:path w="567327" h="641047">
                <a:moveTo>
                  <a:pt x="0" y="0"/>
                </a:moveTo>
                <a:lnTo>
                  <a:pt x="567327" y="0"/>
                </a:lnTo>
                <a:lnTo>
                  <a:pt x="567327" y="641047"/>
                </a:lnTo>
                <a:lnTo>
                  <a:pt x="0" y="64104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AZ"/>
          </a:p>
        </p:txBody>
      </p:sp>
      <p:sp>
        <p:nvSpPr>
          <p:cNvPr id="42" name="Freeform 42"/>
          <p:cNvSpPr/>
          <p:nvPr/>
        </p:nvSpPr>
        <p:spPr>
          <a:xfrm>
            <a:off x="8949034" y="4839256"/>
            <a:ext cx="590310" cy="590310"/>
          </a:xfrm>
          <a:custGeom>
            <a:avLst/>
            <a:gdLst/>
            <a:ahLst/>
            <a:cxnLst/>
            <a:rect l="l" t="t" r="r" b="b"/>
            <a:pathLst>
              <a:path w="590310" h="590310">
                <a:moveTo>
                  <a:pt x="0" y="0"/>
                </a:moveTo>
                <a:lnTo>
                  <a:pt x="590310" y="0"/>
                </a:lnTo>
                <a:lnTo>
                  <a:pt x="590310" y="590310"/>
                </a:lnTo>
                <a:lnTo>
                  <a:pt x="0" y="59031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AZ"/>
          </a:p>
        </p:txBody>
      </p:sp>
      <p:sp>
        <p:nvSpPr>
          <p:cNvPr id="43" name="Freeform 43"/>
          <p:cNvSpPr/>
          <p:nvPr/>
        </p:nvSpPr>
        <p:spPr>
          <a:xfrm>
            <a:off x="12118498" y="4813887"/>
            <a:ext cx="524056" cy="641047"/>
          </a:xfrm>
          <a:custGeom>
            <a:avLst/>
            <a:gdLst/>
            <a:ahLst/>
            <a:cxnLst/>
            <a:rect l="l" t="t" r="r" b="b"/>
            <a:pathLst>
              <a:path w="524056" h="641047">
                <a:moveTo>
                  <a:pt x="0" y="0"/>
                </a:moveTo>
                <a:lnTo>
                  <a:pt x="524056" y="0"/>
                </a:lnTo>
                <a:lnTo>
                  <a:pt x="524056" y="641047"/>
                </a:lnTo>
                <a:lnTo>
                  <a:pt x="0" y="641047"/>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AZ"/>
          </a:p>
        </p:txBody>
      </p:sp>
      <p:sp>
        <p:nvSpPr>
          <p:cNvPr id="44" name="Freeform 44"/>
          <p:cNvSpPr/>
          <p:nvPr/>
        </p:nvSpPr>
        <p:spPr>
          <a:xfrm>
            <a:off x="14878519" y="4833782"/>
            <a:ext cx="614426" cy="629373"/>
          </a:xfrm>
          <a:custGeom>
            <a:avLst/>
            <a:gdLst/>
            <a:ahLst/>
            <a:cxnLst/>
            <a:rect l="l" t="t" r="r" b="b"/>
            <a:pathLst>
              <a:path w="614426" h="629373">
                <a:moveTo>
                  <a:pt x="0" y="0"/>
                </a:moveTo>
                <a:lnTo>
                  <a:pt x="614425" y="0"/>
                </a:lnTo>
                <a:lnTo>
                  <a:pt x="614425" y="629373"/>
                </a:lnTo>
                <a:lnTo>
                  <a:pt x="0" y="629373"/>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AZ"/>
          </a:p>
        </p:txBody>
      </p:sp>
      <p:sp>
        <p:nvSpPr>
          <p:cNvPr id="45" name="TextBox 45"/>
          <p:cNvSpPr txBox="1"/>
          <p:nvPr/>
        </p:nvSpPr>
        <p:spPr>
          <a:xfrm>
            <a:off x="7908064" y="5950073"/>
            <a:ext cx="2672251" cy="2828417"/>
          </a:xfrm>
          <a:prstGeom prst="rect">
            <a:avLst/>
          </a:prstGeom>
        </p:spPr>
        <p:txBody>
          <a:bodyPr lIns="0" tIns="0" rIns="0" bIns="0" rtlCol="0" anchor="t">
            <a:spAutoFit/>
          </a:bodyPr>
          <a:lstStyle/>
          <a:p>
            <a:pPr algn="ctr">
              <a:lnSpc>
                <a:spcPts val="4563"/>
              </a:lnSpc>
            </a:pPr>
            <a:r>
              <a:rPr lang="en-US" sz="2799">
                <a:solidFill>
                  <a:srgbClr val="FFFFFF"/>
                </a:solidFill>
                <a:latin typeface="Open Sauce"/>
                <a:ea typeface="Open Sauce"/>
                <a:cs typeface="Open Sauce"/>
                <a:sym typeface="Open Sauce"/>
              </a:rPr>
              <a:t>Expanding Vocational Training Systems </a:t>
            </a:r>
          </a:p>
          <a:p>
            <a:pPr algn="ctr">
              <a:lnSpc>
                <a:spcPts val="4563"/>
              </a:lnSpc>
            </a:pPr>
            <a:endParaRPr lang="en-US" sz="2799">
              <a:solidFill>
                <a:srgbClr val="FFFFFF"/>
              </a:solidFill>
              <a:latin typeface="Open Sauce"/>
              <a:ea typeface="Open Sauce"/>
              <a:cs typeface="Open Sauce"/>
              <a:sym typeface="Open Sauce"/>
            </a:endParaRPr>
          </a:p>
        </p:txBody>
      </p:sp>
      <p:sp>
        <p:nvSpPr>
          <p:cNvPr id="46" name="TextBox 46"/>
          <p:cNvSpPr txBox="1"/>
          <p:nvPr/>
        </p:nvSpPr>
        <p:spPr>
          <a:xfrm>
            <a:off x="4709193" y="5854823"/>
            <a:ext cx="2638833" cy="2038731"/>
          </a:xfrm>
          <a:prstGeom prst="rect">
            <a:avLst/>
          </a:prstGeom>
        </p:spPr>
        <p:txBody>
          <a:bodyPr lIns="0" tIns="0" rIns="0" bIns="0" rtlCol="0" anchor="t">
            <a:spAutoFit/>
          </a:bodyPr>
          <a:lstStyle/>
          <a:p>
            <a:pPr algn="ctr">
              <a:lnSpc>
                <a:spcPts val="5562"/>
              </a:lnSpc>
            </a:pPr>
            <a:r>
              <a:rPr lang="en-US" sz="2700">
                <a:gradFill>
                  <a:gsLst>
                    <a:gs pos="0">
                      <a:srgbClr val="FFFFFF">
                        <a:alpha val="100000"/>
                      </a:srgbClr>
                    </a:gs>
                    <a:gs pos="100000">
                      <a:srgbClr val="FFFFFF">
                        <a:alpha val="100000"/>
                      </a:srgbClr>
                    </a:gs>
                  </a:gsLst>
                  <a:path path="circle">
                    <a:fillToRect l="50000" t="50000" r="50000" b="50000"/>
                  </a:path>
                </a:gradFill>
                <a:latin typeface="Open Sauce"/>
                <a:ea typeface="Open Sauce"/>
                <a:cs typeface="Open Sauce"/>
                <a:sym typeface="Open Sauce"/>
              </a:rPr>
              <a:t>Strengthening Public-Private Partnerships </a:t>
            </a:r>
          </a:p>
        </p:txBody>
      </p:sp>
      <p:sp>
        <p:nvSpPr>
          <p:cNvPr id="47" name="TextBox 47"/>
          <p:cNvSpPr txBox="1"/>
          <p:nvPr/>
        </p:nvSpPr>
        <p:spPr>
          <a:xfrm>
            <a:off x="11102776" y="5937661"/>
            <a:ext cx="2555499" cy="1807674"/>
          </a:xfrm>
          <a:prstGeom prst="rect">
            <a:avLst/>
          </a:prstGeom>
        </p:spPr>
        <p:txBody>
          <a:bodyPr lIns="0" tIns="0" rIns="0" bIns="0" rtlCol="0" anchor="t">
            <a:spAutoFit/>
          </a:bodyPr>
          <a:lstStyle/>
          <a:p>
            <a:pPr algn="ctr">
              <a:lnSpc>
                <a:spcPts val="4914"/>
              </a:lnSpc>
            </a:pPr>
            <a:r>
              <a:rPr lang="en-US" sz="2700" dirty="0">
                <a:solidFill>
                  <a:srgbClr val="FFFFFF"/>
                </a:solidFill>
                <a:latin typeface="Open Sauce"/>
                <a:ea typeface="Open Sauce"/>
                <a:cs typeface="Open Sauce"/>
                <a:sym typeface="Open Sauce"/>
              </a:rPr>
              <a:t>Improving      Digital Infrastructure</a:t>
            </a:r>
          </a:p>
        </p:txBody>
      </p:sp>
      <p:sp>
        <p:nvSpPr>
          <p:cNvPr id="48" name="TextBox 48"/>
          <p:cNvSpPr txBox="1"/>
          <p:nvPr/>
        </p:nvSpPr>
        <p:spPr>
          <a:xfrm>
            <a:off x="2085640" y="5966236"/>
            <a:ext cx="2155393" cy="2310384"/>
          </a:xfrm>
          <a:prstGeom prst="rect">
            <a:avLst/>
          </a:prstGeom>
        </p:spPr>
        <p:txBody>
          <a:bodyPr lIns="0" tIns="0" rIns="0" bIns="0" rtlCol="0" anchor="t">
            <a:spAutoFit/>
          </a:bodyPr>
          <a:lstStyle/>
          <a:p>
            <a:pPr algn="ctr">
              <a:lnSpc>
                <a:spcPts val="4698"/>
              </a:lnSpc>
            </a:pPr>
            <a:r>
              <a:rPr lang="en-US" sz="2700">
                <a:gradFill>
                  <a:gsLst>
                    <a:gs pos="0">
                      <a:srgbClr val="FFFFFF">
                        <a:alpha val="100000"/>
                      </a:srgbClr>
                    </a:gs>
                    <a:gs pos="100000">
                      <a:srgbClr val="FFFFFF">
                        <a:alpha val="100000"/>
                      </a:srgbClr>
                    </a:gs>
                  </a:gsLst>
                  <a:path path="circle">
                    <a:fillToRect l="50000" t="50000" r="50000" b="50000"/>
                  </a:path>
                </a:gradFill>
                <a:latin typeface="Open Sauce"/>
                <a:ea typeface="Open Sauce"/>
                <a:cs typeface="Open Sauce"/>
                <a:sym typeface="Open Sauce"/>
              </a:rPr>
              <a:t>Integrating AI &amp; Digital Skills Into Curriculum </a:t>
            </a:r>
          </a:p>
        </p:txBody>
      </p:sp>
      <p:sp>
        <p:nvSpPr>
          <p:cNvPr id="49" name="TextBox 49"/>
          <p:cNvSpPr txBox="1"/>
          <p:nvPr/>
        </p:nvSpPr>
        <p:spPr>
          <a:xfrm>
            <a:off x="14018877" y="5928136"/>
            <a:ext cx="2467058" cy="1831086"/>
          </a:xfrm>
          <a:prstGeom prst="rect">
            <a:avLst/>
          </a:prstGeom>
        </p:spPr>
        <p:txBody>
          <a:bodyPr lIns="0" tIns="0" rIns="0" bIns="0" rtlCol="0" anchor="t">
            <a:spAutoFit/>
          </a:bodyPr>
          <a:lstStyle/>
          <a:p>
            <a:pPr algn="ctr">
              <a:lnSpc>
                <a:spcPts val="5022"/>
              </a:lnSpc>
            </a:pPr>
            <a:r>
              <a:rPr lang="en-US" sz="2700">
                <a:solidFill>
                  <a:srgbClr val="FFFFFF"/>
                </a:solidFill>
                <a:latin typeface="Open Sauce"/>
                <a:ea typeface="Open Sauce"/>
                <a:cs typeface="Open Sauce"/>
                <a:sym typeface="Open Sauce"/>
              </a:rPr>
              <a:t>Promoting STEM Education</a:t>
            </a:r>
          </a:p>
        </p:txBody>
      </p:sp>
      <p:sp>
        <p:nvSpPr>
          <p:cNvPr id="50" name="TextBox 50"/>
          <p:cNvSpPr txBox="1"/>
          <p:nvPr/>
        </p:nvSpPr>
        <p:spPr>
          <a:xfrm>
            <a:off x="2389026" y="1038225"/>
            <a:ext cx="13509948" cy="1821011"/>
          </a:xfrm>
          <a:prstGeom prst="rect">
            <a:avLst/>
          </a:prstGeom>
        </p:spPr>
        <p:txBody>
          <a:bodyPr lIns="0" tIns="0" rIns="0" bIns="0" rtlCol="0" anchor="t">
            <a:spAutoFit/>
          </a:bodyPr>
          <a:lstStyle/>
          <a:p>
            <a:pPr algn="ctr">
              <a:lnSpc>
                <a:spcPts val="7080"/>
              </a:lnSpc>
            </a:pPr>
            <a:r>
              <a:rPr lang="en-US" sz="6000" b="1" dirty="0">
                <a:gradFill>
                  <a:gsLst>
                    <a:gs pos="0">
                      <a:srgbClr val="000000">
                        <a:alpha val="100000"/>
                      </a:srgbClr>
                    </a:gs>
                    <a:gs pos="50000">
                      <a:srgbClr val="34606B">
                        <a:alpha val="100000"/>
                      </a:srgbClr>
                    </a:gs>
                    <a:gs pos="100000">
                      <a:srgbClr val="009D8D">
                        <a:alpha val="100000"/>
                      </a:srgbClr>
                    </a:gs>
                  </a:gsLst>
                  <a:lin ang="5400000"/>
                </a:gradFill>
                <a:latin typeface="Open Sauce Heavy"/>
                <a:ea typeface="Open Sauce Heavy"/>
                <a:cs typeface="Open Sauce Heavy"/>
                <a:sym typeface="Open Sauce Heavy"/>
              </a:rPr>
              <a:t>PRIORITY INTERVENTIONS FOR A FUTURE-READY WORKFORCE </a:t>
            </a:r>
          </a:p>
        </p:txBody>
      </p:sp>
      <p:sp>
        <p:nvSpPr>
          <p:cNvPr id="51" name="TextBox 51"/>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a:off x="4810722" y="7964688"/>
            <a:ext cx="12322673" cy="3037251"/>
          </a:xfrm>
          <a:custGeom>
            <a:avLst/>
            <a:gdLst/>
            <a:ahLst/>
            <a:cxnLst/>
            <a:rect l="l" t="t" r="r" b="b"/>
            <a:pathLst>
              <a:path w="12322673" h="3037251">
                <a:moveTo>
                  <a:pt x="0" y="0"/>
                </a:moveTo>
                <a:lnTo>
                  <a:pt x="12322673" y="0"/>
                </a:lnTo>
                <a:lnTo>
                  <a:pt x="12322673" y="3037251"/>
                </a:lnTo>
                <a:lnTo>
                  <a:pt x="0" y="3037251"/>
                </a:lnTo>
                <a:lnTo>
                  <a:pt x="0" y="0"/>
                </a:lnTo>
                <a:close/>
              </a:path>
            </a:pathLst>
          </a:custGeom>
          <a:blipFill>
            <a:blip>
              <a:alphaModFix amt="50000"/>
              <a:extLst>
                <a:ext uri="{96DAC541-7B7A-43D3-8B79-37D633B846F1}">
                  <asvg:svgBlip xmlns:asvg="http://schemas.microsoft.com/office/drawing/2016/SVG/main" r:embed="rId2"/>
                </a:ext>
              </a:extLst>
            </a:blip>
            <a:stretch>
              <a:fillRect t="-131766"/>
            </a:stretch>
          </a:blipFill>
          <a:ln cap="sq">
            <a:noFill/>
            <a:prstDash val="solid"/>
            <a:miter/>
          </a:ln>
        </p:spPr>
        <p:txBody>
          <a:bodyPr/>
          <a:lstStyle/>
          <a:p>
            <a:endParaRPr lang="en-AZ"/>
          </a:p>
        </p:txBody>
      </p:sp>
      <p:sp>
        <p:nvSpPr>
          <p:cNvPr id="3" name="Freeform 3"/>
          <p:cNvSpPr/>
          <p:nvPr/>
        </p:nvSpPr>
        <p:spPr>
          <a:xfrm rot="4956900">
            <a:off x="9328111" y="-502908"/>
            <a:ext cx="13469154" cy="8552913"/>
          </a:xfrm>
          <a:custGeom>
            <a:avLst/>
            <a:gdLst/>
            <a:ahLst/>
            <a:cxnLst/>
            <a:rect l="l" t="t" r="r" b="b"/>
            <a:pathLst>
              <a:path w="13469154" h="8552913">
                <a:moveTo>
                  <a:pt x="0" y="0"/>
                </a:moveTo>
                <a:lnTo>
                  <a:pt x="13469155" y="0"/>
                </a:lnTo>
                <a:lnTo>
                  <a:pt x="13469155" y="8552913"/>
                </a:lnTo>
                <a:lnTo>
                  <a:pt x="0" y="8552913"/>
                </a:lnTo>
                <a:lnTo>
                  <a:pt x="0" y="0"/>
                </a:lnTo>
                <a:close/>
              </a:path>
            </a:pathLst>
          </a:custGeom>
          <a:blipFill>
            <a:blip>
              <a:alphaModFix amt="27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AZ"/>
          </a:p>
        </p:txBody>
      </p:sp>
      <p:sp>
        <p:nvSpPr>
          <p:cNvPr id="4" name="Freeform 4"/>
          <p:cNvSpPr/>
          <p:nvPr/>
        </p:nvSpPr>
        <p:spPr>
          <a:xfrm rot="5110337">
            <a:off x="-6517449" y="-2667759"/>
            <a:ext cx="13034898" cy="6446038"/>
          </a:xfrm>
          <a:custGeom>
            <a:avLst/>
            <a:gdLst/>
            <a:ahLst/>
            <a:cxnLst/>
            <a:rect l="l" t="t" r="r" b="b"/>
            <a:pathLst>
              <a:path w="13034898" h="6446038">
                <a:moveTo>
                  <a:pt x="0" y="0"/>
                </a:moveTo>
                <a:lnTo>
                  <a:pt x="13034898" y="0"/>
                </a:lnTo>
                <a:lnTo>
                  <a:pt x="13034898" y="6446038"/>
                </a:lnTo>
                <a:lnTo>
                  <a:pt x="0" y="6446038"/>
                </a:lnTo>
                <a:lnTo>
                  <a:pt x="0" y="0"/>
                </a:lnTo>
                <a:close/>
              </a:path>
            </a:pathLst>
          </a:custGeom>
          <a:blipFill>
            <a:blip>
              <a:alphaModFix amt="28000"/>
              <a:extLst>
                <a:ext uri="{96DAC541-7B7A-43D3-8B79-37D633B846F1}">
                  <asvg:svgBlip xmlns:asvg="http://schemas.microsoft.com/office/drawing/2016/SVG/main" r:embed="rId4"/>
                </a:ext>
              </a:extLst>
            </a:blip>
            <a:stretch>
              <a:fillRect r="-134" b="-129447"/>
            </a:stretch>
          </a:blipFill>
        </p:spPr>
        <p:txBody>
          <a:bodyPr/>
          <a:lstStyle/>
          <a:p>
            <a:endParaRPr lang="en-AZ"/>
          </a:p>
        </p:txBody>
      </p:sp>
      <p:sp>
        <p:nvSpPr>
          <p:cNvPr id="5" name="TextBox 5"/>
          <p:cNvSpPr txBox="1"/>
          <p:nvPr/>
        </p:nvSpPr>
        <p:spPr>
          <a:xfrm>
            <a:off x="1028700" y="1979205"/>
            <a:ext cx="7363081" cy="2644023"/>
          </a:xfrm>
          <a:prstGeom prst="rect">
            <a:avLst/>
          </a:prstGeom>
        </p:spPr>
        <p:txBody>
          <a:bodyPr lIns="0" tIns="0" rIns="0" bIns="0" rtlCol="0" anchor="t">
            <a:spAutoFit/>
          </a:bodyPr>
          <a:lstStyle/>
          <a:p>
            <a:pPr algn="l">
              <a:lnSpc>
                <a:spcPts val="10412"/>
              </a:lnSpc>
            </a:pPr>
            <a:r>
              <a:rPr lang="en-US" sz="8823" b="1" dirty="0">
                <a:gradFill>
                  <a:gsLst>
                    <a:gs pos="0">
                      <a:srgbClr val="FFFFFF">
                        <a:alpha val="100000"/>
                      </a:srgbClr>
                    </a:gs>
                    <a:gs pos="100000">
                      <a:srgbClr val="FFFFFF">
                        <a:alpha val="100000"/>
                      </a:srgbClr>
                    </a:gs>
                  </a:gsLst>
                  <a:path path="circle">
                    <a:fillToRect l="50000" t="50000" r="50000" b="50000"/>
                  </a:path>
                </a:gradFill>
                <a:latin typeface="Open Sauce Heavy"/>
                <a:ea typeface="Open Sauce Heavy"/>
                <a:cs typeface="Open Sauce Heavy"/>
                <a:sym typeface="Open Sauce Heavy"/>
              </a:rPr>
              <a:t>OIC LABOUR </a:t>
            </a:r>
          </a:p>
          <a:p>
            <a:pPr algn="l">
              <a:lnSpc>
                <a:spcPts val="10412"/>
              </a:lnSpc>
            </a:pPr>
            <a:r>
              <a:rPr lang="en-US" sz="8823" b="1" dirty="0">
                <a:gradFill>
                  <a:gsLst>
                    <a:gs pos="0">
                      <a:srgbClr val="FFFFFF">
                        <a:alpha val="100000"/>
                      </a:srgbClr>
                    </a:gs>
                    <a:gs pos="100000">
                      <a:srgbClr val="FFFFFF">
                        <a:alpha val="100000"/>
                      </a:srgbClr>
                    </a:gs>
                  </a:gsLst>
                  <a:path path="circle">
                    <a:fillToRect l="50000" t="50000" r="50000" b="50000"/>
                  </a:path>
                </a:gradFill>
                <a:latin typeface="Open Sauce Heavy"/>
                <a:ea typeface="Open Sauce Heavy"/>
                <a:cs typeface="Open Sauce Heavy"/>
                <a:sym typeface="Open Sauce Heavy"/>
              </a:rPr>
              <a:t>CENTRE</a:t>
            </a:r>
          </a:p>
        </p:txBody>
      </p:sp>
      <p:sp>
        <p:nvSpPr>
          <p:cNvPr id="6" name="TextBox 6"/>
          <p:cNvSpPr txBox="1"/>
          <p:nvPr/>
        </p:nvSpPr>
        <p:spPr>
          <a:xfrm>
            <a:off x="1028700" y="1013936"/>
            <a:ext cx="10990068" cy="795089"/>
          </a:xfrm>
          <a:prstGeom prst="rect">
            <a:avLst/>
          </a:prstGeom>
        </p:spPr>
        <p:txBody>
          <a:bodyPr lIns="0" tIns="0" rIns="0" bIns="0" rtlCol="0" anchor="t">
            <a:spAutoFit/>
          </a:bodyPr>
          <a:lstStyle/>
          <a:p>
            <a:pPr algn="l">
              <a:lnSpc>
                <a:spcPts val="6181"/>
              </a:lnSpc>
            </a:pPr>
            <a:r>
              <a:rPr lang="en-US" sz="5238" dirty="0">
                <a:gradFill>
                  <a:gsLst>
                    <a:gs pos="0">
                      <a:srgbClr val="FFFFFF">
                        <a:alpha val="100000"/>
                      </a:srgbClr>
                    </a:gs>
                    <a:gs pos="100000">
                      <a:srgbClr val="FFFFFF">
                        <a:alpha val="100000"/>
                      </a:srgbClr>
                    </a:gs>
                  </a:gsLst>
                  <a:path path="circle">
                    <a:fillToRect l="50000" t="50000" r="50000" b="50000"/>
                  </a:path>
                </a:gradFill>
                <a:latin typeface="Open Sauce"/>
                <a:ea typeface="Open Sauce"/>
                <a:cs typeface="Open Sauce"/>
                <a:sym typeface="Open Sauce"/>
              </a:rPr>
              <a:t>Member State priorities for the</a:t>
            </a:r>
          </a:p>
        </p:txBody>
      </p:sp>
      <p:sp>
        <p:nvSpPr>
          <p:cNvPr id="7" name="Freeform 7"/>
          <p:cNvSpPr/>
          <p:nvPr/>
        </p:nvSpPr>
        <p:spPr>
          <a:xfrm>
            <a:off x="9935497" y="3219242"/>
            <a:ext cx="7035092" cy="1733986"/>
          </a:xfrm>
          <a:custGeom>
            <a:avLst/>
            <a:gdLst/>
            <a:ahLst/>
            <a:cxnLst/>
            <a:rect l="l" t="t" r="r" b="b"/>
            <a:pathLst>
              <a:path w="7035092" h="1733986">
                <a:moveTo>
                  <a:pt x="0" y="0"/>
                </a:moveTo>
                <a:lnTo>
                  <a:pt x="7035092" y="0"/>
                </a:lnTo>
                <a:lnTo>
                  <a:pt x="7035092" y="1733986"/>
                </a:lnTo>
                <a:lnTo>
                  <a:pt x="0" y="1733986"/>
                </a:lnTo>
                <a:lnTo>
                  <a:pt x="0" y="0"/>
                </a:lnTo>
                <a:close/>
              </a:path>
            </a:pathLst>
          </a:custGeom>
          <a:blipFill>
            <a:blip>
              <a:alphaModFix amt="50000"/>
              <a:extLst>
                <a:ext uri="{96DAC541-7B7A-43D3-8B79-37D633B846F1}">
                  <asvg:svgBlip xmlns:asvg="http://schemas.microsoft.com/office/drawing/2016/SVG/main" r:embed="rId2"/>
                </a:ext>
              </a:extLst>
            </a:blip>
            <a:stretch>
              <a:fillRect t="-131766"/>
            </a:stretch>
          </a:blipFill>
          <a:ln cap="sq">
            <a:noFill/>
            <a:prstDash val="solid"/>
            <a:miter/>
          </a:ln>
        </p:spPr>
        <p:txBody>
          <a:bodyPr/>
          <a:lstStyle/>
          <a:p>
            <a:endParaRPr lang="en-AZ"/>
          </a:p>
        </p:txBody>
      </p:sp>
      <p:grpSp>
        <p:nvGrpSpPr>
          <p:cNvPr id="8" name="Group 8"/>
          <p:cNvGrpSpPr/>
          <p:nvPr/>
        </p:nvGrpSpPr>
        <p:grpSpPr>
          <a:xfrm>
            <a:off x="9935497" y="2659597"/>
            <a:ext cx="6492339" cy="988072"/>
            <a:chOff x="0" y="0"/>
            <a:chExt cx="698900" cy="106366"/>
          </a:xfrm>
        </p:grpSpPr>
        <p:sp>
          <p:nvSpPr>
            <p:cNvPr id="9" name="Freeform 9"/>
            <p:cNvSpPr/>
            <p:nvPr/>
          </p:nvSpPr>
          <p:spPr>
            <a:xfrm>
              <a:off x="0" y="0"/>
              <a:ext cx="698900" cy="106366"/>
            </a:xfrm>
            <a:custGeom>
              <a:avLst/>
              <a:gdLst/>
              <a:ahLst/>
              <a:cxnLst/>
              <a:rect l="l" t="t" r="r" b="b"/>
              <a:pathLst>
                <a:path w="698900" h="106366">
                  <a:moveTo>
                    <a:pt x="53183" y="0"/>
                  </a:moveTo>
                  <a:lnTo>
                    <a:pt x="645717" y="0"/>
                  </a:lnTo>
                  <a:cubicBezTo>
                    <a:pt x="659822" y="0"/>
                    <a:pt x="673350" y="5603"/>
                    <a:pt x="683323" y="15577"/>
                  </a:cubicBezTo>
                  <a:cubicBezTo>
                    <a:pt x="693297" y="25551"/>
                    <a:pt x="698900" y="39078"/>
                    <a:pt x="698900" y="53183"/>
                  </a:cubicBezTo>
                  <a:lnTo>
                    <a:pt x="698900" y="53183"/>
                  </a:lnTo>
                  <a:cubicBezTo>
                    <a:pt x="698900" y="82555"/>
                    <a:pt x="675089" y="106366"/>
                    <a:pt x="645717" y="106366"/>
                  </a:cubicBezTo>
                  <a:lnTo>
                    <a:pt x="53183" y="106366"/>
                  </a:lnTo>
                  <a:cubicBezTo>
                    <a:pt x="39078" y="106366"/>
                    <a:pt x="25551" y="100763"/>
                    <a:pt x="15577" y="90789"/>
                  </a:cubicBezTo>
                  <a:cubicBezTo>
                    <a:pt x="5603" y="80815"/>
                    <a:pt x="0" y="67288"/>
                    <a:pt x="0" y="53183"/>
                  </a:cubicBezTo>
                  <a:lnTo>
                    <a:pt x="0" y="53183"/>
                  </a:lnTo>
                  <a:cubicBezTo>
                    <a:pt x="0" y="39078"/>
                    <a:pt x="5603" y="25551"/>
                    <a:pt x="15577" y="15577"/>
                  </a:cubicBezTo>
                  <a:cubicBezTo>
                    <a:pt x="25551" y="5603"/>
                    <a:pt x="39078" y="0"/>
                    <a:pt x="53183" y="0"/>
                  </a:cubicBezTo>
                  <a:close/>
                </a:path>
              </a:pathLst>
            </a:custGeom>
            <a:solidFill>
              <a:srgbClr val="FFFFFF"/>
            </a:solidFill>
            <a:ln w="47625" cap="rnd">
              <a:solidFill>
                <a:srgbClr val="247275"/>
              </a:solidFill>
              <a:prstDash val="solid"/>
              <a:round/>
            </a:ln>
          </p:spPr>
          <p:txBody>
            <a:bodyPr/>
            <a:lstStyle/>
            <a:p>
              <a:endParaRPr lang="en-AZ"/>
            </a:p>
          </p:txBody>
        </p:sp>
        <p:sp>
          <p:nvSpPr>
            <p:cNvPr id="10" name="TextBox 10"/>
            <p:cNvSpPr txBox="1"/>
            <p:nvPr/>
          </p:nvSpPr>
          <p:spPr>
            <a:xfrm>
              <a:off x="0" y="-28575"/>
              <a:ext cx="698900" cy="134941"/>
            </a:xfrm>
            <a:prstGeom prst="rect">
              <a:avLst/>
            </a:prstGeom>
          </p:spPr>
          <p:txBody>
            <a:bodyPr lIns="50800" tIns="50800" rIns="50800" bIns="50800" rtlCol="0" anchor="ctr"/>
            <a:lstStyle/>
            <a:p>
              <a:pPr algn="ctr">
                <a:lnSpc>
                  <a:spcPts val="1819"/>
                </a:lnSpc>
              </a:pPr>
              <a:endParaRPr/>
            </a:p>
          </p:txBody>
        </p:sp>
      </p:grpSp>
      <p:grpSp>
        <p:nvGrpSpPr>
          <p:cNvPr id="11" name="Group 11"/>
          <p:cNvGrpSpPr/>
          <p:nvPr/>
        </p:nvGrpSpPr>
        <p:grpSpPr>
          <a:xfrm>
            <a:off x="15544286" y="2359078"/>
            <a:ext cx="1589109" cy="1589109"/>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l="50000" t="50000" r="50000" b="50000"/>
              </a:path>
            </a:gradFill>
          </p:spPr>
          <p:txBody>
            <a:bodyPr/>
            <a:lstStyle/>
            <a:p>
              <a:endParaRPr lang="en-AZ"/>
            </a:p>
          </p:txBody>
        </p:sp>
        <p:sp>
          <p:nvSpPr>
            <p:cNvPr id="13" name="TextBox 13"/>
            <p:cNvSpPr txBox="1"/>
            <p:nvPr/>
          </p:nvSpPr>
          <p:spPr>
            <a:xfrm>
              <a:off x="76200" y="76200"/>
              <a:ext cx="660400" cy="660400"/>
            </a:xfrm>
            <a:prstGeom prst="rect">
              <a:avLst/>
            </a:prstGeom>
          </p:spPr>
          <p:txBody>
            <a:bodyPr lIns="50800" tIns="50800" rIns="50800" bIns="50800" rtlCol="0" anchor="ctr"/>
            <a:lstStyle/>
            <a:p>
              <a:pPr algn="ctr">
                <a:lnSpc>
                  <a:spcPts val="1920"/>
                </a:lnSpc>
              </a:pPr>
              <a:endParaRPr/>
            </a:p>
          </p:txBody>
        </p:sp>
      </p:grpSp>
      <p:grpSp>
        <p:nvGrpSpPr>
          <p:cNvPr id="14" name="Group 14"/>
          <p:cNvGrpSpPr/>
          <p:nvPr/>
        </p:nvGrpSpPr>
        <p:grpSpPr>
          <a:xfrm>
            <a:off x="15681456" y="2496248"/>
            <a:ext cx="1314769" cy="1314769"/>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AZ"/>
            </a:p>
          </p:txBody>
        </p:sp>
        <p:sp>
          <p:nvSpPr>
            <p:cNvPr id="16" name="TextBox 16"/>
            <p:cNvSpPr txBox="1"/>
            <p:nvPr/>
          </p:nvSpPr>
          <p:spPr>
            <a:xfrm>
              <a:off x="76200" y="76200"/>
              <a:ext cx="660400" cy="660400"/>
            </a:xfrm>
            <a:prstGeom prst="rect">
              <a:avLst/>
            </a:prstGeom>
          </p:spPr>
          <p:txBody>
            <a:bodyPr lIns="50800" tIns="50800" rIns="50800" bIns="50800" rtlCol="0" anchor="ctr"/>
            <a:lstStyle/>
            <a:p>
              <a:pPr algn="ctr">
                <a:lnSpc>
                  <a:spcPts val="1920"/>
                </a:lnSpc>
              </a:pPr>
              <a:endParaRPr/>
            </a:p>
          </p:txBody>
        </p:sp>
      </p:grpSp>
      <p:sp>
        <p:nvSpPr>
          <p:cNvPr id="17" name="TextBox 17"/>
          <p:cNvSpPr txBox="1"/>
          <p:nvPr/>
        </p:nvSpPr>
        <p:spPr>
          <a:xfrm>
            <a:off x="10820400" y="2900727"/>
            <a:ext cx="4580887" cy="496285"/>
          </a:xfrm>
          <a:prstGeom prst="rect">
            <a:avLst/>
          </a:prstGeom>
        </p:spPr>
        <p:txBody>
          <a:bodyPr lIns="0" tIns="0" rIns="0" bIns="0" rtlCol="0" anchor="t">
            <a:spAutoFit/>
          </a:bodyPr>
          <a:lstStyle/>
          <a:p>
            <a:pPr algn="ctr">
              <a:lnSpc>
                <a:spcPts val="3832"/>
              </a:lnSpc>
            </a:pPr>
            <a:r>
              <a:rPr lang="en-US" sz="3193" b="1" dirty="0">
                <a:gradFill>
                  <a:gsLst>
                    <a:gs pos="0">
                      <a:srgbClr val="006152">
                        <a:alpha val="100000"/>
                      </a:srgbClr>
                    </a:gs>
                    <a:gs pos="100000">
                      <a:srgbClr val="00261F">
                        <a:alpha val="100000"/>
                      </a:srgbClr>
                    </a:gs>
                  </a:gsLst>
                  <a:lin ang="2700000"/>
                </a:gradFill>
                <a:latin typeface="Open Sauce Bold"/>
                <a:ea typeface="Open Sauce Bold"/>
                <a:cs typeface="Open Sauce Bold"/>
                <a:sym typeface="Open Sauce Bold"/>
              </a:rPr>
              <a:t>Policy Design Support </a:t>
            </a:r>
          </a:p>
        </p:txBody>
      </p:sp>
      <p:grpSp>
        <p:nvGrpSpPr>
          <p:cNvPr id="18" name="Group 18"/>
          <p:cNvGrpSpPr/>
          <p:nvPr/>
        </p:nvGrpSpPr>
        <p:grpSpPr>
          <a:xfrm>
            <a:off x="15746103" y="2560895"/>
            <a:ext cx="1185475" cy="1185475"/>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33857" r="-33857"/>
              </a:stretch>
            </a:blipFill>
          </p:spPr>
          <p:txBody>
            <a:bodyPr/>
            <a:lstStyle/>
            <a:p>
              <a:endParaRPr lang="en-AZ"/>
            </a:p>
          </p:txBody>
        </p:sp>
      </p:grpSp>
      <p:sp>
        <p:nvSpPr>
          <p:cNvPr id="20" name="Freeform 20"/>
          <p:cNvSpPr/>
          <p:nvPr/>
        </p:nvSpPr>
        <p:spPr>
          <a:xfrm>
            <a:off x="7548562" y="4410672"/>
            <a:ext cx="9316988" cy="2296420"/>
          </a:xfrm>
          <a:custGeom>
            <a:avLst/>
            <a:gdLst/>
            <a:ahLst/>
            <a:cxnLst/>
            <a:rect l="l" t="t" r="r" b="b"/>
            <a:pathLst>
              <a:path w="9316988" h="2296420">
                <a:moveTo>
                  <a:pt x="0" y="0"/>
                </a:moveTo>
                <a:lnTo>
                  <a:pt x="9316988" y="0"/>
                </a:lnTo>
                <a:lnTo>
                  <a:pt x="9316988" y="2296421"/>
                </a:lnTo>
                <a:lnTo>
                  <a:pt x="0" y="2296421"/>
                </a:lnTo>
                <a:lnTo>
                  <a:pt x="0" y="0"/>
                </a:lnTo>
                <a:close/>
              </a:path>
            </a:pathLst>
          </a:custGeom>
          <a:blipFill>
            <a:blip>
              <a:alphaModFix amt="50000"/>
              <a:extLst>
                <a:ext uri="{96DAC541-7B7A-43D3-8B79-37D633B846F1}">
                  <asvg:svgBlip xmlns:asvg="http://schemas.microsoft.com/office/drawing/2016/SVG/main" r:embed="rId2"/>
                </a:ext>
              </a:extLst>
            </a:blip>
            <a:stretch>
              <a:fillRect t="-131766"/>
            </a:stretch>
          </a:blipFill>
          <a:ln cap="sq">
            <a:noFill/>
            <a:prstDash val="solid"/>
            <a:miter/>
          </a:ln>
        </p:spPr>
        <p:txBody>
          <a:bodyPr/>
          <a:lstStyle/>
          <a:p>
            <a:endParaRPr lang="en-AZ"/>
          </a:p>
        </p:txBody>
      </p:sp>
      <p:grpSp>
        <p:nvGrpSpPr>
          <p:cNvPr id="21" name="Group 21"/>
          <p:cNvGrpSpPr/>
          <p:nvPr/>
        </p:nvGrpSpPr>
        <p:grpSpPr>
          <a:xfrm>
            <a:off x="6997422" y="4372572"/>
            <a:ext cx="9934156" cy="988072"/>
            <a:chOff x="0" y="0"/>
            <a:chExt cx="1069412" cy="106366"/>
          </a:xfrm>
        </p:grpSpPr>
        <p:sp>
          <p:nvSpPr>
            <p:cNvPr id="22" name="Freeform 22"/>
            <p:cNvSpPr/>
            <p:nvPr/>
          </p:nvSpPr>
          <p:spPr>
            <a:xfrm>
              <a:off x="0" y="0"/>
              <a:ext cx="1069412" cy="106366"/>
            </a:xfrm>
            <a:custGeom>
              <a:avLst/>
              <a:gdLst/>
              <a:ahLst/>
              <a:cxnLst/>
              <a:rect l="l" t="t" r="r" b="b"/>
              <a:pathLst>
                <a:path w="1069412" h="106366">
                  <a:moveTo>
                    <a:pt x="53183" y="0"/>
                  </a:moveTo>
                  <a:lnTo>
                    <a:pt x="1016229" y="0"/>
                  </a:lnTo>
                  <a:cubicBezTo>
                    <a:pt x="1030334" y="0"/>
                    <a:pt x="1043861" y="5603"/>
                    <a:pt x="1053835" y="15577"/>
                  </a:cubicBezTo>
                  <a:cubicBezTo>
                    <a:pt x="1063809" y="25551"/>
                    <a:pt x="1069412" y="39078"/>
                    <a:pt x="1069412" y="53183"/>
                  </a:cubicBezTo>
                  <a:lnTo>
                    <a:pt x="1069412" y="53183"/>
                  </a:lnTo>
                  <a:cubicBezTo>
                    <a:pt x="1069412" y="82555"/>
                    <a:pt x="1045601" y="106366"/>
                    <a:pt x="1016229" y="106366"/>
                  </a:cubicBezTo>
                  <a:lnTo>
                    <a:pt x="53183" y="106366"/>
                  </a:lnTo>
                  <a:cubicBezTo>
                    <a:pt x="39078" y="106366"/>
                    <a:pt x="25551" y="100763"/>
                    <a:pt x="15577" y="90789"/>
                  </a:cubicBezTo>
                  <a:cubicBezTo>
                    <a:pt x="5603" y="80815"/>
                    <a:pt x="0" y="67288"/>
                    <a:pt x="0" y="53183"/>
                  </a:cubicBezTo>
                  <a:lnTo>
                    <a:pt x="0" y="53183"/>
                  </a:lnTo>
                  <a:cubicBezTo>
                    <a:pt x="0" y="39078"/>
                    <a:pt x="5603" y="25551"/>
                    <a:pt x="15577" y="15577"/>
                  </a:cubicBezTo>
                  <a:cubicBezTo>
                    <a:pt x="25551" y="5603"/>
                    <a:pt x="39078" y="0"/>
                    <a:pt x="53183" y="0"/>
                  </a:cubicBezTo>
                  <a:close/>
                </a:path>
              </a:pathLst>
            </a:custGeom>
            <a:solidFill>
              <a:srgbClr val="FFFFFF"/>
            </a:solidFill>
            <a:ln w="47625" cap="rnd">
              <a:solidFill>
                <a:srgbClr val="247275"/>
              </a:solidFill>
              <a:prstDash val="solid"/>
              <a:round/>
            </a:ln>
          </p:spPr>
          <p:txBody>
            <a:bodyPr/>
            <a:lstStyle/>
            <a:p>
              <a:endParaRPr lang="en-AZ"/>
            </a:p>
          </p:txBody>
        </p:sp>
        <p:sp>
          <p:nvSpPr>
            <p:cNvPr id="23" name="TextBox 23"/>
            <p:cNvSpPr txBox="1"/>
            <p:nvPr/>
          </p:nvSpPr>
          <p:spPr>
            <a:xfrm>
              <a:off x="0" y="-28575"/>
              <a:ext cx="1069412" cy="134941"/>
            </a:xfrm>
            <a:prstGeom prst="rect">
              <a:avLst/>
            </a:prstGeom>
          </p:spPr>
          <p:txBody>
            <a:bodyPr lIns="50800" tIns="50800" rIns="50800" bIns="50800" rtlCol="0" anchor="ctr"/>
            <a:lstStyle/>
            <a:p>
              <a:pPr algn="ctr">
                <a:lnSpc>
                  <a:spcPts val="1819"/>
                </a:lnSpc>
              </a:pPr>
              <a:endParaRPr/>
            </a:p>
          </p:txBody>
        </p:sp>
      </p:grpSp>
      <p:sp>
        <p:nvSpPr>
          <p:cNvPr id="24" name="TextBox 24"/>
          <p:cNvSpPr txBox="1"/>
          <p:nvPr/>
        </p:nvSpPr>
        <p:spPr>
          <a:xfrm>
            <a:off x="6834616" y="4613703"/>
            <a:ext cx="8618247" cy="487313"/>
          </a:xfrm>
          <a:prstGeom prst="rect">
            <a:avLst/>
          </a:prstGeom>
        </p:spPr>
        <p:txBody>
          <a:bodyPr wrap="square" lIns="0" tIns="0" rIns="0" bIns="0" rtlCol="0" anchor="t">
            <a:spAutoFit/>
          </a:bodyPr>
          <a:lstStyle/>
          <a:p>
            <a:pPr algn="r">
              <a:lnSpc>
                <a:spcPts val="3832"/>
              </a:lnSpc>
            </a:pPr>
            <a:r>
              <a:rPr lang="en-US" sz="3193" b="1" dirty="0">
                <a:gradFill>
                  <a:gsLst>
                    <a:gs pos="0">
                      <a:srgbClr val="006152">
                        <a:alpha val="100000"/>
                      </a:srgbClr>
                    </a:gs>
                    <a:gs pos="100000">
                      <a:srgbClr val="00261F">
                        <a:alpha val="100000"/>
                      </a:srgbClr>
                    </a:gs>
                  </a:gsLst>
                  <a:lin ang="2700000"/>
                </a:gradFill>
                <a:latin typeface="Open Sauce Bold"/>
                <a:ea typeface="Open Sauce Bold"/>
                <a:cs typeface="Open Sauce Bold"/>
                <a:sym typeface="Open Sauce Bold"/>
              </a:rPr>
              <a:t>Carry Out Capacity Building Programmes </a:t>
            </a:r>
          </a:p>
        </p:txBody>
      </p:sp>
      <p:sp>
        <p:nvSpPr>
          <p:cNvPr id="25" name="Freeform 25"/>
          <p:cNvSpPr/>
          <p:nvPr/>
        </p:nvSpPr>
        <p:spPr>
          <a:xfrm>
            <a:off x="5164607" y="6539710"/>
            <a:ext cx="12094693" cy="2981060"/>
          </a:xfrm>
          <a:custGeom>
            <a:avLst/>
            <a:gdLst/>
            <a:ahLst/>
            <a:cxnLst/>
            <a:rect l="l" t="t" r="r" b="b"/>
            <a:pathLst>
              <a:path w="12094693" h="2981060">
                <a:moveTo>
                  <a:pt x="0" y="0"/>
                </a:moveTo>
                <a:lnTo>
                  <a:pt x="12094693" y="0"/>
                </a:lnTo>
                <a:lnTo>
                  <a:pt x="12094693" y="2981059"/>
                </a:lnTo>
                <a:lnTo>
                  <a:pt x="0" y="2981059"/>
                </a:lnTo>
                <a:lnTo>
                  <a:pt x="0" y="0"/>
                </a:lnTo>
                <a:close/>
              </a:path>
            </a:pathLst>
          </a:custGeom>
          <a:blipFill>
            <a:blip>
              <a:alphaModFix amt="50000"/>
              <a:extLst>
                <a:ext uri="{96DAC541-7B7A-43D3-8B79-37D633B846F1}">
                  <asvg:svgBlip xmlns:asvg="http://schemas.microsoft.com/office/drawing/2016/SVG/main" r:embed="rId2"/>
                </a:ext>
              </a:extLst>
            </a:blip>
            <a:stretch>
              <a:fillRect t="-131766"/>
            </a:stretch>
          </a:blipFill>
          <a:ln cap="sq">
            <a:noFill/>
            <a:prstDash val="solid"/>
            <a:miter/>
          </a:ln>
        </p:spPr>
        <p:txBody>
          <a:bodyPr/>
          <a:lstStyle/>
          <a:p>
            <a:endParaRPr lang="en-AZ"/>
          </a:p>
        </p:txBody>
      </p:sp>
      <p:grpSp>
        <p:nvGrpSpPr>
          <p:cNvPr id="26" name="Group 26"/>
          <p:cNvGrpSpPr/>
          <p:nvPr/>
        </p:nvGrpSpPr>
        <p:grpSpPr>
          <a:xfrm>
            <a:off x="4626673" y="6168630"/>
            <a:ext cx="12304905" cy="988072"/>
            <a:chOff x="0" y="0"/>
            <a:chExt cx="1324623" cy="106366"/>
          </a:xfrm>
        </p:grpSpPr>
        <p:sp>
          <p:nvSpPr>
            <p:cNvPr id="27" name="Freeform 27"/>
            <p:cNvSpPr/>
            <p:nvPr/>
          </p:nvSpPr>
          <p:spPr>
            <a:xfrm>
              <a:off x="0" y="0"/>
              <a:ext cx="1324623" cy="106366"/>
            </a:xfrm>
            <a:custGeom>
              <a:avLst/>
              <a:gdLst/>
              <a:ahLst/>
              <a:cxnLst/>
              <a:rect l="l" t="t" r="r" b="b"/>
              <a:pathLst>
                <a:path w="1324623" h="106366">
                  <a:moveTo>
                    <a:pt x="53183" y="0"/>
                  </a:moveTo>
                  <a:lnTo>
                    <a:pt x="1271440" y="0"/>
                  </a:lnTo>
                  <a:cubicBezTo>
                    <a:pt x="1285545" y="0"/>
                    <a:pt x="1299072" y="5603"/>
                    <a:pt x="1309046" y="15577"/>
                  </a:cubicBezTo>
                  <a:cubicBezTo>
                    <a:pt x="1319020" y="25551"/>
                    <a:pt x="1324623" y="39078"/>
                    <a:pt x="1324623" y="53183"/>
                  </a:cubicBezTo>
                  <a:lnTo>
                    <a:pt x="1324623" y="53183"/>
                  </a:lnTo>
                  <a:cubicBezTo>
                    <a:pt x="1324623" y="82555"/>
                    <a:pt x="1300812" y="106366"/>
                    <a:pt x="1271440" y="106366"/>
                  </a:cubicBezTo>
                  <a:lnTo>
                    <a:pt x="53183" y="106366"/>
                  </a:lnTo>
                  <a:cubicBezTo>
                    <a:pt x="39078" y="106366"/>
                    <a:pt x="25551" y="100763"/>
                    <a:pt x="15577" y="90789"/>
                  </a:cubicBezTo>
                  <a:cubicBezTo>
                    <a:pt x="5603" y="80815"/>
                    <a:pt x="0" y="67288"/>
                    <a:pt x="0" y="53183"/>
                  </a:cubicBezTo>
                  <a:lnTo>
                    <a:pt x="0" y="53183"/>
                  </a:lnTo>
                  <a:cubicBezTo>
                    <a:pt x="0" y="39078"/>
                    <a:pt x="5603" y="25551"/>
                    <a:pt x="15577" y="15577"/>
                  </a:cubicBezTo>
                  <a:cubicBezTo>
                    <a:pt x="25551" y="5603"/>
                    <a:pt x="39078" y="0"/>
                    <a:pt x="53183" y="0"/>
                  </a:cubicBezTo>
                  <a:close/>
                </a:path>
              </a:pathLst>
            </a:custGeom>
            <a:solidFill>
              <a:srgbClr val="FFFFFF"/>
            </a:solidFill>
            <a:ln w="47625" cap="rnd">
              <a:solidFill>
                <a:srgbClr val="247275"/>
              </a:solidFill>
              <a:prstDash val="solid"/>
              <a:round/>
            </a:ln>
          </p:spPr>
          <p:txBody>
            <a:bodyPr/>
            <a:lstStyle/>
            <a:p>
              <a:endParaRPr lang="en-AZ"/>
            </a:p>
          </p:txBody>
        </p:sp>
        <p:sp>
          <p:nvSpPr>
            <p:cNvPr id="28" name="TextBox 28"/>
            <p:cNvSpPr txBox="1"/>
            <p:nvPr/>
          </p:nvSpPr>
          <p:spPr>
            <a:xfrm>
              <a:off x="0" y="-28575"/>
              <a:ext cx="1324623" cy="134941"/>
            </a:xfrm>
            <a:prstGeom prst="rect">
              <a:avLst/>
            </a:prstGeom>
          </p:spPr>
          <p:txBody>
            <a:bodyPr lIns="50800" tIns="50800" rIns="50800" bIns="50800" rtlCol="0" anchor="ctr"/>
            <a:lstStyle/>
            <a:p>
              <a:pPr algn="ctr">
                <a:lnSpc>
                  <a:spcPts val="1819"/>
                </a:lnSpc>
              </a:pPr>
              <a:endParaRPr/>
            </a:p>
          </p:txBody>
        </p:sp>
      </p:grpSp>
      <p:sp>
        <p:nvSpPr>
          <p:cNvPr id="29" name="TextBox 29"/>
          <p:cNvSpPr txBox="1"/>
          <p:nvPr/>
        </p:nvSpPr>
        <p:spPr>
          <a:xfrm>
            <a:off x="5147391" y="6417020"/>
            <a:ext cx="10228180" cy="496285"/>
          </a:xfrm>
          <a:prstGeom prst="rect">
            <a:avLst/>
          </a:prstGeom>
        </p:spPr>
        <p:txBody>
          <a:bodyPr lIns="0" tIns="0" rIns="0" bIns="0" rtlCol="0" anchor="t">
            <a:spAutoFit/>
          </a:bodyPr>
          <a:lstStyle/>
          <a:p>
            <a:pPr algn="ctr">
              <a:lnSpc>
                <a:spcPts val="3832"/>
              </a:lnSpc>
            </a:pPr>
            <a:r>
              <a:rPr lang="en-US" sz="3193" b="1">
                <a:gradFill>
                  <a:gsLst>
                    <a:gs pos="0">
                      <a:srgbClr val="006152">
                        <a:alpha val="100000"/>
                      </a:srgbClr>
                    </a:gs>
                    <a:gs pos="100000">
                      <a:srgbClr val="00261F">
                        <a:alpha val="100000"/>
                      </a:srgbClr>
                    </a:gs>
                  </a:gsLst>
                  <a:lin ang="2700000"/>
                </a:gradFill>
                <a:latin typeface="Open Sauce Bold"/>
                <a:ea typeface="Open Sauce Bold"/>
                <a:cs typeface="Open Sauce Bold"/>
                <a:sym typeface="Open Sauce Bold"/>
              </a:rPr>
              <a:t>Initiate Knowledge-Sharing Across Member States </a:t>
            </a:r>
          </a:p>
        </p:txBody>
      </p:sp>
      <p:grpSp>
        <p:nvGrpSpPr>
          <p:cNvPr id="30" name="Group 30"/>
          <p:cNvGrpSpPr/>
          <p:nvPr/>
        </p:nvGrpSpPr>
        <p:grpSpPr>
          <a:xfrm>
            <a:off x="3760091" y="7980876"/>
            <a:ext cx="13171487" cy="988072"/>
            <a:chOff x="0" y="0"/>
            <a:chExt cx="1417911" cy="106366"/>
          </a:xfrm>
        </p:grpSpPr>
        <p:sp>
          <p:nvSpPr>
            <p:cNvPr id="31" name="Freeform 31"/>
            <p:cNvSpPr/>
            <p:nvPr/>
          </p:nvSpPr>
          <p:spPr>
            <a:xfrm>
              <a:off x="0" y="0"/>
              <a:ext cx="1417911" cy="106366"/>
            </a:xfrm>
            <a:custGeom>
              <a:avLst/>
              <a:gdLst/>
              <a:ahLst/>
              <a:cxnLst/>
              <a:rect l="l" t="t" r="r" b="b"/>
              <a:pathLst>
                <a:path w="1417911" h="106366">
                  <a:moveTo>
                    <a:pt x="53183" y="0"/>
                  </a:moveTo>
                  <a:lnTo>
                    <a:pt x="1364728" y="0"/>
                  </a:lnTo>
                  <a:cubicBezTo>
                    <a:pt x="1394100" y="0"/>
                    <a:pt x="1417911" y="23811"/>
                    <a:pt x="1417911" y="53183"/>
                  </a:cubicBezTo>
                  <a:lnTo>
                    <a:pt x="1417911" y="53183"/>
                  </a:lnTo>
                  <a:cubicBezTo>
                    <a:pt x="1417911" y="67288"/>
                    <a:pt x="1412307" y="80815"/>
                    <a:pt x="1402334" y="90789"/>
                  </a:cubicBezTo>
                  <a:cubicBezTo>
                    <a:pt x="1392360" y="100763"/>
                    <a:pt x="1378833" y="106366"/>
                    <a:pt x="1364728" y="106366"/>
                  </a:cubicBezTo>
                  <a:lnTo>
                    <a:pt x="53183" y="106366"/>
                  </a:lnTo>
                  <a:cubicBezTo>
                    <a:pt x="39078" y="106366"/>
                    <a:pt x="25551" y="100763"/>
                    <a:pt x="15577" y="90789"/>
                  </a:cubicBezTo>
                  <a:cubicBezTo>
                    <a:pt x="5603" y="80815"/>
                    <a:pt x="0" y="67288"/>
                    <a:pt x="0" y="53183"/>
                  </a:cubicBezTo>
                  <a:lnTo>
                    <a:pt x="0" y="53183"/>
                  </a:lnTo>
                  <a:cubicBezTo>
                    <a:pt x="0" y="39078"/>
                    <a:pt x="5603" y="25551"/>
                    <a:pt x="15577" y="15577"/>
                  </a:cubicBezTo>
                  <a:cubicBezTo>
                    <a:pt x="25551" y="5603"/>
                    <a:pt x="39078" y="0"/>
                    <a:pt x="53183" y="0"/>
                  </a:cubicBezTo>
                  <a:close/>
                </a:path>
              </a:pathLst>
            </a:custGeom>
            <a:solidFill>
              <a:srgbClr val="FFFFFF"/>
            </a:solidFill>
            <a:ln w="47625" cap="rnd">
              <a:solidFill>
                <a:srgbClr val="247275"/>
              </a:solidFill>
              <a:prstDash val="solid"/>
              <a:round/>
            </a:ln>
          </p:spPr>
          <p:txBody>
            <a:bodyPr/>
            <a:lstStyle/>
            <a:p>
              <a:endParaRPr lang="en-AZ"/>
            </a:p>
          </p:txBody>
        </p:sp>
        <p:sp>
          <p:nvSpPr>
            <p:cNvPr id="32" name="TextBox 32"/>
            <p:cNvSpPr txBox="1"/>
            <p:nvPr/>
          </p:nvSpPr>
          <p:spPr>
            <a:xfrm>
              <a:off x="0" y="-28575"/>
              <a:ext cx="1417911" cy="134941"/>
            </a:xfrm>
            <a:prstGeom prst="rect">
              <a:avLst/>
            </a:prstGeom>
          </p:spPr>
          <p:txBody>
            <a:bodyPr lIns="50800" tIns="50800" rIns="50800" bIns="50800" rtlCol="0" anchor="ctr"/>
            <a:lstStyle/>
            <a:p>
              <a:pPr algn="ctr">
                <a:lnSpc>
                  <a:spcPts val="1819"/>
                </a:lnSpc>
              </a:pPr>
              <a:endParaRPr/>
            </a:p>
          </p:txBody>
        </p:sp>
      </p:grpSp>
      <p:sp>
        <p:nvSpPr>
          <p:cNvPr id="33" name="TextBox 33"/>
          <p:cNvSpPr txBox="1"/>
          <p:nvPr/>
        </p:nvSpPr>
        <p:spPr>
          <a:xfrm>
            <a:off x="4626673" y="8211287"/>
            <a:ext cx="10792089" cy="503294"/>
          </a:xfrm>
          <a:prstGeom prst="rect">
            <a:avLst/>
          </a:prstGeom>
        </p:spPr>
        <p:txBody>
          <a:bodyPr lIns="0" tIns="0" rIns="0" bIns="0" rtlCol="0" anchor="t">
            <a:spAutoFit/>
          </a:bodyPr>
          <a:lstStyle/>
          <a:p>
            <a:pPr algn="ctr">
              <a:lnSpc>
                <a:spcPts val="3958"/>
              </a:lnSpc>
            </a:pPr>
            <a:r>
              <a:rPr lang="en-US" sz="3298" b="1" dirty="0">
                <a:gradFill>
                  <a:gsLst>
                    <a:gs pos="0">
                      <a:srgbClr val="006152">
                        <a:alpha val="100000"/>
                      </a:srgbClr>
                    </a:gs>
                    <a:gs pos="100000">
                      <a:srgbClr val="00261F">
                        <a:alpha val="100000"/>
                      </a:srgbClr>
                    </a:gs>
                  </a:gsLst>
                  <a:lin ang="2700000"/>
                </a:gradFill>
                <a:latin typeface="Open Sauce Bold"/>
                <a:ea typeface="Open Sauce Bold"/>
                <a:cs typeface="Open Sauce Bold"/>
                <a:sym typeface="Open Sauce Bold"/>
              </a:rPr>
              <a:t>Conduct Labour Market Research &amp; Skills Mapping </a:t>
            </a:r>
          </a:p>
        </p:txBody>
      </p:sp>
      <p:grpSp>
        <p:nvGrpSpPr>
          <p:cNvPr id="34" name="Group 34"/>
          <p:cNvGrpSpPr/>
          <p:nvPr/>
        </p:nvGrpSpPr>
        <p:grpSpPr>
          <a:xfrm>
            <a:off x="15544286" y="4072054"/>
            <a:ext cx="1589109" cy="1589109"/>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l="50000" t="50000" r="50000" b="50000"/>
              </a:path>
            </a:gradFill>
          </p:spPr>
          <p:txBody>
            <a:bodyPr/>
            <a:lstStyle/>
            <a:p>
              <a:endParaRPr lang="en-AZ"/>
            </a:p>
          </p:txBody>
        </p:sp>
        <p:sp>
          <p:nvSpPr>
            <p:cNvPr id="36" name="TextBox 36"/>
            <p:cNvSpPr txBox="1"/>
            <p:nvPr/>
          </p:nvSpPr>
          <p:spPr>
            <a:xfrm>
              <a:off x="76200" y="76200"/>
              <a:ext cx="660400" cy="660400"/>
            </a:xfrm>
            <a:prstGeom prst="rect">
              <a:avLst/>
            </a:prstGeom>
          </p:spPr>
          <p:txBody>
            <a:bodyPr lIns="50800" tIns="50800" rIns="50800" bIns="50800" rtlCol="0" anchor="ctr"/>
            <a:lstStyle/>
            <a:p>
              <a:pPr algn="ctr">
                <a:lnSpc>
                  <a:spcPts val="1920"/>
                </a:lnSpc>
              </a:pPr>
              <a:endParaRPr/>
            </a:p>
          </p:txBody>
        </p:sp>
      </p:grpSp>
      <p:grpSp>
        <p:nvGrpSpPr>
          <p:cNvPr id="37" name="Group 37"/>
          <p:cNvGrpSpPr/>
          <p:nvPr/>
        </p:nvGrpSpPr>
        <p:grpSpPr>
          <a:xfrm>
            <a:off x="15681456" y="4209223"/>
            <a:ext cx="1314769" cy="1314769"/>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AZ"/>
            </a:p>
          </p:txBody>
        </p:sp>
        <p:sp>
          <p:nvSpPr>
            <p:cNvPr id="39" name="TextBox 39"/>
            <p:cNvSpPr txBox="1"/>
            <p:nvPr/>
          </p:nvSpPr>
          <p:spPr>
            <a:xfrm>
              <a:off x="76200" y="76200"/>
              <a:ext cx="660400" cy="660400"/>
            </a:xfrm>
            <a:prstGeom prst="rect">
              <a:avLst/>
            </a:prstGeom>
          </p:spPr>
          <p:txBody>
            <a:bodyPr lIns="50800" tIns="50800" rIns="50800" bIns="50800" rtlCol="0" anchor="ctr"/>
            <a:lstStyle/>
            <a:p>
              <a:pPr algn="ctr">
                <a:lnSpc>
                  <a:spcPts val="1920"/>
                </a:lnSpc>
              </a:pPr>
              <a:endParaRPr/>
            </a:p>
          </p:txBody>
        </p:sp>
      </p:grpSp>
      <p:grpSp>
        <p:nvGrpSpPr>
          <p:cNvPr id="40" name="Group 40"/>
          <p:cNvGrpSpPr/>
          <p:nvPr/>
        </p:nvGrpSpPr>
        <p:grpSpPr>
          <a:xfrm>
            <a:off x="15746103" y="4273871"/>
            <a:ext cx="1185475" cy="1185475"/>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24931" r="-24931"/>
              </a:stretch>
            </a:blipFill>
          </p:spPr>
          <p:txBody>
            <a:bodyPr/>
            <a:lstStyle/>
            <a:p>
              <a:endParaRPr lang="en-AZ"/>
            </a:p>
          </p:txBody>
        </p:sp>
      </p:grpSp>
      <p:grpSp>
        <p:nvGrpSpPr>
          <p:cNvPr id="42" name="Group 42"/>
          <p:cNvGrpSpPr/>
          <p:nvPr/>
        </p:nvGrpSpPr>
        <p:grpSpPr>
          <a:xfrm>
            <a:off x="15544286" y="5874438"/>
            <a:ext cx="1589109" cy="1589109"/>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l="50000" t="50000" r="50000" b="50000"/>
              </a:path>
            </a:gradFill>
          </p:spPr>
          <p:txBody>
            <a:bodyPr/>
            <a:lstStyle/>
            <a:p>
              <a:endParaRPr lang="en-AZ"/>
            </a:p>
          </p:txBody>
        </p:sp>
        <p:sp>
          <p:nvSpPr>
            <p:cNvPr id="44" name="TextBox 44"/>
            <p:cNvSpPr txBox="1"/>
            <p:nvPr/>
          </p:nvSpPr>
          <p:spPr>
            <a:xfrm>
              <a:off x="76200" y="76200"/>
              <a:ext cx="660400" cy="660400"/>
            </a:xfrm>
            <a:prstGeom prst="rect">
              <a:avLst/>
            </a:prstGeom>
          </p:spPr>
          <p:txBody>
            <a:bodyPr lIns="50800" tIns="50800" rIns="50800" bIns="50800" rtlCol="0" anchor="ctr"/>
            <a:lstStyle/>
            <a:p>
              <a:pPr algn="ctr">
                <a:lnSpc>
                  <a:spcPts val="1920"/>
                </a:lnSpc>
              </a:pPr>
              <a:endParaRPr/>
            </a:p>
          </p:txBody>
        </p:sp>
      </p:grpSp>
      <p:grpSp>
        <p:nvGrpSpPr>
          <p:cNvPr id="45" name="Group 45"/>
          <p:cNvGrpSpPr/>
          <p:nvPr/>
        </p:nvGrpSpPr>
        <p:grpSpPr>
          <a:xfrm>
            <a:off x="15681456" y="6011608"/>
            <a:ext cx="1314769" cy="1314769"/>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AZ"/>
            </a:p>
          </p:txBody>
        </p:sp>
        <p:sp>
          <p:nvSpPr>
            <p:cNvPr id="47" name="TextBox 47"/>
            <p:cNvSpPr txBox="1"/>
            <p:nvPr/>
          </p:nvSpPr>
          <p:spPr>
            <a:xfrm>
              <a:off x="76200" y="76200"/>
              <a:ext cx="660400" cy="660400"/>
            </a:xfrm>
            <a:prstGeom prst="rect">
              <a:avLst/>
            </a:prstGeom>
          </p:spPr>
          <p:txBody>
            <a:bodyPr lIns="50800" tIns="50800" rIns="50800" bIns="50800" rtlCol="0" anchor="ctr"/>
            <a:lstStyle/>
            <a:p>
              <a:pPr algn="ctr">
                <a:lnSpc>
                  <a:spcPts val="1920"/>
                </a:lnSpc>
              </a:pPr>
              <a:endParaRPr/>
            </a:p>
          </p:txBody>
        </p:sp>
      </p:grpSp>
      <p:grpSp>
        <p:nvGrpSpPr>
          <p:cNvPr id="48" name="Group 48"/>
          <p:cNvGrpSpPr/>
          <p:nvPr/>
        </p:nvGrpSpPr>
        <p:grpSpPr>
          <a:xfrm>
            <a:off x="15746103" y="6077188"/>
            <a:ext cx="1185475" cy="1185475"/>
            <a:chOff x="0" y="0"/>
            <a:chExt cx="812800" cy="812800"/>
          </a:xfrm>
        </p:grpSpPr>
        <p:sp>
          <p:nvSpPr>
            <p:cNvPr id="49" name="Freeform 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7"/>
              <a:stretch>
                <a:fillRect l="-24931" r="-24931"/>
              </a:stretch>
            </a:blipFill>
          </p:spPr>
          <p:txBody>
            <a:bodyPr/>
            <a:lstStyle/>
            <a:p>
              <a:endParaRPr lang="en-AZ"/>
            </a:p>
          </p:txBody>
        </p:sp>
      </p:grpSp>
      <p:grpSp>
        <p:nvGrpSpPr>
          <p:cNvPr id="50" name="Group 50"/>
          <p:cNvGrpSpPr/>
          <p:nvPr/>
        </p:nvGrpSpPr>
        <p:grpSpPr>
          <a:xfrm>
            <a:off x="15544286" y="7680357"/>
            <a:ext cx="1589109" cy="1589109"/>
            <a:chOff x="0" y="0"/>
            <a:chExt cx="812800" cy="812800"/>
          </a:xfrm>
        </p:grpSpPr>
        <p:sp>
          <p:nvSpPr>
            <p:cNvPr id="51" name="Freeform 5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l="50000" t="50000" r="50000" b="50000"/>
              </a:path>
            </a:gradFill>
          </p:spPr>
          <p:txBody>
            <a:bodyPr/>
            <a:lstStyle/>
            <a:p>
              <a:endParaRPr lang="en-AZ"/>
            </a:p>
          </p:txBody>
        </p:sp>
        <p:sp>
          <p:nvSpPr>
            <p:cNvPr id="52" name="TextBox 52"/>
            <p:cNvSpPr txBox="1"/>
            <p:nvPr/>
          </p:nvSpPr>
          <p:spPr>
            <a:xfrm>
              <a:off x="76200" y="76200"/>
              <a:ext cx="660400" cy="660400"/>
            </a:xfrm>
            <a:prstGeom prst="rect">
              <a:avLst/>
            </a:prstGeom>
          </p:spPr>
          <p:txBody>
            <a:bodyPr lIns="50800" tIns="50800" rIns="50800" bIns="50800" rtlCol="0" anchor="ctr"/>
            <a:lstStyle/>
            <a:p>
              <a:pPr algn="ctr">
                <a:lnSpc>
                  <a:spcPts val="1920"/>
                </a:lnSpc>
              </a:pPr>
              <a:endParaRPr/>
            </a:p>
          </p:txBody>
        </p:sp>
      </p:grpSp>
      <p:grpSp>
        <p:nvGrpSpPr>
          <p:cNvPr id="53" name="Group 53"/>
          <p:cNvGrpSpPr/>
          <p:nvPr/>
        </p:nvGrpSpPr>
        <p:grpSpPr>
          <a:xfrm>
            <a:off x="15681456" y="7806807"/>
            <a:ext cx="1314769" cy="1314769"/>
            <a:chOff x="0" y="0"/>
            <a:chExt cx="812800" cy="812800"/>
          </a:xfrm>
        </p:grpSpPr>
        <p:sp>
          <p:nvSpPr>
            <p:cNvPr id="54" name="Freeform 5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AZ"/>
            </a:p>
          </p:txBody>
        </p:sp>
        <p:sp>
          <p:nvSpPr>
            <p:cNvPr id="55" name="TextBox 55"/>
            <p:cNvSpPr txBox="1"/>
            <p:nvPr/>
          </p:nvSpPr>
          <p:spPr>
            <a:xfrm>
              <a:off x="76200" y="76200"/>
              <a:ext cx="660400" cy="660400"/>
            </a:xfrm>
            <a:prstGeom prst="rect">
              <a:avLst/>
            </a:prstGeom>
          </p:spPr>
          <p:txBody>
            <a:bodyPr lIns="50800" tIns="50800" rIns="50800" bIns="50800" rtlCol="0" anchor="ctr"/>
            <a:lstStyle/>
            <a:p>
              <a:pPr algn="ctr">
                <a:lnSpc>
                  <a:spcPts val="1920"/>
                </a:lnSpc>
              </a:pPr>
              <a:endParaRPr/>
            </a:p>
          </p:txBody>
        </p:sp>
      </p:grpSp>
      <p:grpSp>
        <p:nvGrpSpPr>
          <p:cNvPr id="56" name="Group 56"/>
          <p:cNvGrpSpPr/>
          <p:nvPr/>
        </p:nvGrpSpPr>
        <p:grpSpPr>
          <a:xfrm>
            <a:off x="15746103" y="7871454"/>
            <a:ext cx="1185475" cy="1185475"/>
            <a:chOff x="0" y="0"/>
            <a:chExt cx="812800" cy="812800"/>
          </a:xfrm>
        </p:grpSpPr>
        <p:sp>
          <p:nvSpPr>
            <p:cNvPr id="57" name="Freeform 5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7952" r="-12140"/>
              </a:stretch>
            </a:blipFill>
          </p:spPr>
          <p:txBody>
            <a:bodyPr/>
            <a:lstStyle/>
            <a:p>
              <a:endParaRPr lang="en-AZ"/>
            </a:p>
          </p:txBody>
        </p:sp>
      </p:grpSp>
      <p:sp>
        <p:nvSpPr>
          <p:cNvPr id="58" name="TextBox 58"/>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Tree>
  </p:cSld>
  <p:clrMapOvr>
    <a:masterClrMapping/>
  </p:clrMapOvr>
  <p:transition spd="slow">
    <p:comb/>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391292" y="6126677"/>
            <a:ext cx="5631727" cy="5631727"/>
          </a:xfrm>
          <a:custGeom>
            <a:avLst/>
            <a:gdLst/>
            <a:ahLst/>
            <a:cxnLst/>
            <a:rect l="l" t="t" r="r" b="b"/>
            <a:pathLst>
              <a:path w="5631727" h="5631727">
                <a:moveTo>
                  <a:pt x="0" y="0"/>
                </a:moveTo>
                <a:lnTo>
                  <a:pt x="5631727" y="0"/>
                </a:lnTo>
                <a:lnTo>
                  <a:pt x="5631727" y="5631727"/>
                </a:lnTo>
                <a:lnTo>
                  <a:pt x="0" y="5631727"/>
                </a:lnTo>
                <a:lnTo>
                  <a:pt x="0" y="0"/>
                </a:lnTo>
                <a:close/>
              </a:path>
            </a:pathLst>
          </a:custGeom>
          <a:blipFill>
            <a:blip>
              <a:alphaModFix amt="38000"/>
              <a:extLst>
                <a:ext uri="{96DAC541-7B7A-43D3-8B79-37D633B846F1}">
                  <asvg:svgBlip xmlns:asvg="http://schemas.microsoft.com/office/drawing/2016/SVG/main" r:embed="rId2"/>
                </a:ext>
              </a:extLst>
            </a:blip>
            <a:stretch>
              <a:fillRect/>
            </a:stretch>
          </a:blipFill>
        </p:spPr>
        <p:txBody>
          <a:bodyPr/>
          <a:lstStyle/>
          <a:p>
            <a:endParaRPr lang="en-AZ"/>
          </a:p>
        </p:txBody>
      </p:sp>
      <p:sp>
        <p:nvSpPr>
          <p:cNvPr id="3" name="Freeform 3"/>
          <p:cNvSpPr/>
          <p:nvPr/>
        </p:nvSpPr>
        <p:spPr>
          <a:xfrm>
            <a:off x="11485551" y="3530238"/>
            <a:ext cx="5631727" cy="5631727"/>
          </a:xfrm>
          <a:custGeom>
            <a:avLst/>
            <a:gdLst/>
            <a:ahLst/>
            <a:cxnLst/>
            <a:rect l="l" t="t" r="r" b="b"/>
            <a:pathLst>
              <a:path w="5631727" h="5631727">
                <a:moveTo>
                  <a:pt x="0" y="0"/>
                </a:moveTo>
                <a:lnTo>
                  <a:pt x="5631726" y="0"/>
                </a:lnTo>
                <a:lnTo>
                  <a:pt x="5631726" y="5631727"/>
                </a:lnTo>
                <a:lnTo>
                  <a:pt x="0" y="5631727"/>
                </a:lnTo>
                <a:lnTo>
                  <a:pt x="0" y="0"/>
                </a:lnTo>
                <a:close/>
              </a:path>
            </a:pathLst>
          </a:custGeom>
          <a:blipFill>
            <a:blip>
              <a:alphaModFix amt="38000"/>
              <a:extLst>
                <a:ext uri="{96DAC541-7B7A-43D3-8B79-37D633B846F1}">
                  <asvg:svgBlip xmlns:asvg="http://schemas.microsoft.com/office/drawing/2016/SVG/main" r:embed="rId2"/>
                </a:ext>
              </a:extLst>
            </a:blip>
            <a:stretch>
              <a:fillRect/>
            </a:stretch>
          </a:blipFill>
        </p:spPr>
        <p:txBody>
          <a:bodyPr/>
          <a:lstStyle/>
          <a:p>
            <a:endParaRPr lang="en-AZ"/>
          </a:p>
        </p:txBody>
      </p:sp>
      <p:sp>
        <p:nvSpPr>
          <p:cNvPr id="4" name="Freeform 4"/>
          <p:cNvSpPr/>
          <p:nvPr/>
        </p:nvSpPr>
        <p:spPr>
          <a:xfrm rot="7601512" flipH="1">
            <a:off x="10499826" y="4074754"/>
            <a:ext cx="13518948" cy="6685412"/>
          </a:xfrm>
          <a:custGeom>
            <a:avLst/>
            <a:gdLst/>
            <a:ahLst/>
            <a:cxnLst/>
            <a:rect l="l" t="t" r="r" b="b"/>
            <a:pathLst>
              <a:path w="13518948" h="6685412">
                <a:moveTo>
                  <a:pt x="13518948" y="0"/>
                </a:moveTo>
                <a:lnTo>
                  <a:pt x="0" y="0"/>
                </a:lnTo>
                <a:lnTo>
                  <a:pt x="0" y="6685411"/>
                </a:lnTo>
                <a:lnTo>
                  <a:pt x="13518948" y="6685411"/>
                </a:lnTo>
                <a:lnTo>
                  <a:pt x="13518948" y="0"/>
                </a:lnTo>
                <a:close/>
              </a:path>
            </a:pathLst>
          </a:custGeom>
          <a:blipFill>
            <a:blip>
              <a:alphaModFix amt="31000"/>
              <a:extLst>
                <a:ext uri="{96DAC541-7B7A-43D3-8B79-37D633B846F1}">
                  <asvg:svgBlip xmlns:asvg="http://schemas.microsoft.com/office/drawing/2016/SVG/main" r:embed="rId3"/>
                </a:ext>
              </a:extLst>
            </a:blip>
            <a:stretch>
              <a:fillRect r="-134" b="-129447"/>
            </a:stretch>
          </a:blipFill>
        </p:spPr>
        <p:txBody>
          <a:bodyPr/>
          <a:lstStyle/>
          <a:p>
            <a:endParaRPr lang="en-AZ"/>
          </a:p>
        </p:txBody>
      </p:sp>
      <p:sp>
        <p:nvSpPr>
          <p:cNvPr id="5" name="TextBox 5"/>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
        <p:nvSpPr>
          <p:cNvPr id="6" name="Freeform 6"/>
          <p:cNvSpPr/>
          <p:nvPr/>
        </p:nvSpPr>
        <p:spPr>
          <a:xfrm rot="-932681" flipH="1" flipV="1">
            <a:off x="-4378334" y="639893"/>
            <a:ext cx="14220834" cy="14203058"/>
          </a:xfrm>
          <a:custGeom>
            <a:avLst/>
            <a:gdLst/>
            <a:ahLst/>
            <a:cxnLst/>
            <a:rect l="l" t="t" r="r" b="b"/>
            <a:pathLst>
              <a:path w="14220834" h="14203058">
                <a:moveTo>
                  <a:pt x="14220833" y="14203058"/>
                </a:moveTo>
                <a:lnTo>
                  <a:pt x="0" y="14203058"/>
                </a:lnTo>
                <a:lnTo>
                  <a:pt x="0" y="0"/>
                </a:lnTo>
                <a:lnTo>
                  <a:pt x="14220833" y="0"/>
                </a:lnTo>
                <a:lnTo>
                  <a:pt x="14220833" y="14203058"/>
                </a:lnTo>
                <a:close/>
              </a:path>
            </a:pathLst>
          </a:custGeom>
          <a:blipFill>
            <a:blip r:embed="rId4"/>
            <a:stretch>
              <a:fillRect/>
            </a:stretch>
          </a:blipFill>
        </p:spPr>
        <p:txBody>
          <a:bodyPr/>
          <a:lstStyle/>
          <a:p>
            <a:endParaRPr lang="en-AZ"/>
          </a:p>
        </p:txBody>
      </p:sp>
      <p:sp>
        <p:nvSpPr>
          <p:cNvPr id="7" name="TextBox 7"/>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
        <p:nvSpPr>
          <p:cNvPr id="8" name="TextBox 8"/>
          <p:cNvSpPr txBox="1"/>
          <p:nvPr/>
        </p:nvSpPr>
        <p:spPr>
          <a:xfrm>
            <a:off x="1028700" y="1361035"/>
            <a:ext cx="7905644" cy="963065"/>
          </a:xfrm>
          <a:prstGeom prst="rect">
            <a:avLst/>
          </a:prstGeom>
        </p:spPr>
        <p:txBody>
          <a:bodyPr lIns="0" tIns="0" rIns="0" bIns="0" rtlCol="0" anchor="t">
            <a:spAutoFit/>
          </a:bodyPr>
          <a:lstStyle/>
          <a:p>
            <a:pPr algn="l">
              <a:lnSpc>
                <a:spcPts val="7290"/>
              </a:lnSpc>
            </a:pPr>
            <a:r>
              <a:rPr lang="en-US" sz="7363" b="1" spc="-279" dirty="0">
                <a:gradFill>
                  <a:gsLst>
                    <a:gs pos="0">
                      <a:srgbClr val="009C84">
                        <a:alpha val="100000"/>
                      </a:srgbClr>
                    </a:gs>
                    <a:gs pos="100000">
                      <a:srgbClr val="024A3D">
                        <a:alpha val="100000"/>
                      </a:srgbClr>
                    </a:gs>
                  </a:gsLst>
                  <a:path path="circle">
                    <a:fillToRect r="100000" b="100000"/>
                  </a:path>
                  <a:tileRect l="-100000" t="-100000"/>
                </a:gradFill>
                <a:latin typeface="Open Sauce Heavy"/>
                <a:ea typeface="Open Sauce Heavy"/>
                <a:cs typeface="Open Sauce Heavy"/>
                <a:sym typeface="Open Sauce Heavy"/>
              </a:rPr>
              <a:t>FROM FINDINGS </a:t>
            </a:r>
          </a:p>
        </p:txBody>
      </p:sp>
      <p:sp>
        <p:nvSpPr>
          <p:cNvPr id="9" name="TextBox 9"/>
          <p:cNvSpPr txBox="1"/>
          <p:nvPr/>
        </p:nvSpPr>
        <p:spPr>
          <a:xfrm>
            <a:off x="1054737" y="2400300"/>
            <a:ext cx="6009819" cy="733698"/>
          </a:xfrm>
          <a:prstGeom prst="rect">
            <a:avLst/>
          </a:prstGeom>
        </p:spPr>
        <p:txBody>
          <a:bodyPr lIns="0" tIns="0" rIns="0" bIns="0" rtlCol="0" anchor="t">
            <a:spAutoFit/>
          </a:bodyPr>
          <a:lstStyle/>
          <a:p>
            <a:pPr algn="l">
              <a:lnSpc>
                <a:spcPts val="5423"/>
              </a:lnSpc>
            </a:pPr>
            <a:r>
              <a:rPr lang="en-US" sz="5478" b="1" i="1" spc="-284" dirty="0">
                <a:gradFill>
                  <a:gsLst>
                    <a:gs pos="0">
                      <a:srgbClr val="009C84">
                        <a:alpha val="100000"/>
                      </a:srgbClr>
                    </a:gs>
                    <a:gs pos="100000">
                      <a:srgbClr val="024A3D">
                        <a:alpha val="100000"/>
                      </a:srgbClr>
                    </a:gs>
                  </a:gsLst>
                  <a:path path="circle">
                    <a:fillToRect r="100000" b="100000"/>
                  </a:path>
                  <a:tileRect l="-100000" t="-100000"/>
                </a:gradFill>
                <a:latin typeface="Open Sauce Medium Italics"/>
                <a:ea typeface="Open Sauce Medium Italics"/>
                <a:cs typeface="Open Sauce Medium Italics"/>
                <a:sym typeface="Open Sauce Medium Italics"/>
              </a:rPr>
              <a:t>TO ACTION</a:t>
            </a:r>
          </a:p>
        </p:txBody>
      </p:sp>
      <p:sp>
        <p:nvSpPr>
          <p:cNvPr id="10" name="TextBox 10"/>
          <p:cNvSpPr txBox="1"/>
          <p:nvPr/>
        </p:nvSpPr>
        <p:spPr>
          <a:xfrm>
            <a:off x="1028700" y="4880658"/>
            <a:ext cx="8229181" cy="4308872"/>
          </a:xfrm>
          <a:prstGeom prst="rect">
            <a:avLst/>
          </a:prstGeom>
        </p:spPr>
        <p:txBody>
          <a:bodyPr lIns="0" tIns="0" rIns="0" bIns="0" rtlCol="0" anchor="t">
            <a:spAutoFit/>
          </a:bodyPr>
          <a:lstStyle/>
          <a:p>
            <a:pPr algn="l">
              <a:lnSpc>
                <a:spcPts val="8365"/>
              </a:lnSpc>
            </a:pPr>
            <a:r>
              <a:rPr lang="en-US" sz="7536" b="1" spc="-391" dirty="0">
                <a:gradFill>
                  <a:gsLst>
                    <a:gs pos="0">
                      <a:srgbClr val="000000">
                        <a:alpha val="93000"/>
                      </a:srgbClr>
                    </a:gs>
                    <a:gs pos="50000">
                      <a:srgbClr val="34606B">
                        <a:alpha val="93000"/>
                      </a:srgbClr>
                    </a:gs>
                    <a:gs pos="100000">
                      <a:srgbClr val="009D8D">
                        <a:alpha val="93000"/>
                      </a:srgbClr>
                    </a:gs>
                  </a:gsLst>
                  <a:lin ang="0"/>
                </a:gradFill>
                <a:latin typeface="Open Sauce Bold"/>
                <a:ea typeface="Open Sauce Bold"/>
                <a:cs typeface="Open Sauce Bold"/>
                <a:sym typeface="Open Sauce Bold"/>
              </a:rPr>
              <a:t>Translating Member State priorities into practical initiatives</a:t>
            </a:r>
          </a:p>
        </p:txBody>
      </p:sp>
      <p:sp>
        <p:nvSpPr>
          <p:cNvPr id="11" name="Freeform 11"/>
          <p:cNvSpPr/>
          <p:nvPr/>
        </p:nvSpPr>
        <p:spPr>
          <a:xfrm>
            <a:off x="11485551" y="714375"/>
            <a:ext cx="5631727" cy="5631727"/>
          </a:xfrm>
          <a:custGeom>
            <a:avLst/>
            <a:gdLst/>
            <a:ahLst/>
            <a:cxnLst/>
            <a:rect l="l" t="t" r="r" b="b"/>
            <a:pathLst>
              <a:path w="5631727" h="5631727">
                <a:moveTo>
                  <a:pt x="0" y="0"/>
                </a:moveTo>
                <a:lnTo>
                  <a:pt x="5631726" y="0"/>
                </a:lnTo>
                <a:lnTo>
                  <a:pt x="5631726" y="5631727"/>
                </a:lnTo>
                <a:lnTo>
                  <a:pt x="0" y="5631727"/>
                </a:lnTo>
                <a:lnTo>
                  <a:pt x="0" y="0"/>
                </a:lnTo>
                <a:close/>
              </a:path>
            </a:pathLst>
          </a:custGeom>
          <a:blipFill>
            <a:blip>
              <a:alphaModFix amt="38000"/>
              <a:extLst>
                <a:ext uri="{96DAC541-7B7A-43D3-8B79-37D633B846F1}">
                  <asvg:svgBlip xmlns:asvg="http://schemas.microsoft.com/office/drawing/2016/SVG/main" r:embed="rId2"/>
                </a:ext>
              </a:extLst>
            </a:blip>
            <a:stretch>
              <a:fillRect/>
            </a:stretch>
          </a:blipFill>
        </p:spPr>
        <p:txBody>
          <a:bodyPr/>
          <a:lstStyle/>
          <a:p>
            <a:endParaRPr lang="en-AZ"/>
          </a:p>
        </p:txBody>
      </p:sp>
      <p:grpSp>
        <p:nvGrpSpPr>
          <p:cNvPr id="12" name="Group 12"/>
          <p:cNvGrpSpPr/>
          <p:nvPr/>
        </p:nvGrpSpPr>
        <p:grpSpPr>
          <a:xfrm>
            <a:off x="10540054" y="1641196"/>
            <a:ext cx="6165149" cy="2030737"/>
            <a:chOff x="0" y="0"/>
            <a:chExt cx="1604688" cy="528568"/>
          </a:xfrm>
        </p:grpSpPr>
        <p:sp>
          <p:nvSpPr>
            <p:cNvPr id="13" name="Freeform 13"/>
            <p:cNvSpPr/>
            <p:nvPr/>
          </p:nvSpPr>
          <p:spPr>
            <a:xfrm>
              <a:off x="0" y="0"/>
              <a:ext cx="1604688" cy="528568"/>
            </a:xfrm>
            <a:custGeom>
              <a:avLst/>
              <a:gdLst/>
              <a:ahLst/>
              <a:cxnLst/>
              <a:rect l="l" t="t" r="r" b="b"/>
              <a:pathLst>
                <a:path w="1604688" h="528568">
                  <a:moveTo>
                    <a:pt x="116785" y="0"/>
                  </a:moveTo>
                  <a:lnTo>
                    <a:pt x="1487903" y="0"/>
                  </a:lnTo>
                  <a:cubicBezTo>
                    <a:pt x="1518876" y="0"/>
                    <a:pt x="1548581" y="12304"/>
                    <a:pt x="1570482" y="34206"/>
                  </a:cubicBezTo>
                  <a:cubicBezTo>
                    <a:pt x="1592384" y="56107"/>
                    <a:pt x="1604688" y="85812"/>
                    <a:pt x="1604688" y="116785"/>
                  </a:cubicBezTo>
                  <a:lnTo>
                    <a:pt x="1604688" y="411783"/>
                  </a:lnTo>
                  <a:cubicBezTo>
                    <a:pt x="1604688" y="442756"/>
                    <a:pt x="1592384" y="472461"/>
                    <a:pt x="1570482" y="494362"/>
                  </a:cubicBezTo>
                  <a:cubicBezTo>
                    <a:pt x="1548581" y="516264"/>
                    <a:pt x="1518876" y="528568"/>
                    <a:pt x="1487903" y="528568"/>
                  </a:cubicBezTo>
                  <a:lnTo>
                    <a:pt x="116785" y="528568"/>
                  </a:lnTo>
                  <a:cubicBezTo>
                    <a:pt x="85812" y="528568"/>
                    <a:pt x="56107" y="516264"/>
                    <a:pt x="34206" y="494362"/>
                  </a:cubicBezTo>
                  <a:cubicBezTo>
                    <a:pt x="12304" y="472461"/>
                    <a:pt x="0" y="442756"/>
                    <a:pt x="0" y="411783"/>
                  </a:cubicBezTo>
                  <a:lnTo>
                    <a:pt x="0" y="116785"/>
                  </a:lnTo>
                  <a:cubicBezTo>
                    <a:pt x="0" y="85812"/>
                    <a:pt x="12304" y="56107"/>
                    <a:pt x="34206" y="34206"/>
                  </a:cubicBezTo>
                  <a:cubicBezTo>
                    <a:pt x="56107" y="12304"/>
                    <a:pt x="85812" y="0"/>
                    <a:pt x="116785" y="0"/>
                  </a:cubicBezTo>
                  <a:close/>
                </a:path>
              </a:pathLst>
            </a:custGeom>
            <a:gradFill rotWithShape="1">
              <a:gsLst>
                <a:gs pos="0">
                  <a:srgbClr val="0F4A52">
                    <a:alpha val="100000"/>
                  </a:srgbClr>
                </a:gs>
                <a:gs pos="100000">
                  <a:srgbClr val="47D6B4">
                    <a:alpha val="100000"/>
                  </a:srgbClr>
                </a:gs>
              </a:gsLst>
              <a:lin ang="5400000"/>
            </a:gradFill>
            <a:ln w="57150" cap="rnd">
              <a:gradFill>
                <a:gsLst>
                  <a:gs pos="0">
                    <a:srgbClr val="000000">
                      <a:alpha val="100000"/>
                    </a:srgbClr>
                  </a:gs>
                  <a:gs pos="50000">
                    <a:srgbClr val="34606B">
                      <a:alpha val="100000"/>
                    </a:srgbClr>
                  </a:gs>
                  <a:gs pos="100000">
                    <a:srgbClr val="009D8D">
                      <a:alpha val="100000"/>
                    </a:srgbClr>
                  </a:gs>
                </a:gsLst>
                <a:path path="circle">
                  <a:fillToRect l="50000" t="50000" r="50000" b="50000"/>
                </a:path>
              </a:gradFill>
              <a:prstDash val="solid"/>
              <a:round/>
            </a:ln>
          </p:spPr>
          <p:txBody>
            <a:bodyPr/>
            <a:lstStyle/>
            <a:p>
              <a:endParaRPr lang="en-AZ"/>
            </a:p>
          </p:txBody>
        </p:sp>
        <p:sp>
          <p:nvSpPr>
            <p:cNvPr id="14" name="TextBox 14"/>
            <p:cNvSpPr txBox="1"/>
            <p:nvPr/>
          </p:nvSpPr>
          <p:spPr>
            <a:xfrm>
              <a:off x="0" y="-28575"/>
              <a:ext cx="1604688" cy="557143"/>
            </a:xfrm>
            <a:prstGeom prst="rect">
              <a:avLst/>
            </a:prstGeom>
          </p:spPr>
          <p:txBody>
            <a:bodyPr lIns="50800" tIns="50800" rIns="50800" bIns="50800" rtlCol="0" anchor="ctr"/>
            <a:lstStyle/>
            <a:p>
              <a:pPr algn="ctr">
                <a:lnSpc>
                  <a:spcPts val="2015"/>
                </a:lnSpc>
              </a:pPr>
              <a:endParaRPr/>
            </a:p>
          </p:txBody>
        </p:sp>
      </p:grpSp>
      <p:grpSp>
        <p:nvGrpSpPr>
          <p:cNvPr id="15" name="Group 15"/>
          <p:cNvGrpSpPr/>
          <p:nvPr/>
        </p:nvGrpSpPr>
        <p:grpSpPr>
          <a:xfrm>
            <a:off x="10816041" y="1860620"/>
            <a:ext cx="1785390" cy="1591889"/>
            <a:chOff x="0" y="0"/>
            <a:chExt cx="464708" cy="414343"/>
          </a:xfrm>
        </p:grpSpPr>
        <p:sp>
          <p:nvSpPr>
            <p:cNvPr id="16" name="Freeform 16"/>
            <p:cNvSpPr/>
            <p:nvPr/>
          </p:nvSpPr>
          <p:spPr>
            <a:xfrm>
              <a:off x="0" y="0"/>
              <a:ext cx="464708" cy="414343"/>
            </a:xfrm>
            <a:custGeom>
              <a:avLst/>
              <a:gdLst/>
              <a:ahLst/>
              <a:cxnLst/>
              <a:rect l="l" t="t" r="r" b="b"/>
              <a:pathLst>
                <a:path w="464708" h="414343">
                  <a:moveTo>
                    <a:pt x="207171" y="0"/>
                  </a:moveTo>
                  <a:lnTo>
                    <a:pt x="257536" y="0"/>
                  </a:lnTo>
                  <a:cubicBezTo>
                    <a:pt x="312482" y="0"/>
                    <a:pt x="365177" y="21827"/>
                    <a:pt x="404029" y="60679"/>
                  </a:cubicBezTo>
                  <a:cubicBezTo>
                    <a:pt x="442881" y="99531"/>
                    <a:pt x="464708" y="152226"/>
                    <a:pt x="464708" y="207171"/>
                  </a:cubicBezTo>
                  <a:lnTo>
                    <a:pt x="464708" y="207171"/>
                  </a:lnTo>
                  <a:cubicBezTo>
                    <a:pt x="464708" y="321589"/>
                    <a:pt x="371954" y="414343"/>
                    <a:pt x="257536" y="414343"/>
                  </a:cubicBezTo>
                  <a:lnTo>
                    <a:pt x="207171" y="414343"/>
                  </a:lnTo>
                  <a:cubicBezTo>
                    <a:pt x="152226" y="414343"/>
                    <a:pt x="99531" y="392516"/>
                    <a:pt x="60679" y="353664"/>
                  </a:cubicBezTo>
                  <a:cubicBezTo>
                    <a:pt x="21827" y="314812"/>
                    <a:pt x="0" y="262117"/>
                    <a:pt x="0" y="207171"/>
                  </a:cubicBezTo>
                  <a:lnTo>
                    <a:pt x="0" y="207171"/>
                  </a:lnTo>
                  <a:cubicBezTo>
                    <a:pt x="0" y="152226"/>
                    <a:pt x="21827" y="99531"/>
                    <a:pt x="60679" y="60679"/>
                  </a:cubicBezTo>
                  <a:cubicBezTo>
                    <a:pt x="99531" y="21827"/>
                    <a:pt x="152226" y="0"/>
                    <a:pt x="207171" y="0"/>
                  </a:cubicBezTo>
                  <a:close/>
                </a:path>
              </a:pathLst>
            </a:custGeom>
            <a:gradFill rotWithShape="1">
              <a:gsLst>
                <a:gs pos="0">
                  <a:srgbClr val="0F4A52">
                    <a:alpha val="100000"/>
                  </a:srgbClr>
                </a:gs>
                <a:gs pos="100000">
                  <a:srgbClr val="47D6B4">
                    <a:alpha val="100000"/>
                  </a:srgbClr>
                </a:gs>
              </a:gsLst>
              <a:path path="circle">
                <a:fillToRect l="50000" t="50000" r="50000" b="50000"/>
              </a:path>
            </a:gradFill>
            <a:ln w="57150" cap="rnd">
              <a:gradFill>
                <a:gsLst>
                  <a:gs pos="0">
                    <a:srgbClr val="000000">
                      <a:alpha val="100000"/>
                    </a:srgbClr>
                  </a:gs>
                  <a:gs pos="50000">
                    <a:srgbClr val="34606B">
                      <a:alpha val="100000"/>
                    </a:srgbClr>
                  </a:gs>
                  <a:gs pos="100000">
                    <a:srgbClr val="009D8D">
                      <a:alpha val="100000"/>
                    </a:srgbClr>
                  </a:gs>
                </a:gsLst>
                <a:path path="circle">
                  <a:fillToRect l="50000" t="50000" r="50000" b="50000"/>
                </a:path>
              </a:gradFill>
              <a:prstDash val="solid"/>
              <a:round/>
            </a:ln>
          </p:spPr>
          <p:txBody>
            <a:bodyPr/>
            <a:lstStyle/>
            <a:p>
              <a:endParaRPr lang="en-AZ"/>
            </a:p>
          </p:txBody>
        </p:sp>
        <p:sp>
          <p:nvSpPr>
            <p:cNvPr id="17" name="TextBox 17"/>
            <p:cNvSpPr txBox="1"/>
            <p:nvPr/>
          </p:nvSpPr>
          <p:spPr>
            <a:xfrm>
              <a:off x="0" y="-28575"/>
              <a:ext cx="464708" cy="442918"/>
            </a:xfrm>
            <a:prstGeom prst="rect">
              <a:avLst/>
            </a:prstGeom>
          </p:spPr>
          <p:txBody>
            <a:bodyPr lIns="50800" tIns="50800" rIns="50800" bIns="50800" rtlCol="0" anchor="ctr"/>
            <a:lstStyle/>
            <a:p>
              <a:pPr algn="ctr">
                <a:lnSpc>
                  <a:spcPts val="2015"/>
                </a:lnSpc>
              </a:pPr>
              <a:endParaRPr/>
            </a:p>
          </p:txBody>
        </p:sp>
      </p:grpSp>
      <p:sp>
        <p:nvSpPr>
          <p:cNvPr id="18" name="Freeform 18"/>
          <p:cNvSpPr/>
          <p:nvPr/>
        </p:nvSpPr>
        <p:spPr>
          <a:xfrm>
            <a:off x="11239019" y="2172438"/>
            <a:ext cx="879978" cy="994326"/>
          </a:xfrm>
          <a:custGeom>
            <a:avLst/>
            <a:gdLst/>
            <a:ahLst/>
            <a:cxnLst/>
            <a:rect l="l" t="t" r="r" b="b"/>
            <a:pathLst>
              <a:path w="879978" h="994326">
                <a:moveTo>
                  <a:pt x="0" y="0"/>
                </a:moveTo>
                <a:lnTo>
                  <a:pt x="879978" y="0"/>
                </a:lnTo>
                <a:lnTo>
                  <a:pt x="879978" y="994326"/>
                </a:lnTo>
                <a:lnTo>
                  <a:pt x="0" y="99432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19" name="TextBox 19"/>
          <p:cNvSpPr txBox="1"/>
          <p:nvPr/>
        </p:nvSpPr>
        <p:spPr>
          <a:xfrm>
            <a:off x="13061454" y="1998370"/>
            <a:ext cx="3205060" cy="1221138"/>
          </a:xfrm>
          <a:prstGeom prst="rect">
            <a:avLst/>
          </a:prstGeom>
        </p:spPr>
        <p:txBody>
          <a:bodyPr lIns="0" tIns="0" rIns="0" bIns="0" rtlCol="0" anchor="t">
            <a:spAutoFit/>
          </a:bodyPr>
          <a:lstStyle/>
          <a:p>
            <a:pPr algn="l">
              <a:lnSpc>
                <a:spcPts val="4882"/>
              </a:lnSpc>
            </a:pPr>
            <a:r>
              <a:rPr lang="en-US" sz="3487" b="1">
                <a:solidFill>
                  <a:srgbClr val="FFFFFF"/>
                </a:solidFill>
                <a:latin typeface="Poppins Semi-Bold"/>
                <a:ea typeface="Poppins Semi-Bold"/>
                <a:cs typeface="Poppins Semi-Bold"/>
                <a:sym typeface="Poppins Semi-Bold"/>
              </a:rPr>
              <a:t>GREEN</a:t>
            </a:r>
          </a:p>
          <a:p>
            <a:pPr algn="l">
              <a:lnSpc>
                <a:spcPts val="4882"/>
              </a:lnSpc>
            </a:pPr>
            <a:r>
              <a:rPr lang="en-US" sz="3487" b="1">
                <a:solidFill>
                  <a:srgbClr val="FFFFFF"/>
                </a:solidFill>
                <a:latin typeface="Poppins Semi-Bold"/>
                <a:ea typeface="Poppins Semi-Bold"/>
                <a:cs typeface="Poppins Semi-Bold"/>
                <a:sym typeface="Poppins Semi-Bold"/>
              </a:rPr>
              <a:t>TRANSITION</a:t>
            </a:r>
          </a:p>
        </p:txBody>
      </p:sp>
      <p:grpSp>
        <p:nvGrpSpPr>
          <p:cNvPr id="20" name="Group 20"/>
          <p:cNvGrpSpPr/>
          <p:nvPr/>
        </p:nvGrpSpPr>
        <p:grpSpPr>
          <a:xfrm>
            <a:off x="10540054" y="4315364"/>
            <a:ext cx="6165149" cy="2030737"/>
            <a:chOff x="0" y="0"/>
            <a:chExt cx="1604688" cy="528568"/>
          </a:xfrm>
        </p:grpSpPr>
        <p:sp>
          <p:nvSpPr>
            <p:cNvPr id="21" name="Freeform 21"/>
            <p:cNvSpPr/>
            <p:nvPr/>
          </p:nvSpPr>
          <p:spPr>
            <a:xfrm>
              <a:off x="0" y="0"/>
              <a:ext cx="1604688" cy="528568"/>
            </a:xfrm>
            <a:custGeom>
              <a:avLst/>
              <a:gdLst/>
              <a:ahLst/>
              <a:cxnLst/>
              <a:rect l="l" t="t" r="r" b="b"/>
              <a:pathLst>
                <a:path w="1604688" h="528568">
                  <a:moveTo>
                    <a:pt x="116785" y="0"/>
                  </a:moveTo>
                  <a:lnTo>
                    <a:pt x="1487903" y="0"/>
                  </a:lnTo>
                  <a:cubicBezTo>
                    <a:pt x="1518876" y="0"/>
                    <a:pt x="1548581" y="12304"/>
                    <a:pt x="1570482" y="34206"/>
                  </a:cubicBezTo>
                  <a:cubicBezTo>
                    <a:pt x="1592384" y="56107"/>
                    <a:pt x="1604688" y="85812"/>
                    <a:pt x="1604688" y="116785"/>
                  </a:cubicBezTo>
                  <a:lnTo>
                    <a:pt x="1604688" y="411783"/>
                  </a:lnTo>
                  <a:cubicBezTo>
                    <a:pt x="1604688" y="442756"/>
                    <a:pt x="1592384" y="472461"/>
                    <a:pt x="1570482" y="494362"/>
                  </a:cubicBezTo>
                  <a:cubicBezTo>
                    <a:pt x="1548581" y="516264"/>
                    <a:pt x="1518876" y="528568"/>
                    <a:pt x="1487903" y="528568"/>
                  </a:cubicBezTo>
                  <a:lnTo>
                    <a:pt x="116785" y="528568"/>
                  </a:lnTo>
                  <a:cubicBezTo>
                    <a:pt x="85812" y="528568"/>
                    <a:pt x="56107" y="516264"/>
                    <a:pt x="34206" y="494362"/>
                  </a:cubicBezTo>
                  <a:cubicBezTo>
                    <a:pt x="12304" y="472461"/>
                    <a:pt x="0" y="442756"/>
                    <a:pt x="0" y="411783"/>
                  </a:cubicBezTo>
                  <a:lnTo>
                    <a:pt x="0" y="116785"/>
                  </a:lnTo>
                  <a:cubicBezTo>
                    <a:pt x="0" y="85812"/>
                    <a:pt x="12304" y="56107"/>
                    <a:pt x="34206" y="34206"/>
                  </a:cubicBezTo>
                  <a:cubicBezTo>
                    <a:pt x="56107" y="12304"/>
                    <a:pt x="85812" y="0"/>
                    <a:pt x="116785" y="0"/>
                  </a:cubicBezTo>
                  <a:close/>
                </a:path>
              </a:pathLst>
            </a:custGeom>
            <a:gradFill rotWithShape="1">
              <a:gsLst>
                <a:gs pos="0">
                  <a:srgbClr val="0F4A52">
                    <a:alpha val="100000"/>
                  </a:srgbClr>
                </a:gs>
                <a:gs pos="100000">
                  <a:srgbClr val="33ADCD">
                    <a:alpha val="100000"/>
                  </a:srgbClr>
                </a:gs>
              </a:gsLst>
              <a:lin ang="5400000"/>
            </a:gradFill>
            <a:ln w="57150" cap="rnd">
              <a:solidFill>
                <a:srgbClr val="063B42"/>
              </a:solidFill>
              <a:prstDash val="solid"/>
              <a:round/>
            </a:ln>
          </p:spPr>
          <p:txBody>
            <a:bodyPr/>
            <a:lstStyle/>
            <a:p>
              <a:endParaRPr lang="en-AZ"/>
            </a:p>
          </p:txBody>
        </p:sp>
        <p:sp>
          <p:nvSpPr>
            <p:cNvPr id="22" name="TextBox 22"/>
            <p:cNvSpPr txBox="1"/>
            <p:nvPr/>
          </p:nvSpPr>
          <p:spPr>
            <a:xfrm>
              <a:off x="0" y="-28575"/>
              <a:ext cx="1604688" cy="557143"/>
            </a:xfrm>
            <a:prstGeom prst="rect">
              <a:avLst/>
            </a:prstGeom>
          </p:spPr>
          <p:txBody>
            <a:bodyPr lIns="50800" tIns="50800" rIns="50800" bIns="50800" rtlCol="0" anchor="ctr"/>
            <a:lstStyle/>
            <a:p>
              <a:pPr algn="ctr">
                <a:lnSpc>
                  <a:spcPts val="2015"/>
                </a:lnSpc>
              </a:pPr>
              <a:endParaRPr/>
            </a:p>
          </p:txBody>
        </p:sp>
      </p:grpSp>
      <p:grpSp>
        <p:nvGrpSpPr>
          <p:cNvPr id="23" name="Group 23"/>
          <p:cNvGrpSpPr/>
          <p:nvPr/>
        </p:nvGrpSpPr>
        <p:grpSpPr>
          <a:xfrm>
            <a:off x="10816041" y="4534788"/>
            <a:ext cx="1785390" cy="1591889"/>
            <a:chOff x="0" y="0"/>
            <a:chExt cx="464708" cy="414343"/>
          </a:xfrm>
        </p:grpSpPr>
        <p:sp>
          <p:nvSpPr>
            <p:cNvPr id="24" name="Freeform 24"/>
            <p:cNvSpPr/>
            <p:nvPr/>
          </p:nvSpPr>
          <p:spPr>
            <a:xfrm>
              <a:off x="0" y="0"/>
              <a:ext cx="464708" cy="414343"/>
            </a:xfrm>
            <a:custGeom>
              <a:avLst/>
              <a:gdLst/>
              <a:ahLst/>
              <a:cxnLst/>
              <a:rect l="l" t="t" r="r" b="b"/>
              <a:pathLst>
                <a:path w="464708" h="414343">
                  <a:moveTo>
                    <a:pt x="207171" y="0"/>
                  </a:moveTo>
                  <a:lnTo>
                    <a:pt x="257536" y="0"/>
                  </a:lnTo>
                  <a:cubicBezTo>
                    <a:pt x="312482" y="0"/>
                    <a:pt x="365177" y="21827"/>
                    <a:pt x="404029" y="60679"/>
                  </a:cubicBezTo>
                  <a:cubicBezTo>
                    <a:pt x="442881" y="99531"/>
                    <a:pt x="464708" y="152226"/>
                    <a:pt x="464708" y="207171"/>
                  </a:cubicBezTo>
                  <a:lnTo>
                    <a:pt x="464708" y="207171"/>
                  </a:lnTo>
                  <a:cubicBezTo>
                    <a:pt x="464708" y="321589"/>
                    <a:pt x="371954" y="414343"/>
                    <a:pt x="257536" y="414343"/>
                  </a:cubicBezTo>
                  <a:lnTo>
                    <a:pt x="207171" y="414343"/>
                  </a:lnTo>
                  <a:cubicBezTo>
                    <a:pt x="152226" y="414343"/>
                    <a:pt x="99531" y="392516"/>
                    <a:pt x="60679" y="353664"/>
                  </a:cubicBezTo>
                  <a:cubicBezTo>
                    <a:pt x="21827" y="314812"/>
                    <a:pt x="0" y="262117"/>
                    <a:pt x="0" y="207171"/>
                  </a:cubicBezTo>
                  <a:lnTo>
                    <a:pt x="0" y="207171"/>
                  </a:lnTo>
                  <a:cubicBezTo>
                    <a:pt x="0" y="152226"/>
                    <a:pt x="21827" y="99531"/>
                    <a:pt x="60679" y="60679"/>
                  </a:cubicBezTo>
                  <a:cubicBezTo>
                    <a:pt x="99531" y="21827"/>
                    <a:pt x="152226" y="0"/>
                    <a:pt x="207171" y="0"/>
                  </a:cubicBezTo>
                  <a:close/>
                </a:path>
              </a:pathLst>
            </a:custGeom>
            <a:gradFill rotWithShape="1">
              <a:gsLst>
                <a:gs pos="0">
                  <a:srgbClr val="0F4A52">
                    <a:alpha val="100000"/>
                  </a:srgbClr>
                </a:gs>
                <a:gs pos="100000">
                  <a:srgbClr val="33ADCD">
                    <a:alpha val="100000"/>
                  </a:srgbClr>
                </a:gs>
              </a:gsLst>
              <a:path path="circle">
                <a:fillToRect l="50000" t="50000" r="50000" b="50000"/>
              </a:path>
            </a:gradFill>
            <a:ln w="57150" cap="rnd">
              <a:gradFill>
                <a:gsLst>
                  <a:gs pos="0">
                    <a:srgbClr val="082327">
                      <a:alpha val="100000"/>
                    </a:srgbClr>
                  </a:gs>
                  <a:gs pos="100000">
                    <a:srgbClr val="45D8FF">
                      <a:alpha val="100000"/>
                    </a:srgbClr>
                  </a:gs>
                </a:gsLst>
                <a:lin ang="5400000"/>
              </a:gradFill>
              <a:prstDash val="solid"/>
              <a:round/>
            </a:ln>
          </p:spPr>
          <p:txBody>
            <a:bodyPr/>
            <a:lstStyle/>
            <a:p>
              <a:endParaRPr lang="en-AZ"/>
            </a:p>
          </p:txBody>
        </p:sp>
        <p:sp>
          <p:nvSpPr>
            <p:cNvPr id="25" name="TextBox 25"/>
            <p:cNvSpPr txBox="1"/>
            <p:nvPr/>
          </p:nvSpPr>
          <p:spPr>
            <a:xfrm>
              <a:off x="0" y="-28575"/>
              <a:ext cx="464708" cy="442918"/>
            </a:xfrm>
            <a:prstGeom prst="rect">
              <a:avLst/>
            </a:prstGeom>
          </p:spPr>
          <p:txBody>
            <a:bodyPr lIns="50800" tIns="50800" rIns="50800" bIns="50800" rtlCol="0" anchor="ctr"/>
            <a:lstStyle/>
            <a:p>
              <a:pPr algn="ctr">
                <a:lnSpc>
                  <a:spcPts val="2015"/>
                </a:lnSpc>
              </a:pPr>
              <a:endParaRPr/>
            </a:p>
          </p:txBody>
        </p:sp>
      </p:grpSp>
      <p:sp>
        <p:nvSpPr>
          <p:cNvPr id="26" name="Freeform 26"/>
          <p:cNvSpPr/>
          <p:nvPr/>
        </p:nvSpPr>
        <p:spPr>
          <a:xfrm>
            <a:off x="11179468" y="4813983"/>
            <a:ext cx="1002737" cy="1002737"/>
          </a:xfrm>
          <a:custGeom>
            <a:avLst/>
            <a:gdLst/>
            <a:ahLst/>
            <a:cxnLst/>
            <a:rect l="l" t="t" r="r" b="b"/>
            <a:pathLst>
              <a:path w="1002737" h="1002737">
                <a:moveTo>
                  <a:pt x="0" y="0"/>
                </a:moveTo>
                <a:lnTo>
                  <a:pt x="1002737" y="0"/>
                </a:lnTo>
                <a:lnTo>
                  <a:pt x="1002737" y="1002737"/>
                </a:lnTo>
                <a:lnTo>
                  <a:pt x="0" y="100273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27" name="TextBox 27"/>
          <p:cNvSpPr txBox="1"/>
          <p:nvPr/>
        </p:nvSpPr>
        <p:spPr>
          <a:xfrm>
            <a:off x="12949385" y="4989194"/>
            <a:ext cx="3205060" cy="613901"/>
          </a:xfrm>
          <a:prstGeom prst="rect">
            <a:avLst/>
          </a:prstGeom>
        </p:spPr>
        <p:txBody>
          <a:bodyPr lIns="0" tIns="0" rIns="0" bIns="0" rtlCol="0" anchor="t">
            <a:spAutoFit/>
          </a:bodyPr>
          <a:lstStyle/>
          <a:p>
            <a:pPr algn="l">
              <a:lnSpc>
                <a:spcPts val="4882"/>
              </a:lnSpc>
            </a:pPr>
            <a:r>
              <a:rPr lang="en-US" sz="3487" b="1">
                <a:solidFill>
                  <a:srgbClr val="FFFFFF"/>
                </a:solidFill>
                <a:latin typeface="Poppins Semi-Bold"/>
                <a:ea typeface="Poppins Semi-Bold"/>
                <a:cs typeface="Poppins Semi-Bold"/>
                <a:sym typeface="Poppins Semi-Bold"/>
              </a:rPr>
              <a:t>FUTURE SKILLS</a:t>
            </a:r>
          </a:p>
        </p:txBody>
      </p:sp>
      <p:grpSp>
        <p:nvGrpSpPr>
          <p:cNvPr id="28" name="Group 28"/>
          <p:cNvGrpSpPr/>
          <p:nvPr/>
        </p:nvGrpSpPr>
        <p:grpSpPr>
          <a:xfrm>
            <a:off x="10540054" y="6921735"/>
            <a:ext cx="6165149" cy="2030737"/>
            <a:chOff x="0" y="0"/>
            <a:chExt cx="1604688" cy="528568"/>
          </a:xfrm>
        </p:grpSpPr>
        <p:sp>
          <p:nvSpPr>
            <p:cNvPr id="29" name="Freeform 29"/>
            <p:cNvSpPr/>
            <p:nvPr/>
          </p:nvSpPr>
          <p:spPr>
            <a:xfrm>
              <a:off x="0" y="0"/>
              <a:ext cx="1604688" cy="528568"/>
            </a:xfrm>
            <a:custGeom>
              <a:avLst/>
              <a:gdLst/>
              <a:ahLst/>
              <a:cxnLst/>
              <a:rect l="l" t="t" r="r" b="b"/>
              <a:pathLst>
                <a:path w="1604688" h="528568">
                  <a:moveTo>
                    <a:pt x="116785" y="0"/>
                  </a:moveTo>
                  <a:lnTo>
                    <a:pt x="1487903" y="0"/>
                  </a:lnTo>
                  <a:cubicBezTo>
                    <a:pt x="1518876" y="0"/>
                    <a:pt x="1548581" y="12304"/>
                    <a:pt x="1570482" y="34206"/>
                  </a:cubicBezTo>
                  <a:cubicBezTo>
                    <a:pt x="1592384" y="56107"/>
                    <a:pt x="1604688" y="85812"/>
                    <a:pt x="1604688" y="116785"/>
                  </a:cubicBezTo>
                  <a:lnTo>
                    <a:pt x="1604688" y="411783"/>
                  </a:lnTo>
                  <a:cubicBezTo>
                    <a:pt x="1604688" y="442756"/>
                    <a:pt x="1592384" y="472461"/>
                    <a:pt x="1570482" y="494362"/>
                  </a:cubicBezTo>
                  <a:cubicBezTo>
                    <a:pt x="1548581" y="516264"/>
                    <a:pt x="1518876" y="528568"/>
                    <a:pt x="1487903" y="528568"/>
                  </a:cubicBezTo>
                  <a:lnTo>
                    <a:pt x="116785" y="528568"/>
                  </a:lnTo>
                  <a:cubicBezTo>
                    <a:pt x="85812" y="528568"/>
                    <a:pt x="56107" y="516264"/>
                    <a:pt x="34206" y="494362"/>
                  </a:cubicBezTo>
                  <a:cubicBezTo>
                    <a:pt x="12304" y="472461"/>
                    <a:pt x="0" y="442756"/>
                    <a:pt x="0" y="411783"/>
                  </a:cubicBezTo>
                  <a:lnTo>
                    <a:pt x="0" y="116785"/>
                  </a:lnTo>
                  <a:cubicBezTo>
                    <a:pt x="0" y="85812"/>
                    <a:pt x="12304" y="56107"/>
                    <a:pt x="34206" y="34206"/>
                  </a:cubicBezTo>
                  <a:cubicBezTo>
                    <a:pt x="56107" y="12304"/>
                    <a:pt x="85812" y="0"/>
                    <a:pt x="116785" y="0"/>
                  </a:cubicBezTo>
                  <a:close/>
                </a:path>
              </a:pathLst>
            </a:custGeom>
            <a:gradFill rotWithShape="1">
              <a:gsLst>
                <a:gs pos="0">
                  <a:srgbClr val="000000">
                    <a:alpha val="100000"/>
                  </a:srgbClr>
                </a:gs>
                <a:gs pos="100000">
                  <a:srgbClr val="8098FF">
                    <a:alpha val="100000"/>
                  </a:srgbClr>
                </a:gs>
              </a:gsLst>
              <a:lin ang="0"/>
            </a:gradFill>
            <a:ln w="57150" cap="rnd">
              <a:solidFill>
                <a:srgbClr val="063B42"/>
              </a:solidFill>
              <a:prstDash val="solid"/>
              <a:round/>
            </a:ln>
          </p:spPr>
          <p:txBody>
            <a:bodyPr/>
            <a:lstStyle/>
            <a:p>
              <a:endParaRPr lang="en-AZ"/>
            </a:p>
          </p:txBody>
        </p:sp>
        <p:sp>
          <p:nvSpPr>
            <p:cNvPr id="30" name="TextBox 30"/>
            <p:cNvSpPr txBox="1"/>
            <p:nvPr/>
          </p:nvSpPr>
          <p:spPr>
            <a:xfrm>
              <a:off x="0" y="-28575"/>
              <a:ext cx="1604688" cy="557143"/>
            </a:xfrm>
            <a:prstGeom prst="rect">
              <a:avLst/>
            </a:prstGeom>
          </p:spPr>
          <p:txBody>
            <a:bodyPr lIns="50800" tIns="50800" rIns="50800" bIns="50800" rtlCol="0" anchor="ctr"/>
            <a:lstStyle/>
            <a:p>
              <a:pPr algn="ctr">
                <a:lnSpc>
                  <a:spcPts val="2015"/>
                </a:lnSpc>
              </a:pPr>
              <a:endParaRPr/>
            </a:p>
          </p:txBody>
        </p:sp>
      </p:grpSp>
      <p:grpSp>
        <p:nvGrpSpPr>
          <p:cNvPr id="31" name="Group 31"/>
          <p:cNvGrpSpPr/>
          <p:nvPr/>
        </p:nvGrpSpPr>
        <p:grpSpPr>
          <a:xfrm>
            <a:off x="10816041" y="7141159"/>
            <a:ext cx="1785390" cy="1591889"/>
            <a:chOff x="0" y="0"/>
            <a:chExt cx="464708" cy="414343"/>
          </a:xfrm>
        </p:grpSpPr>
        <p:sp>
          <p:nvSpPr>
            <p:cNvPr id="32" name="Freeform 32"/>
            <p:cNvSpPr/>
            <p:nvPr/>
          </p:nvSpPr>
          <p:spPr>
            <a:xfrm>
              <a:off x="0" y="0"/>
              <a:ext cx="464708" cy="414343"/>
            </a:xfrm>
            <a:custGeom>
              <a:avLst/>
              <a:gdLst/>
              <a:ahLst/>
              <a:cxnLst/>
              <a:rect l="l" t="t" r="r" b="b"/>
              <a:pathLst>
                <a:path w="464708" h="414343">
                  <a:moveTo>
                    <a:pt x="207171" y="0"/>
                  </a:moveTo>
                  <a:lnTo>
                    <a:pt x="257536" y="0"/>
                  </a:lnTo>
                  <a:cubicBezTo>
                    <a:pt x="312482" y="0"/>
                    <a:pt x="365177" y="21827"/>
                    <a:pt x="404029" y="60679"/>
                  </a:cubicBezTo>
                  <a:cubicBezTo>
                    <a:pt x="442881" y="99531"/>
                    <a:pt x="464708" y="152226"/>
                    <a:pt x="464708" y="207171"/>
                  </a:cubicBezTo>
                  <a:lnTo>
                    <a:pt x="464708" y="207171"/>
                  </a:lnTo>
                  <a:cubicBezTo>
                    <a:pt x="464708" y="321589"/>
                    <a:pt x="371954" y="414343"/>
                    <a:pt x="257536" y="414343"/>
                  </a:cubicBezTo>
                  <a:lnTo>
                    <a:pt x="207171" y="414343"/>
                  </a:lnTo>
                  <a:cubicBezTo>
                    <a:pt x="152226" y="414343"/>
                    <a:pt x="99531" y="392516"/>
                    <a:pt x="60679" y="353664"/>
                  </a:cubicBezTo>
                  <a:cubicBezTo>
                    <a:pt x="21827" y="314812"/>
                    <a:pt x="0" y="262117"/>
                    <a:pt x="0" y="207171"/>
                  </a:cubicBezTo>
                  <a:lnTo>
                    <a:pt x="0" y="207171"/>
                  </a:lnTo>
                  <a:cubicBezTo>
                    <a:pt x="0" y="152226"/>
                    <a:pt x="21827" y="99531"/>
                    <a:pt x="60679" y="60679"/>
                  </a:cubicBezTo>
                  <a:cubicBezTo>
                    <a:pt x="99531" y="21827"/>
                    <a:pt x="152226" y="0"/>
                    <a:pt x="207171" y="0"/>
                  </a:cubicBezTo>
                  <a:close/>
                </a:path>
              </a:pathLst>
            </a:custGeom>
            <a:gradFill rotWithShape="1">
              <a:gsLst>
                <a:gs pos="0">
                  <a:srgbClr val="000000">
                    <a:alpha val="100000"/>
                  </a:srgbClr>
                </a:gs>
                <a:gs pos="100000">
                  <a:srgbClr val="8098FF">
                    <a:alpha val="100000"/>
                  </a:srgbClr>
                </a:gs>
              </a:gsLst>
              <a:path path="circle">
                <a:fillToRect l="50000" t="50000" r="50000" b="50000"/>
              </a:path>
            </a:gradFill>
            <a:ln w="57150" cap="rnd">
              <a:gradFill>
                <a:gsLst>
                  <a:gs pos="0">
                    <a:srgbClr val="000000">
                      <a:alpha val="100000"/>
                    </a:srgbClr>
                  </a:gs>
                  <a:gs pos="100000">
                    <a:srgbClr val="8098FF">
                      <a:alpha val="100000"/>
                    </a:srgbClr>
                  </a:gs>
                </a:gsLst>
                <a:lin ang="0"/>
              </a:gradFill>
              <a:prstDash val="solid"/>
              <a:round/>
            </a:ln>
          </p:spPr>
          <p:txBody>
            <a:bodyPr/>
            <a:lstStyle/>
            <a:p>
              <a:endParaRPr lang="en-AZ"/>
            </a:p>
          </p:txBody>
        </p:sp>
        <p:sp>
          <p:nvSpPr>
            <p:cNvPr id="33" name="TextBox 33"/>
            <p:cNvSpPr txBox="1"/>
            <p:nvPr/>
          </p:nvSpPr>
          <p:spPr>
            <a:xfrm>
              <a:off x="0" y="-28575"/>
              <a:ext cx="464708" cy="442918"/>
            </a:xfrm>
            <a:prstGeom prst="rect">
              <a:avLst/>
            </a:prstGeom>
          </p:spPr>
          <p:txBody>
            <a:bodyPr lIns="50800" tIns="50800" rIns="50800" bIns="50800" rtlCol="0" anchor="ctr"/>
            <a:lstStyle/>
            <a:p>
              <a:pPr algn="ctr">
                <a:lnSpc>
                  <a:spcPts val="2015"/>
                </a:lnSpc>
              </a:pPr>
              <a:endParaRPr/>
            </a:p>
          </p:txBody>
        </p:sp>
      </p:grpSp>
      <p:sp>
        <p:nvSpPr>
          <p:cNvPr id="34" name="Freeform 34"/>
          <p:cNvSpPr/>
          <p:nvPr/>
        </p:nvSpPr>
        <p:spPr>
          <a:xfrm>
            <a:off x="11338799" y="7520786"/>
            <a:ext cx="799331" cy="832636"/>
          </a:xfrm>
          <a:custGeom>
            <a:avLst/>
            <a:gdLst/>
            <a:ahLst/>
            <a:cxnLst/>
            <a:rect l="l" t="t" r="r" b="b"/>
            <a:pathLst>
              <a:path w="799331" h="832636">
                <a:moveTo>
                  <a:pt x="0" y="0"/>
                </a:moveTo>
                <a:lnTo>
                  <a:pt x="799330" y="0"/>
                </a:lnTo>
                <a:lnTo>
                  <a:pt x="799330" y="832636"/>
                </a:lnTo>
                <a:lnTo>
                  <a:pt x="0" y="83263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35" name="TextBox 35"/>
          <p:cNvSpPr txBox="1"/>
          <p:nvPr/>
        </p:nvSpPr>
        <p:spPr>
          <a:xfrm>
            <a:off x="13113994" y="7325104"/>
            <a:ext cx="3205060" cy="1221138"/>
          </a:xfrm>
          <a:prstGeom prst="rect">
            <a:avLst/>
          </a:prstGeom>
        </p:spPr>
        <p:txBody>
          <a:bodyPr lIns="0" tIns="0" rIns="0" bIns="0" rtlCol="0" anchor="t">
            <a:spAutoFit/>
          </a:bodyPr>
          <a:lstStyle/>
          <a:p>
            <a:pPr algn="l">
              <a:lnSpc>
                <a:spcPts val="4882"/>
              </a:lnSpc>
            </a:pPr>
            <a:r>
              <a:rPr lang="en-US" sz="3487" b="1">
                <a:solidFill>
                  <a:srgbClr val="FFFFFF"/>
                </a:solidFill>
                <a:latin typeface="Poppins Semi-Bold"/>
                <a:ea typeface="Poppins Semi-Bold"/>
                <a:cs typeface="Poppins Semi-Bold"/>
                <a:sym typeface="Poppins Semi-Bold"/>
              </a:rPr>
              <a:t>WORKFORCE</a:t>
            </a:r>
          </a:p>
          <a:p>
            <a:pPr algn="l">
              <a:lnSpc>
                <a:spcPts val="4882"/>
              </a:lnSpc>
            </a:pPr>
            <a:r>
              <a:rPr lang="en-US" sz="3487" b="1">
                <a:solidFill>
                  <a:srgbClr val="FFFFFF"/>
                </a:solidFill>
                <a:latin typeface="Poppins Semi-Bold"/>
                <a:ea typeface="Poppins Semi-Bold"/>
                <a:cs typeface="Poppins Semi-Bold"/>
                <a:sym typeface="Poppins Semi-Bold"/>
              </a:rPr>
              <a:t>CAPACITY</a:t>
            </a:r>
          </a:p>
        </p:txBody>
      </p:sp>
    </p:spTree>
  </p:cSld>
  <p:clrMapOvr>
    <a:masterClrMapping/>
  </p:clrMapOvr>
  <p:transition spd="slow">
    <p:comb/>
  </p:transition>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932681" flipH="1" flipV="1">
            <a:off x="-4057304" y="-589590"/>
            <a:ext cx="14220834" cy="14203058"/>
          </a:xfrm>
          <a:custGeom>
            <a:avLst/>
            <a:gdLst/>
            <a:ahLst/>
            <a:cxnLst/>
            <a:rect l="l" t="t" r="r" b="b"/>
            <a:pathLst>
              <a:path w="14220834" h="14203058">
                <a:moveTo>
                  <a:pt x="14220834" y="14203058"/>
                </a:moveTo>
                <a:lnTo>
                  <a:pt x="0" y="14203058"/>
                </a:lnTo>
                <a:lnTo>
                  <a:pt x="0" y="0"/>
                </a:lnTo>
                <a:lnTo>
                  <a:pt x="14220834" y="0"/>
                </a:lnTo>
                <a:lnTo>
                  <a:pt x="14220834" y="14203058"/>
                </a:lnTo>
                <a:close/>
              </a:path>
            </a:pathLst>
          </a:custGeom>
          <a:blipFill>
            <a:blip r:embed="rId2"/>
            <a:stretch>
              <a:fillRect/>
            </a:stretch>
          </a:blipFill>
        </p:spPr>
        <p:txBody>
          <a:bodyPr/>
          <a:lstStyle/>
          <a:p>
            <a:endParaRPr lang="en-AZ"/>
          </a:p>
        </p:txBody>
      </p:sp>
      <p:grpSp>
        <p:nvGrpSpPr>
          <p:cNvPr id="3" name="Group 3"/>
          <p:cNvGrpSpPr/>
          <p:nvPr/>
        </p:nvGrpSpPr>
        <p:grpSpPr>
          <a:xfrm>
            <a:off x="1028700" y="2516459"/>
            <a:ext cx="7583417" cy="6984700"/>
            <a:chOff x="0" y="0"/>
            <a:chExt cx="2254002" cy="2076046"/>
          </a:xfrm>
        </p:grpSpPr>
        <p:sp>
          <p:nvSpPr>
            <p:cNvPr id="4" name="Freeform 4"/>
            <p:cNvSpPr/>
            <p:nvPr/>
          </p:nvSpPr>
          <p:spPr>
            <a:xfrm>
              <a:off x="0" y="0"/>
              <a:ext cx="2254002" cy="2076047"/>
            </a:xfrm>
            <a:custGeom>
              <a:avLst/>
              <a:gdLst/>
              <a:ahLst/>
              <a:cxnLst/>
              <a:rect l="l" t="t" r="r" b="b"/>
              <a:pathLst>
                <a:path w="2254002" h="2076047">
                  <a:moveTo>
                    <a:pt x="51045" y="0"/>
                  </a:moveTo>
                  <a:lnTo>
                    <a:pt x="2202957" y="0"/>
                  </a:lnTo>
                  <a:cubicBezTo>
                    <a:pt x="2216495" y="0"/>
                    <a:pt x="2229478" y="5378"/>
                    <a:pt x="2239051" y="14951"/>
                  </a:cubicBezTo>
                  <a:cubicBezTo>
                    <a:pt x="2248624" y="24524"/>
                    <a:pt x="2254002" y="37507"/>
                    <a:pt x="2254002" y="51045"/>
                  </a:cubicBezTo>
                  <a:lnTo>
                    <a:pt x="2254002" y="2025001"/>
                  </a:lnTo>
                  <a:cubicBezTo>
                    <a:pt x="2254002" y="2038540"/>
                    <a:pt x="2248624" y="2051523"/>
                    <a:pt x="2239051" y="2061096"/>
                  </a:cubicBezTo>
                  <a:cubicBezTo>
                    <a:pt x="2229478" y="2070669"/>
                    <a:pt x="2216495" y="2076047"/>
                    <a:pt x="2202957" y="2076047"/>
                  </a:cubicBezTo>
                  <a:lnTo>
                    <a:pt x="51045" y="2076047"/>
                  </a:lnTo>
                  <a:cubicBezTo>
                    <a:pt x="37507" y="2076047"/>
                    <a:pt x="24524" y="2070669"/>
                    <a:pt x="14951" y="2061096"/>
                  </a:cubicBezTo>
                  <a:cubicBezTo>
                    <a:pt x="5378" y="2051523"/>
                    <a:pt x="0" y="2038540"/>
                    <a:pt x="0" y="2025001"/>
                  </a:cubicBezTo>
                  <a:lnTo>
                    <a:pt x="0" y="51045"/>
                  </a:lnTo>
                  <a:cubicBezTo>
                    <a:pt x="0" y="37507"/>
                    <a:pt x="5378" y="24524"/>
                    <a:pt x="14951" y="14951"/>
                  </a:cubicBezTo>
                  <a:cubicBezTo>
                    <a:pt x="24524" y="5378"/>
                    <a:pt x="37507" y="0"/>
                    <a:pt x="51045" y="0"/>
                  </a:cubicBezTo>
                  <a:close/>
                </a:path>
              </a:pathLst>
            </a:custGeom>
            <a:gradFill rotWithShape="1">
              <a:gsLst>
                <a:gs pos="0">
                  <a:srgbClr val="000000">
                    <a:alpha val="100000"/>
                  </a:srgbClr>
                </a:gs>
                <a:gs pos="100000">
                  <a:srgbClr val="33ADCD">
                    <a:alpha val="100000"/>
                  </a:srgbClr>
                </a:gs>
              </a:gsLst>
              <a:lin ang="0"/>
            </a:gradFill>
            <a:ln w="57150" cap="rnd">
              <a:gradFill>
                <a:gsLst>
                  <a:gs pos="0">
                    <a:srgbClr val="000000">
                      <a:alpha val="100000"/>
                    </a:srgbClr>
                  </a:gs>
                  <a:gs pos="100000">
                    <a:srgbClr val="33ADCD">
                      <a:alpha val="100000"/>
                    </a:srgbClr>
                  </a:gs>
                </a:gsLst>
                <a:path path="circle">
                  <a:fillToRect l="50000" t="50000" r="50000" b="50000"/>
                </a:path>
              </a:gradFill>
              <a:prstDash val="solid"/>
              <a:round/>
            </a:ln>
          </p:spPr>
          <p:txBody>
            <a:bodyPr/>
            <a:lstStyle/>
            <a:p>
              <a:endParaRPr lang="en-AZ"/>
            </a:p>
          </p:txBody>
        </p:sp>
        <p:sp>
          <p:nvSpPr>
            <p:cNvPr id="5" name="TextBox 5"/>
            <p:cNvSpPr txBox="1"/>
            <p:nvPr/>
          </p:nvSpPr>
          <p:spPr>
            <a:xfrm>
              <a:off x="0" y="-38100"/>
              <a:ext cx="2254002" cy="2114146"/>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692477" y="2011085"/>
            <a:ext cx="7566823" cy="7490074"/>
            <a:chOff x="0" y="0"/>
            <a:chExt cx="2616023" cy="2589489"/>
          </a:xfrm>
        </p:grpSpPr>
        <p:sp>
          <p:nvSpPr>
            <p:cNvPr id="7" name="Freeform 7"/>
            <p:cNvSpPr/>
            <p:nvPr/>
          </p:nvSpPr>
          <p:spPr>
            <a:xfrm>
              <a:off x="0" y="0"/>
              <a:ext cx="2616023" cy="2589489"/>
            </a:xfrm>
            <a:custGeom>
              <a:avLst/>
              <a:gdLst/>
              <a:ahLst/>
              <a:cxnLst/>
              <a:rect l="l" t="t" r="r" b="b"/>
              <a:pathLst>
                <a:path w="2616023" h="2589489">
                  <a:moveTo>
                    <a:pt x="51157" y="0"/>
                  </a:moveTo>
                  <a:lnTo>
                    <a:pt x="2564866" y="0"/>
                  </a:lnTo>
                  <a:cubicBezTo>
                    <a:pt x="2578433" y="0"/>
                    <a:pt x="2591445" y="5390"/>
                    <a:pt x="2601039" y="14984"/>
                  </a:cubicBezTo>
                  <a:cubicBezTo>
                    <a:pt x="2610633" y="24577"/>
                    <a:pt x="2616023" y="37589"/>
                    <a:pt x="2616023" y="51157"/>
                  </a:cubicBezTo>
                  <a:lnTo>
                    <a:pt x="2616023" y="2538332"/>
                  </a:lnTo>
                  <a:cubicBezTo>
                    <a:pt x="2616023" y="2551900"/>
                    <a:pt x="2610633" y="2564912"/>
                    <a:pt x="2601039" y="2574505"/>
                  </a:cubicBezTo>
                  <a:cubicBezTo>
                    <a:pt x="2591445" y="2584099"/>
                    <a:pt x="2578433" y="2589489"/>
                    <a:pt x="2564866" y="2589489"/>
                  </a:cubicBezTo>
                  <a:lnTo>
                    <a:pt x="51157" y="2589489"/>
                  </a:lnTo>
                  <a:cubicBezTo>
                    <a:pt x="37589" y="2589489"/>
                    <a:pt x="24577" y="2584099"/>
                    <a:pt x="14984" y="2574505"/>
                  </a:cubicBezTo>
                  <a:cubicBezTo>
                    <a:pt x="5390" y="2564912"/>
                    <a:pt x="0" y="2551900"/>
                    <a:pt x="0" y="2538332"/>
                  </a:cubicBezTo>
                  <a:lnTo>
                    <a:pt x="0" y="51157"/>
                  </a:lnTo>
                  <a:cubicBezTo>
                    <a:pt x="0" y="37589"/>
                    <a:pt x="5390" y="24577"/>
                    <a:pt x="14984" y="14984"/>
                  </a:cubicBezTo>
                  <a:cubicBezTo>
                    <a:pt x="24577" y="5390"/>
                    <a:pt x="37589" y="0"/>
                    <a:pt x="51157" y="0"/>
                  </a:cubicBezTo>
                  <a:close/>
                </a:path>
              </a:pathLst>
            </a:custGeom>
            <a:gradFill rotWithShape="1">
              <a:gsLst>
                <a:gs pos="0">
                  <a:srgbClr val="000000">
                    <a:alpha val="100000"/>
                  </a:srgbClr>
                </a:gs>
                <a:gs pos="100000">
                  <a:srgbClr val="80FFDD">
                    <a:alpha val="100000"/>
                  </a:srgbClr>
                </a:gs>
              </a:gsLst>
              <a:lin ang="0"/>
            </a:gradFill>
            <a:ln w="57150" cap="rnd">
              <a:gradFill>
                <a:gsLst>
                  <a:gs pos="0">
                    <a:srgbClr val="000000">
                      <a:alpha val="100000"/>
                    </a:srgbClr>
                  </a:gs>
                  <a:gs pos="100000">
                    <a:srgbClr val="80FFDD">
                      <a:alpha val="100000"/>
                    </a:srgbClr>
                  </a:gs>
                </a:gsLst>
                <a:path path="circle">
                  <a:fillToRect l="50000" t="50000" r="50000" b="50000"/>
                </a:path>
              </a:gradFill>
              <a:prstDash val="solid"/>
              <a:round/>
            </a:ln>
          </p:spPr>
          <p:txBody>
            <a:bodyPr/>
            <a:lstStyle/>
            <a:p>
              <a:endParaRPr lang="en-AZ"/>
            </a:p>
          </p:txBody>
        </p:sp>
        <p:sp>
          <p:nvSpPr>
            <p:cNvPr id="8" name="TextBox 8"/>
            <p:cNvSpPr txBox="1"/>
            <p:nvPr/>
          </p:nvSpPr>
          <p:spPr>
            <a:xfrm>
              <a:off x="0" y="-38100"/>
              <a:ext cx="2616023" cy="2627589"/>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291259" y="2390852"/>
            <a:ext cx="1102774" cy="983311"/>
            <a:chOff x="0" y="0"/>
            <a:chExt cx="377708" cy="336791"/>
          </a:xfrm>
        </p:grpSpPr>
        <p:sp>
          <p:nvSpPr>
            <p:cNvPr id="10" name="Freeform 10"/>
            <p:cNvSpPr/>
            <p:nvPr/>
          </p:nvSpPr>
          <p:spPr>
            <a:xfrm>
              <a:off x="0" y="0"/>
              <a:ext cx="377708" cy="336791"/>
            </a:xfrm>
            <a:custGeom>
              <a:avLst/>
              <a:gdLst/>
              <a:ahLst/>
              <a:cxnLst/>
              <a:rect l="l" t="t" r="r" b="b"/>
              <a:pathLst>
                <a:path w="377708" h="336791">
                  <a:moveTo>
                    <a:pt x="168396" y="0"/>
                  </a:moveTo>
                  <a:lnTo>
                    <a:pt x="209312" y="0"/>
                  </a:lnTo>
                  <a:cubicBezTo>
                    <a:pt x="302315" y="0"/>
                    <a:pt x="377708" y="75393"/>
                    <a:pt x="377708" y="168396"/>
                  </a:cubicBezTo>
                  <a:lnTo>
                    <a:pt x="377708" y="168396"/>
                  </a:lnTo>
                  <a:cubicBezTo>
                    <a:pt x="377708" y="213057"/>
                    <a:pt x="359966" y="255889"/>
                    <a:pt x="328386" y="287469"/>
                  </a:cubicBezTo>
                  <a:cubicBezTo>
                    <a:pt x="296806" y="319049"/>
                    <a:pt x="253974" y="336791"/>
                    <a:pt x="209312" y="336791"/>
                  </a:cubicBezTo>
                  <a:lnTo>
                    <a:pt x="168396" y="336791"/>
                  </a:lnTo>
                  <a:cubicBezTo>
                    <a:pt x="75393" y="336791"/>
                    <a:pt x="0" y="261398"/>
                    <a:pt x="0" y="168396"/>
                  </a:cubicBezTo>
                  <a:lnTo>
                    <a:pt x="0" y="168396"/>
                  </a:lnTo>
                  <a:cubicBezTo>
                    <a:pt x="0" y="75393"/>
                    <a:pt x="75393" y="0"/>
                    <a:pt x="168396" y="0"/>
                  </a:cubicBezTo>
                  <a:close/>
                </a:path>
              </a:pathLst>
            </a:custGeom>
            <a:gradFill rotWithShape="1">
              <a:gsLst>
                <a:gs pos="0">
                  <a:srgbClr val="0F4A52">
                    <a:alpha val="100000"/>
                  </a:srgbClr>
                </a:gs>
                <a:gs pos="100000">
                  <a:srgbClr val="47D6B4">
                    <a:alpha val="100000"/>
                  </a:srgbClr>
                </a:gs>
              </a:gsLst>
              <a:lin ang="5400000"/>
            </a:gradFill>
            <a:ln w="57150" cap="rnd">
              <a:gradFill>
                <a:gsLst>
                  <a:gs pos="0">
                    <a:srgbClr val="000000">
                      <a:alpha val="100000"/>
                    </a:srgbClr>
                  </a:gs>
                  <a:gs pos="50000">
                    <a:srgbClr val="34606B">
                      <a:alpha val="100000"/>
                    </a:srgbClr>
                  </a:gs>
                  <a:gs pos="100000">
                    <a:srgbClr val="009D8D">
                      <a:alpha val="100000"/>
                    </a:srgbClr>
                  </a:gs>
                </a:gsLst>
                <a:path path="circle">
                  <a:fillToRect l="50000" t="50000" r="50000" b="50000"/>
                </a:path>
              </a:gradFill>
              <a:prstDash val="solid"/>
              <a:round/>
            </a:ln>
          </p:spPr>
          <p:txBody>
            <a:bodyPr/>
            <a:lstStyle/>
            <a:p>
              <a:endParaRPr lang="en-AZ"/>
            </a:p>
          </p:txBody>
        </p:sp>
        <p:sp>
          <p:nvSpPr>
            <p:cNvPr id="11" name="TextBox 11"/>
            <p:cNvSpPr txBox="1"/>
            <p:nvPr/>
          </p:nvSpPr>
          <p:spPr>
            <a:xfrm>
              <a:off x="0" y="-28575"/>
              <a:ext cx="377708" cy="365366"/>
            </a:xfrm>
            <a:prstGeom prst="rect">
              <a:avLst/>
            </a:prstGeom>
          </p:spPr>
          <p:txBody>
            <a:bodyPr lIns="50800" tIns="50800" rIns="50800" bIns="50800" rtlCol="0" anchor="ctr"/>
            <a:lstStyle/>
            <a:p>
              <a:pPr algn="ctr">
                <a:lnSpc>
                  <a:spcPts val="2015"/>
                </a:lnSpc>
              </a:pPr>
              <a:endParaRPr/>
            </a:p>
          </p:txBody>
        </p:sp>
      </p:grpSp>
      <p:grpSp>
        <p:nvGrpSpPr>
          <p:cNvPr id="12" name="Group 12"/>
          <p:cNvGrpSpPr/>
          <p:nvPr/>
        </p:nvGrpSpPr>
        <p:grpSpPr>
          <a:xfrm>
            <a:off x="1598416" y="2832061"/>
            <a:ext cx="1086746" cy="949090"/>
            <a:chOff x="0" y="0"/>
            <a:chExt cx="339095" cy="296142"/>
          </a:xfrm>
        </p:grpSpPr>
        <p:sp>
          <p:nvSpPr>
            <p:cNvPr id="13" name="Freeform 13"/>
            <p:cNvSpPr/>
            <p:nvPr/>
          </p:nvSpPr>
          <p:spPr>
            <a:xfrm>
              <a:off x="0" y="0"/>
              <a:ext cx="339095" cy="296142"/>
            </a:xfrm>
            <a:custGeom>
              <a:avLst/>
              <a:gdLst/>
              <a:ahLst/>
              <a:cxnLst/>
              <a:rect l="l" t="t" r="r" b="b"/>
              <a:pathLst>
                <a:path w="339095" h="296142">
                  <a:moveTo>
                    <a:pt x="148071" y="0"/>
                  </a:moveTo>
                  <a:lnTo>
                    <a:pt x="191024" y="0"/>
                  </a:lnTo>
                  <a:cubicBezTo>
                    <a:pt x="272801" y="0"/>
                    <a:pt x="339095" y="66294"/>
                    <a:pt x="339095" y="148071"/>
                  </a:cubicBezTo>
                  <a:lnTo>
                    <a:pt x="339095" y="148071"/>
                  </a:lnTo>
                  <a:cubicBezTo>
                    <a:pt x="339095" y="187342"/>
                    <a:pt x="323494" y="225004"/>
                    <a:pt x="295726" y="252773"/>
                  </a:cubicBezTo>
                  <a:cubicBezTo>
                    <a:pt x="267957" y="280542"/>
                    <a:pt x="230295" y="296142"/>
                    <a:pt x="191024" y="296142"/>
                  </a:cubicBezTo>
                  <a:lnTo>
                    <a:pt x="148071" y="296142"/>
                  </a:lnTo>
                  <a:cubicBezTo>
                    <a:pt x="108800" y="296142"/>
                    <a:pt x="71138" y="280542"/>
                    <a:pt x="43369" y="252773"/>
                  </a:cubicBezTo>
                  <a:cubicBezTo>
                    <a:pt x="15600" y="225004"/>
                    <a:pt x="0" y="187342"/>
                    <a:pt x="0" y="148071"/>
                  </a:cubicBezTo>
                  <a:lnTo>
                    <a:pt x="0" y="148071"/>
                  </a:lnTo>
                  <a:cubicBezTo>
                    <a:pt x="0" y="108800"/>
                    <a:pt x="15600" y="71138"/>
                    <a:pt x="43369" y="43369"/>
                  </a:cubicBezTo>
                  <a:cubicBezTo>
                    <a:pt x="71138" y="15600"/>
                    <a:pt x="108800" y="0"/>
                    <a:pt x="148071" y="0"/>
                  </a:cubicBezTo>
                  <a:close/>
                </a:path>
              </a:pathLst>
            </a:custGeom>
            <a:gradFill rotWithShape="1">
              <a:gsLst>
                <a:gs pos="0">
                  <a:srgbClr val="0F4A52">
                    <a:alpha val="100000"/>
                  </a:srgbClr>
                </a:gs>
                <a:gs pos="100000">
                  <a:srgbClr val="33ADCD">
                    <a:alpha val="100000"/>
                  </a:srgbClr>
                </a:gs>
              </a:gsLst>
              <a:path path="circle">
                <a:fillToRect l="50000" t="50000" r="50000" b="50000"/>
              </a:path>
            </a:gradFill>
            <a:ln w="57150" cap="rnd">
              <a:gradFill>
                <a:gsLst>
                  <a:gs pos="0">
                    <a:srgbClr val="082327">
                      <a:alpha val="100000"/>
                    </a:srgbClr>
                  </a:gs>
                  <a:gs pos="100000">
                    <a:srgbClr val="45D8FF">
                      <a:alpha val="100000"/>
                    </a:srgbClr>
                  </a:gs>
                </a:gsLst>
                <a:lin ang="5400000"/>
              </a:gradFill>
              <a:prstDash val="solid"/>
              <a:round/>
            </a:ln>
          </p:spPr>
          <p:txBody>
            <a:bodyPr/>
            <a:lstStyle/>
            <a:p>
              <a:endParaRPr lang="en-AZ"/>
            </a:p>
          </p:txBody>
        </p:sp>
        <p:sp>
          <p:nvSpPr>
            <p:cNvPr id="14" name="TextBox 14"/>
            <p:cNvSpPr txBox="1"/>
            <p:nvPr/>
          </p:nvSpPr>
          <p:spPr>
            <a:xfrm>
              <a:off x="0" y="-28575"/>
              <a:ext cx="339095" cy="324717"/>
            </a:xfrm>
            <a:prstGeom prst="rect">
              <a:avLst/>
            </a:prstGeom>
          </p:spPr>
          <p:txBody>
            <a:bodyPr lIns="50800" tIns="50800" rIns="50800" bIns="50800" rtlCol="0" anchor="ctr"/>
            <a:lstStyle/>
            <a:p>
              <a:pPr algn="ctr">
                <a:lnSpc>
                  <a:spcPts val="2015"/>
                </a:lnSpc>
              </a:pPr>
              <a:endParaRPr/>
            </a:p>
          </p:txBody>
        </p:sp>
      </p:grpSp>
      <p:grpSp>
        <p:nvGrpSpPr>
          <p:cNvPr id="15" name="Group 15"/>
          <p:cNvGrpSpPr/>
          <p:nvPr/>
        </p:nvGrpSpPr>
        <p:grpSpPr>
          <a:xfrm>
            <a:off x="10308745" y="3897724"/>
            <a:ext cx="6601877" cy="813341"/>
            <a:chOff x="0" y="0"/>
            <a:chExt cx="1962261" cy="241748"/>
          </a:xfrm>
        </p:grpSpPr>
        <p:sp>
          <p:nvSpPr>
            <p:cNvPr id="16" name="Freeform 16"/>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09C84">
                    <a:alpha val="100000"/>
                  </a:srgbClr>
                </a:gs>
                <a:gs pos="100000">
                  <a:srgbClr val="024A3D">
                    <a:alpha val="100000"/>
                  </a:srgbClr>
                </a:gs>
              </a:gsLst>
              <a:path path="circle">
                <a:fillToRect l="50000" t="50000" r="50000" b="50000"/>
              </a:path>
            </a:gradFill>
            <a:ln w="57150" cap="rnd">
              <a:gradFill>
                <a:gsLst>
                  <a:gs pos="0">
                    <a:srgbClr val="D3FFFA">
                      <a:alpha val="100000"/>
                    </a:srgbClr>
                  </a:gs>
                  <a:gs pos="50000">
                    <a:srgbClr val="92CABD">
                      <a:alpha val="100000"/>
                    </a:srgbClr>
                  </a:gs>
                  <a:gs pos="100000">
                    <a:srgbClr val="3DE4C8">
                      <a:alpha val="100000"/>
                    </a:srgbClr>
                  </a:gs>
                </a:gsLst>
                <a:path path="circle">
                  <a:fillToRect r="100000" b="100000"/>
                </a:path>
                <a:tileRect l="-100000" t="-100000"/>
              </a:gradFill>
              <a:prstDash val="solid"/>
              <a:round/>
            </a:ln>
          </p:spPr>
          <p:txBody>
            <a:bodyPr/>
            <a:lstStyle/>
            <a:p>
              <a:endParaRPr lang="en-AZ"/>
            </a:p>
          </p:txBody>
        </p:sp>
        <p:sp>
          <p:nvSpPr>
            <p:cNvPr id="17" name="TextBox 17"/>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10308745" y="5032169"/>
            <a:ext cx="6601877" cy="813341"/>
            <a:chOff x="0" y="0"/>
            <a:chExt cx="1962261" cy="241748"/>
          </a:xfrm>
        </p:grpSpPr>
        <p:sp>
          <p:nvSpPr>
            <p:cNvPr id="19" name="Freeform 19"/>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09C84">
                    <a:alpha val="100000"/>
                  </a:srgbClr>
                </a:gs>
                <a:gs pos="100000">
                  <a:srgbClr val="024A3D">
                    <a:alpha val="100000"/>
                  </a:srgbClr>
                </a:gs>
              </a:gsLst>
              <a:path path="circle">
                <a:fillToRect l="50000" t="50000" r="50000" b="50000"/>
              </a:path>
            </a:gradFill>
            <a:ln w="57150" cap="rnd">
              <a:gradFill>
                <a:gsLst>
                  <a:gs pos="0">
                    <a:srgbClr val="D3FFFA">
                      <a:alpha val="100000"/>
                    </a:srgbClr>
                  </a:gs>
                  <a:gs pos="50000">
                    <a:srgbClr val="92CABD">
                      <a:alpha val="100000"/>
                    </a:srgbClr>
                  </a:gs>
                  <a:gs pos="100000">
                    <a:srgbClr val="3DE4C8">
                      <a:alpha val="100000"/>
                    </a:srgbClr>
                  </a:gs>
                </a:gsLst>
                <a:path path="circle">
                  <a:fillToRect r="100000" b="100000"/>
                </a:path>
                <a:tileRect l="-100000" t="-100000"/>
              </a:gradFill>
              <a:prstDash val="solid"/>
              <a:round/>
            </a:ln>
          </p:spPr>
          <p:txBody>
            <a:bodyPr/>
            <a:lstStyle/>
            <a:p>
              <a:endParaRPr lang="en-AZ"/>
            </a:p>
          </p:txBody>
        </p:sp>
        <p:sp>
          <p:nvSpPr>
            <p:cNvPr id="20" name="TextBox 20"/>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10308745" y="6169361"/>
            <a:ext cx="6601877" cy="813341"/>
            <a:chOff x="0" y="0"/>
            <a:chExt cx="1962261" cy="241748"/>
          </a:xfrm>
        </p:grpSpPr>
        <p:sp>
          <p:nvSpPr>
            <p:cNvPr id="22" name="Freeform 22"/>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09C84">
                    <a:alpha val="100000"/>
                  </a:srgbClr>
                </a:gs>
                <a:gs pos="100000">
                  <a:srgbClr val="024A3D">
                    <a:alpha val="100000"/>
                  </a:srgbClr>
                </a:gs>
              </a:gsLst>
              <a:path path="circle">
                <a:fillToRect l="50000" t="50000" r="50000" b="50000"/>
              </a:path>
            </a:gradFill>
            <a:ln w="57150" cap="rnd">
              <a:gradFill>
                <a:gsLst>
                  <a:gs pos="0">
                    <a:srgbClr val="D3FFFA">
                      <a:alpha val="100000"/>
                    </a:srgbClr>
                  </a:gs>
                  <a:gs pos="50000">
                    <a:srgbClr val="92CABD">
                      <a:alpha val="100000"/>
                    </a:srgbClr>
                  </a:gs>
                  <a:gs pos="100000">
                    <a:srgbClr val="3DE4C8">
                      <a:alpha val="100000"/>
                    </a:srgbClr>
                  </a:gs>
                </a:gsLst>
                <a:path path="circle">
                  <a:fillToRect r="100000" b="100000"/>
                </a:path>
                <a:tileRect l="-100000" t="-100000"/>
              </a:gradFill>
              <a:prstDash val="solid"/>
              <a:round/>
            </a:ln>
          </p:spPr>
          <p:txBody>
            <a:bodyPr/>
            <a:lstStyle/>
            <a:p>
              <a:endParaRPr lang="en-AZ"/>
            </a:p>
          </p:txBody>
        </p:sp>
        <p:sp>
          <p:nvSpPr>
            <p:cNvPr id="23" name="TextBox 23"/>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10308745" y="7306552"/>
            <a:ext cx="6601877" cy="813341"/>
            <a:chOff x="0" y="0"/>
            <a:chExt cx="1962261" cy="241748"/>
          </a:xfrm>
        </p:grpSpPr>
        <p:sp>
          <p:nvSpPr>
            <p:cNvPr id="25" name="Freeform 25"/>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09C84">
                    <a:alpha val="100000"/>
                  </a:srgbClr>
                </a:gs>
                <a:gs pos="100000">
                  <a:srgbClr val="024A3D">
                    <a:alpha val="100000"/>
                  </a:srgbClr>
                </a:gs>
              </a:gsLst>
              <a:path path="circle">
                <a:fillToRect l="50000" t="50000" r="50000" b="50000"/>
              </a:path>
            </a:gradFill>
            <a:ln w="57150" cap="rnd">
              <a:gradFill>
                <a:gsLst>
                  <a:gs pos="0">
                    <a:srgbClr val="D3FFFA">
                      <a:alpha val="100000"/>
                    </a:srgbClr>
                  </a:gs>
                  <a:gs pos="50000">
                    <a:srgbClr val="92CABD">
                      <a:alpha val="100000"/>
                    </a:srgbClr>
                  </a:gs>
                  <a:gs pos="100000">
                    <a:srgbClr val="3DE4C8">
                      <a:alpha val="100000"/>
                    </a:srgbClr>
                  </a:gs>
                </a:gsLst>
                <a:path path="circle">
                  <a:fillToRect r="100000" b="100000"/>
                </a:path>
                <a:tileRect l="-100000" t="-100000"/>
              </a:gradFill>
              <a:prstDash val="solid"/>
              <a:round/>
            </a:ln>
          </p:spPr>
          <p:txBody>
            <a:bodyPr/>
            <a:lstStyle/>
            <a:p>
              <a:endParaRPr lang="en-AZ"/>
            </a:p>
          </p:txBody>
        </p:sp>
        <p:sp>
          <p:nvSpPr>
            <p:cNvPr id="26" name="TextBox 26"/>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1598416" y="4171045"/>
            <a:ext cx="6601877" cy="813341"/>
            <a:chOff x="0" y="0"/>
            <a:chExt cx="1962261" cy="241748"/>
          </a:xfrm>
        </p:grpSpPr>
        <p:sp>
          <p:nvSpPr>
            <p:cNvPr id="28" name="Freeform 28"/>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F4A52">
                    <a:alpha val="100000"/>
                  </a:srgbClr>
                </a:gs>
                <a:gs pos="100000">
                  <a:srgbClr val="33ADCD">
                    <a:alpha val="100000"/>
                  </a:srgbClr>
                </a:gs>
              </a:gsLst>
              <a:lin ang="5400000"/>
            </a:gradFill>
            <a:ln w="57150" cap="rnd">
              <a:gradFill>
                <a:gsLst>
                  <a:gs pos="0">
                    <a:srgbClr val="000000">
                      <a:alpha val="100000"/>
                    </a:srgbClr>
                  </a:gs>
                  <a:gs pos="100000">
                    <a:srgbClr val="33ADCD">
                      <a:alpha val="100000"/>
                    </a:srgbClr>
                  </a:gs>
                </a:gsLst>
                <a:path path="circle">
                  <a:fillToRect l="50000" t="50000" r="50000" b="50000"/>
                </a:path>
              </a:gradFill>
              <a:prstDash val="solid"/>
              <a:round/>
            </a:ln>
          </p:spPr>
          <p:txBody>
            <a:bodyPr/>
            <a:lstStyle/>
            <a:p>
              <a:endParaRPr lang="en-AZ"/>
            </a:p>
          </p:txBody>
        </p:sp>
        <p:sp>
          <p:nvSpPr>
            <p:cNvPr id="29" name="TextBox 29"/>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30" name="Group 30"/>
          <p:cNvGrpSpPr/>
          <p:nvPr/>
        </p:nvGrpSpPr>
        <p:grpSpPr>
          <a:xfrm>
            <a:off x="1598416" y="5305490"/>
            <a:ext cx="6601877" cy="813341"/>
            <a:chOff x="0" y="0"/>
            <a:chExt cx="1962261" cy="241748"/>
          </a:xfrm>
        </p:grpSpPr>
        <p:sp>
          <p:nvSpPr>
            <p:cNvPr id="31" name="Freeform 31"/>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F4A52">
                    <a:alpha val="100000"/>
                  </a:srgbClr>
                </a:gs>
                <a:gs pos="100000">
                  <a:srgbClr val="33ADCD">
                    <a:alpha val="100000"/>
                  </a:srgbClr>
                </a:gs>
              </a:gsLst>
              <a:lin ang="5400000"/>
            </a:gradFill>
            <a:ln w="57150" cap="rnd">
              <a:gradFill>
                <a:gsLst>
                  <a:gs pos="0">
                    <a:srgbClr val="000000">
                      <a:alpha val="100000"/>
                    </a:srgbClr>
                  </a:gs>
                  <a:gs pos="100000">
                    <a:srgbClr val="33ADCD">
                      <a:alpha val="100000"/>
                    </a:srgbClr>
                  </a:gs>
                </a:gsLst>
                <a:path path="circle">
                  <a:fillToRect l="50000" t="50000" r="50000" b="50000"/>
                </a:path>
              </a:gradFill>
              <a:prstDash val="solid"/>
              <a:round/>
            </a:ln>
          </p:spPr>
          <p:txBody>
            <a:bodyPr/>
            <a:lstStyle/>
            <a:p>
              <a:endParaRPr lang="en-AZ"/>
            </a:p>
          </p:txBody>
        </p:sp>
        <p:sp>
          <p:nvSpPr>
            <p:cNvPr id="32" name="TextBox 32"/>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33" name="Group 33"/>
          <p:cNvGrpSpPr/>
          <p:nvPr/>
        </p:nvGrpSpPr>
        <p:grpSpPr>
          <a:xfrm>
            <a:off x="1598416" y="6442682"/>
            <a:ext cx="6601877" cy="813341"/>
            <a:chOff x="0" y="0"/>
            <a:chExt cx="1962261" cy="241748"/>
          </a:xfrm>
        </p:grpSpPr>
        <p:sp>
          <p:nvSpPr>
            <p:cNvPr id="34" name="Freeform 34"/>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F4A52">
                    <a:alpha val="100000"/>
                  </a:srgbClr>
                </a:gs>
                <a:gs pos="100000">
                  <a:srgbClr val="33ADCD">
                    <a:alpha val="100000"/>
                  </a:srgbClr>
                </a:gs>
              </a:gsLst>
              <a:lin ang="5400000"/>
            </a:gradFill>
            <a:ln w="57150" cap="rnd">
              <a:gradFill>
                <a:gsLst>
                  <a:gs pos="0">
                    <a:srgbClr val="000000">
                      <a:alpha val="100000"/>
                    </a:srgbClr>
                  </a:gs>
                  <a:gs pos="100000">
                    <a:srgbClr val="33ADCD">
                      <a:alpha val="100000"/>
                    </a:srgbClr>
                  </a:gs>
                </a:gsLst>
                <a:path path="circle">
                  <a:fillToRect l="50000" t="50000" r="50000" b="50000"/>
                </a:path>
              </a:gradFill>
              <a:prstDash val="solid"/>
              <a:round/>
            </a:ln>
          </p:spPr>
          <p:txBody>
            <a:bodyPr/>
            <a:lstStyle/>
            <a:p>
              <a:endParaRPr lang="en-AZ"/>
            </a:p>
          </p:txBody>
        </p:sp>
        <p:sp>
          <p:nvSpPr>
            <p:cNvPr id="35" name="TextBox 35"/>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36" name="Group 36"/>
          <p:cNvGrpSpPr/>
          <p:nvPr/>
        </p:nvGrpSpPr>
        <p:grpSpPr>
          <a:xfrm>
            <a:off x="1598416" y="7579873"/>
            <a:ext cx="6601877" cy="813341"/>
            <a:chOff x="0" y="0"/>
            <a:chExt cx="1962261" cy="241748"/>
          </a:xfrm>
        </p:grpSpPr>
        <p:sp>
          <p:nvSpPr>
            <p:cNvPr id="37" name="Freeform 37"/>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F4A52">
                    <a:alpha val="100000"/>
                  </a:srgbClr>
                </a:gs>
                <a:gs pos="100000">
                  <a:srgbClr val="33ADCD">
                    <a:alpha val="100000"/>
                  </a:srgbClr>
                </a:gs>
              </a:gsLst>
              <a:lin ang="5400000"/>
            </a:gradFill>
            <a:ln w="57150" cap="rnd">
              <a:gradFill>
                <a:gsLst>
                  <a:gs pos="0">
                    <a:srgbClr val="000000">
                      <a:alpha val="100000"/>
                    </a:srgbClr>
                  </a:gs>
                  <a:gs pos="100000">
                    <a:srgbClr val="33ADCD">
                      <a:alpha val="100000"/>
                    </a:srgbClr>
                  </a:gs>
                </a:gsLst>
                <a:path path="circle">
                  <a:fillToRect l="50000" t="50000" r="50000" b="50000"/>
                </a:path>
              </a:gradFill>
              <a:prstDash val="solid"/>
              <a:round/>
            </a:ln>
          </p:spPr>
          <p:txBody>
            <a:bodyPr/>
            <a:lstStyle/>
            <a:p>
              <a:endParaRPr lang="en-AZ"/>
            </a:p>
          </p:txBody>
        </p:sp>
        <p:sp>
          <p:nvSpPr>
            <p:cNvPr id="38" name="TextBox 38"/>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sp>
        <p:nvSpPr>
          <p:cNvPr id="39" name="Freeform 39"/>
          <p:cNvSpPr/>
          <p:nvPr/>
        </p:nvSpPr>
        <p:spPr>
          <a:xfrm>
            <a:off x="1856555" y="3003796"/>
            <a:ext cx="549928" cy="575841"/>
          </a:xfrm>
          <a:custGeom>
            <a:avLst/>
            <a:gdLst/>
            <a:ahLst/>
            <a:cxnLst/>
            <a:rect l="l" t="t" r="r" b="b"/>
            <a:pathLst>
              <a:path w="549928" h="575841">
                <a:moveTo>
                  <a:pt x="0" y="0"/>
                </a:moveTo>
                <a:lnTo>
                  <a:pt x="549928" y="0"/>
                </a:lnTo>
                <a:lnTo>
                  <a:pt x="549928" y="575841"/>
                </a:lnTo>
                <a:lnTo>
                  <a:pt x="0" y="57584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Z"/>
          </a:p>
        </p:txBody>
      </p:sp>
      <p:sp>
        <p:nvSpPr>
          <p:cNvPr id="40" name="Freeform 40"/>
          <p:cNvSpPr/>
          <p:nvPr/>
        </p:nvSpPr>
        <p:spPr>
          <a:xfrm>
            <a:off x="10478164" y="2545034"/>
            <a:ext cx="690863" cy="656320"/>
          </a:xfrm>
          <a:custGeom>
            <a:avLst/>
            <a:gdLst/>
            <a:ahLst/>
            <a:cxnLst/>
            <a:rect l="l" t="t" r="r" b="b"/>
            <a:pathLst>
              <a:path w="690863" h="656320">
                <a:moveTo>
                  <a:pt x="0" y="0"/>
                </a:moveTo>
                <a:lnTo>
                  <a:pt x="690863" y="0"/>
                </a:lnTo>
                <a:lnTo>
                  <a:pt x="690863" y="656321"/>
                </a:lnTo>
                <a:lnTo>
                  <a:pt x="0" y="6563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42" name="TextBox 42"/>
          <p:cNvSpPr txBox="1"/>
          <p:nvPr/>
        </p:nvSpPr>
        <p:spPr>
          <a:xfrm>
            <a:off x="3016083" y="2810334"/>
            <a:ext cx="4148492" cy="563829"/>
          </a:xfrm>
          <a:prstGeom prst="rect">
            <a:avLst/>
          </a:prstGeom>
        </p:spPr>
        <p:txBody>
          <a:bodyPr lIns="0" tIns="0" rIns="0" bIns="0" rtlCol="0" anchor="t">
            <a:spAutoFit/>
          </a:bodyPr>
          <a:lstStyle/>
          <a:p>
            <a:pPr algn="ctr">
              <a:lnSpc>
                <a:spcPts val="4415"/>
              </a:lnSpc>
            </a:pPr>
            <a:r>
              <a:rPr lang="en-US" sz="315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SOCIAL INNOVATION</a:t>
            </a:r>
          </a:p>
        </p:txBody>
      </p:sp>
      <p:sp>
        <p:nvSpPr>
          <p:cNvPr id="43" name="TextBox 43"/>
          <p:cNvSpPr txBox="1"/>
          <p:nvPr/>
        </p:nvSpPr>
        <p:spPr>
          <a:xfrm>
            <a:off x="7505030" y="9811827"/>
            <a:ext cx="329698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
        <p:nvSpPr>
          <p:cNvPr id="44" name="TextBox 44"/>
          <p:cNvSpPr txBox="1"/>
          <p:nvPr/>
        </p:nvSpPr>
        <p:spPr>
          <a:xfrm>
            <a:off x="1038225" y="893407"/>
            <a:ext cx="8115300" cy="535968"/>
          </a:xfrm>
          <a:prstGeom prst="rect">
            <a:avLst/>
          </a:prstGeom>
        </p:spPr>
        <p:txBody>
          <a:bodyPr lIns="0" tIns="0" rIns="0" bIns="0" rtlCol="0" anchor="t">
            <a:spAutoFit/>
          </a:bodyPr>
          <a:lstStyle/>
          <a:p>
            <a:pPr algn="l">
              <a:lnSpc>
                <a:spcPts val="4063"/>
              </a:lnSpc>
            </a:pPr>
            <a:r>
              <a:rPr lang="en-US" sz="4104" b="1" spc="-155" dirty="0">
                <a:solidFill>
                  <a:srgbClr val="FFFFFF"/>
                </a:solidFill>
                <a:latin typeface="Open Sauce Heavy"/>
                <a:ea typeface="Open Sauce Heavy"/>
                <a:cs typeface="Open Sauce Heavy"/>
                <a:sym typeface="Open Sauce Heavy"/>
              </a:rPr>
              <a:t>OIC LABOUR CENTRE IN ACTION</a:t>
            </a:r>
          </a:p>
        </p:txBody>
      </p:sp>
      <p:sp>
        <p:nvSpPr>
          <p:cNvPr id="45" name="TextBox 45"/>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
        <p:nvSpPr>
          <p:cNvPr id="46" name="TextBox 46"/>
          <p:cNvSpPr txBox="1"/>
          <p:nvPr/>
        </p:nvSpPr>
        <p:spPr>
          <a:xfrm>
            <a:off x="11695092" y="2358577"/>
            <a:ext cx="5215531" cy="876300"/>
          </a:xfrm>
          <a:prstGeom prst="rect">
            <a:avLst/>
          </a:prstGeom>
        </p:spPr>
        <p:txBody>
          <a:bodyPr lIns="0" tIns="0" rIns="0" bIns="0" rtlCol="0" anchor="t">
            <a:spAutoFit/>
          </a:bodyPr>
          <a:lstStyle/>
          <a:p>
            <a:pPr algn="l">
              <a:lnSpc>
                <a:spcPts val="3432"/>
              </a:lnSpc>
            </a:pPr>
            <a:r>
              <a:rPr lang="en-US" sz="2860" b="1" dirty="0">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WUF13 — GREEN TECHNOLOGY</a:t>
            </a:r>
          </a:p>
        </p:txBody>
      </p:sp>
      <p:sp>
        <p:nvSpPr>
          <p:cNvPr id="47" name="TextBox 47"/>
          <p:cNvSpPr txBox="1"/>
          <p:nvPr/>
        </p:nvSpPr>
        <p:spPr>
          <a:xfrm>
            <a:off x="3053112" y="3503418"/>
            <a:ext cx="2042763" cy="181013"/>
          </a:xfrm>
          <a:prstGeom prst="rect">
            <a:avLst/>
          </a:prstGeom>
        </p:spPr>
        <p:txBody>
          <a:bodyPr lIns="0" tIns="0" rIns="0" bIns="0" rtlCol="0" anchor="t">
            <a:spAutoFit/>
          </a:bodyPr>
          <a:lstStyle/>
          <a:p>
            <a:pPr algn="l">
              <a:lnSpc>
                <a:spcPts val="1415"/>
              </a:lnSpc>
            </a:pPr>
            <a:r>
              <a:rPr lang="en-US" sz="1430" b="1" i="1" spc="-74">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19 MAY 2026 | ONLINE</a:t>
            </a:r>
          </a:p>
        </p:txBody>
      </p:sp>
      <p:sp>
        <p:nvSpPr>
          <p:cNvPr id="48" name="TextBox 48"/>
          <p:cNvSpPr txBox="1"/>
          <p:nvPr/>
        </p:nvSpPr>
        <p:spPr>
          <a:xfrm>
            <a:off x="11695092" y="3335181"/>
            <a:ext cx="2149138" cy="187335"/>
          </a:xfrm>
          <a:prstGeom prst="rect">
            <a:avLst/>
          </a:prstGeom>
        </p:spPr>
        <p:txBody>
          <a:bodyPr lIns="0" tIns="0" rIns="0" bIns="0" rtlCol="0" anchor="t">
            <a:spAutoFit/>
          </a:bodyPr>
          <a:lstStyle/>
          <a:p>
            <a:pPr algn="l">
              <a:lnSpc>
                <a:spcPts val="1412"/>
              </a:lnSpc>
            </a:pPr>
            <a:r>
              <a:rPr lang="en-US" sz="1426" b="1" i="1" spc="-74">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22 MAY 2026 | BAKU</a:t>
            </a:r>
          </a:p>
        </p:txBody>
      </p:sp>
      <p:sp>
        <p:nvSpPr>
          <p:cNvPr id="49" name="TextBox 49"/>
          <p:cNvSpPr txBox="1"/>
          <p:nvPr/>
        </p:nvSpPr>
        <p:spPr>
          <a:xfrm>
            <a:off x="10619007" y="4011385"/>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Green skills</a:t>
            </a:r>
          </a:p>
        </p:txBody>
      </p:sp>
      <p:sp>
        <p:nvSpPr>
          <p:cNvPr id="50" name="TextBox 50"/>
          <p:cNvSpPr txBox="1"/>
          <p:nvPr/>
        </p:nvSpPr>
        <p:spPr>
          <a:xfrm>
            <a:off x="10630570" y="5187936"/>
            <a:ext cx="5959278" cy="407991"/>
          </a:xfrm>
          <a:prstGeom prst="rect">
            <a:avLst/>
          </a:prstGeom>
        </p:spPr>
        <p:txBody>
          <a:bodyPr lIns="0" tIns="0" rIns="0" bIns="0" rtlCol="0" anchor="t">
            <a:spAutoFit/>
          </a:bodyPr>
          <a:lstStyle/>
          <a:p>
            <a:pPr algn="ctr">
              <a:lnSpc>
                <a:spcPts val="3240"/>
              </a:lnSpc>
            </a:pPr>
            <a:r>
              <a:rPr lang="en-US" sz="231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Emerging occupations</a:t>
            </a:r>
          </a:p>
        </p:txBody>
      </p:sp>
      <p:sp>
        <p:nvSpPr>
          <p:cNvPr id="51" name="TextBox 51"/>
          <p:cNvSpPr txBox="1"/>
          <p:nvPr/>
        </p:nvSpPr>
        <p:spPr>
          <a:xfrm>
            <a:off x="10619007" y="6340811"/>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Workforce planning</a:t>
            </a:r>
          </a:p>
        </p:txBody>
      </p:sp>
      <p:sp>
        <p:nvSpPr>
          <p:cNvPr id="52" name="TextBox 52"/>
          <p:cNvSpPr txBox="1"/>
          <p:nvPr/>
        </p:nvSpPr>
        <p:spPr>
          <a:xfrm>
            <a:off x="10458619" y="7487527"/>
            <a:ext cx="6291616" cy="391795"/>
          </a:xfrm>
          <a:prstGeom prst="rect">
            <a:avLst/>
          </a:prstGeom>
        </p:spPr>
        <p:txBody>
          <a:bodyPr lIns="0" tIns="0" rIns="0" bIns="0" rtlCol="0" anchor="t">
            <a:spAutoFit/>
          </a:bodyPr>
          <a:lstStyle/>
          <a:p>
            <a:pPr algn="ctr">
              <a:lnSpc>
                <a:spcPts val="3079"/>
              </a:lnSpc>
            </a:pPr>
            <a:r>
              <a:rPr lang="en-US" sz="2199"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Training-system alignment</a:t>
            </a:r>
          </a:p>
        </p:txBody>
      </p:sp>
      <p:sp>
        <p:nvSpPr>
          <p:cNvPr id="53" name="TextBox 53"/>
          <p:cNvSpPr txBox="1"/>
          <p:nvPr/>
        </p:nvSpPr>
        <p:spPr>
          <a:xfrm>
            <a:off x="1890545" y="4315914"/>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Future-skills anticipation</a:t>
            </a:r>
          </a:p>
        </p:txBody>
      </p:sp>
      <p:sp>
        <p:nvSpPr>
          <p:cNvPr id="54" name="TextBox 54"/>
          <p:cNvSpPr txBox="1"/>
          <p:nvPr/>
        </p:nvSpPr>
        <p:spPr>
          <a:xfrm>
            <a:off x="1913935" y="5456630"/>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Skills alignment</a:t>
            </a:r>
          </a:p>
        </p:txBody>
      </p:sp>
      <p:sp>
        <p:nvSpPr>
          <p:cNvPr id="55" name="TextBox 55"/>
          <p:cNvSpPr txBox="1"/>
          <p:nvPr/>
        </p:nvSpPr>
        <p:spPr>
          <a:xfrm>
            <a:off x="1939819" y="6595082"/>
            <a:ext cx="5970840" cy="456929"/>
          </a:xfrm>
          <a:prstGeom prst="rect">
            <a:avLst/>
          </a:prstGeom>
        </p:spPr>
        <p:txBody>
          <a:bodyPr lIns="0" tIns="0" rIns="0" bIns="0" rtlCol="0" anchor="t">
            <a:spAutoFit/>
          </a:bodyPr>
          <a:lstStyle/>
          <a:p>
            <a:pPr algn="ctr">
              <a:lnSpc>
                <a:spcPts val="3604"/>
              </a:lnSpc>
            </a:pPr>
            <a:r>
              <a:rPr lang="en-US" sz="2574" b="1" dirty="0">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AI-supported labour information</a:t>
            </a:r>
          </a:p>
        </p:txBody>
      </p:sp>
      <p:sp>
        <p:nvSpPr>
          <p:cNvPr id="56" name="TextBox 56"/>
          <p:cNvSpPr txBox="1"/>
          <p:nvPr/>
        </p:nvSpPr>
        <p:spPr>
          <a:xfrm>
            <a:off x="1913935" y="7732273"/>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Cross-border skills recognition</a:t>
            </a:r>
          </a:p>
        </p:txBody>
      </p:sp>
      <p:sp>
        <p:nvSpPr>
          <p:cNvPr id="57" name="TextBox 57"/>
          <p:cNvSpPr txBox="1"/>
          <p:nvPr/>
        </p:nvSpPr>
        <p:spPr>
          <a:xfrm>
            <a:off x="1960217" y="8671815"/>
            <a:ext cx="5878275" cy="500760"/>
          </a:xfrm>
          <a:prstGeom prst="rect">
            <a:avLst/>
          </a:prstGeom>
        </p:spPr>
        <p:txBody>
          <a:bodyPr lIns="0" tIns="0" rIns="0" bIns="0" rtlCol="0" anchor="t">
            <a:spAutoFit/>
          </a:bodyPr>
          <a:lstStyle/>
          <a:p>
            <a:pPr algn="ctr">
              <a:lnSpc>
                <a:spcPts val="1952"/>
              </a:lnSpc>
            </a:pPr>
            <a:r>
              <a:rPr lang="en-US" sz="1972" b="1" i="1" spc="-102">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Labour-market systems </a:t>
            </a:r>
          </a:p>
          <a:p>
            <a:pPr algn="ctr">
              <a:lnSpc>
                <a:spcPts val="1952"/>
              </a:lnSpc>
            </a:pPr>
            <a:r>
              <a:rPr lang="en-US" sz="1972" b="1" i="1" spc="-102">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that respond faster</a:t>
            </a:r>
          </a:p>
        </p:txBody>
      </p:sp>
      <p:sp>
        <p:nvSpPr>
          <p:cNvPr id="58" name="TextBox 58"/>
          <p:cNvSpPr txBox="1"/>
          <p:nvPr/>
        </p:nvSpPr>
        <p:spPr>
          <a:xfrm>
            <a:off x="11491724" y="8529469"/>
            <a:ext cx="4225407" cy="509740"/>
          </a:xfrm>
          <a:prstGeom prst="rect">
            <a:avLst/>
          </a:prstGeom>
        </p:spPr>
        <p:txBody>
          <a:bodyPr lIns="0" tIns="0" rIns="0" bIns="0" rtlCol="0" anchor="t">
            <a:spAutoFit/>
          </a:bodyPr>
          <a:lstStyle/>
          <a:p>
            <a:pPr algn="ctr">
              <a:lnSpc>
                <a:spcPts val="1950"/>
              </a:lnSpc>
            </a:pPr>
            <a:r>
              <a:rPr lang="en-US" sz="1970" b="1" i="1" spc="-102">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Preparing skills systems for </a:t>
            </a:r>
          </a:p>
          <a:p>
            <a:pPr algn="ctr">
              <a:lnSpc>
                <a:spcPts val="1950"/>
              </a:lnSpc>
            </a:pPr>
            <a:r>
              <a:rPr lang="en-US" sz="1970" b="1" i="1" spc="-102">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the green transition</a:t>
            </a:r>
          </a:p>
        </p:txBody>
      </p:sp>
      <p:sp>
        <p:nvSpPr>
          <p:cNvPr id="60" name="TextBox 41">
            <a:extLst>
              <a:ext uri="{FF2B5EF4-FFF2-40B4-BE49-F238E27FC236}">
                <a16:creationId xmlns:a16="http://schemas.microsoft.com/office/drawing/2014/main" id="{7605CC3C-19D8-9010-47D5-DE5ECF768B67}"/>
              </a:ext>
            </a:extLst>
          </p:cNvPr>
          <p:cNvSpPr txBox="1"/>
          <p:nvPr/>
        </p:nvSpPr>
        <p:spPr>
          <a:xfrm>
            <a:off x="1028700" y="1605029"/>
            <a:ext cx="8937463" cy="384721"/>
          </a:xfrm>
          <a:prstGeom prst="rect">
            <a:avLst/>
          </a:prstGeom>
        </p:spPr>
        <p:txBody>
          <a:bodyPr wrap="square" lIns="0" tIns="0" rIns="0" bIns="0" rtlCol="0" anchor="t">
            <a:spAutoFit/>
          </a:bodyPr>
          <a:lstStyle/>
          <a:p>
            <a:pPr algn="l">
              <a:lnSpc>
                <a:spcPts val="3022"/>
              </a:lnSpc>
            </a:pPr>
            <a:r>
              <a:rPr lang="en-US" sz="2500" b="1" i="1" spc="-158" dirty="0">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Since the previous meeting of this Working Group (Online)</a:t>
            </a:r>
          </a:p>
        </p:txBody>
      </p:sp>
    </p:spTree>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932681" flipH="1" flipV="1">
            <a:off x="-3690949" y="-1796040"/>
            <a:ext cx="14220834" cy="14203058"/>
          </a:xfrm>
          <a:custGeom>
            <a:avLst/>
            <a:gdLst/>
            <a:ahLst/>
            <a:cxnLst/>
            <a:rect l="l" t="t" r="r" b="b"/>
            <a:pathLst>
              <a:path w="14220834" h="14203058">
                <a:moveTo>
                  <a:pt x="14220834" y="14203058"/>
                </a:moveTo>
                <a:lnTo>
                  <a:pt x="0" y="14203058"/>
                </a:lnTo>
                <a:lnTo>
                  <a:pt x="0" y="0"/>
                </a:lnTo>
                <a:lnTo>
                  <a:pt x="14220834" y="0"/>
                </a:lnTo>
                <a:lnTo>
                  <a:pt x="14220834" y="14203058"/>
                </a:lnTo>
                <a:close/>
              </a:path>
            </a:pathLst>
          </a:custGeom>
          <a:blipFill>
            <a:blip r:embed="rId2"/>
            <a:stretch>
              <a:fillRect/>
            </a:stretch>
          </a:blipFill>
        </p:spPr>
        <p:txBody>
          <a:bodyPr/>
          <a:lstStyle/>
          <a:p>
            <a:endParaRPr lang="en-AZ"/>
          </a:p>
        </p:txBody>
      </p:sp>
      <p:grpSp>
        <p:nvGrpSpPr>
          <p:cNvPr id="3" name="Group 3"/>
          <p:cNvGrpSpPr/>
          <p:nvPr/>
        </p:nvGrpSpPr>
        <p:grpSpPr>
          <a:xfrm>
            <a:off x="1028700" y="2516459"/>
            <a:ext cx="7583417" cy="6984700"/>
            <a:chOff x="0" y="0"/>
            <a:chExt cx="2254002" cy="2076046"/>
          </a:xfrm>
        </p:grpSpPr>
        <p:sp>
          <p:nvSpPr>
            <p:cNvPr id="4" name="Freeform 4"/>
            <p:cNvSpPr/>
            <p:nvPr/>
          </p:nvSpPr>
          <p:spPr>
            <a:xfrm>
              <a:off x="0" y="0"/>
              <a:ext cx="2254002" cy="2076047"/>
            </a:xfrm>
            <a:custGeom>
              <a:avLst/>
              <a:gdLst/>
              <a:ahLst/>
              <a:cxnLst/>
              <a:rect l="l" t="t" r="r" b="b"/>
              <a:pathLst>
                <a:path w="2254002" h="2076047">
                  <a:moveTo>
                    <a:pt x="51045" y="0"/>
                  </a:moveTo>
                  <a:lnTo>
                    <a:pt x="2202957" y="0"/>
                  </a:lnTo>
                  <a:cubicBezTo>
                    <a:pt x="2216495" y="0"/>
                    <a:pt x="2229478" y="5378"/>
                    <a:pt x="2239051" y="14951"/>
                  </a:cubicBezTo>
                  <a:cubicBezTo>
                    <a:pt x="2248624" y="24524"/>
                    <a:pt x="2254002" y="37507"/>
                    <a:pt x="2254002" y="51045"/>
                  </a:cubicBezTo>
                  <a:lnTo>
                    <a:pt x="2254002" y="2025001"/>
                  </a:lnTo>
                  <a:cubicBezTo>
                    <a:pt x="2254002" y="2038540"/>
                    <a:pt x="2248624" y="2051523"/>
                    <a:pt x="2239051" y="2061096"/>
                  </a:cubicBezTo>
                  <a:cubicBezTo>
                    <a:pt x="2229478" y="2070669"/>
                    <a:pt x="2216495" y="2076047"/>
                    <a:pt x="2202957" y="2076047"/>
                  </a:cubicBezTo>
                  <a:lnTo>
                    <a:pt x="51045" y="2076047"/>
                  </a:lnTo>
                  <a:cubicBezTo>
                    <a:pt x="37507" y="2076047"/>
                    <a:pt x="24524" y="2070669"/>
                    <a:pt x="14951" y="2061096"/>
                  </a:cubicBezTo>
                  <a:cubicBezTo>
                    <a:pt x="5378" y="2051523"/>
                    <a:pt x="0" y="2038540"/>
                    <a:pt x="0" y="2025001"/>
                  </a:cubicBezTo>
                  <a:lnTo>
                    <a:pt x="0" y="51045"/>
                  </a:lnTo>
                  <a:cubicBezTo>
                    <a:pt x="0" y="37507"/>
                    <a:pt x="5378" y="24524"/>
                    <a:pt x="14951" y="14951"/>
                  </a:cubicBezTo>
                  <a:cubicBezTo>
                    <a:pt x="24524" y="5378"/>
                    <a:pt x="37507" y="0"/>
                    <a:pt x="51045" y="0"/>
                  </a:cubicBezTo>
                  <a:close/>
                </a:path>
              </a:pathLst>
            </a:custGeom>
            <a:gradFill rotWithShape="1">
              <a:gsLst>
                <a:gs pos="0">
                  <a:srgbClr val="242F60">
                    <a:alpha val="100000"/>
                  </a:srgbClr>
                </a:gs>
                <a:gs pos="100000">
                  <a:srgbClr val="8098FF">
                    <a:alpha val="100000"/>
                  </a:srgbClr>
                </a:gs>
              </a:gsLst>
              <a:lin ang="0"/>
            </a:gradFill>
            <a:ln w="57150" cap="rnd">
              <a:gradFill>
                <a:gsLst>
                  <a:gs pos="0">
                    <a:srgbClr val="000000">
                      <a:alpha val="100000"/>
                    </a:srgbClr>
                  </a:gs>
                  <a:gs pos="100000">
                    <a:srgbClr val="8098FF">
                      <a:alpha val="100000"/>
                    </a:srgbClr>
                  </a:gs>
                </a:gsLst>
                <a:path path="circle">
                  <a:fillToRect l="50000" t="50000" r="50000" b="50000"/>
                </a:path>
              </a:gradFill>
              <a:prstDash val="solid"/>
              <a:round/>
            </a:ln>
          </p:spPr>
          <p:txBody>
            <a:bodyPr/>
            <a:lstStyle/>
            <a:p>
              <a:endParaRPr lang="en-AZ"/>
            </a:p>
          </p:txBody>
        </p:sp>
        <p:sp>
          <p:nvSpPr>
            <p:cNvPr id="5" name="TextBox 5"/>
            <p:cNvSpPr txBox="1"/>
            <p:nvPr/>
          </p:nvSpPr>
          <p:spPr>
            <a:xfrm>
              <a:off x="0" y="-38100"/>
              <a:ext cx="2254002" cy="2114146"/>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9692477" y="2011085"/>
            <a:ext cx="7566823" cy="7490074"/>
            <a:chOff x="0" y="0"/>
            <a:chExt cx="2616023" cy="2589489"/>
          </a:xfrm>
        </p:grpSpPr>
        <p:sp>
          <p:nvSpPr>
            <p:cNvPr id="7" name="Freeform 7"/>
            <p:cNvSpPr/>
            <p:nvPr/>
          </p:nvSpPr>
          <p:spPr>
            <a:xfrm>
              <a:off x="0" y="0"/>
              <a:ext cx="2616023" cy="2589489"/>
            </a:xfrm>
            <a:custGeom>
              <a:avLst/>
              <a:gdLst/>
              <a:ahLst/>
              <a:cxnLst/>
              <a:rect l="l" t="t" r="r" b="b"/>
              <a:pathLst>
                <a:path w="2616023" h="2589489">
                  <a:moveTo>
                    <a:pt x="51157" y="0"/>
                  </a:moveTo>
                  <a:lnTo>
                    <a:pt x="2564866" y="0"/>
                  </a:lnTo>
                  <a:cubicBezTo>
                    <a:pt x="2578433" y="0"/>
                    <a:pt x="2591445" y="5390"/>
                    <a:pt x="2601039" y="14984"/>
                  </a:cubicBezTo>
                  <a:cubicBezTo>
                    <a:pt x="2610633" y="24577"/>
                    <a:pt x="2616023" y="37589"/>
                    <a:pt x="2616023" y="51157"/>
                  </a:cubicBezTo>
                  <a:lnTo>
                    <a:pt x="2616023" y="2538332"/>
                  </a:lnTo>
                  <a:cubicBezTo>
                    <a:pt x="2616023" y="2551900"/>
                    <a:pt x="2610633" y="2564912"/>
                    <a:pt x="2601039" y="2574505"/>
                  </a:cubicBezTo>
                  <a:cubicBezTo>
                    <a:pt x="2591445" y="2584099"/>
                    <a:pt x="2578433" y="2589489"/>
                    <a:pt x="2564866" y="2589489"/>
                  </a:cubicBezTo>
                  <a:lnTo>
                    <a:pt x="51157" y="2589489"/>
                  </a:lnTo>
                  <a:cubicBezTo>
                    <a:pt x="37589" y="2589489"/>
                    <a:pt x="24577" y="2584099"/>
                    <a:pt x="14984" y="2574505"/>
                  </a:cubicBezTo>
                  <a:cubicBezTo>
                    <a:pt x="5390" y="2564912"/>
                    <a:pt x="0" y="2551900"/>
                    <a:pt x="0" y="2538332"/>
                  </a:cubicBezTo>
                  <a:lnTo>
                    <a:pt x="0" y="51157"/>
                  </a:lnTo>
                  <a:cubicBezTo>
                    <a:pt x="0" y="37589"/>
                    <a:pt x="5390" y="24577"/>
                    <a:pt x="14984" y="14984"/>
                  </a:cubicBezTo>
                  <a:cubicBezTo>
                    <a:pt x="24577" y="5390"/>
                    <a:pt x="37589" y="0"/>
                    <a:pt x="51157" y="0"/>
                  </a:cubicBezTo>
                  <a:close/>
                </a:path>
              </a:pathLst>
            </a:custGeom>
            <a:gradFill rotWithShape="1">
              <a:gsLst>
                <a:gs pos="0">
                  <a:srgbClr val="7B581A">
                    <a:alpha val="100000"/>
                  </a:srgbClr>
                </a:gs>
                <a:gs pos="100000">
                  <a:srgbClr val="FFA740">
                    <a:alpha val="100000"/>
                  </a:srgbClr>
                </a:gs>
              </a:gsLst>
              <a:lin ang="5400000"/>
            </a:gradFill>
            <a:ln w="57150" cap="rnd">
              <a:gradFill>
                <a:gsLst>
                  <a:gs pos="0">
                    <a:srgbClr val="543D14">
                      <a:alpha val="100000"/>
                    </a:srgbClr>
                  </a:gs>
                  <a:gs pos="100000">
                    <a:srgbClr val="FFA740">
                      <a:alpha val="100000"/>
                    </a:srgbClr>
                  </a:gs>
                </a:gsLst>
                <a:path path="circle">
                  <a:fillToRect l="50000" t="50000" r="50000" b="50000"/>
                </a:path>
              </a:gradFill>
              <a:prstDash val="solid"/>
              <a:round/>
            </a:ln>
          </p:spPr>
          <p:txBody>
            <a:bodyPr/>
            <a:lstStyle/>
            <a:p>
              <a:endParaRPr lang="en-AZ"/>
            </a:p>
          </p:txBody>
        </p:sp>
        <p:sp>
          <p:nvSpPr>
            <p:cNvPr id="8" name="TextBox 8"/>
            <p:cNvSpPr txBox="1"/>
            <p:nvPr/>
          </p:nvSpPr>
          <p:spPr>
            <a:xfrm>
              <a:off x="0" y="-38100"/>
              <a:ext cx="2616023" cy="2627589"/>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291259" y="2390852"/>
            <a:ext cx="1102774" cy="983311"/>
            <a:chOff x="0" y="0"/>
            <a:chExt cx="377708" cy="336791"/>
          </a:xfrm>
        </p:grpSpPr>
        <p:sp>
          <p:nvSpPr>
            <p:cNvPr id="10" name="Freeform 10"/>
            <p:cNvSpPr/>
            <p:nvPr/>
          </p:nvSpPr>
          <p:spPr>
            <a:xfrm>
              <a:off x="0" y="0"/>
              <a:ext cx="377708" cy="336791"/>
            </a:xfrm>
            <a:custGeom>
              <a:avLst/>
              <a:gdLst/>
              <a:ahLst/>
              <a:cxnLst/>
              <a:rect l="l" t="t" r="r" b="b"/>
              <a:pathLst>
                <a:path w="377708" h="336791">
                  <a:moveTo>
                    <a:pt x="168396" y="0"/>
                  </a:moveTo>
                  <a:lnTo>
                    <a:pt x="209312" y="0"/>
                  </a:lnTo>
                  <a:cubicBezTo>
                    <a:pt x="302315" y="0"/>
                    <a:pt x="377708" y="75393"/>
                    <a:pt x="377708" y="168396"/>
                  </a:cubicBezTo>
                  <a:lnTo>
                    <a:pt x="377708" y="168396"/>
                  </a:lnTo>
                  <a:cubicBezTo>
                    <a:pt x="377708" y="213057"/>
                    <a:pt x="359966" y="255889"/>
                    <a:pt x="328386" y="287469"/>
                  </a:cubicBezTo>
                  <a:cubicBezTo>
                    <a:pt x="296806" y="319049"/>
                    <a:pt x="253974" y="336791"/>
                    <a:pt x="209312" y="336791"/>
                  </a:cubicBezTo>
                  <a:lnTo>
                    <a:pt x="168396" y="336791"/>
                  </a:lnTo>
                  <a:cubicBezTo>
                    <a:pt x="75393" y="336791"/>
                    <a:pt x="0" y="261398"/>
                    <a:pt x="0" y="168396"/>
                  </a:cubicBezTo>
                  <a:lnTo>
                    <a:pt x="0" y="168396"/>
                  </a:lnTo>
                  <a:cubicBezTo>
                    <a:pt x="0" y="75393"/>
                    <a:pt x="75393" y="0"/>
                    <a:pt x="168396" y="0"/>
                  </a:cubicBezTo>
                  <a:close/>
                </a:path>
              </a:pathLst>
            </a:custGeom>
            <a:gradFill rotWithShape="1">
              <a:gsLst>
                <a:gs pos="0">
                  <a:srgbClr val="51390F">
                    <a:alpha val="100000"/>
                  </a:srgbClr>
                </a:gs>
                <a:gs pos="100000">
                  <a:srgbClr val="F79B2E">
                    <a:alpha val="100000"/>
                  </a:srgbClr>
                </a:gs>
              </a:gsLst>
              <a:lin ang="5400000"/>
            </a:gradFill>
            <a:ln w="57150" cap="rnd">
              <a:gradFill>
                <a:gsLst>
                  <a:gs pos="0">
                    <a:srgbClr val="543D14">
                      <a:alpha val="100000"/>
                    </a:srgbClr>
                  </a:gs>
                  <a:gs pos="100000">
                    <a:srgbClr val="FFDCB2">
                      <a:alpha val="100000"/>
                    </a:srgbClr>
                  </a:gs>
                </a:gsLst>
                <a:path path="circle">
                  <a:fillToRect l="50000" t="50000" r="50000" b="50000"/>
                </a:path>
              </a:gradFill>
              <a:prstDash val="solid"/>
              <a:round/>
            </a:ln>
          </p:spPr>
          <p:txBody>
            <a:bodyPr/>
            <a:lstStyle/>
            <a:p>
              <a:endParaRPr lang="en-AZ"/>
            </a:p>
          </p:txBody>
        </p:sp>
        <p:sp>
          <p:nvSpPr>
            <p:cNvPr id="11" name="TextBox 11"/>
            <p:cNvSpPr txBox="1"/>
            <p:nvPr/>
          </p:nvSpPr>
          <p:spPr>
            <a:xfrm>
              <a:off x="0" y="-28575"/>
              <a:ext cx="377708" cy="365366"/>
            </a:xfrm>
            <a:prstGeom prst="rect">
              <a:avLst/>
            </a:prstGeom>
          </p:spPr>
          <p:txBody>
            <a:bodyPr lIns="50800" tIns="50800" rIns="50800" bIns="50800" rtlCol="0" anchor="ctr"/>
            <a:lstStyle/>
            <a:p>
              <a:pPr algn="ctr">
                <a:lnSpc>
                  <a:spcPts val="2015"/>
                </a:lnSpc>
              </a:pPr>
              <a:endParaRPr/>
            </a:p>
          </p:txBody>
        </p:sp>
      </p:grpSp>
      <p:grpSp>
        <p:nvGrpSpPr>
          <p:cNvPr id="12" name="Group 12"/>
          <p:cNvGrpSpPr/>
          <p:nvPr/>
        </p:nvGrpSpPr>
        <p:grpSpPr>
          <a:xfrm>
            <a:off x="1598416" y="2796727"/>
            <a:ext cx="1086746" cy="949090"/>
            <a:chOff x="0" y="0"/>
            <a:chExt cx="339095" cy="296142"/>
          </a:xfrm>
        </p:grpSpPr>
        <p:sp>
          <p:nvSpPr>
            <p:cNvPr id="13" name="Freeform 13"/>
            <p:cNvSpPr/>
            <p:nvPr/>
          </p:nvSpPr>
          <p:spPr>
            <a:xfrm>
              <a:off x="0" y="0"/>
              <a:ext cx="339095" cy="296142"/>
            </a:xfrm>
            <a:custGeom>
              <a:avLst/>
              <a:gdLst/>
              <a:ahLst/>
              <a:cxnLst/>
              <a:rect l="l" t="t" r="r" b="b"/>
              <a:pathLst>
                <a:path w="339095" h="296142">
                  <a:moveTo>
                    <a:pt x="148071" y="0"/>
                  </a:moveTo>
                  <a:lnTo>
                    <a:pt x="191024" y="0"/>
                  </a:lnTo>
                  <a:cubicBezTo>
                    <a:pt x="272801" y="0"/>
                    <a:pt x="339095" y="66294"/>
                    <a:pt x="339095" y="148071"/>
                  </a:cubicBezTo>
                  <a:lnTo>
                    <a:pt x="339095" y="148071"/>
                  </a:lnTo>
                  <a:cubicBezTo>
                    <a:pt x="339095" y="187342"/>
                    <a:pt x="323494" y="225004"/>
                    <a:pt x="295726" y="252773"/>
                  </a:cubicBezTo>
                  <a:cubicBezTo>
                    <a:pt x="267957" y="280542"/>
                    <a:pt x="230295" y="296142"/>
                    <a:pt x="191024" y="296142"/>
                  </a:cubicBezTo>
                  <a:lnTo>
                    <a:pt x="148071" y="296142"/>
                  </a:lnTo>
                  <a:cubicBezTo>
                    <a:pt x="108800" y="296142"/>
                    <a:pt x="71138" y="280542"/>
                    <a:pt x="43369" y="252773"/>
                  </a:cubicBezTo>
                  <a:cubicBezTo>
                    <a:pt x="15600" y="225004"/>
                    <a:pt x="0" y="187342"/>
                    <a:pt x="0" y="148071"/>
                  </a:cubicBezTo>
                  <a:lnTo>
                    <a:pt x="0" y="148071"/>
                  </a:lnTo>
                  <a:cubicBezTo>
                    <a:pt x="0" y="108800"/>
                    <a:pt x="15600" y="71138"/>
                    <a:pt x="43369" y="43369"/>
                  </a:cubicBezTo>
                  <a:cubicBezTo>
                    <a:pt x="71138" y="15600"/>
                    <a:pt x="108800" y="0"/>
                    <a:pt x="148071" y="0"/>
                  </a:cubicBezTo>
                  <a:close/>
                </a:path>
              </a:pathLst>
            </a:custGeom>
            <a:gradFill rotWithShape="1">
              <a:gsLst>
                <a:gs pos="0">
                  <a:srgbClr val="000000">
                    <a:alpha val="100000"/>
                  </a:srgbClr>
                </a:gs>
                <a:gs pos="100000">
                  <a:srgbClr val="8098FF">
                    <a:alpha val="100000"/>
                  </a:srgbClr>
                </a:gs>
              </a:gsLst>
              <a:lin ang="0"/>
            </a:gradFill>
            <a:ln w="57150" cap="rnd">
              <a:gradFill>
                <a:gsLst>
                  <a:gs pos="0">
                    <a:srgbClr val="000000">
                      <a:alpha val="100000"/>
                    </a:srgbClr>
                  </a:gs>
                  <a:gs pos="100000">
                    <a:srgbClr val="D380FF">
                      <a:alpha val="100000"/>
                    </a:srgbClr>
                  </a:gs>
                </a:gsLst>
                <a:path path="circle">
                  <a:fillToRect l="50000" t="50000" r="50000" b="50000"/>
                </a:path>
              </a:gradFill>
              <a:prstDash val="solid"/>
              <a:round/>
            </a:ln>
          </p:spPr>
          <p:txBody>
            <a:bodyPr/>
            <a:lstStyle/>
            <a:p>
              <a:endParaRPr lang="en-AZ"/>
            </a:p>
          </p:txBody>
        </p:sp>
        <p:sp>
          <p:nvSpPr>
            <p:cNvPr id="14" name="TextBox 14"/>
            <p:cNvSpPr txBox="1"/>
            <p:nvPr/>
          </p:nvSpPr>
          <p:spPr>
            <a:xfrm>
              <a:off x="0" y="-28575"/>
              <a:ext cx="339095" cy="324717"/>
            </a:xfrm>
            <a:prstGeom prst="rect">
              <a:avLst/>
            </a:prstGeom>
          </p:spPr>
          <p:txBody>
            <a:bodyPr lIns="50800" tIns="50800" rIns="50800" bIns="50800" rtlCol="0" anchor="ctr"/>
            <a:lstStyle/>
            <a:p>
              <a:pPr algn="ctr">
                <a:lnSpc>
                  <a:spcPts val="2015"/>
                </a:lnSpc>
              </a:pPr>
              <a:endParaRPr/>
            </a:p>
          </p:txBody>
        </p:sp>
      </p:grpSp>
      <p:sp>
        <p:nvSpPr>
          <p:cNvPr id="15" name="Freeform 15"/>
          <p:cNvSpPr/>
          <p:nvPr/>
        </p:nvSpPr>
        <p:spPr>
          <a:xfrm>
            <a:off x="1890545" y="3020028"/>
            <a:ext cx="502488" cy="502488"/>
          </a:xfrm>
          <a:custGeom>
            <a:avLst/>
            <a:gdLst/>
            <a:ahLst/>
            <a:cxnLst/>
            <a:rect l="l" t="t" r="r" b="b"/>
            <a:pathLst>
              <a:path w="502488" h="502488">
                <a:moveTo>
                  <a:pt x="0" y="0"/>
                </a:moveTo>
                <a:lnTo>
                  <a:pt x="502488" y="0"/>
                </a:lnTo>
                <a:lnTo>
                  <a:pt x="502488" y="502488"/>
                </a:lnTo>
                <a:lnTo>
                  <a:pt x="0" y="5024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Z"/>
          </a:p>
        </p:txBody>
      </p:sp>
      <p:sp>
        <p:nvSpPr>
          <p:cNvPr id="16" name="Freeform 16"/>
          <p:cNvSpPr/>
          <p:nvPr/>
        </p:nvSpPr>
        <p:spPr>
          <a:xfrm>
            <a:off x="10619007" y="2675641"/>
            <a:ext cx="447277" cy="413731"/>
          </a:xfrm>
          <a:custGeom>
            <a:avLst/>
            <a:gdLst/>
            <a:ahLst/>
            <a:cxnLst/>
            <a:rect l="l" t="t" r="r" b="b"/>
            <a:pathLst>
              <a:path w="447277" h="413731">
                <a:moveTo>
                  <a:pt x="0" y="0"/>
                </a:moveTo>
                <a:lnTo>
                  <a:pt x="447277" y="0"/>
                </a:lnTo>
                <a:lnTo>
                  <a:pt x="447277" y="413732"/>
                </a:lnTo>
                <a:lnTo>
                  <a:pt x="0" y="41373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7" name="TextBox 17"/>
          <p:cNvSpPr txBox="1"/>
          <p:nvPr/>
        </p:nvSpPr>
        <p:spPr>
          <a:xfrm>
            <a:off x="3016083" y="2810334"/>
            <a:ext cx="4622297" cy="563829"/>
          </a:xfrm>
          <a:prstGeom prst="rect">
            <a:avLst/>
          </a:prstGeom>
        </p:spPr>
        <p:txBody>
          <a:bodyPr lIns="0" tIns="0" rIns="0" bIns="0" rtlCol="0" anchor="t">
            <a:spAutoFit/>
          </a:bodyPr>
          <a:lstStyle/>
          <a:p>
            <a:pPr algn="ctr">
              <a:lnSpc>
                <a:spcPts val="4415"/>
              </a:lnSpc>
            </a:pPr>
            <a:r>
              <a:rPr lang="en-US" sz="315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WORKPLACE CAPACITY</a:t>
            </a:r>
          </a:p>
        </p:txBody>
      </p:sp>
      <p:sp>
        <p:nvSpPr>
          <p:cNvPr id="18" name="TextBox 18"/>
          <p:cNvSpPr txBox="1"/>
          <p:nvPr/>
        </p:nvSpPr>
        <p:spPr>
          <a:xfrm>
            <a:off x="7505030" y="9811827"/>
            <a:ext cx="329698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
        <p:nvSpPr>
          <p:cNvPr id="19" name="TextBox 19"/>
          <p:cNvSpPr txBox="1"/>
          <p:nvPr/>
        </p:nvSpPr>
        <p:spPr>
          <a:xfrm>
            <a:off x="1038225" y="893407"/>
            <a:ext cx="8115300" cy="535968"/>
          </a:xfrm>
          <a:prstGeom prst="rect">
            <a:avLst/>
          </a:prstGeom>
        </p:spPr>
        <p:txBody>
          <a:bodyPr lIns="0" tIns="0" rIns="0" bIns="0" rtlCol="0" anchor="t">
            <a:spAutoFit/>
          </a:bodyPr>
          <a:lstStyle/>
          <a:p>
            <a:pPr algn="l">
              <a:lnSpc>
                <a:spcPts val="4063"/>
              </a:lnSpc>
            </a:pPr>
            <a:r>
              <a:rPr lang="en-US" sz="4104" b="1" spc="-155" dirty="0">
                <a:solidFill>
                  <a:srgbClr val="FFFFFF"/>
                </a:solidFill>
                <a:latin typeface="Open Sauce Heavy"/>
                <a:ea typeface="Open Sauce Heavy"/>
                <a:cs typeface="Open Sauce Heavy"/>
                <a:sym typeface="Open Sauce Heavy"/>
              </a:rPr>
              <a:t>OIC LABOUR CENTRE IN ACTION</a:t>
            </a:r>
          </a:p>
        </p:txBody>
      </p:sp>
      <p:sp>
        <p:nvSpPr>
          <p:cNvPr id="20" name="TextBox 20"/>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
        <p:nvSpPr>
          <p:cNvPr id="21" name="TextBox 21"/>
          <p:cNvSpPr txBox="1"/>
          <p:nvPr/>
        </p:nvSpPr>
        <p:spPr>
          <a:xfrm>
            <a:off x="11695092" y="2358577"/>
            <a:ext cx="4525306" cy="876300"/>
          </a:xfrm>
          <a:prstGeom prst="rect">
            <a:avLst/>
          </a:prstGeom>
        </p:spPr>
        <p:txBody>
          <a:bodyPr lIns="0" tIns="0" rIns="0" bIns="0" rtlCol="0" anchor="t">
            <a:spAutoFit/>
          </a:bodyPr>
          <a:lstStyle/>
          <a:p>
            <a:pPr algn="l">
              <a:lnSpc>
                <a:spcPts val="3432"/>
              </a:lnSpc>
            </a:pPr>
            <a:r>
              <a:rPr lang="en-US" sz="2860"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WOMEN’S ECONOMIC EMPOWERMENT</a:t>
            </a:r>
          </a:p>
        </p:txBody>
      </p:sp>
      <p:sp>
        <p:nvSpPr>
          <p:cNvPr id="22" name="TextBox 22"/>
          <p:cNvSpPr txBox="1"/>
          <p:nvPr/>
        </p:nvSpPr>
        <p:spPr>
          <a:xfrm>
            <a:off x="3053112" y="3503418"/>
            <a:ext cx="2042763" cy="181013"/>
          </a:xfrm>
          <a:prstGeom prst="rect">
            <a:avLst/>
          </a:prstGeom>
        </p:spPr>
        <p:txBody>
          <a:bodyPr lIns="0" tIns="0" rIns="0" bIns="0" rtlCol="0" anchor="t">
            <a:spAutoFit/>
          </a:bodyPr>
          <a:lstStyle/>
          <a:p>
            <a:pPr algn="l">
              <a:lnSpc>
                <a:spcPts val="1415"/>
              </a:lnSpc>
            </a:pPr>
            <a:r>
              <a:rPr lang="en-US" sz="1430" b="1" i="1" spc="-74">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15 MAY 2026 | BAKU</a:t>
            </a:r>
          </a:p>
        </p:txBody>
      </p:sp>
      <p:sp>
        <p:nvSpPr>
          <p:cNvPr id="23" name="TextBox 23"/>
          <p:cNvSpPr txBox="1"/>
          <p:nvPr/>
        </p:nvSpPr>
        <p:spPr>
          <a:xfrm>
            <a:off x="11695092" y="3335181"/>
            <a:ext cx="2149138" cy="187335"/>
          </a:xfrm>
          <a:prstGeom prst="rect">
            <a:avLst/>
          </a:prstGeom>
        </p:spPr>
        <p:txBody>
          <a:bodyPr lIns="0" tIns="0" rIns="0" bIns="0" rtlCol="0" anchor="t">
            <a:spAutoFit/>
          </a:bodyPr>
          <a:lstStyle/>
          <a:p>
            <a:pPr algn="l">
              <a:lnSpc>
                <a:spcPts val="1412"/>
              </a:lnSpc>
            </a:pPr>
            <a:r>
              <a:rPr lang="en-US" sz="1426" b="1" i="1" spc="-74">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23 JULY 2026 | GENEVA</a:t>
            </a:r>
          </a:p>
        </p:txBody>
      </p:sp>
      <p:grpSp>
        <p:nvGrpSpPr>
          <p:cNvPr id="24" name="Group 24"/>
          <p:cNvGrpSpPr/>
          <p:nvPr/>
        </p:nvGrpSpPr>
        <p:grpSpPr>
          <a:xfrm>
            <a:off x="1598416" y="4171045"/>
            <a:ext cx="6601877" cy="813341"/>
            <a:chOff x="0" y="0"/>
            <a:chExt cx="1962261" cy="241748"/>
          </a:xfrm>
        </p:grpSpPr>
        <p:sp>
          <p:nvSpPr>
            <p:cNvPr id="25" name="Freeform 25"/>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00000">
                    <a:alpha val="100000"/>
                  </a:srgbClr>
                </a:gs>
                <a:gs pos="100000">
                  <a:srgbClr val="8098FF">
                    <a:alpha val="100000"/>
                  </a:srgbClr>
                </a:gs>
              </a:gsLst>
              <a:lin ang="0"/>
            </a:gradFill>
            <a:ln w="57150" cap="rnd">
              <a:gradFill>
                <a:gsLst>
                  <a:gs pos="0">
                    <a:srgbClr val="000000">
                      <a:alpha val="100000"/>
                    </a:srgbClr>
                  </a:gs>
                  <a:gs pos="100000">
                    <a:srgbClr val="D380FF">
                      <a:alpha val="100000"/>
                    </a:srgbClr>
                  </a:gs>
                </a:gsLst>
                <a:path path="circle">
                  <a:fillToRect l="50000" t="50000" r="50000" b="50000"/>
                </a:path>
              </a:gradFill>
              <a:prstDash val="solid"/>
              <a:round/>
            </a:ln>
          </p:spPr>
          <p:txBody>
            <a:bodyPr/>
            <a:lstStyle/>
            <a:p>
              <a:endParaRPr lang="en-AZ"/>
            </a:p>
          </p:txBody>
        </p:sp>
        <p:sp>
          <p:nvSpPr>
            <p:cNvPr id="26" name="TextBox 26"/>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1598416" y="5305490"/>
            <a:ext cx="6601877" cy="813341"/>
            <a:chOff x="0" y="0"/>
            <a:chExt cx="1962261" cy="241748"/>
          </a:xfrm>
        </p:grpSpPr>
        <p:sp>
          <p:nvSpPr>
            <p:cNvPr id="28" name="Freeform 28"/>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00000">
                    <a:alpha val="100000"/>
                  </a:srgbClr>
                </a:gs>
                <a:gs pos="100000">
                  <a:srgbClr val="8098FF">
                    <a:alpha val="100000"/>
                  </a:srgbClr>
                </a:gs>
              </a:gsLst>
              <a:lin ang="0"/>
            </a:gradFill>
            <a:ln w="57150" cap="rnd">
              <a:gradFill>
                <a:gsLst>
                  <a:gs pos="0">
                    <a:srgbClr val="000000">
                      <a:alpha val="100000"/>
                    </a:srgbClr>
                  </a:gs>
                  <a:gs pos="100000">
                    <a:srgbClr val="D380FF">
                      <a:alpha val="100000"/>
                    </a:srgbClr>
                  </a:gs>
                </a:gsLst>
                <a:path path="circle">
                  <a:fillToRect l="50000" t="50000" r="50000" b="50000"/>
                </a:path>
              </a:gradFill>
              <a:prstDash val="solid"/>
              <a:round/>
            </a:ln>
          </p:spPr>
          <p:txBody>
            <a:bodyPr/>
            <a:lstStyle/>
            <a:p>
              <a:endParaRPr lang="en-AZ"/>
            </a:p>
          </p:txBody>
        </p:sp>
        <p:sp>
          <p:nvSpPr>
            <p:cNvPr id="29" name="TextBox 29"/>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30" name="Group 30"/>
          <p:cNvGrpSpPr/>
          <p:nvPr/>
        </p:nvGrpSpPr>
        <p:grpSpPr>
          <a:xfrm>
            <a:off x="1598416" y="6442682"/>
            <a:ext cx="6601877" cy="813341"/>
            <a:chOff x="0" y="0"/>
            <a:chExt cx="1962261" cy="241748"/>
          </a:xfrm>
        </p:grpSpPr>
        <p:sp>
          <p:nvSpPr>
            <p:cNvPr id="31" name="Freeform 31"/>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00000">
                    <a:alpha val="100000"/>
                  </a:srgbClr>
                </a:gs>
                <a:gs pos="100000">
                  <a:srgbClr val="8098FF">
                    <a:alpha val="100000"/>
                  </a:srgbClr>
                </a:gs>
              </a:gsLst>
              <a:lin ang="0"/>
            </a:gradFill>
            <a:ln w="57150" cap="rnd">
              <a:gradFill>
                <a:gsLst>
                  <a:gs pos="0">
                    <a:srgbClr val="000000">
                      <a:alpha val="100000"/>
                    </a:srgbClr>
                  </a:gs>
                  <a:gs pos="100000">
                    <a:srgbClr val="D380FF">
                      <a:alpha val="100000"/>
                    </a:srgbClr>
                  </a:gs>
                </a:gsLst>
                <a:path path="circle">
                  <a:fillToRect l="50000" t="50000" r="50000" b="50000"/>
                </a:path>
              </a:gradFill>
              <a:prstDash val="solid"/>
              <a:round/>
            </a:ln>
          </p:spPr>
          <p:txBody>
            <a:bodyPr/>
            <a:lstStyle/>
            <a:p>
              <a:endParaRPr lang="en-AZ"/>
            </a:p>
          </p:txBody>
        </p:sp>
        <p:sp>
          <p:nvSpPr>
            <p:cNvPr id="32" name="TextBox 32"/>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33" name="Group 33"/>
          <p:cNvGrpSpPr/>
          <p:nvPr/>
        </p:nvGrpSpPr>
        <p:grpSpPr>
          <a:xfrm>
            <a:off x="1598416" y="7579873"/>
            <a:ext cx="6601877" cy="813341"/>
            <a:chOff x="0" y="0"/>
            <a:chExt cx="1962261" cy="241748"/>
          </a:xfrm>
        </p:grpSpPr>
        <p:sp>
          <p:nvSpPr>
            <p:cNvPr id="34" name="Freeform 34"/>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000000">
                    <a:alpha val="100000"/>
                  </a:srgbClr>
                </a:gs>
                <a:gs pos="100000">
                  <a:srgbClr val="8098FF">
                    <a:alpha val="100000"/>
                  </a:srgbClr>
                </a:gs>
              </a:gsLst>
              <a:lin ang="0"/>
            </a:gradFill>
            <a:ln w="57150" cap="rnd">
              <a:gradFill>
                <a:gsLst>
                  <a:gs pos="0">
                    <a:srgbClr val="000000">
                      <a:alpha val="100000"/>
                    </a:srgbClr>
                  </a:gs>
                  <a:gs pos="100000">
                    <a:srgbClr val="D380FF">
                      <a:alpha val="100000"/>
                    </a:srgbClr>
                  </a:gs>
                </a:gsLst>
                <a:path path="circle">
                  <a:fillToRect l="50000" t="50000" r="50000" b="50000"/>
                </a:path>
              </a:gradFill>
              <a:prstDash val="solid"/>
              <a:round/>
            </a:ln>
          </p:spPr>
          <p:txBody>
            <a:bodyPr/>
            <a:lstStyle/>
            <a:p>
              <a:endParaRPr lang="en-AZ"/>
            </a:p>
          </p:txBody>
        </p:sp>
        <p:sp>
          <p:nvSpPr>
            <p:cNvPr id="35" name="TextBox 35"/>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36" name="Group 36"/>
          <p:cNvGrpSpPr/>
          <p:nvPr/>
        </p:nvGrpSpPr>
        <p:grpSpPr>
          <a:xfrm>
            <a:off x="10308745" y="3897724"/>
            <a:ext cx="6601877" cy="813341"/>
            <a:chOff x="0" y="0"/>
            <a:chExt cx="1962261" cy="241748"/>
          </a:xfrm>
        </p:grpSpPr>
        <p:sp>
          <p:nvSpPr>
            <p:cNvPr id="37" name="Freeform 37"/>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51390F">
                    <a:alpha val="100000"/>
                  </a:srgbClr>
                </a:gs>
                <a:gs pos="100000">
                  <a:srgbClr val="F79B2E">
                    <a:alpha val="100000"/>
                  </a:srgbClr>
                </a:gs>
              </a:gsLst>
              <a:lin ang="5400000"/>
            </a:gradFill>
            <a:ln w="57150" cap="rnd">
              <a:gradFill>
                <a:gsLst>
                  <a:gs pos="0">
                    <a:srgbClr val="543D14">
                      <a:alpha val="100000"/>
                    </a:srgbClr>
                  </a:gs>
                  <a:gs pos="100000">
                    <a:srgbClr val="FFDCB2">
                      <a:alpha val="100000"/>
                    </a:srgbClr>
                  </a:gs>
                </a:gsLst>
                <a:path path="circle">
                  <a:fillToRect l="50000" t="50000" r="50000" b="50000"/>
                </a:path>
              </a:gradFill>
              <a:prstDash val="solid"/>
              <a:round/>
            </a:ln>
          </p:spPr>
          <p:txBody>
            <a:bodyPr/>
            <a:lstStyle/>
            <a:p>
              <a:endParaRPr lang="en-AZ"/>
            </a:p>
          </p:txBody>
        </p:sp>
        <p:sp>
          <p:nvSpPr>
            <p:cNvPr id="38" name="TextBox 38"/>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39" name="Group 39"/>
          <p:cNvGrpSpPr/>
          <p:nvPr/>
        </p:nvGrpSpPr>
        <p:grpSpPr>
          <a:xfrm>
            <a:off x="10308745" y="5032169"/>
            <a:ext cx="6601877" cy="813341"/>
            <a:chOff x="0" y="0"/>
            <a:chExt cx="1962261" cy="241748"/>
          </a:xfrm>
        </p:grpSpPr>
        <p:sp>
          <p:nvSpPr>
            <p:cNvPr id="40" name="Freeform 40"/>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51390F">
                    <a:alpha val="100000"/>
                  </a:srgbClr>
                </a:gs>
                <a:gs pos="100000">
                  <a:srgbClr val="F79B2E">
                    <a:alpha val="100000"/>
                  </a:srgbClr>
                </a:gs>
              </a:gsLst>
              <a:lin ang="5400000"/>
            </a:gradFill>
            <a:ln w="57150" cap="rnd">
              <a:gradFill>
                <a:gsLst>
                  <a:gs pos="0">
                    <a:srgbClr val="543D14">
                      <a:alpha val="100000"/>
                    </a:srgbClr>
                  </a:gs>
                  <a:gs pos="100000">
                    <a:srgbClr val="FFDCB2">
                      <a:alpha val="100000"/>
                    </a:srgbClr>
                  </a:gs>
                </a:gsLst>
                <a:path path="circle">
                  <a:fillToRect l="50000" t="50000" r="50000" b="50000"/>
                </a:path>
              </a:gradFill>
              <a:prstDash val="solid"/>
              <a:round/>
            </a:ln>
          </p:spPr>
          <p:txBody>
            <a:bodyPr/>
            <a:lstStyle/>
            <a:p>
              <a:endParaRPr lang="en-AZ"/>
            </a:p>
          </p:txBody>
        </p:sp>
        <p:sp>
          <p:nvSpPr>
            <p:cNvPr id="41" name="TextBox 41"/>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42" name="Group 42"/>
          <p:cNvGrpSpPr/>
          <p:nvPr/>
        </p:nvGrpSpPr>
        <p:grpSpPr>
          <a:xfrm>
            <a:off x="10308745" y="6169361"/>
            <a:ext cx="6601877" cy="813341"/>
            <a:chOff x="0" y="0"/>
            <a:chExt cx="1962261" cy="241748"/>
          </a:xfrm>
        </p:grpSpPr>
        <p:sp>
          <p:nvSpPr>
            <p:cNvPr id="43" name="Freeform 43"/>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51390F">
                    <a:alpha val="100000"/>
                  </a:srgbClr>
                </a:gs>
                <a:gs pos="100000">
                  <a:srgbClr val="F79B2E">
                    <a:alpha val="100000"/>
                  </a:srgbClr>
                </a:gs>
              </a:gsLst>
              <a:lin ang="5400000"/>
            </a:gradFill>
            <a:ln w="57150" cap="rnd">
              <a:gradFill>
                <a:gsLst>
                  <a:gs pos="0">
                    <a:srgbClr val="543D14">
                      <a:alpha val="100000"/>
                    </a:srgbClr>
                  </a:gs>
                  <a:gs pos="100000">
                    <a:srgbClr val="FFDCB2">
                      <a:alpha val="100000"/>
                    </a:srgbClr>
                  </a:gs>
                </a:gsLst>
                <a:path path="circle">
                  <a:fillToRect l="50000" t="50000" r="50000" b="50000"/>
                </a:path>
              </a:gradFill>
              <a:prstDash val="solid"/>
              <a:round/>
            </a:ln>
          </p:spPr>
          <p:txBody>
            <a:bodyPr/>
            <a:lstStyle/>
            <a:p>
              <a:endParaRPr lang="en-AZ"/>
            </a:p>
          </p:txBody>
        </p:sp>
        <p:sp>
          <p:nvSpPr>
            <p:cNvPr id="44" name="TextBox 44"/>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grpSp>
        <p:nvGrpSpPr>
          <p:cNvPr id="45" name="Group 45"/>
          <p:cNvGrpSpPr/>
          <p:nvPr/>
        </p:nvGrpSpPr>
        <p:grpSpPr>
          <a:xfrm>
            <a:off x="10308745" y="7306552"/>
            <a:ext cx="6601877" cy="813341"/>
            <a:chOff x="0" y="0"/>
            <a:chExt cx="1962261" cy="241748"/>
          </a:xfrm>
        </p:grpSpPr>
        <p:sp>
          <p:nvSpPr>
            <p:cNvPr id="46" name="Freeform 46"/>
            <p:cNvSpPr/>
            <p:nvPr/>
          </p:nvSpPr>
          <p:spPr>
            <a:xfrm>
              <a:off x="0" y="0"/>
              <a:ext cx="1962261" cy="241748"/>
            </a:xfrm>
            <a:custGeom>
              <a:avLst/>
              <a:gdLst/>
              <a:ahLst/>
              <a:cxnLst/>
              <a:rect l="l" t="t" r="r" b="b"/>
              <a:pathLst>
                <a:path w="1962261" h="241748">
                  <a:moveTo>
                    <a:pt x="58634" y="0"/>
                  </a:moveTo>
                  <a:lnTo>
                    <a:pt x="1903627" y="0"/>
                  </a:lnTo>
                  <a:cubicBezTo>
                    <a:pt x="1919178" y="0"/>
                    <a:pt x="1934091" y="6178"/>
                    <a:pt x="1945087" y="17174"/>
                  </a:cubicBezTo>
                  <a:cubicBezTo>
                    <a:pt x="1956084" y="28170"/>
                    <a:pt x="1962261" y="43083"/>
                    <a:pt x="1962261" y="58634"/>
                  </a:cubicBezTo>
                  <a:lnTo>
                    <a:pt x="1962261" y="183113"/>
                  </a:lnTo>
                  <a:cubicBezTo>
                    <a:pt x="1962261" y="215496"/>
                    <a:pt x="1936010" y="241748"/>
                    <a:pt x="1903627" y="241748"/>
                  </a:cubicBezTo>
                  <a:lnTo>
                    <a:pt x="58634" y="241748"/>
                  </a:lnTo>
                  <a:cubicBezTo>
                    <a:pt x="26251" y="241748"/>
                    <a:pt x="0" y="215496"/>
                    <a:pt x="0" y="183113"/>
                  </a:cubicBezTo>
                  <a:lnTo>
                    <a:pt x="0" y="58634"/>
                  </a:lnTo>
                  <a:cubicBezTo>
                    <a:pt x="0" y="26251"/>
                    <a:pt x="26251" y="0"/>
                    <a:pt x="58634" y="0"/>
                  </a:cubicBezTo>
                  <a:close/>
                </a:path>
              </a:pathLst>
            </a:custGeom>
            <a:gradFill rotWithShape="1">
              <a:gsLst>
                <a:gs pos="0">
                  <a:srgbClr val="51390F">
                    <a:alpha val="100000"/>
                  </a:srgbClr>
                </a:gs>
                <a:gs pos="100000">
                  <a:srgbClr val="F79B2E">
                    <a:alpha val="100000"/>
                  </a:srgbClr>
                </a:gs>
              </a:gsLst>
              <a:lin ang="5400000"/>
            </a:gradFill>
            <a:ln w="57150" cap="rnd">
              <a:gradFill>
                <a:gsLst>
                  <a:gs pos="0">
                    <a:srgbClr val="543D14">
                      <a:alpha val="100000"/>
                    </a:srgbClr>
                  </a:gs>
                  <a:gs pos="100000">
                    <a:srgbClr val="FFDCB2">
                      <a:alpha val="100000"/>
                    </a:srgbClr>
                  </a:gs>
                </a:gsLst>
                <a:path path="circle">
                  <a:fillToRect l="50000" t="50000" r="50000" b="50000"/>
                </a:path>
              </a:gradFill>
              <a:prstDash val="solid"/>
              <a:round/>
            </a:ln>
          </p:spPr>
          <p:txBody>
            <a:bodyPr/>
            <a:lstStyle/>
            <a:p>
              <a:endParaRPr lang="en-AZ"/>
            </a:p>
          </p:txBody>
        </p:sp>
        <p:sp>
          <p:nvSpPr>
            <p:cNvPr id="47" name="TextBox 47"/>
            <p:cNvSpPr txBox="1"/>
            <p:nvPr/>
          </p:nvSpPr>
          <p:spPr>
            <a:xfrm>
              <a:off x="0" y="-38100"/>
              <a:ext cx="1962261" cy="279848"/>
            </a:xfrm>
            <a:prstGeom prst="rect">
              <a:avLst/>
            </a:prstGeom>
          </p:spPr>
          <p:txBody>
            <a:bodyPr lIns="50800" tIns="50800" rIns="50800" bIns="50800" rtlCol="0" anchor="ctr"/>
            <a:lstStyle/>
            <a:p>
              <a:pPr algn="ctr">
                <a:lnSpc>
                  <a:spcPts val="2659"/>
                </a:lnSpc>
              </a:pPr>
              <a:endParaRPr/>
            </a:p>
          </p:txBody>
        </p:sp>
      </p:grpSp>
      <p:sp>
        <p:nvSpPr>
          <p:cNvPr id="48" name="TextBox 48"/>
          <p:cNvSpPr txBox="1"/>
          <p:nvPr/>
        </p:nvSpPr>
        <p:spPr>
          <a:xfrm>
            <a:off x="1890545" y="4315914"/>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Inclusive workplace management</a:t>
            </a:r>
          </a:p>
        </p:txBody>
      </p:sp>
      <p:sp>
        <p:nvSpPr>
          <p:cNvPr id="49" name="TextBox 49"/>
          <p:cNvSpPr txBox="1"/>
          <p:nvPr/>
        </p:nvSpPr>
        <p:spPr>
          <a:xfrm>
            <a:off x="1913935" y="5456630"/>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Institutional capacity</a:t>
            </a:r>
          </a:p>
        </p:txBody>
      </p:sp>
      <p:sp>
        <p:nvSpPr>
          <p:cNvPr id="50" name="TextBox 50"/>
          <p:cNvSpPr txBox="1"/>
          <p:nvPr/>
        </p:nvSpPr>
        <p:spPr>
          <a:xfrm>
            <a:off x="1939819" y="6595082"/>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Safe &amp; respectful workplaces</a:t>
            </a:r>
          </a:p>
        </p:txBody>
      </p:sp>
      <p:sp>
        <p:nvSpPr>
          <p:cNvPr id="51" name="TextBox 51"/>
          <p:cNvSpPr txBox="1"/>
          <p:nvPr/>
        </p:nvSpPr>
        <p:spPr>
          <a:xfrm>
            <a:off x="1913935" y="7732273"/>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Practical workplace solutions</a:t>
            </a:r>
          </a:p>
        </p:txBody>
      </p:sp>
      <p:sp>
        <p:nvSpPr>
          <p:cNvPr id="52" name="TextBox 52"/>
          <p:cNvSpPr txBox="1"/>
          <p:nvPr/>
        </p:nvSpPr>
        <p:spPr>
          <a:xfrm>
            <a:off x="10619007" y="4042593"/>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Skills-to-employment pathways</a:t>
            </a:r>
          </a:p>
        </p:txBody>
      </p:sp>
      <p:sp>
        <p:nvSpPr>
          <p:cNvPr id="53" name="TextBox 53"/>
          <p:cNvSpPr txBox="1"/>
          <p:nvPr/>
        </p:nvSpPr>
        <p:spPr>
          <a:xfrm>
            <a:off x="10630570" y="5207643"/>
            <a:ext cx="5959278" cy="407991"/>
          </a:xfrm>
          <a:prstGeom prst="rect">
            <a:avLst/>
          </a:prstGeom>
        </p:spPr>
        <p:txBody>
          <a:bodyPr lIns="0" tIns="0" rIns="0" bIns="0" rtlCol="0" anchor="t">
            <a:spAutoFit/>
          </a:bodyPr>
          <a:lstStyle/>
          <a:p>
            <a:pPr algn="ctr">
              <a:lnSpc>
                <a:spcPts val="3240"/>
              </a:lnSpc>
            </a:pPr>
            <a:r>
              <a:rPr lang="en-US" sz="231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Changing labour-market requirements</a:t>
            </a:r>
          </a:p>
        </p:txBody>
      </p:sp>
      <p:sp>
        <p:nvSpPr>
          <p:cNvPr id="54" name="TextBox 54"/>
          <p:cNvSpPr txBox="1"/>
          <p:nvPr/>
        </p:nvSpPr>
        <p:spPr>
          <a:xfrm>
            <a:off x="10619007" y="6331286"/>
            <a:ext cx="5970840" cy="456929"/>
          </a:xfrm>
          <a:prstGeom prst="rect">
            <a:avLst/>
          </a:prstGeom>
        </p:spPr>
        <p:txBody>
          <a:bodyPr lIns="0" tIns="0" rIns="0" bIns="0" rtlCol="0" anchor="t">
            <a:spAutoFit/>
          </a:bodyPr>
          <a:lstStyle/>
          <a:p>
            <a:pPr algn="ctr">
              <a:lnSpc>
                <a:spcPts val="3604"/>
              </a:lnSpc>
            </a:pPr>
            <a:r>
              <a:rPr lang="en-US" sz="2574"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Digital &amp; green transition</a:t>
            </a:r>
          </a:p>
        </p:txBody>
      </p:sp>
      <p:sp>
        <p:nvSpPr>
          <p:cNvPr id="55" name="TextBox 55"/>
          <p:cNvSpPr txBox="1"/>
          <p:nvPr/>
        </p:nvSpPr>
        <p:spPr>
          <a:xfrm>
            <a:off x="10458619" y="7497052"/>
            <a:ext cx="6291616" cy="391795"/>
          </a:xfrm>
          <a:prstGeom prst="rect">
            <a:avLst/>
          </a:prstGeom>
        </p:spPr>
        <p:txBody>
          <a:bodyPr lIns="0" tIns="0" rIns="0" bIns="0" rtlCol="0" anchor="t">
            <a:spAutoFit/>
          </a:bodyPr>
          <a:lstStyle/>
          <a:p>
            <a:pPr algn="ctr">
              <a:lnSpc>
                <a:spcPts val="3079"/>
              </a:lnSpc>
            </a:pPr>
            <a:r>
              <a:rPr lang="en-US" sz="2199" b="1">
                <a:gradFill>
                  <a:gsLst>
                    <a:gs pos="0">
                      <a:srgbClr val="FFFFFF">
                        <a:alpha val="100000"/>
                      </a:srgbClr>
                    </a:gs>
                    <a:gs pos="100000">
                      <a:srgbClr val="FFFFFF">
                        <a:alpha val="100000"/>
                      </a:srgbClr>
                    </a:gs>
                  </a:gsLst>
                  <a:path path="circle">
                    <a:fillToRect l="50000" t="50000" r="50000" b="50000"/>
                  </a:path>
                </a:gradFill>
                <a:latin typeface="Poppins Semi-Bold"/>
                <a:ea typeface="Poppins Semi-Bold"/>
                <a:cs typeface="Poppins Semi-Bold"/>
                <a:sym typeface="Poppins Semi-Bold"/>
              </a:rPr>
              <a:t>Career progression &amp; formal employment</a:t>
            </a:r>
          </a:p>
        </p:txBody>
      </p:sp>
      <p:sp>
        <p:nvSpPr>
          <p:cNvPr id="56" name="TextBox 56"/>
          <p:cNvSpPr txBox="1"/>
          <p:nvPr/>
        </p:nvSpPr>
        <p:spPr>
          <a:xfrm>
            <a:off x="11491724" y="8529469"/>
            <a:ext cx="4225407" cy="509740"/>
          </a:xfrm>
          <a:prstGeom prst="rect">
            <a:avLst/>
          </a:prstGeom>
        </p:spPr>
        <p:txBody>
          <a:bodyPr lIns="0" tIns="0" rIns="0" bIns="0" rtlCol="0" anchor="t">
            <a:spAutoFit/>
          </a:bodyPr>
          <a:lstStyle/>
          <a:p>
            <a:pPr algn="ctr">
              <a:lnSpc>
                <a:spcPts val="1950"/>
              </a:lnSpc>
            </a:pPr>
            <a:r>
              <a:rPr lang="en-US" sz="1970" b="1" i="1" spc="-102">
                <a:gradFill>
                  <a:gsLst>
                    <a:gs pos="0">
                      <a:srgbClr val="FFFFFF">
                        <a:alpha val="100000"/>
                      </a:srgbClr>
                    </a:gs>
                    <a:gs pos="100000">
                      <a:srgbClr val="FFFFFF">
                        <a:alpha val="100000"/>
                      </a:srgbClr>
                    </a:gs>
                  </a:gsLst>
                  <a:path path="circle">
                    <a:fillToRect l="50000" t="50000" r="50000" b="50000"/>
                  </a:path>
                </a:gradFill>
                <a:latin typeface="Open Sauce Bold Italics"/>
                <a:ea typeface="Open Sauce Bold Italics"/>
                <a:cs typeface="Open Sauce Bold Italics"/>
                <a:sym typeface="Open Sauce Bold Italics"/>
              </a:rPr>
              <a:t>Connecting skills development with access, retention and advancement</a:t>
            </a:r>
          </a:p>
        </p:txBody>
      </p:sp>
      <p:sp>
        <p:nvSpPr>
          <p:cNvPr id="57" name="TextBox 57"/>
          <p:cNvSpPr txBox="1"/>
          <p:nvPr/>
        </p:nvSpPr>
        <p:spPr>
          <a:xfrm>
            <a:off x="1913935" y="8671815"/>
            <a:ext cx="5878275" cy="500760"/>
          </a:xfrm>
          <a:prstGeom prst="rect">
            <a:avLst/>
          </a:prstGeom>
        </p:spPr>
        <p:txBody>
          <a:bodyPr lIns="0" tIns="0" rIns="0" bIns="0" rtlCol="0" anchor="t">
            <a:spAutoFit/>
          </a:bodyPr>
          <a:lstStyle/>
          <a:p>
            <a:pPr algn="ctr">
              <a:lnSpc>
                <a:spcPts val="1952"/>
              </a:lnSpc>
            </a:pPr>
            <a:r>
              <a:rPr lang="en-US" sz="1972" b="1" i="1" spc="-102">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Building management capabilities </a:t>
            </a:r>
          </a:p>
          <a:p>
            <a:pPr algn="ctr">
              <a:lnSpc>
                <a:spcPts val="1952"/>
              </a:lnSpc>
            </a:pPr>
            <a:r>
              <a:rPr lang="en-US" sz="1972" b="1" i="1" spc="-102">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for  more productive workplaces</a:t>
            </a:r>
          </a:p>
        </p:txBody>
      </p:sp>
      <p:sp>
        <p:nvSpPr>
          <p:cNvPr id="59" name="TextBox 41">
            <a:extLst>
              <a:ext uri="{FF2B5EF4-FFF2-40B4-BE49-F238E27FC236}">
                <a16:creationId xmlns:a16="http://schemas.microsoft.com/office/drawing/2014/main" id="{4C1D2292-49F4-A02D-0C7A-3E54F7B149A5}"/>
              </a:ext>
            </a:extLst>
          </p:cNvPr>
          <p:cNvSpPr txBox="1"/>
          <p:nvPr/>
        </p:nvSpPr>
        <p:spPr>
          <a:xfrm>
            <a:off x="1052737" y="1590213"/>
            <a:ext cx="8937463" cy="384721"/>
          </a:xfrm>
          <a:prstGeom prst="rect">
            <a:avLst/>
          </a:prstGeom>
        </p:spPr>
        <p:txBody>
          <a:bodyPr wrap="square" lIns="0" tIns="0" rIns="0" bIns="0" rtlCol="0" anchor="t">
            <a:spAutoFit/>
          </a:bodyPr>
          <a:lstStyle/>
          <a:p>
            <a:pPr algn="l">
              <a:lnSpc>
                <a:spcPts val="3022"/>
              </a:lnSpc>
            </a:pPr>
            <a:r>
              <a:rPr lang="en-US" sz="2500" b="1" i="1" spc="-158" dirty="0">
                <a:gradFill>
                  <a:gsLst>
                    <a:gs pos="0">
                      <a:srgbClr val="FFFFFF">
                        <a:alpha val="100000"/>
                      </a:srgbClr>
                    </a:gs>
                    <a:gs pos="100000">
                      <a:srgbClr val="FFFFFF">
                        <a:alpha val="100000"/>
                      </a:srgbClr>
                    </a:gs>
                  </a:gsLst>
                  <a:path path="circle">
                    <a:fillToRect l="50000" t="50000" r="50000" b="50000"/>
                  </a:path>
                </a:gradFill>
                <a:latin typeface="Open Sauce Medium Italics"/>
                <a:ea typeface="Open Sauce Medium Italics"/>
                <a:cs typeface="Open Sauce Medium Italics"/>
                <a:sym typeface="Open Sauce Medium Italics"/>
              </a:rPr>
              <a:t>Since the previous meeting of this Working Group (Online)</a:t>
            </a:r>
          </a:p>
        </p:txBody>
      </p:sp>
    </p:spTree>
  </p:cSld>
  <p:clrMapOvr>
    <a:masterClrMapping/>
  </p:clrMapOvr>
  <p:transition spd="med">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08761" y="6989605"/>
            <a:ext cx="3672382" cy="3672382"/>
          </a:xfrm>
          <a:custGeom>
            <a:avLst/>
            <a:gdLst/>
            <a:ahLst/>
            <a:cxnLst/>
            <a:rect l="l" t="t" r="r" b="b"/>
            <a:pathLst>
              <a:path w="3672382" h="3672382">
                <a:moveTo>
                  <a:pt x="0" y="0"/>
                </a:moveTo>
                <a:lnTo>
                  <a:pt x="3672382" y="0"/>
                </a:lnTo>
                <a:lnTo>
                  <a:pt x="3672382" y="3672382"/>
                </a:lnTo>
                <a:lnTo>
                  <a:pt x="0" y="3672382"/>
                </a:lnTo>
                <a:lnTo>
                  <a:pt x="0" y="0"/>
                </a:lnTo>
                <a:close/>
              </a:path>
            </a:pathLst>
          </a:custGeom>
          <a:blipFill>
            <a:blip>
              <a:alphaModFix amt="38000"/>
              <a:extLst>
                <a:ext uri="{96DAC541-7B7A-43D3-8B79-37D633B846F1}">
                  <asvg:svgBlip xmlns:asvg="http://schemas.microsoft.com/office/drawing/2016/SVG/main" r:embed="rId2"/>
                </a:ext>
              </a:extLst>
            </a:blip>
            <a:stretch>
              <a:fillRect/>
            </a:stretch>
          </a:blipFill>
        </p:spPr>
        <p:txBody>
          <a:bodyPr/>
          <a:lstStyle/>
          <a:p>
            <a:endParaRPr lang="en-AZ"/>
          </a:p>
        </p:txBody>
      </p:sp>
      <p:sp>
        <p:nvSpPr>
          <p:cNvPr id="3" name="Freeform 3"/>
          <p:cNvSpPr/>
          <p:nvPr/>
        </p:nvSpPr>
        <p:spPr>
          <a:xfrm>
            <a:off x="9491783" y="6961030"/>
            <a:ext cx="3672382" cy="3672382"/>
          </a:xfrm>
          <a:custGeom>
            <a:avLst/>
            <a:gdLst/>
            <a:ahLst/>
            <a:cxnLst/>
            <a:rect l="l" t="t" r="r" b="b"/>
            <a:pathLst>
              <a:path w="3672382" h="3672382">
                <a:moveTo>
                  <a:pt x="0" y="0"/>
                </a:moveTo>
                <a:lnTo>
                  <a:pt x="3672383" y="0"/>
                </a:lnTo>
                <a:lnTo>
                  <a:pt x="3672383" y="3672382"/>
                </a:lnTo>
                <a:lnTo>
                  <a:pt x="0" y="3672382"/>
                </a:lnTo>
                <a:lnTo>
                  <a:pt x="0" y="0"/>
                </a:lnTo>
                <a:close/>
              </a:path>
            </a:pathLst>
          </a:custGeom>
          <a:blipFill>
            <a:blip>
              <a:alphaModFix amt="38000"/>
              <a:extLst>
                <a:ext uri="{96DAC541-7B7A-43D3-8B79-37D633B846F1}">
                  <asvg:svgBlip xmlns:asvg="http://schemas.microsoft.com/office/drawing/2016/SVG/main" r:embed="rId2"/>
                </a:ext>
              </a:extLst>
            </a:blip>
            <a:stretch>
              <a:fillRect/>
            </a:stretch>
          </a:blipFill>
        </p:spPr>
        <p:txBody>
          <a:bodyPr/>
          <a:lstStyle/>
          <a:p>
            <a:endParaRPr lang="en-AZ"/>
          </a:p>
        </p:txBody>
      </p:sp>
      <p:sp>
        <p:nvSpPr>
          <p:cNvPr id="4" name="Freeform 4"/>
          <p:cNvSpPr/>
          <p:nvPr/>
        </p:nvSpPr>
        <p:spPr>
          <a:xfrm>
            <a:off x="1488447" y="7008655"/>
            <a:ext cx="3672382" cy="3672382"/>
          </a:xfrm>
          <a:custGeom>
            <a:avLst/>
            <a:gdLst/>
            <a:ahLst/>
            <a:cxnLst/>
            <a:rect l="l" t="t" r="r" b="b"/>
            <a:pathLst>
              <a:path w="3672382" h="3672382">
                <a:moveTo>
                  <a:pt x="0" y="0"/>
                </a:moveTo>
                <a:lnTo>
                  <a:pt x="3672383" y="0"/>
                </a:lnTo>
                <a:lnTo>
                  <a:pt x="3672383" y="3672382"/>
                </a:lnTo>
                <a:lnTo>
                  <a:pt x="0" y="3672382"/>
                </a:lnTo>
                <a:lnTo>
                  <a:pt x="0" y="0"/>
                </a:lnTo>
                <a:close/>
              </a:path>
            </a:pathLst>
          </a:custGeom>
          <a:blipFill>
            <a:blip>
              <a:alphaModFix amt="38000"/>
              <a:extLst>
                <a:ext uri="{96DAC541-7B7A-43D3-8B79-37D633B846F1}">
                  <asvg:svgBlip xmlns:asvg="http://schemas.microsoft.com/office/drawing/2016/SVG/main" r:embed="rId2"/>
                </a:ext>
              </a:extLst>
            </a:blip>
            <a:stretch>
              <a:fillRect/>
            </a:stretch>
          </a:blipFill>
        </p:spPr>
        <p:txBody>
          <a:bodyPr/>
          <a:lstStyle/>
          <a:p>
            <a:endParaRPr lang="en-AZ"/>
          </a:p>
        </p:txBody>
      </p:sp>
      <p:sp>
        <p:nvSpPr>
          <p:cNvPr id="5" name="Freeform 5"/>
          <p:cNvSpPr/>
          <p:nvPr/>
        </p:nvSpPr>
        <p:spPr>
          <a:xfrm>
            <a:off x="1488447" y="6729513"/>
            <a:ext cx="3672382" cy="3672382"/>
          </a:xfrm>
          <a:custGeom>
            <a:avLst/>
            <a:gdLst/>
            <a:ahLst/>
            <a:cxnLst/>
            <a:rect l="l" t="t" r="r" b="b"/>
            <a:pathLst>
              <a:path w="3672382" h="3672382">
                <a:moveTo>
                  <a:pt x="0" y="0"/>
                </a:moveTo>
                <a:lnTo>
                  <a:pt x="3672383" y="0"/>
                </a:lnTo>
                <a:lnTo>
                  <a:pt x="3672383" y="3672382"/>
                </a:lnTo>
                <a:lnTo>
                  <a:pt x="0" y="3672382"/>
                </a:lnTo>
                <a:lnTo>
                  <a:pt x="0" y="0"/>
                </a:lnTo>
                <a:close/>
              </a:path>
            </a:pathLst>
          </a:custGeom>
          <a:blipFill>
            <a:blip>
              <a:alphaModFix amt="38000"/>
              <a:extLst>
                <a:ext uri="{96DAC541-7B7A-43D3-8B79-37D633B846F1}">
                  <asvg:svgBlip xmlns:asvg="http://schemas.microsoft.com/office/drawing/2016/SVG/main" r:embed="rId2"/>
                </a:ext>
              </a:extLst>
            </a:blip>
            <a:stretch>
              <a:fillRect/>
            </a:stretch>
          </a:blipFill>
        </p:spPr>
        <p:txBody>
          <a:bodyPr/>
          <a:lstStyle/>
          <a:p>
            <a:endParaRPr lang="en-AZ"/>
          </a:p>
        </p:txBody>
      </p:sp>
      <p:sp>
        <p:nvSpPr>
          <p:cNvPr id="6" name="Freeform 6"/>
          <p:cNvSpPr/>
          <p:nvPr/>
        </p:nvSpPr>
        <p:spPr>
          <a:xfrm>
            <a:off x="13586918" y="6970555"/>
            <a:ext cx="3672382" cy="3672382"/>
          </a:xfrm>
          <a:custGeom>
            <a:avLst/>
            <a:gdLst/>
            <a:ahLst/>
            <a:cxnLst/>
            <a:rect l="l" t="t" r="r" b="b"/>
            <a:pathLst>
              <a:path w="3672382" h="3672382">
                <a:moveTo>
                  <a:pt x="0" y="0"/>
                </a:moveTo>
                <a:lnTo>
                  <a:pt x="3672382" y="0"/>
                </a:lnTo>
                <a:lnTo>
                  <a:pt x="3672382" y="3672382"/>
                </a:lnTo>
                <a:lnTo>
                  <a:pt x="0" y="3672382"/>
                </a:lnTo>
                <a:lnTo>
                  <a:pt x="0" y="0"/>
                </a:lnTo>
                <a:close/>
              </a:path>
            </a:pathLst>
          </a:custGeom>
          <a:blipFill>
            <a:blip>
              <a:alphaModFix amt="38000"/>
              <a:extLst>
                <a:ext uri="{96DAC541-7B7A-43D3-8B79-37D633B846F1}">
                  <asvg:svgBlip xmlns:asvg="http://schemas.microsoft.com/office/drawing/2016/SVG/main" r:embed="rId2"/>
                </a:ext>
              </a:extLst>
            </a:blip>
            <a:stretch>
              <a:fillRect/>
            </a:stretch>
          </a:blipFill>
        </p:spPr>
        <p:txBody>
          <a:bodyPr/>
          <a:lstStyle/>
          <a:p>
            <a:endParaRPr lang="en-AZ"/>
          </a:p>
        </p:txBody>
      </p:sp>
      <p:sp>
        <p:nvSpPr>
          <p:cNvPr id="7" name="Freeform 7"/>
          <p:cNvSpPr/>
          <p:nvPr/>
        </p:nvSpPr>
        <p:spPr>
          <a:xfrm rot="-7705605" flipH="1" flipV="1">
            <a:off x="8321657" y="-1499007"/>
            <a:ext cx="14220834" cy="14203058"/>
          </a:xfrm>
          <a:custGeom>
            <a:avLst/>
            <a:gdLst/>
            <a:ahLst/>
            <a:cxnLst/>
            <a:rect l="l" t="t" r="r" b="b"/>
            <a:pathLst>
              <a:path w="14220834" h="14203058">
                <a:moveTo>
                  <a:pt x="14220834" y="14203058"/>
                </a:moveTo>
                <a:lnTo>
                  <a:pt x="0" y="14203058"/>
                </a:lnTo>
                <a:lnTo>
                  <a:pt x="0" y="0"/>
                </a:lnTo>
                <a:lnTo>
                  <a:pt x="14220834" y="0"/>
                </a:lnTo>
                <a:lnTo>
                  <a:pt x="14220834" y="14203058"/>
                </a:lnTo>
                <a:close/>
              </a:path>
            </a:pathLst>
          </a:custGeom>
          <a:blipFill>
            <a:blip r:embed="rId3"/>
            <a:stretch>
              <a:fillRect/>
            </a:stretch>
          </a:blipFill>
        </p:spPr>
        <p:txBody>
          <a:bodyPr/>
          <a:lstStyle/>
          <a:p>
            <a:endParaRPr lang="en-AZ"/>
          </a:p>
        </p:txBody>
      </p:sp>
      <p:grpSp>
        <p:nvGrpSpPr>
          <p:cNvPr id="8" name="Group 8"/>
          <p:cNvGrpSpPr/>
          <p:nvPr/>
        </p:nvGrpSpPr>
        <p:grpSpPr>
          <a:xfrm>
            <a:off x="1345330" y="3372940"/>
            <a:ext cx="4767781" cy="2051648"/>
            <a:chOff x="0" y="0"/>
            <a:chExt cx="1919258" cy="825885"/>
          </a:xfrm>
        </p:grpSpPr>
        <p:sp>
          <p:nvSpPr>
            <p:cNvPr id="9" name="Freeform 9"/>
            <p:cNvSpPr/>
            <p:nvPr/>
          </p:nvSpPr>
          <p:spPr>
            <a:xfrm>
              <a:off x="0" y="0"/>
              <a:ext cx="1919258" cy="825885"/>
            </a:xfrm>
            <a:custGeom>
              <a:avLst/>
              <a:gdLst/>
              <a:ahLst/>
              <a:cxnLst/>
              <a:rect l="l" t="t" r="r" b="b"/>
              <a:pathLst>
                <a:path w="1919258" h="825885">
                  <a:moveTo>
                    <a:pt x="58457" y="0"/>
                  </a:moveTo>
                  <a:lnTo>
                    <a:pt x="1860801" y="0"/>
                  </a:lnTo>
                  <a:cubicBezTo>
                    <a:pt x="1876305" y="0"/>
                    <a:pt x="1891173" y="6159"/>
                    <a:pt x="1902136" y="17122"/>
                  </a:cubicBezTo>
                  <a:cubicBezTo>
                    <a:pt x="1913099" y="28084"/>
                    <a:pt x="1919258" y="42953"/>
                    <a:pt x="1919258" y="58457"/>
                  </a:cubicBezTo>
                  <a:lnTo>
                    <a:pt x="1919258" y="767429"/>
                  </a:lnTo>
                  <a:cubicBezTo>
                    <a:pt x="1919258" y="782932"/>
                    <a:pt x="1913099" y="797801"/>
                    <a:pt x="1902136" y="808764"/>
                  </a:cubicBezTo>
                  <a:cubicBezTo>
                    <a:pt x="1891173" y="819727"/>
                    <a:pt x="1876305" y="825885"/>
                    <a:pt x="1860801" y="825885"/>
                  </a:cubicBezTo>
                  <a:lnTo>
                    <a:pt x="58457" y="825885"/>
                  </a:lnTo>
                  <a:cubicBezTo>
                    <a:pt x="42953" y="825885"/>
                    <a:pt x="28084" y="819727"/>
                    <a:pt x="17122" y="808764"/>
                  </a:cubicBezTo>
                  <a:cubicBezTo>
                    <a:pt x="6159" y="797801"/>
                    <a:pt x="0" y="782932"/>
                    <a:pt x="0" y="767429"/>
                  </a:cubicBezTo>
                  <a:lnTo>
                    <a:pt x="0" y="58457"/>
                  </a:lnTo>
                  <a:cubicBezTo>
                    <a:pt x="0" y="42953"/>
                    <a:pt x="6159" y="28084"/>
                    <a:pt x="17122" y="17122"/>
                  </a:cubicBezTo>
                  <a:cubicBezTo>
                    <a:pt x="28084" y="6159"/>
                    <a:pt x="42953" y="0"/>
                    <a:pt x="58457" y="0"/>
                  </a:cubicBezTo>
                  <a:close/>
                </a:path>
              </a:pathLst>
            </a:custGeom>
            <a:solidFill>
              <a:srgbClr val="96D0C3"/>
            </a:solidFill>
          </p:spPr>
          <p:txBody>
            <a:bodyPr/>
            <a:lstStyle/>
            <a:p>
              <a:endParaRPr lang="en-AZ"/>
            </a:p>
          </p:txBody>
        </p:sp>
        <p:sp>
          <p:nvSpPr>
            <p:cNvPr id="10" name="TextBox 10"/>
            <p:cNvSpPr txBox="1"/>
            <p:nvPr/>
          </p:nvSpPr>
          <p:spPr>
            <a:xfrm>
              <a:off x="0" y="-19050"/>
              <a:ext cx="1919258" cy="844935"/>
            </a:xfrm>
            <a:prstGeom prst="rect">
              <a:avLst/>
            </a:prstGeom>
          </p:spPr>
          <p:txBody>
            <a:bodyPr lIns="43061" tIns="43061" rIns="43061" bIns="43061" rtlCol="0" anchor="ctr"/>
            <a:lstStyle/>
            <a:p>
              <a:pPr algn="ctr">
                <a:lnSpc>
                  <a:spcPts val="2340"/>
                </a:lnSpc>
              </a:pPr>
              <a:endParaRPr/>
            </a:p>
          </p:txBody>
        </p:sp>
      </p:grpSp>
      <p:sp>
        <p:nvSpPr>
          <p:cNvPr id="11" name="Freeform 11"/>
          <p:cNvSpPr/>
          <p:nvPr/>
        </p:nvSpPr>
        <p:spPr>
          <a:xfrm rot="5400000" flipV="1">
            <a:off x="720062" y="4079573"/>
            <a:ext cx="1179459" cy="638382"/>
          </a:xfrm>
          <a:custGeom>
            <a:avLst/>
            <a:gdLst/>
            <a:ahLst/>
            <a:cxnLst/>
            <a:rect l="l" t="t" r="r" b="b"/>
            <a:pathLst>
              <a:path w="1179459" h="638382">
                <a:moveTo>
                  <a:pt x="0" y="638382"/>
                </a:moveTo>
                <a:lnTo>
                  <a:pt x="1179458" y="638382"/>
                </a:lnTo>
                <a:lnTo>
                  <a:pt x="1179458" y="0"/>
                </a:lnTo>
                <a:lnTo>
                  <a:pt x="0" y="0"/>
                </a:lnTo>
                <a:lnTo>
                  <a:pt x="0" y="638382"/>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2" name="Freeform 12"/>
          <p:cNvSpPr/>
          <p:nvPr/>
        </p:nvSpPr>
        <p:spPr>
          <a:xfrm>
            <a:off x="1203181" y="4274312"/>
            <a:ext cx="213220" cy="213220"/>
          </a:xfrm>
          <a:custGeom>
            <a:avLst/>
            <a:gdLst/>
            <a:ahLst/>
            <a:cxnLst/>
            <a:rect l="l" t="t" r="r" b="b"/>
            <a:pathLst>
              <a:path w="213220" h="213220">
                <a:moveTo>
                  <a:pt x="0" y="0"/>
                </a:moveTo>
                <a:lnTo>
                  <a:pt x="213220" y="0"/>
                </a:lnTo>
                <a:lnTo>
                  <a:pt x="213220" y="213220"/>
                </a:lnTo>
                <a:lnTo>
                  <a:pt x="0" y="213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grpSp>
        <p:nvGrpSpPr>
          <p:cNvPr id="13" name="Group 13"/>
          <p:cNvGrpSpPr/>
          <p:nvPr/>
        </p:nvGrpSpPr>
        <p:grpSpPr>
          <a:xfrm>
            <a:off x="6899375" y="3372940"/>
            <a:ext cx="4767781" cy="2051648"/>
            <a:chOff x="0" y="0"/>
            <a:chExt cx="1919258" cy="825885"/>
          </a:xfrm>
        </p:grpSpPr>
        <p:sp>
          <p:nvSpPr>
            <p:cNvPr id="14" name="Freeform 14"/>
            <p:cNvSpPr/>
            <p:nvPr/>
          </p:nvSpPr>
          <p:spPr>
            <a:xfrm>
              <a:off x="0" y="0"/>
              <a:ext cx="1919258" cy="825885"/>
            </a:xfrm>
            <a:custGeom>
              <a:avLst/>
              <a:gdLst/>
              <a:ahLst/>
              <a:cxnLst/>
              <a:rect l="l" t="t" r="r" b="b"/>
              <a:pathLst>
                <a:path w="1919258" h="825885">
                  <a:moveTo>
                    <a:pt x="58457" y="0"/>
                  </a:moveTo>
                  <a:lnTo>
                    <a:pt x="1860801" y="0"/>
                  </a:lnTo>
                  <a:cubicBezTo>
                    <a:pt x="1876305" y="0"/>
                    <a:pt x="1891173" y="6159"/>
                    <a:pt x="1902136" y="17122"/>
                  </a:cubicBezTo>
                  <a:cubicBezTo>
                    <a:pt x="1913099" y="28084"/>
                    <a:pt x="1919258" y="42953"/>
                    <a:pt x="1919258" y="58457"/>
                  </a:cubicBezTo>
                  <a:lnTo>
                    <a:pt x="1919258" y="767429"/>
                  </a:lnTo>
                  <a:cubicBezTo>
                    <a:pt x="1919258" y="782932"/>
                    <a:pt x="1913099" y="797801"/>
                    <a:pt x="1902136" y="808764"/>
                  </a:cubicBezTo>
                  <a:cubicBezTo>
                    <a:pt x="1891173" y="819727"/>
                    <a:pt x="1876305" y="825885"/>
                    <a:pt x="1860801" y="825885"/>
                  </a:cubicBezTo>
                  <a:lnTo>
                    <a:pt x="58457" y="825885"/>
                  </a:lnTo>
                  <a:cubicBezTo>
                    <a:pt x="42953" y="825885"/>
                    <a:pt x="28084" y="819727"/>
                    <a:pt x="17122" y="808764"/>
                  </a:cubicBezTo>
                  <a:cubicBezTo>
                    <a:pt x="6159" y="797801"/>
                    <a:pt x="0" y="782932"/>
                    <a:pt x="0" y="767429"/>
                  </a:cubicBezTo>
                  <a:lnTo>
                    <a:pt x="0" y="58457"/>
                  </a:lnTo>
                  <a:cubicBezTo>
                    <a:pt x="0" y="42953"/>
                    <a:pt x="6159" y="28084"/>
                    <a:pt x="17122" y="17122"/>
                  </a:cubicBezTo>
                  <a:cubicBezTo>
                    <a:pt x="28084" y="6159"/>
                    <a:pt x="42953" y="0"/>
                    <a:pt x="58457" y="0"/>
                  </a:cubicBezTo>
                  <a:close/>
                </a:path>
              </a:pathLst>
            </a:custGeom>
            <a:solidFill>
              <a:srgbClr val="01AA9E"/>
            </a:solidFill>
          </p:spPr>
          <p:txBody>
            <a:bodyPr/>
            <a:lstStyle/>
            <a:p>
              <a:endParaRPr lang="en-AZ"/>
            </a:p>
          </p:txBody>
        </p:sp>
        <p:sp>
          <p:nvSpPr>
            <p:cNvPr id="15" name="TextBox 15"/>
            <p:cNvSpPr txBox="1"/>
            <p:nvPr/>
          </p:nvSpPr>
          <p:spPr>
            <a:xfrm>
              <a:off x="0" y="-19050"/>
              <a:ext cx="1919258" cy="844935"/>
            </a:xfrm>
            <a:prstGeom prst="rect">
              <a:avLst/>
            </a:prstGeom>
          </p:spPr>
          <p:txBody>
            <a:bodyPr lIns="43061" tIns="43061" rIns="43061" bIns="43061" rtlCol="0" anchor="ctr"/>
            <a:lstStyle/>
            <a:p>
              <a:pPr algn="ctr">
                <a:lnSpc>
                  <a:spcPts val="2340"/>
                </a:lnSpc>
              </a:pPr>
              <a:endParaRPr/>
            </a:p>
          </p:txBody>
        </p:sp>
      </p:grpSp>
      <p:sp>
        <p:nvSpPr>
          <p:cNvPr id="16" name="Freeform 16"/>
          <p:cNvSpPr/>
          <p:nvPr/>
        </p:nvSpPr>
        <p:spPr>
          <a:xfrm rot="5400000" flipV="1">
            <a:off x="6274106" y="4079573"/>
            <a:ext cx="1179459" cy="638382"/>
          </a:xfrm>
          <a:custGeom>
            <a:avLst/>
            <a:gdLst/>
            <a:ahLst/>
            <a:cxnLst/>
            <a:rect l="l" t="t" r="r" b="b"/>
            <a:pathLst>
              <a:path w="1179459" h="638382">
                <a:moveTo>
                  <a:pt x="0" y="638382"/>
                </a:moveTo>
                <a:lnTo>
                  <a:pt x="1179459" y="638382"/>
                </a:lnTo>
                <a:lnTo>
                  <a:pt x="1179459" y="0"/>
                </a:lnTo>
                <a:lnTo>
                  <a:pt x="0" y="0"/>
                </a:lnTo>
                <a:lnTo>
                  <a:pt x="0" y="638382"/>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17" name="Freeform 17"/>
          <p:cNvSpPr/>
          <p:nvPr/>
        </p:nvSpPr>
        <p:spPr>
          <a:xfrm>
            <a:off x="6757226" y="4274312"/>
            <a:ext cx="213220" cy="213220"/>
          </a:xfrm>
          <a:custGeom>
            <a:avLst/>
            <a:gdLst/>
            <a:ahLst/>
            <a:cxnLst/>
            <a:rect l="l" t="t" r="r" b="b"/>
            <a:pathLst>
              <a:path w="213220" h="213220">
                <a:moveTo>
                  <a:pt x="0" y="0"/>
                </a:moveTo>
                <a:lnTo>
                  <a:pt x="213219" y="0"/>
                </a:lnTo>
                <a:lnTo>
                  <a:pt x="213219" y="213220"/>
                </a:lnTo>
                <a:lnTo>
                  <a:pt x="0" y="213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grpSp>
        <p:nvGrpSpPr>
          <p:cNvPr id="18" name="Group 18"/>
          <p:cNvGrpSpPr/>
          <p:nvPr/>
        </p:nvGrpSpPr>
        <p:grpSpPr>
          <a:xfrm>
            <a:off x="12453419" y="3355098"/>
            <a:ext cx="4767781" cy="2051648"/>
            <a:chOff x="0" y="0"/>
            <a:chExt cx="1919258" cy="825885"/>
          </a:xfrm>
        </p:grpSpPr>
        <p:sp>
          <p:nvSpPr>
            <p:cNvPr id="19" name="Freeform 19"/>
            <p:cNvSpPr/>
            <p:nvPr/>
          </p:nvSpPr>
          <p:spPr>
            <a:xfrm>
              <a:off x="0" y="0"/>
              <a:ext cx="1919258" cy="825885"/>
            </a:xfrm>
            <a:custGeom>
              <a:avLst/>
              <a:gdLst/>
              <a:ahLst/>
              <a:cxnLst/>
              <a:rect l="l" t="t" r="r" b="b"/>
              <a:pathLst>
                <a:path w="1919258" h="825885">
                  <a:moveTo>
                    <a:pt x="58457" y="0"/>
                  </a:moveTo>
                  <a:lnTo>
                    <a:pt x="1860801" y="0"/>
                  </a:lnTo>
                  <a:cubicBezTo>
                    <a:pt x="1876305" y="0"/>
                    <a:pt x="1891173" y="6159"/>
                    <a:pt x="1902136" y="17122"/>
                  </a:cubicBezTo>
                  <a:cubicBezTo>
                    <a:pt x="1913099" y="28084"/>
                    <a:pt x="1919258" y="42953"/>
                    <a:pt x="1919258" y="58457"/>
                  </a:cubicBezTo>
                  <a:lnTo>
                    <a:pt x="1919258" y="767429"/>
                  </a:lnTo>
                  <a:cubicBezTo>
                    <a:pt x="1919258" y="782932"/>
                    <a:pt x="1913099" y="797801"/>
                    <a:pt x="1902136" y="808764"/>
                  </a:cubicBezTo>
                  <a:cubicBezTo>
                    <a:pt x="1891173" y="819727"/>
                    <a:pt x="1876305" y="825885"/>
                    <a:pt x="1860801" y="825885"/>
                  </a:cubicBezTo>
                  <a:lnTo>
                    <a:pt x="58457" y="825885"/>
                  </a:lnTo>
                  <a:cubicBezTo>
                    <a:pt x="42953" y="825885"/>
                    <a:pt x="28084" y="819727"/>
                    <a:pt x="17122" y="808764"/>
                  </a:cubicBezTo>
                  <a:cubicBezTo>
                    <a:pt x="6159" y="797801"/>
                    <a:pt x="0" y="782932"/>
                    <a:pt x="0" y="767429"/>
                  </a:cubicBezTo>
                  <a:lnTo>
                    <a:pt x="0" y="58457"/>
                  </a:lnTo>
                  <a:cubicBezTo>
                    <a:pt x="0" y="42953"/>
                    <a:pt x="6159" y="28084"/>
                    <a:pt x="17122" y="17122"/>
                  </a:cubicBezTo>
                  <a:cubicBezTo>
                    <a:pt x="28084" y="6159"/>
                    <a:pt x="42953" y="0"/>
                    <a:pt x="58457" y="0"/>
                  </a:cubicBezTo>
                  <a:close/>
                </a:path>
              </a:pathLst>
            </a:custGeom>
            <a:solidFill>
              <a:srgbClr val="2E5A63"/>
            </a:solidFill>
          </p:spPr>
          <p:txBody>
            <a:bodyPr/>
            <a:lstStyle/>
            <a:p>
              <a:endParaRPr lang="en-AZ"/>
            </a:p>
          </p:txBody>
        </p:sp>
        <p:sp>
          <p:nvSpPr>
            <p:cNvPr id="20" name="TextBox 20"/>
            <p:cNvSpPr txBox="1"/>
            <p:nvPr/>
          </p:nvSpPr>
          <p:spPr>
            <a:xfrm>
              <a:off x="0" y="-19050"/>
              <a:ext cx="1919258" cy="844935"/>
            </a:xfrm>
            <a:prstGeom prst="rect">
              <a:avLst/>
            </a:prstGeom>
          </p:spPr>
          <p:txBody>
            <a:bodyPr lIns="43061" tIns="43061" rIns="43061" bIns="43061" rtlCol="0" anchor="ctr"/>
            <a:lstStyle/>
            <a:p>
              <a:pPr algn="ctr">
                <a:lnSpc>
                  <a:spcPts val="2340"/>
                </a:lnSpc>
              </a:pPr>
              <a:endParaRPr/>
            </a:p>
          </p:txBody>
        </p:sp>
      </p:grpSp>
      <p:sp>
        <p:nvSpPr>
          <p:cNvPr id="21" name="Freeform 21"/>
          <p:cNvSpPr/>
          <p:nvPr/>
        </p:nvSpPr>
        <p:spPr>
          <a:xfrm rot="5400000" flipV="1">
            <a:off x="11828151" y="4061731"/>
            <a:ext cx="1179459" cy="638382"/>
          </a:xfrm>
          <a:custGeom>
            <a:avLst/>
            <a:gdLst/>
            <a:ahLst/>
            <a:cxnLst/>
            <a:rect l="l" t="t" r="r" b="b"/>
            <a:pathLst>
              <a:path w="1179459" h="638382">
                <a:moveTo>
                  <a:pt x="0" y="638382"/>
                </a:moveTo>
                <a:lnTo>
                  <a:pt x="1179459" y="638382"/>
                </a:lnTo>
                <a:lnTo>
                  <a:pt x="1179459" y="0"/>
                </a:lnTo>
                <a:lnTo>
                  <a:pt x="0" y="0"/>
                </a:lnTo>
                <a:lnTo>
                  <a:pt x="0" y="638382"/>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22" name="Freeform 22"/>
          <p:cNvSpPr/>
          <p:nvPr/>
        </p:nvSpPr>
        <p:spPr>
          <a:xfrm>
            <a:off x="12311270" y="4256469"/>
            <a:ext cx="213220" cy="213220"/>
          </a:xfrm>
          <a:custGeom>
            <a:avLst/>
            <a:gdLst/>
            <a:ahLst/>
            <a:cxnLst/>
            <a:rect l="l" t="t" r="r" b="b"/>
            <a:pathLst>
              <a:path w="213220" h="213220">
                <a:moveTo>
                  <a:pt x="0" y="0"/>
                </a:moveTo>
                <a:lnTo>
                  <a:pt x="213220" y="0"/>
                </a:lnTo>
                <a:lnTo>
                  <a:pt x="213220" y="213220"/>
                </a:lnTo>
                <a:lnTo>
                  <a:pt x="0" y="213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23" name="TextBox 23"/>
          <p:cNvSpPr txBox="1"/>
          <p:nvPr/>
        </p:nvSpPr>
        <p:spPr>
          <a:xfrm>
            <a:off x="3466967" y="775013"/>
            <a:ext cx="11407673" cy="894077"/>
          </a:xfrm>
          <a:prstGeom prst="rect">
            <a:avLst/>
          </a:prstGeom>
        </p:spPr>
        <p:txBody>
          <a:bodyPr lIns="0" tIns="0" rIns="0" bIns="0" rtlCol="0" anchor="t">
            <a:spAutoFit/>
          </a:bodyPr>
          <a:lstStyle/>
          <a:p>
            <a:pPr algn="l">
              <a:lnSpc>
                <a:spcPts val="7047"/>
              </a:lnSpc>
            </a:pPr>
            <a:r>
              <a:rPr lang="en-US" sz="5972" b="1">
                <a:gradFill>
                  <a:gsLst>
                    <a:gs pos="0">
                      <a:srgbClr val="000000">
                        <a:alpha val="100000"/>
                      </a:srgbClr>
                    </a:gs>
                    <a:gs pos="50000">
                      <a:srgbClr val="34606B">
                        <a:alpha val="100000"/>
                      </a:srgbClr>
                    </a:gs>
                    <a:gs pos="100000">
                      <a:srgbClr val="009D8D">
                        <a:alpha val="100000"/>
                      </a:srgbClr>
                    </a:gs>
                  </a:gsLst>
                  <a:lin ang="0"/>
                </a:gradFill>
                <a:latin typeface="Open Sauce Heavy"/>
                <a:ea typeface="Open Sauce Heavy"/>
                <a:cs typeface="Open Sauce Heavy"/>
                <a:sym typeface="Open Sauce Heavy"/>
              </a:rPr>
              <a:t>FORESIGHT SKILLS LAB (FSL)</a:t>
            </a:r>
          </a:p>
        </p:txBody>
      </p:sp>
      <p:sp>
        <p:nvSpPr>
          <p:cNvPr id="24" name="TextBox 24"/>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
        <p:nvSpPr>
          <p:cNvPr id="25" name="TextBox 25"/>
          <p:cNvSpPr txBox="1"/>
          <p:nvPr/>
        </p:nvSpPr>
        <p:spPr>
          <a:xfrm>
            <a:off x="4583566" y="2034040"/>
            <a:ext cx="9174475" cy="469504"/>
          </a:xfrm>
          <a:prstGeom prst="rect">
            <a:avLst/>
          </a:prstGeom>
        </p:spPr>
        <p:txBody>
          <a:bodyPr lIns="0" tIns="0" rIns="0" bIns="0" rtlCol="0" anchor="t">
            <a:spAutoFit/>
          </a:bodyPr>
          <a:lstStyle/>
          <a:p>
            <a:pPr algn="l">
              <a:lnSpc>
                <a:spcPts val="3702"/>
              </a:lnSpc>
            </a:pPr>
            <a:r>
              <a:rPr lang="en-US" sz="3137" b="1" i="1">
                <a:gradFill>
                  <a:gsLst>
                    <a:gs pos="0">
                      <a:srgbClr val="000000">
                        <a:alpha val="100000"/>
                      </a:srgbClr>
                    </a:gs>
                    <a:gs pos="50000">
                      <a:srgbClr val="34606B">
                        <a:alpha val="100000"/>
                      </a:srgbClr>
                    </a:gs>
                    <a:gs pos="100000">
                      <a:srgbClr val="009D8D">
                        <a:alpha val="100000"/>
                      </a:srgbClr>
                    </a:gs>
                  </a:gsLst>
                  <a:lin ang="0"/>
                </a:gradFill>
                <a:latin typeface="Open Sauce Heavy Italics"/>
                <a:ea typeface="Open Sauce Heavy Italics"/>
                <a:cs typeface="Open Sauce Heavy Italics"/>
                <a:sym typeface="Open Sauce Heavy Italics"/>
              </a:rPr>
              <a:t>Bridging Today’s Skills with Tomorrow’s Jobs</a:t>
            </a:r>
          </a:p>
        </p:txBody>
      </p:sp>
      <p:sp>
        <p:nvSpPr>
          <p:cNvPr id="26" name="TextBox 26"/>
          <p:cNvSpPr txBox="1"/>
          <p:nvPr/>
        </p:nvSpPr>
        <p:spPr>
          <a:xfrm>
            <a:off x="1808939" y="4186043"/>
            <a:ext cx="4088005" cy="884858"/>
          </a:xfrm>
          <a:prstGeom prst="rect">
            <a:avLst/>
          </a:prstGeom>
        </p:spPr>
        <p:txBody>
          <a:bodyPr lIns="0" tIns="0" rIns="0" bIns="0" rtlCol="0" anchor="t">
            <a:spAutoFit/>
          </a:bodyPr>
          <a:lstStyle/>
          <a:p>
            <a:pPr algn="l">
              <a:lnSpc>
                <a:spcPts val="2307"/>
              </a:lnSpc>
            </a:pPr>
            <a:r>
              <a:rPr lang="en-US" sz="1972" b="1" spc="-102" dirty="0">
                <a:solidFill>
                  <a:srgbClr val="187567"/>
                </a:solidFill>
                <a:latin typeface="Open Sauce Medium"/>
                <a:ea typeface="Open Sauce Medium"/>
                <a:cs typeface="Open Sauce Medium"/>
                <a:sym typeface="Open Sauce Medium"/>
              </a:rPr>
              <a:t>Ministry of Planning, Development and Special Initiatives of the Islamic Republic of Pakistan</a:t>
            </a:r>
          </a:p>
        </p:txBody>
      </p:sp>
      <p:sp>
        <p:nvSpPr>
          <p:cNvPr id="27" name="TextBox 27"/>
          <p:cNvSpPr txBox="1"/>
          <p:nvPr/>
        </p:nvSpPr>
        <p:spPr>
          <a:xfrm>
            <a:off x="1837514" y="3695700"/>
            <a:ext cx="2546249" cy="294806"/>
          </a:xfrm>
          <a:prstGeom prst="rect">
            <a:avLst/>
          </a:prstGeom>
        </p:spPr>
        <p:txBody>
          <a:bodyPr lIns="0" tIns="0" rIns="0" bIns="0" rtlCol="0" anchor="t">
            <a:spAutoFit/>
          </a:bodyPr>
          <a:lstStyle/>
          <a:p>
            <a:pPr algn="l">
              <a:lnSpc>
                <a:spcPts val="2226"/>
              </a:lnSpc>
            </a:pPr>
            <a:r>
              <a:rPr lang="en-US" sz="2249" b="1" spc="-116" dirty="0">
                <a:solidFill>
                  <a:srgbClr val="3A716C"/>
                </a:solidFill>
                <a:latin typeface="Open Sauce Heavy"/>
                <a:ea typeface="Open Sauce Heavy"/>
                <a:cs typeface="Open Sauce Heavy"/>
                <a:sym typeface="Open Sauce Heavy"/>
              </a:rPr>
              <a:t>PROJECT OWNER</a:t>
            </a:r>
          </a:p>
        </p:txBody>
      </p:sp>
      <p:sp>
        <p:nvSpPr>
          <p:cNvPr id="28" name="TextBox 28"/>
          <p:cNvSpPr txBox="1"/>
          <p:nvPr/>
        </p:nvSpPr>
        <p:spPr>
          <a:xfrm>
            <a:off x="7364002" y="4583294"/>
            <a:ext cx="3211231" cy="359073"/>
          </a:xfrm>
          <a:prstGeom prst="rect">
            <a:avLst/>
          </a:prstGeom>
        </p:spPr>
        <p:txBody>
          <a:bodyPr wrap="square" lIns="0" tIns="0" rIns="0" bIns="0" rtlCol="0" anchor="t">
            <a:spAutoFit/>
          </a:bodyPr>
          <a:lstStyle/>
          <a:p>
            <a:pPr algn="l">
              <a:lnSpc>
                <a:spcPts val="2818"/>
              </a:lnSpc>
            </a:pPr>
            <a:r>
              <a:rPr lang="en-US" sz="2600" b="1" spc="-125" dirty="0">
                <a:solidFill>
                  <a:srgbClr val="FFFFFF"/>
                </a:solidFill>
                <a:latin typeface="Open Sauce"/>
                <a:ea typeface="Open Sauce"/>
                <a:cs typeface="Open Sauce"/>
                <a:sym typeface="Open Sauce"/>
              </a:rPr>
              <a:t>OIC Labour Centre</a:t>
            </a:r>
          </a:p>
        </p:txBody>
      </p:sp>
      <p:sp>
        <p:nvSpPr>
          <p:cNvPr id="29" name="TextBox 29"/>
          <p:cNvSpPr txBox="1"/>
          <p:nvPr/>
        </p:nvSpPr>
        <p:spPr>
          <a:xfrm>
            <a:off x="7364002" y="3728057"/>
            <a:ext cx="3613604" cy="577243"/>
          </a:xfrm>
          <a:prstGeom prst="rect">
            <a:avLst/>
          </a:prstGeom>
        </p:spPr>
        <p:txBody>
          <a:bodyPr lIns="0" tIns="0" rIns="0" bIns="0" rtlCol="0" anchor="t">
            <a:spAutoFit/>
          </a:bodyPr>
          <a:lstStyle/>
          <a:p>
            <a:pPr algn="l">
              <a:lnSpc>
                <a:spcPts val="2226"/>
              </a:lnSpc>
            </a:pPr>
            <a:r>
              <a:rPr lang="en-US" sz="2249" b="1" spc="-116" dirty="0">
                <a:solidFill>
                  <a:srgbClr val="FFFFFF"/>
                </a:solidFill>
                <a:latin typeface="Open Sauce Heavy"/>
                <a:ea typeface="Open Sauce Heavy"/>
                <a:cs typeface="Open Sauce Heavy"/>
                <a:sym typeface="Open Sauce Heavy"/>
              </a:rPr>
              <a:t>PRINCIPAL </a:t>
            </a:r>
          </a:p>
          <a:p>
            <a:pPr algn="l">
              <a:lnSpc>
                <a:spcPts val="2226"/>
              </a:lnSpc>
            </a:pPr>
            <a:r>
              <a:rPr lang="en-US" sz="2249" b="1" spc="-116" dirty="0">
                <a:solidFill>
                  <a:srgbClr val="FFFFFF"/>
                </a:solidFill>
                <a:latin typeface="Open Sauce Heavy"/>
                <a:ea typeface="Open Sauce Heavy"/>
                <a:cs typeface="Open Sauce Heavy"/>
                <a:sym typeface="Open Sauce Heavy"/>
              </a:rPr>
              <a:t>IMPLEMENTING PARTNER</a:t>
            </a:r>
          </a:p>
        </p:txBody>
      </p:sp>
      <p:sp>
        <p:nvSpPr>
          <p:cNvPr id="30" name="TextBox 30"/>
          <p:cNvSpPr txBox="1"/>
          <p:nvPr/>
        </p:nvSpPr>
        <p:spPr>
          <a:xfrm>
            <a:off x="12956146" y="4535157"/>
            <a:ext cx="1796120" cy="397545"/>
          </a:xfrm>
          <a:prstGeom prst="rect">
            <a:avLst/>
          </a:prstGeom>
        </p:spPr>
        <p:txBody>
          <a:bodyPr lIns="0" tIns="0" rIns="0" bIns="0" rtlCol="0" anchor="t">
            <a:spAutoFit/>
          </a:bodyPr>
          <a:lstStyle/>
          <a:p>
            <a:pPr algn="l">
              <a:lnSpc>
                <a:spcPts val="3096"/>
              </a:lnSpc>
            </a:pPr>
            <a:r>
              <a:rPr lang="en-US" sz="2646" b="1" spc="-137" dirty="0">
                <a:solidFill>
                  <a:srgbClr val="FFFFFF"/>
                </a:solidFill>
                <a:latin typeface="Open Sauce Medium"/>
                <a:ea typeface="Open Sauce Medium"/>
                <a:cs typeface="Open Sauce Medium"/>
                <a:sym typeface="Open Sauce Medium"/>
              </a:rPr>
              <a:t>Malaysia</a:t>
            </a:r>
          </a:p>
        </p:txBody>
      </p:sp>
      <p:sp>
        <p:nvSpPr>
          <p:cNvPr id="31" name="TextBox 31"/>
          <p:cNvSpPr txBox="1"/>
          <p:nvPr/>
        </p:nvSpPr>
        <p:spPr>
          <a:xfrm>
            <a:off x="12956146" y="3728057"/>
            <a:ext cx="3592240" cy="577243"/>
          </a:xfrm>
          <a:prstGeom prst="rect">
            <a:avLst/>
          </a:prstGeom>
        </p:spPr>
        <p:txBody>
          <a:bodyPr lIns="0" tIns="0" rIns="0" bIns="0" rtlCol="0" anchor="t">
            <a:spAutoFit/>
          </a:bodyPr>
          <a:lstStyle/>
          <a:p>
            <a:pPr algn="l">
              <a:lnSpc>
                <a:spcPts val="2226"/>
              </a:lnSpc>
            </a:pPr>
            <a:r>
              <a:rPr lang="en-US" sz="2249" b="1" spc="-116" dirty="0">
                <a:solidFill>
                  <a:srgbClr val="FFFFFF"/>
                </a:solidFill>
                <a:latin typeface="Open Sauce Heavy"/>
                <a:ea typeface="Open Sauce Heavy"/>
                <a:cs typeface="Open Sauce Heavy"/>
                <a:sym typeface="Open Sauce Heavy"/>
              </a:rPr>
              <a:t>KNOWLEDGE AND </a:t>
            </a:r>
          </a:p>
          <a:p>
            <a:pPr algn="l">
              <a:lnSpc>
                <a:spcPts val="2226"/>
              </a:lnSpc>
            </a:pPr>
            <a:r>
              <a:rPr lang="en-US" sz="2249" b="1" spc="-116" dirty="0">
                <a:solidFill>
                  <a:srgbClr val="FFFFFF"/>
                </a:solidFill>
                <a:latin typeface="Open Sauce Heavy"/>
                <a:ea typeface="Open Sauce Heavy"/>
                <a:cs typeface="Open Sauce Heavy"/>
                <a:sym typeface="Open Sauce Heavy"/>
              </a:rPr>
              <a:t>STUDY-VISIT PARTNER</a:t>
            </a:r>
          </a:p>
        </p:txBody>
      </p:sp>
      <p:grpSp>
        <p:nvGrpSpPr>
          <p:cNvPr id="32" name="Group 32"/>
          <p:cNvGrpSpPr/>
          <p:nvPr/>
        </p:nvGrpSpPr>
        <p:grpSpPr>
          <a:xfrm>
            <a:off x="1383430" y="7227358"/>
            <a:ext cx="3710967" cy="1569863"/>
            <a:chOff x="0" y="0"/>
            <a:chExt cx="1493840" cy="631944"/>
          </a:xfrm>
        </p:grpSpPr>
        <p:sp>
          <p:nvSpPr>
            <p:cNvPr id="33" name="Freeform 33"/>
            <p:cNvSpPr/>
            <p:nvPr/>
          </p:nvSpPr>
          <p:spPr>
            <a:xfrm>
              <a:off x="0" y="0"/>
              <a:ext cx="1493840" cy="631944"/>
            </a:xfrm>
            <a:custGeom>
              <a:avLst/>
              <a:gdLst/>
              <a:ahLst/>
              <a:cxnLst/>
              <a:rect l="l" t="t" r="r" b="b"/>
              <a:pathLst>
                <a:path w="1493840" h="631944">
                  <a:moveTo>
                    <a:pt x="75104" y="0"/>
                  </a:moveTo>
                  <a:lnTo>
                    <a:pt x="1418736" y="0"/>
                  </a:lnTo>
                  <a:cubicBezTo>
                    <a:pt x="1460215" y="0"/>
                    <a:pt x="1493840" y="33625"/>
                    <a:pt x="1493840" y="75104"/>
                  </a:cubicBezTo>
                  <a:lnTo>
                    <a:pt x="1493840" y="556840"/>
                  </a:lnTo>
                  <a:cubicBezTo>
                    <a:pt x="1493840" y="576759"/>
                    <a:pt x="1485927" y="595862"/>
                    <a:pt x="1471842" y="609947"/>
                  </a:cubicBezTo>
                  <a:cubicBezTo>
                    <a:pt x="1457758" y="624031"/>
                    <a:pt x="1438655" y="631944"/>
                    <a:pt x="1418736" y="631944"/>
                  </a:cubicBezTo>
                  <a:lnTo>
                    <a:pt x="75104" y="631944"/>
                  </a:lnTo>
                  <a:cubicBezTo>
                    <a:pt x="55185" y="631944"/>
                    <a:pt x="36082" y="624031"/>
                    <a:pt x="21998" y="609947"/>
                  </a:cubicBezTo>
                  <a:cubicBezTo>
                    <a:pt x="7913" y="595862"/>
                    <a:pt x="0" y="576759"/>
                    <a:pt x="0" y="556840"/>
                  </a:cubicBezTo>
                  <a:lnTo>
                    <a:pt x="0" y="75104"/>
                  </a:lnTo>
                  <a:cubicBezTo>
                    <a:pt x="0" y="55185"/>
                    <a:pt x="7913" y="36082"/>
                    <a:pt x="21998" y="21998"/>
                  </a:cubicBezTo>
                  <a:cubicBezTo>
                    <a:pt x="36082" y="7913"/>
                    <a:pt x="55185" y="0"/>
                    <a:pt x="75104" y="0"/>
                  </a:cubicBezTo>
                  <a:close/>
                </a:path>
              </a:pathLst>
            </a:custGeom>
            <a:gradFill rotWithShape="1">
              <a:gsLst>
                <a:gs pos="0">
                  <a:srgbClr val="3B6261">
                    <a:alpha val="100000"/>
                  </a:srgbClr>
                </a:gs>
                <a:gs pos="100000">
                  <a:srgbClr val="369686">
                    <a:alpha val="100000"/>
                  </a:srgbClr>
                </a:gs>
              </a:gsLst>
              <a:lin ang="0"/>
            </a:gradFill>
          </p:spPr>
          <p:txBody>
            <a:bodyPr/>
            <a:lstStyle/>
            <a:p>
              <a:endParaRPr lang="en-AZ"/>
            </a:p>
          </p:txBody>
        </p:sp>
        <p:sp>
          <p:nvSpPr>
            <p:cNvPr id="34" name="TextBox 34"/>
            <p:cNvSpPr txBox="1"/>
            <p:nvPr/>
          </p:nvSpPr>
          <p:spPr>
            <a:xfrm>
              <a:off x="0" y="-19050"/>
              <a:ext cx="1493840" cy="650994"/>
            </a:xfrm>
            <a:prstGeom prst="rect">
              <a:avLst/>
            </a:prstGeom>
          </p:spPr>
          <p:txBody>
            <a:bodyPr lIns="43061" tIns="43061" rIns="43061" bIns="43061" rtlCol="0" anchor="ctr"/>
            <a:lstStyle/>
            <a:p>
              <a:pPr algn="ctr">
                <a:lnSpc>
                  <a:spcPts val="2340"/>
                </a:lnSpc>
              </a:pPr>
              <a:endParaRPr/>
            </a:p>
          </p:txBody>
        </p:sp>
      </p:grpSp>
      <p:grpSp>
        <p:nvGrpSpPr>
          <p:cNvPr id="35" name="Group 35"/>
          <p:cNvGrpSpPr/>
          <p:nvPr/>
        </p:nvGrpSpPr>
        <p:grpSpPr>
          <a:xfrm>
            <a:off x="13548333" y="7227358"/>
            <a:ext cx="3710967" cy="1569863"/>
            <a:chOff x="0" y="0"/>
            <a:chExt cx="1493840" cy="631944"/>
          </a:xfrm>
        </p:grpSpPr>
        <p:sp>
          <p:nvSpPr>
            <p:cNvPr id="36" name="Freeform 36"/>
            <p:cNvSpPr/>
            <p:nvPr/>
          </p:nvSpPr>
          <p:spPr>
            <a:xfrm>
              <a:off x="0" y="0"/>
              <a:ext cx="1493840" cy="631944"/>
            </a:xfrm>
            <a:custGeom>
              <a:avLst/>
              <a:gdLst/>
              <a:ahLst/>
              <a:cxnLst/>
              <a:rect l="l" t="t" r="r" b="b"/>
              <a:pathLst>
                <a:path w="1493840" h="631944">
                  <a:moveTo>
                    <a:pt x="75104" y="0"/>
                  </a:moveTo>
                  <a:lnTo>
                    <a:pt x="1418736" y="0"/>
                  </a:lnTo>
                  <a:cubicBezTo>
                    <a:pt x="1460215" y="0"/>
                    <a:pt x="1493840" y="33625"/>
                    <a:pt x="1493840" y="75104"/>
                  </a:cubicBezTo>
                  <a:lnTo>
                    <a:pt x="1493840" y="556840"/>
                  </a:lnTo>
                  <a:cubicBezTo>
                    <a:pt x="1493840" y="576759"/>
                    <a:pt x="1485927" y="595862"/>
                    <a:pt x="1471842" y="609947"/>
                  </a:cubicBezTo>
                  <a:cubicBezTo>
                    <a:pt x="1457758" y="624031"/>
                    <a:pt x="1438655" y="631944"/>
                    <a:pt x="1418736" y="631944"/>
                  </a:cubicBezTo>
                  <a:lnTo>
                    <a:pt x="75104" y="631944"/>
                  </a:lnTo>
                  <a:cubicBezTo>
                    <a:pt x="55185" y="631944"/>
                    <a:pt x="36082" y="624031"/>
                    <a:pt x="21998" y="609947"/>
                  </a:cubicBezTo>
                  <a:cubicBezTo>
                    <a:pt x="7913" y="595862"/>
                    <a:pt x="0" y="576759"/>
                    <a:pt x="0" y="556840"/>
                  </a:cubicBezTo>
                  <a:lnTo>
                    <a:pt x="0" y="75104"/>
                  </a:lnTo>
                  <a:cubicBezTo>
                    <a:pt x="0" y="55185"/>
                    <a:pt x="7913" y="36082"/>
                    <a:pt x="21998" y="21998"/>
                  </a:cubicBezTo>
                  <a:cubicBezTo>
                    <a:pt x="36082" y="7913"/>
                    <a:pt x="55185" y="0"/>
                    <a:pt x="75104" y="0"/>
                  </a:cubicBezTo>
                  <a:close/>
                </a:path>
              </a:pathLst>
            </a:custGeom>
            <a:gradFill rotWithShape="1">
              <a:gsLst>
                <a:gs pos="0">
                  <a:srgbClr val="3B6261">
                    <a:alpha val="100000"/>
                  </a:srgbClr>
                </a:gs>
                <a:gs pos="100000">
                  <a:srgbClr val="369686">
                    <a:alpha val="100000"/>
                  </a:srgbClr>
                </a:gs>
              </a:gsLst>
              <a:lin ang="0"/>
            </a:gradFill>
          </p:spPr>
          <p:txBody>
            <a:bodyPr/>
            <a:lstStyle/>
            <a:p>
              <a:endParaRPr lang="en-AZ"/>
            </a:p>
          </p:txBody>
        </p:sp>
        <p:sp>
          <p:nvSpPr>
            <p:cNvPr id="37" name="TextBox 37"/>
            <p:cNvSpPr txBox="1"/>
            <p:nvPr/>
          </p:nvSpPr>
          <p:spPr>
            <a:xfrm>
              <a:off x="0" y="-19050"/>
              <a:ext cx="1493840" cy="650994"/>
            </a:xfrm>
            <a:prstGeom prst="rect">
              <a:avLst/>
            </a:prstGeom>
          </p:spPr>
          <p:txBody>
            <a:bodyPr lIns="43061" tIns="43061" rIns="43061" bIns="43061" rtlCol="0" anchor="ctr"/>
            <a:lstStyle/>
            <a:p>
              <a:pPr algn="ctr">
                <a:lnSpc>
                  <a:spcPts val="2340"/>
                </a:lnSpc>
              </a:pPr>
              <a:endParaRPr/>
            </a:p>
          </p:txBody>
        </p:sp>
      </p:grpSp>
      <p:grpSp>
        <p:nvGrpSpPr>
          <p:cNvPr id="38" name="Group 38"/>
          <p:cNvGrpSpPr/>
          <p:nvPr/>
        </p:nvGrpSpPr>
        <p:grpSpPr>
          <a:xfrm>
            <a:off x="5437607" y="7227358"/>
            <a:ext cx="3710967" cy="1569863"/>
            <a:chOff x="0" y="0"/>
            <a:chExt cx="1493840" cy="631944"/>
          </a:xfrm>
        </p:grpSpPr>
        <p:sp>
          <p:nvSpPr>
            <p:cNvPr id="39" name="Freeform 39"/>
            <p:cNvSpPr/>
            <p:nvPr/>
          </p:nvSpPr>
          <p:spPr>
            <a:xfrm>
              <a:off x="0" y="0"/>
              <a:ext cx="1493840" cy="631944"/>
            </a:xfrm>
            <a:custGeom>
              <a:avLst/>
              <a:gdLst/>
              <a:ahLst/>
              <a:cxnLst/>
              <a:rect l="l" t="t" r="r" b="b"/>
              <a:pathLst>
                <a:path w="1493840" h="631944">
                  <a:moveTo>
                    <a:pt x="75104" y="0"/>
                  </a:moveTo>
                  <a:lnTo>
                    <a:pt x="1418736" y="0"/>
                  </a:lnTo>
                  <a:cubicBezTo>
                    <a:pt x="1460215" y="0"/>
                    <a:pt x="1493840" y="33625"/>
                    <a:pt x="1493840" y="75104"/>
                  </a:cubicBezTo>
                  <a:lnTo>
                    <a:pt x="1493840" y="556840"/>
                  </a:lnTo>
                  <a:cubicBezTo>
                    <a:pt x="1493840" y="576759"/>
                    <a:pt x="1485927" y="595862"/>
                    <a:pt x="1471842" y="609947"/>
                  </a:cubicBezTo>
                  <a:cubicBezTo>
                    <a:pt x="1457758" y="624031"/>
                    <a:pt x="1438655" y="631944"/>
                    <a:pt x="1418736" y="631944"/>
                  </a:cubicBezTo>
                  <a:lnTo>
                    <a:pt x="75104" y="631944"/>
                  </a:lnTo>
                  <a:cubicBezTo>
                    <a:pt x="55185" y="631944"/>
                    <a:pt x="36082" y="624031"/>
                    <a:pt x="21998" y="609947"/>
                  </a:cubicBezTo>
                  <a:cubicBezTo>
                    <a:pt x="7913" y="595862"/>
                    <a:pt x="0" y="576759"/>
                    <a:pt x="0" y="556840"/>
                  </a:cubicBezTo>
                  <a:lnTo>
                    <a:pt x="0" y="75104"/>
                  </a:lnTo>
                  <a:cubicBezTo>
                    <a:pt x="0" y="55185"/>
                    <a:pt x="7913" y="36082"/>
                    <a:pt x="21998" y="21998"/>
                  </a:cubicBezTo>
                  <a:cubicBezTo>
                    <a:pt x="36082" y="7913"/>
                    <a:pt x="55185" y="0"/>
                    <a:pt x="75104" y="0"/>
                  </a:cubicBezTo>
                  <a:close/>
                </a:path>
              </a:pathLst>
            </a:custGeom>
            <a:gradFill rotWithShape="1">
              <a:gsLst>
                <a:gs pos="0">
                  <a:srgbClr val="3B6261">
                    <a:alpha val="100000"/>
                  </a:srgbClr>
                </a:gs>
                <a:gs pos="100000">
                  <a:srgbClr val="369686">
                    <a:alpha val="100000"/>
                  </a:srgbClr>
                </a:gs>
              </a:gsLst>
              <a:lin ang="0"/>
            </a:gradFill>
          </p:spPr>
          <p:txBody>
            <a:bodyPr/>
            <a:lstStyle/>
            <a:p>
              <a:endParaRPr lang="en-AZ"/>
            </a:p>
          </p:txBody>
        </p:sp>
        <p:sp>
          <p:nvSpPr>
            <p:cNvPr id="40" name="TextBox 40"/>
            <p:cNvSpPr txBox="1"/>
            <p:nvPr/>
          </p:nvSpPr>
          <p:spPr>
            <a:xfrm>
              <a:off x="0" y="-19050"/>
              <a:ext cx="1493840" cy="650994"/>
            </a:xfrm>
            <a:prstGeom prst="rect">
              <a:avLst/>
            </a:prstGeom>
          </p:spPr>
          <p:txBody>
            <a:bodyPr lIns="43061" tIns="43061" rIns="43061" bIns="43061" rtlCol="0" anchor="ctr"/>
            <a:lstStyle/>
            <a:p>
              <a:pPr algn="ctr">
                <a:lnSpc>
                  <a:spcPts val="2340"/>
                </a:lnSpc>
              </a:pPr>
              <a:endParaRPr/>
            </a:p>
          </p:txBody>
        </p:sp>
      </p:grpSp>
      <p:grpSp>
        <p:nvGrpSpPr>
          <p:cNvPr id="41" name="Group 41"/>
          <p:cNvGrpSpPr/>
          <p:nvPr/>
        </p:nvGrpSpPr>
        <p:grpSpPr>
          <a:xfrm>
            <a:off x="9491783" y="7227358"/>
            <a:ext cx="3710967" cy="1569863"/>
            <a:chOff x="0" y="0"/>
            <a:chExt cx="1493840" cy="631944"/>
          </a:xfrm>
        </p:grpSpPr>
        <p:sp>
          <p:nvSpPr>
            <p:cNvPr id="42" name="Freeform 42"/>
            <p:cNvSpPr/>
            <p:nvPr/>
          </p:nvSpPr>
          <p:spPr>
            <a:xfrm>
              <a:off x="0" y="0"/>
              <a:ext cx="1493840" cy="631944"/>
            </a:xfrm>
            <a:custGeom>
              <a:avLst/>
              <a:gdLst/>
              <a:ahLst/>
              <a:cxnLst/>
              <a:rect l="l" t="t" r="r" b="b"/>
              <a:pathLst>
                <a:path w="1493840" h="631944">
                  <a:moveTo>
                    <a:pt x="75104" y="0"/>
                  </a:moveTo>
                  <a:lnTo>
                    <a:pt x="1418736" y="0"/>
                  </a:lnTo>
                  <a:cubicBezTo>
                    <a:pt x="1460215" y="0"/>
                    <a:pt x="1493840" y="33625"/>
                    <a:pt x="1493840" y="75104"/>
                  </a:cubicBezTo>
                  <a:lnTo>
                    <a:pt x="1493840" y="556840"/>
                  </a:lnTo>
                  <a:cubicBezTo>
                    <a:pt x="1493840" y="576759"/>
                    <a:pt x="1485927" y="595862"/>
                    <a:pt x="1471842" y="609947"/>
                  </a:cubicBezTo>
                  <a:cubicBezTo>
                    <a:pt x="1457758" y="624031"/>
                    <a:pt x="1438655" y="631944"/>
                    <a:pt x="1418736" y="631944"/>
                  </a:cubicBezTo>
                  <a:lnTo>
                    <a:pt x="75104" y="631944"/>
                  </a:lnTo>
                  <a:cubicBezTo>
                    <a:pt x="55185" y="631944"/>
                    <a:pt x="36082" y="624031"/>
                    <a:pt x="21998" y="609947"/>
                  </a:cubicBezTo>
                  <a:cubicBezTo>
                    <a:pt x="7913" y="595862"/>
                    <a:pt x="0" y="576759"/>
                    <a:pt x="0" y="556840"/>
                  </a:cubicBezTo>
                  <a:lnTo>
                    <a:pt x="0" y="75104"/>
                  </a:lnTo>
                  <a:cubicBezTo>
                    <a:pt x="0" y="55185"/>
                    <a:pt x="7913" y="36082"/>
                    <a:pt x="21998" y="21998"/>
                  </a:cubicBezTo>
                  <a:cubicBezTo>
                    <a:pt x="36082" y="7913"/>
                    <a:pt x="55185" y="0"/>
                    <a:pt x="75104" y="0"/>
                  </a:cubicBezTo>
                  <a:close/>
                </a:path>
              </a:pathLst>
            </a:custGeom>
            <a:gradFill rotWithShape="1">
              <a:gsLst>
                <a:gs pos="0">
                  <a:srgbClr val="3B6261">
                    <a:alpha val="100000"/>
                  </a:srgbClr>
                </a:gs>
                <a:gs pos="100000">
                  <a:srgbClr val="369686">
                    <a:alpha val="100000"/>
                  </a:srgbClr>
                </a:gs>
              </a:gsLst>
              <a:lin ang="0"/>
            </a:gradFill>
          </p:spPr>
          <p:txBody>
            <a:bodyPr/>
            <a:lstStyle/>
            <a:p>
              <a:endParaRPr lang="en-AZ"/>
            </a:p>
          </p:txBody>
        </p:sp>
        <p:sp>
          <p:nvSpPr>
            <p:cNvPr id="43" name="TextBox 43"/>
            <p:cNvSpPr txBox="1"/>
            <p:nvPr/>
          </p:nvSpPr>
          <p:spPr>
            <a:xfrm>
              <a:off x="0" y="-19050"/>
              <a:ext cx="1493840" cy="650994"/>
            </a:xfrm>
            <a:prstGeom prst="rect">
              <a:avLst/>
            </a:prstGeom>
          </p:spPr>
          <p:txBody>
            <a:bodyPr lIns="43061" tIns="43061" rIns="43061" bIns="43061" rtlCol="0" anchor="ctr"/>
            <a:lstStyle/>
            <a:p>
              <a:pPr algn="ctr">
                <a:lnSpc>
                  <a:spcPts val="2340"/>
                </a:lnSpc>
              </a:pPr>
              <a:endParaRPr/>
            </a:p>
          </p:txBody>
        </p:sp>
      </p:grpSp>
      <p:sp>
        <p:nvSpPr>
          <p:cNvPr id="44" name="TextBox 44"/>
          <p:cNvSpPr txBox="1"/>
          <p:nvPr/>
        </p:nvSpPr>
        <p:spPr>
          <a:xfrm>
            <a:off x="6446337" y="6375743"/>
            <a:ext cx="5395326" cy="432515"/>
          </a:xfrm>
          <a:prstGeom prst="rect">
            <a:avLst/>
          </a:prstGeom>
        </p:spPr>
        <p:txBody>
          <a:bodyPr lIns="0" tIns="0" rIns="0" bIns="0" rtlCol="0" anchor="t">
            <a:spAutoFit/>
          </a:bodyPr>
          <a:lstStyle/>
          <a:p>
            <a:pPr algn="l">
              <a:lnSpc>
                <a:spcPts val="3361"/>
              </a:lnSpc>
            </a:pPr>
            <a:r>
              <a:rPr lang="en-US" sz="2848" b="1" dirty="0">
                <a:gradFill>
                  <a:gsLst>
                    <a:gs pos="0">
                      <a:srgbClr val="000000">
                        <a:alpha val="100000"/>
                      </a:srgbClr>
                    </a:gs>
                    <a:gs pos="50000">
                      <a:srgbClr val="34606B">
                        <a:alpha val="100000"/>
                      </a:srgbClr>
                    </a:gs>
                    <a:gs pos="100000">
                      <a:srgbClr val="009D8D">
                        <a:alpha val="100000"/>
                      </a:srgbClr>
                    </a:gs>
                  </a:gsLst>
                  <a:lin ang="0"/>
                </a:gradFill>
                <a:latin typeface="Open Sauce Heavy"/>
                <a:ea typeface="Open Sauce Heavy"/>
                <a:cs typeface="Open Sauce Heavy"/>
                <a:sym typeface="Open Sauce Heavy"/>
              </a:rPr>
              <a:t>WHAT THE PROJECT DOES ?</a:t>
            </a:r>
          </a:p>
        </p:txBody>
      </p:sp>
      <p:sp>
        <p:nvSpPr>
          <p:cNvPr id="45" name="TextBox 45"/>
          <p:cNvSpPr txBox="1"/>
          <p:nvPr/>
        </p:nvSpPr>
        <p:spPr>
          <a:xfrm>
            <a:off x="1809193" y="7922369"/>
            <a:ext cx="2859441" cy="579015"/>
          </a:xfrm>
          <a:prstGeom prst="rect">
            <a:avLst/>
          </a:prstGeom>
        </p:spPr>
        <p:txBody>
          <a:bodyPr lIns="0" tIns="0" rIns="0" bIns="0" rtlCol="0" anchor="t">
            <a:spAutoFit/>
          </a:bodyPr>
          <a:lstStyle/>
          <a:p>
            <a:pPr algn="ctr">
              <a:lnSpc>
                <a:spcPts val="2307"/>
              </a:lnSpc>
            </a:pPr>
            <a:r>
              <a:rPr lang="en-US" sz="1972" b="1" spc="-102">
                <a:solidFill>
                  <a:srgbClr val="FFFFFF"/>
                </a:solidFill>
                <a:latin typeface="Open Sauce Medium"/>
                <a:ea typeface="Open Sauce Medium"/>
                <a:cs typeface="Open Sauce Medium"/>
                <a:sym typeface="Open Sauce Medium"/>
              </a:rPr>
              <a:t>Anticipate evolving skill</a:t>
            </a:r>
          </a:p>
          <a:p>
            <a:pPr algn="ctr">
              <a:lnSpc>
                <a:spcPts val="2307"/>
              </a:lnSpc>
            </a:pPr>
            <a:r>
              <a:rPr lang="en-US" sz="1972" b="1" spc="-102">
                <a:solidFill>
                  <a:srgbClr val="FFFFFF"/>
                </a:solidFill>
                <a:latin typeface="Open Sauce Medium"/>
                <a:ea typeface="Open Sauce Medium"/>
                <a:cs typeface="Open Sauce Medium"/>
                <a:sym typeface="Open Sauce Medium"/>
              </a:rPr>
              <a:t>needs</a:t>
            </a:r>
          </a:p>
        </p:txBody>
      </p:sp>
      <p:sp>
        <p:nvSpPr>
          <p:cNvPr id="46" name="TextBox 46"/>
          <p:cNvSpPr txBox="1"/>
          <p:nvPr/>
        </p:nvSpPr>
        <p:spPr>
          <a:xfrm>
            <a:off x="2518411" y="7481376"/>
            <a:ext cx="1707705" cy="288593"/>
          </a:xfrm>
          <a:prstGeom prst="rect">
            <a:avLst/>
          </a:prstGeom>
        </p:spPr>
        <p:txBody>
          <a:bodyPr lIns="0" tIns="0" rIns="0" bIns="0" rtlCol="0" anchor="t">
            <a:spAutoFit/>
          </a:bodyPr>
          <a:lstStyle/>
          <a:p>
            <a:pPr algn="l">
              <a:lnSpc>
                <a:spcPts val="2226"/>
              </a:lnSpc>
            </a:pPr>
            <a:r>
              <a:rPr lang="en-US" sz="2249" b="1" spc="-116">
                <a:solidFill>
                  <a:srgbClr val="FFFFFF"/>
                </a:solidFill>
                <a:latin typeface="Open Sauce Heavy"/>
                <a:ea typeface="Open Sauce Heavy"/>
                <a:cs typeface="Open Sauce Heavy"/>
                <a:sym typeface="Open Sauce Heavy"/>
              </a:rPr>
              <a:t>FORECAST</a:t>
            </a:r>
          </a:p>
        </p:txBody>
      </p:sp>
      <p:sp>
        <p:nvSpPr>
          <p:cNvPr id="47" name="TextBox 47"/>
          <p:cNvSpPr txBox="1"/>
          <p:nvPr/>
        </p:nvSpPr>
        <p:spPr>
          <a:xfrm>
            <a:off x="5834795" y="7922369"/>
            <a:ext cx="2859441" cy="579015"/>
          </a:xfrm>
          <a:prstGeom prst="rect">
            <a:avLst/>
          </a:prstGeom>
        </p:spPr>
        <p:txBody>
          <a:bodyPr lIns="0" tIns="0" rIns="0" bIns="0" rtlCol="0" anchor="t">
            <a:spAutoFit/>
          </a:bodyPr>
          <a:lstStyle/>
          <a:p>
            <a:pPr algn="ctr">
              <a:lnSpc>
                <a:spcPts val="2307"/>
              </a:lnSpc>
            </a:pPr>
            <a:r>
              <a:rPr lang="en-US" sz="1972" b="1" spc="-102" dirty="0">
                <a:solidFill>
                  <a:srgbClr val="FFFFFF"/>
                </a:solidFill>
                <a:latin typeface="Open Sauce Medium"/>
                <a:ea typeface="Open Sauce Medium"/>
                <a:cs typeface="Open Sauce Medium"/>
                <a:sym typeface="Open Sauce Medium"/>
              </a:rPr>
              <a:t>TVET &amp; curricula with labour demand</a:t>
            </a:r>
          </a:p>
        </p:txBody>
      </p:sp>
      <p:sp>
        <p:nvSpPr>
          <p:cNvPr id="48" name="TextBox 48"/>
          <p:cNvSpPr txBox="1"/>
          <p:nvPr/>
        </p:nvSpPr>
        <p:spPr>
          <a:xfrm>
            <a:off x="6439238" y="7481376"/>
            <a:ext cx="1707705" cy="288593"/>
          </a:xfrm>
          <a:prstGeom prst="rect">
            <a:avLst/>
          </a:prstGeom>
        </p:spPr>
        <p:txBody>
          <a:bodyPr lIns="0" tIns="0" rIns="0" bIns="0" rtlCol="0" anchor="t">
            <a:spAutoFit/>
          </a:bodyPr>
          <a:lstStyle/>
          <a:p>
            <a:pPr algn="ctr">
              <a:lnSpc>
                <a:spcPts val="2226"/>
              </a:lnSpc>
            </a:pPr>
            <a:r>
              <a:rPr lang="en-US" sz="2249" b="1" spc="-116">
                <a:solidFill>
                  <a:srgbClr val="FFFFFF"/>
                </a:solidFill>
                <a:latin typeface="Open Sauce Heavy"/>
                <a:ea typeface="Open Sauce Heavy"/>
                <a:cs typeface="Open Sauce Heavy"/>
                <a:sym typeface="Open Sauce Heavy"/>
              </a:rPr>
              <a:t>ALIGN</a:t>
            </a:r>
          </a:p>
        </p:txBody>
      </p:sp>
      <p:sp>
        <p:nvSpPr>
          <p:cNvPr id="49" name="TextBox 49"/>
          <p:cNvSpPr txBox="1"/>
          <p:nvPr/>
        </p:nvSpPr>
        <p:spPr>
          <a:xfrm>
            <a:off x="9846527" y="7922369"/>
            <a:ext cx="3109619" cy="589905"/>
          </a:xfrm>
          <a:prstGeom prst="rect">
            <a:avLst/>
          </a:prstGeom>
        </p:spPr>
        <p:txBody>
          <a:bodyPr wrap="square" lIns="0" tIns="0" rIns="0" bIns="0" rtlCol="0" anchor="t">
            <a:spAutoFit/>
          </a:bodyPr>
          <a:lstStyle/>
          <a:p>
            <a:pPr algn="ctr">
              <a:lnSpc>
                <a:spcPts val="2307"/>
              </a:lnSpc>
            </a:pPr>
            <a:r>
              <a:rPr lang="en-US" sz="1972" b="1" spc="-102" dirty="0">
                <a:solidFill>
                  <a:srgbClr val="FFFFFF"/>
                </a:solidFill>
                <a:latin typeface="Open Sauce Medium"/>
                <a:ea typeface="Open Sauce Medium"/>
                <a:cs typeface="Open Sauce Medium"/>
                <a:sym typeface="Open Sauce Medium"/>
              </a:rPr>
              <a:t>Build national forecasting</a:t>
            </a:r>
          </a:p>
          <a:p>
            <a:pPr algn="ctr">
              <a:lnSpc>
                <a:spcPts val="2307"/>
              </a:lnSpc>
            </a:pPr>
            <a:r>
              <a:rPr lang="en-US" sz="1972" b="1" spc="-102" dirty="0">
                <a:solidFill>
                  <a:srgbClr val="FFFFFF"/>
                </a:solidFill>
                <a:latin typeface="Open Sauce Medium"/>
                <a:ea typeface="Open Sauce Medium"/>
                <a:cs typeface="Open Sauce Medium"/>
                <a:sym typeface="Open Sauce Medium"/>
              </a:rPr>
              <a:t>capacity</a:t>
            </a:r>
          </a:p>
        </p:txBody>
      </p:sp>
      <p:sp>
        <p:nvSpPr>
          <p:cNvPr id="50" name="TextBox 50"/>
          <p:cNvSpPr txBox="1"/>
          <p:nvPr/>
        </p:nvSpPr>
        <p:spPr>
          <a:xfrm>
            <a:off x="10447968" y="7481376"/>
            <a:ext cx="1707705" cy="288593"/>
          </a:xfrm>
          <a:prstGeom prst="rect">
            <a:avLst/>
          </a:prstGeom>
        </p:spPr>
        <p:txBody>
          <a:bodyPr lIns="0" tIns="0" rIns="0" bIns="0" rtlCol="0" anchor="t">
            <a:spAutoFit/>
          </a:bodyPr>
          <a:lstStyle/>
          <a:p>
            <a:pPr algn="ctr">
              <a:lnSpc>
                <a:spcPts val="2226"/>
              </a:lnSpc>
            </a:pPr>
            <a:r>
              <a:rPr lang="en-US" sz="2249" b="1" spc="-116">
                <a:solidFill>
                  <a:srgbClr val="FFFFFF"/>
                </a:solidFill>
                <a:latin typeface="Open Sauce Heavy"/>
                <a:ea typeface="Open Sauce Heavy"/>
                <a:cs typeface="Open Sauce Heavy"/>
                <a:sym typeface="Open Sauce Heavy"/>
              </a:rPr>
              <a:t>TRAIN</a:t>
            </a:r>
          </a:p>
        </p:txBody>
      </p:sp>
      <p:sp>
        <p:nvSpPr>
          <p:cNvPr id="51" name="TextBox 51"/>
          <p:cNvSpPr txBox="1"/>
          <p:nvPr/>
        </p:nvSpPr>
        <p:spPr>
          <a:xfrm>
            <a:off x="13974275" y="7922369"/>
            <a:ext cx="2930295" cy="589905"/>
          </a:xfrm>
          <a:prstGeom prst="rect">
            <a:avLst/>
          </a:prstGeom>
        </p:spPr>
        <p:txBody>
          <a:bodyPr wrap="square" lIns="0" tIns="0" rIns="0" bIns="0" rtlCol="0" anchor="t">
            <a:spAutoFit/>
          </a:bodyPr>
          <a:lstStyle/>
          <a:p>
            <a:pPr algn="ctr">
              <a:lnSpc>
                <a:spcPts val="2307"/>
              </a:lnSpc>
            </a:pPr>
            <a:r>
              <a:rPr lang="en-US" sz="1972" b="1" spc="-102" dirty="0">
                <a:solidFill>
                  <a:srgbClr val="FFFFFF"/>
                </a:solidFill>
                <a:latin typeface="Open Sauce Medium"/>
                <a:ea typeface="Open Sauce Medium"/>
                <a:cs typeface="Open Sauce Medium"/>
                <a:sym typeface="Open Sauce Medium"/>
              </a:rPr>
              <a:t>Share practical foresight</a:t>
            </a:r>
          </a:p>
          <a:p>
            <a:pPr algn="ctr">
              <a:lnSpc>
                <a:spcPts val="2307"/>
              </a:lnSpc>
            </a:pPr>
            <a:r>
              <a:rPr lang="en-US" sz="1972" b="1" spc="-102" dirty="0">
                <a:solidFill>
                  <a:srgbClr val="FFFFFF"/>
                </a:solidFill>
                <a:latin typeface="Open Sauce Medium"/>
                <a:ea typeface="Open Sauce Medium"/>
                <a:cs typeface="Open Sauce Medium"/>
                <a:sym typeface="Open Sauce Medium"/>
              </a:rPr>
              <a:t>methods</a:t>
            </a:r>
          </a:p>
        </p:txBody>
      </p:sp>
      <p:sp>
        <p:nvSpPr>
          <p:cNvPr id="52" name="TextBox 52"/>
          <p:cNvSpPr txBox="1"/>
          <p:nvPr/>
        </p:nvSpPr>
        <p:spPr>
          <a:xfrm>
            <a:off x="14527943" y="7481376"/>
            <a:ext cx="1707705" cy="288593"/>
          </a:xfrm>
          <a:prstGeom prst="rect">
            <a:avLst/>
          </a:prstGeom>
        </p:spPr>
        <p:txBody>
          <a:bodyPr lIns="0" tIns="0" rIns="0" bIns="0" rtlCol="0" anchor="t">
            <a:spAutoFit/>
          </a:bodyPr>
          <a:lstStyle/>
          <a:p>
            <a:pPr algn="ctr">
              <a:lnSpc>
                <a:spcPts val="2226"/>
              </a:lnSpc>
            </a:pPr>
            <a:r>
              <a:rPr lang="en-US" sz="2249" b="1" spc="-116">
                <a:solidFill>
                  <a:srgbClr val="FFFFFF"/>
                </a:solidFill>
                <a:latin typeface="Open Sauce Heavy"/>
                <a:ea typeface="Open Sauce Heavy"/>
                <a:cs typeface="Open Sauce Heavy"/>
                <a:sym typeface="Open Sauce Heavy"/>
              </a:rPr>
              <a:t>TRANSFER</a:t>
            </a: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2700000"/>
        </a:gradFill>
        <a:effectLst/>
      </p:bgPr>
    </p:bg>
    <p:spTree>
      <p:nvGrpSpPr>
        <p:cNvPr id="1" name=""/>
        <p:cNvGrpSpPr/>
        <p:nvPr/>
      </p:nvGrpSpPr>
      <p:grpSpPr>
        <a:xfrm>
          <a:off x="0" y="0"/>
          <a:ext cx="0" cy="0"/>
          <a:chOff x="0" y="0"/>
          <a:chExt cx="0" cy="0"/>
        </a:xfrm>
      </p:grpSpPr>
      <p:sp>
        <p:nvSpPr>
          <p:cNvPr id="2" name="Freeform 2"/>
          <p:cNvSpPr/>
          <p:nvPr/>
        </p:nvSpPr>
        <p:spPr>
          <a:xfrm rot="4956900">
            <a:off x="9564418" y="-755003"/>
            <a:ext cx="13469154" cy="8552913"/>
          </a:xfrm>
          <a:custGeom>
            <a:avLst/>
            <a:gdLst/>
            <a:ahLst/>
            <a:cxnLst/>
            <a:rect l="l" t="t" r="r" b="b"/>
            <a:pathLst>
              <a:path w="13469154" h="8552913">
                <a:moveTo>
                  <a:pt x="0" y="0"/>
                </a:moveTo>
                <a:lnTo>
                  <a:pt x="13469154" y="0"/>
                </a:lnTo>
                <a:lnTo>
                  <a:pt x="13469154" y="8552913"/>
                </a:lnTo>
                <a:lnTo>
                  <a:pt x="0" y="8552913"/>
                </a:lnTo>
                <a:lnTo>
                  <a:pt x="0" y="0"/>
                </a:lnTo>
                <a:close/>
              </a:path>
            </a:pathLst>
          </a:custGeom>
          <a:blipFill>
            <a:blip>
              <a:alphaModFix amt="27000"/>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AZ"/>
          </a:p>
        </p:txBody>
      </p:sp>
      <p:sp>
        <p:nvSpPr>
          <p:cNvPr id="3" name="Freeform 3"/>
          <p:cNvSpPr/>
          <p:nvPr/>
        </p:nvSpPr>
        <p:spPr>
          <a:xfrm rot="5110337">
            <a:off x="-6517449" y="-2667759"/>
            <a:ext cx="13034898" cy="6446038"/>
          </a:xfrm>
          <a:custGeom>
            <a:avLst/>
            <a:gdLst/>
            <a:ahLst/>
            <a:cxnLst/>
            <a:rect l="l" t="t" r="r" b="b"/>
            <a:pathLst>
              <a:path w="13034898" h="6446038">
                <a:moveTo>
                  <a:pt x="0" y="0"/>
                </a:moveTo>
                <a:lnTo>
                  <a:pt x="13034898" y="0"/>
                </a:lnTo>
                <a:lnTo>
                  <a:pt x="13034898" y="6446038"/>
                </a:lnTo>
                <a:lnTo>
                  <a:pt x="0" y="6446038"/>
                </a:lnTo>
                <a:lnTo>
                  <a:pt x="0" y="0"/>
                </a:lnTo>
                <a:close/>
              </a:path>
            </a:pathLst>
          </a:custGeom>
          <a:blipFill>
            <a:blip>
              <a:alphaModFix amt="28000"/>
              <a:extLst>
                <a:ext uri="{96DAC541-7B7A-43D3-8B79-37D633B846F1}">
                  <asvg:svgBlip xmlns:asvg="http://schemas.microsoft.com/office/drawing/2016/SVG/main" r:embed="rId3"/>
                </a:ext>
              </a:extLst>
            </a:blip>
            <a:stretch>
              <a:fillRect r="-134" b="-129447"/>
            </a:stretch>
          </a:blipFill>
        </p:spPr>
        <p:txBody>
          <a:bodyPr/>
          <a:lstStyle/>
          <a:p>
            <a:endParaRPr lang="en-AZ"/>
          </a:p>
        </p:txBody>
      </p:sp>
      <p:sp>
        <p:nvSpPr>
          <p:cNvPr id="4" name="TextBox 4"/>
          <p:cNvSpPr txBox="1"/>
          <p:nvPr/>
        </p:nvSpPr>
        <p:spPr>
          <a:xfrm>
            <a:off x="1159226" y="879736"/>
            <a:ext cx="16630865" cy="1091068"/>
          </a:xfrm>
          <a:prstGeom prst="rect">
            <a:avLst/>
          </a:prstGeom>
        </p:spPr>
        <p:txBody>
          <a:bodyPr wrap="square" lIns="0" tIns="0" rIns="0" bIns="0" rtlCol="0" anchor="t">
            <a:spAutoFit/>
          </a:bodyPr>
          <a:lstStyle/>
          <a:p>
            <a:pPr algn="ctr">
              <a:lnSpc>
                <a:spcPts val="9335"/>
              </a:lnSpc>
              <a:spcBef>
                <a:spcPct val="0"/>
              </a:spcBef>
            </a:pPr>
            <a:r>
              <a:rPr lang="en-US" sz="6668" b="1" dirty="0">
                <a:solidFill>
                  <a:srgbClr val="E4FFF9"/>
                </a:solidFill>
                <a:latin typeface="Open Sauce Bold"/>
                <a:ea typeface="Open Sauce Bold"/>
                <a:cs typeface="Open Sauce Bold"/>
                <a:sym typeface="Open Sauce Bold"/>
              </a:rPr>
              <a:t>OCCUPATIONAL SAFETY AND HEALTH</a:t>
            </a:r>
          </a:p>
        </p:txBody>
      </p:sp>
      <p:sp>
        <p:nvSpPr>
          <p:cNvPr id="5" name="TextBox 5"/>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grpSp>
        <p:nvGrpSpPr>
          <p:cNvPr id="6" name="Group 6"/>
          <p:cNvGrpSpPr/>
          <p:nvPr/>
        </p:nvGrpSpPr>
        <p:grpSpPr>
          <a:xfrm>
            <a:off x="1739359" y="3309940"/>
            <a:ext cx="3492633" cy="4722508"/>
            <a:chOff x="0" y="0"/>
            <a:chExt cx="1796271" cy="2428799"/>
          </a:xfrm>
        </p:grpSpPr>
        <p:sp>
          <p:nvSpPr>
            <p:cNvPr id="7" name="Freeform 7"/>
            <p:cNvSpPr/>
            <p:nvPr/>
          </p:nvSpPr>
          <p:spPr>
            <a:xfrm>
              <a:off x="0" y="0"/>
              <a:ext cx="1796271" cy="2428799"/>
            </a:xfrm>
            <a:custGeom>
              <a:avLst/>
              <a:gdLst/>
              <a:ahLst/>
              <a:cxnLst/>
              <a:rect l="l" t="t" r="r" b="b"/>
              <a:pathLst>
                <a:path w="1796271" h="2428799">
                  <a:moveTo>
                    <a:pt x="79799" y="0"/>
                  </a:moveTo>
                  <a:lnTo>
                    <a:pt x="1716472" y="0"/>
                  </a:lnTo>
                  <a:cubicBezTo>
                    <a:pt x="1737636" y="0"/>
                    <a:pt x="1757933" y="8407"/>
                    <a:pt x="1772899" y="23373"/>
                  </a:cubicBezTo>
                  <a:cubicBezTo>
                    <a:pt x="1787864" y="38338"/>
                    <a:pt x="1796271" y="58635"/>
                    <a:pt x="1796271" y="79799"/>
                  </a:cubicBezTo>
                  <a:lnTo>
                    <a:pt x="1796271" y="2349000"/>
                  </a:lnTo>
                  <a:cubicBezTo>
                    <a:pt x="1796271" y="2393072"/>
                    <a:pt x="1760544" y="2428799"/>
                    <a:pt x="1716472" y="2428799"/>
                  </a:cubicBezTo>
                  <a:lnTo>
                    <a:pt x="79799" y="2428799"/>
                  </a:lnTo>
                  <a:cubicBezTo>
                    <a:pt x="58635" y="2428799"/>
                    <a:pt x="38338" y="2420392"/>
                    <a:pt x="23373" y="2405427"/>
                  </a:cubicBezTo>
                  <a:cubicBezTo>
                    <a:pt x="8407" y="2390462"/>
                    <a:pt x="0" y="2370164"/>
                    <a:pt x="0" y="2349000"/>
                  </a:cubicBezTo>
                  <a:lnTo>
                    <a:pt x="0" y="79799"/>
                  </a:lnTo>
                  <a:cubicBezTo>
                    <a:pt x="0" y="58635"/>
                    <a:pt x="8407" y="38338"/>
                    <a:pt x="23373" y="23373"/>
                  </a:cubicBezTo>
                  <a:cubicBezTo>
                    <a:pt x="38338" y="8407"/>
                    <a:pt x="58635" y="0"/>
                    <a:pt x="79799" y="0"/>
                  </a:cubicBezTo>
                  <a:close/>
                </a:path>
              </a:pathLst>
            </a:custGeom>
            <a:solidFill>
              <a:srgbClr val="96D0C3"/>
            </a:solidFill>
          </p:spPr>
          <p:txBody>
            <a:bodyPr/>
            <a:lstStyle/>
            <a:p>
              <a:endParaRPr lang="en-AZ"/>
            </a:p>
          </p:txBody>
        </p:sp>
        <p:sp>
          <p:nvSpPr>
            <p:cNvPr id="8" name="TextBox 8"/>
            <p:cNvSpPr txBox="1"/>
            <p:nvPr/>
          </p:nvSpPr>
          <p:spPr>
            <a:xfrm>
              <a:off x="0" y="-19050"/>
              <a:ext cx="1796271" cy="2447849"/>
            </a:xfrm>
            <a:prstGeom prst="rect">
              <a:avLst/>
            </a:prstGeom>
          </p:spPr>
          <p:txBody>
            <a:bodyPr lIns="43061" tIns="43061" rIns="43061" bIns="43061" rtlCol="0" anchor="ctr"/>
            <a:lstStyle/>
            <a:p>
              <a:pPr algn="ctr">
                <a:lnSpc>
                  <a:spcPts val="2340"/>
                </a:lnSpc>
              </a:pPr>
              <a:endParaRPr/>
            </a:p>
          </p:txBody>
        </p:sp>
      </p:grpSp>
      <p:grpSp>
        <p:nvGrpSpPr>
          <p:cNvPr id="9" name="Group 9"/>
          <p:cNvGrpSpPr/>
          <p:nvPr/>
        </p:nvGrpSpPr>
        <p:grpSpPr>
          <a:xfrm>
            <a:off x="5508995" y="3309940"/>
            <a:ext cx="3492633" cy="4722508"/>
            <a:chOff x="0" y="0"/>
            <a:chExt cx="1796271" cy="2428799"/>
          </a:xfrm>
        </p:grpSpPr>
        <p:sp>
          <p:nvSpPr>
            <p:cNvPr id="10" name="Freeform 10"/>
            <p:cNvSpPr/>
            <p:nvPr/>
          </p:nvSpPr>
          <p:spPr>
            <a:xfrm>
              <a:off x="0" y="0"/>
              <a:ext cx="1796271" cy="2428799"/>
            </a:xfrm>
            <a:custGeom>
              <a:avLst/>
              <a:gdLst/>
              <a:ahLst/>
              <a:cxnLst/>
              <a:rect l="l" t="t" r="r" b="b"/>
              <a:pathLst>
                <a:path w="1796271" h="2428799">
                  <a:moveTo>
                    <a:pt x="79799" y="0"/>
                  </a:moveTo>
                  <a:lnTo>
                    <a:pt x="1716472" y="0"/>
                  </a:lnTo>
                  <a:cubicBezTo>
                    <a:pt x="1737636" y="0"/>
                    <a:pt x="1757933" y="8407"/>
                    <a:pt x="1772899" y="23373"/>
                  </a:cubicBezTo>
                  <a:cubicBezTo>
                    <a:pt x="1787864" y="38338"/>
                    <a:pt x="1796271" y="58635"/>
                    <a:pt x="1796271" y="79799"/>
                  </a:cubicBezTo>
                  <a:lnTo>
                    <a:pt x="1796271" y="2349000"/>
                  </a:lnTo>
                  <a:cubicBezTo>
                    <a:pt x="1796271" y="2393072"/>
                    <a:pt x="1760544" y="2428799"/>
                    <a:pt x="1716472" y="2428799"/>
                  </a:cubicBezTo>
                  <a:lnTo>
                    <a:pt x="79799" y="2428799"/>
                  </a:lnTo>
                  <a:cubicBezTo>
                    <a:pt x="58635" y="2428799"/>
                    <a:pt x="38338" y="2420392"/>
                    <a:pt x="23373" y="2405427"/>
                  </a:cubicBezTo>
                  <a:cubicBezTo>
                    <a:pt x="8407" y="2390462"/>
                    <a:pt x="0" y="2370164"/>
                    <a:pt x="0" y="2349000"/>
                  </a:cubicBezTo>
                  <a:lnTo>
                    <a:pt x="0" y="79799"/>
                  </a:lnTo>
                  <a:cubicBezTo>
                    <a:pt x="0" y="58635"/>
                    <a:pt x="8407" y="38338"/>
                    <a:pt x="23373" y="23373"/>
                  </a:cubicBezTo>
                  <a:cubicBezTo>
                    <a:pt x="38338" y="8407"/>
                    <a:pt x="58635" y="0"/>
                    <a:pt x="79799" y="0"/>
                  </a:cubicBezTo>
                  <a:close/>
                </a:path>
              </a:pathLst>
            </a:custGeom>
            <a:solidFill>
              <a:srgbClr val="01AA9E"/>
            </a:solidFill>
          </p:spPr>
          <p:txBody>
            <a:bodyPr/>
            <a:lstStyle/>
            <a:p>
              <a:endParaRPr lang="en-AZ"/>
            </a:p>
          </p:txBody>
        </p:sp>
        <p:sp>
          <p:nvSpPr>
            <p:cNvPr id="11" name="TextBox 11"/>
            <p:cNvSpPr txBox="1"/>
            <p:nvPr/>
          </p:nvSpPr>
          <p:spPr>
            <a:xfrm>
              <a:off x="0" y="-19050"/>
              <a:ext cx="1796271" cy="2447849"/>
            </a:xfrm>
            <a:prstGeom prst="rect">
              <a:avLst/>
            </a:prstGeom>
          </p:spPr>
          <p:txBody>
            <a:bodyPr lIns="43061" tIns="43061" rIns="43061" bIns="43061" rtlCol="0" anchor="ctr"/>
            <a:lstStyle/>
            <a:p>
              <a:pPr algn="ctr">
                <a:lnSpc>
                  <a:spcPts val="2340"/>
                </a:lnSpc>
              </a:pPr>
              <a:endParaRPr/>
            </a:p>
          </p:txBody>
        </p:sp>
      </p:grpSp>
      <p:grpSp>
        <p:nvGrpSpPr>
          <p:cNvPr id="12" name="Group 12"/>
          <p:cNvGrpSpPr/>
          <p:nvPr/>
        </p:nvGrpSpPr>
        <p:grpSpPr>
          <a:xfrm>
            <a:off x="9280468" y="3309940"/>
            <a:ext cx="3492633" cy="4722508"/>
            <a:chOff x="0" y="0"/>
            <a:chExt cx="1796271" cy="2428799"/>
          </a:xfrm>
        </p:grpSpPr>
        <p:sp>
          <p:nvSpPr>
            <p:cNvPr id="13" name="Freeform 13"/>
            <p:cNvSpPr/>
            <p:nvPr/>
          </p:nvSpPr>
          <p:spPr>
            <a:xfrm>
              <a:off x="0" y="0"/>
              <a:ext cx="1796271" cy="2428799"/>
            </a:xfrm>
            <a:custGeom>
              <a:avLst/>
              <a:gdLst/>
              <a:ahLst/>
              <a:cxnLst/>
              <a:rect l="l" t="t" r="r" b="b"/>
              <a:pathLst>
                <a:path w="1796271" h="2428799">
                  <a:moveTo>
                    <a:pt x="79799" y="0"/>
                  </a:moveTo>
                  <a:lnTo>
                    <a:pt x="1716472" y="0"/>
                  </a:lnTo>
                  <a:cubicBezTo>
                    <a:pt x="1737636" y="0"/>
                    <a:pt x="1757933" y="8407"/>
                    <a:pt x="1772899" y="23373"/>
                  </a:cubicBezTo>
                  <a:cubicBezTo>
                    <a:pt x="1787864" y="38338"/>
                    <a:pt x="1796271" y="58635"/>
                    <a:pt x="1796271" y="79799"/>
                  </a:cubicBezTo>
                  <a:lnTo>
                    <a:pt x="1796271" y="2349000"/>
                  </a:lnTo>
                  <a:cubicBezTo>
                    <a:pt x="1796271" y="2393072"/>
                    <a:pt x="1760544" y="2428799"/>
                    <a:pt x="1716472" y="2428799"/>
                  </a:cubicBezTo>
                  <a:lnTo>
                    <a:pt x="79799" y="2428799"/>
                  </a:lnTo>
                  <a:cubicBezTo>
                    <a:pt x="58635" y="2428799"/>
                    <a:pt x="38338" y="2420392"/>
                    <a:pt x="23373" y="2405427"/>
                  </a:cubicBezTo>
                  <a:cubicBezTo>
                    <a:pt x="8407" y="2390462"/>
                    <a:pt x="0" y="2370164"/>
                    <a:pt x="0" y="2349000"/>
                  </a:cubicBezTo>
                  <a:lnTo>
                    <a:pt x="0" y="79799"/>
                  </a:lnTo>
                  <a:cubicBezTo>
                    <a:pt x="0" y="58635"/>
                    <a:pt x="8407" y="38338"/>
                    <a:pt x="23373" y="23373"/>
                  </a:cubicBezTo>
                  <a:cubicBezTo>
                    <a:pt x="38338" y="8407"/>
                    <a:pt x="58635" y="0"/>
                    <a:pt x="79799" y="0"/>
                  </a:cubicBezTo>
                  <a:close/>
                </a:path>
              </a:pathLst>
            </a:custGeom>
            <a:solidFill>
              <a:srgbClr val="96D0C3"/>
            </a:solidFill>
          </p:spPr>
          <p:txBody>
            <a:bodyPr/>
            <a:lstStyle/>
            <a:p>
              <a:endParaRPr lang="en-AZ"/>
            </a:p>
          </p:txBody>
        </p:sp>
        <p:sp>
          <p:nvSpPr>
            <p:cNvPr id="14" name="TextBox 14"/>
            <p:cNvSpPr txBox="1"/>
            <p:nvPr/>
          </p:nvSpPr>
          <p:spPr>
            <a:xfrm>
              <a:off x="0" y="-19050"/>
              <a:ext cx="1796271" cy="2447849"/>
            </a:xfrm>
            <a:prstGeom prst="rect">
              <a:avLst/>
            </a:prstGeom>
          </p:spPr>
          <p:txBody>
            <a:bodyPr lIns="43061" tIns="43061" rIns="43061" bIns="43061" rtlCol="0" anchor="ctr"/>
            <a:lstStyle/>
            <a:p>
              <a:pPr algn="ctr">
                <a:lnSpc>
                  <a:spcPts val="2340"/>
                </a:lnSpc>
              </a:pPr>
              <a:endParaRPr/>
            </a:p>
          </p:txBody>
        </p:sp>
      </p:grpSp>
      <p:grpSp>
        <p:nvGrpSpPr>
          <p:cNvPr id="15" name="Group 15"/>
          <p:cNvGrpSpPr/>
          <p:nvPr/>
        </p:nvGrpSpPr>
        <p:grpSpPr>
          <a:xfrm>
            <a:off x="13056008" y="3309940"/>
            <a:ext cx="3492633" cy="4722508"/>
            <a:chOff x="0" y="0"/>
            <a:chExt cx="1796271" cy="2428799"/>
          </a:xfrm>
        </p:grpSpPr>
        <p:sp>
          <p:nvSpPr>
            <p:cNvPr id="16" name="Freeform 16"/>
            <p:cNvSpPr/>
            <p:nvPr/>
          </p:nvSpPr>
          <p:spPr>
            <a:xfrm>
              <a:off x="0" y="0"/>
              <a:ext cx="1796271" cy="2428799"/>
            </a:xfrm>
            <a:custGeom>
              <a:avLst/>
              <a:gdLst/>
              <a:ahLst/>
              <a:cxnLst/>
              <a:rect l="l" t="t" r="r" b="b"/>
              <a:pathLst>
                <a:path w="1796271" h="2428799">
                  <a:moveTo>
                    <a:pt x="79799" y="0"/>
                  </a:moveTo>
                  <a:lnTo>
                    <a:pt x="1716472" y="0"/>
                  </a:lnTo>
                  <a:cubicBezTo>
                    <a:pt x="1737636" y="0"/>
                    <a:pt x="1757933" y="8407"/>
                    <a:pt x="1772899" y="23373"/>
                  </a:cubicBezTo>
                  <a:cubicBezTo>
                    <a:pt x="1787864" y="38338"/>
                    <a:pt x="1796271" y="58635"/>
                    <a:pt x="1796271" y="79799"/>
                  </a:cubicBezTo>
                  <a:lnTo>
                    <a:pt x="1796271" y="2349000"/>
                  </a:lnTo>
                  <a:cubicBezTo>
                    <a:pt x="1796271" y="2393072"/>
                    <a:pt x="1760544" y="2428799"/>
                    <a:pt x="1716472" y="2428799"/>
                  </a:cubicBezTo>
                  <a:lnTo>
                    <a:pt x="79799" y="2428799"/>
                  </a:lnTo>
                  <a:cubicBezTo>
                    <a:pt x="58635" y="2428799"/>
                    <a:pt x="38338" y="2420392"/>
                    <a:pt x="23373" y="2405427"/>
                  </a:cubicBezTo>
                  <a:cubicBezTo>
                    <a:pt x="8407" y="2390462"/>
                    <a:pt x="0" y="2370164"/>
                    <a:pt x="0" y="2349000"/>
                  </a:cubicBezTo>
                  <a:lnTo>
                    <a:pt x="0" y="79799"/>
                  </a:lnTo>
                  <a:cubicBezTo>
                    <a:pt x="0" y="58635"/>
                    <a:pt x="8407" y="38338"/>
                    <a:pt x="23373" y="23373"/>
                  </a:cubicBezTo>
                  <a:cubicBezTo>
                    <a:pt x="38338" y="8407"/>
                    <a:pt x="58635" y="0"/>
                    <a:pt x="79799" y="0"/>
                  </a:cubicBezTo>
                  <a:close/>
                </a:path>
              </a:pathLst>
            </a:custGeom>
            <a:solidFill>
              <a:srgbClr val="01AA9E"/>
            </a:solidFill>
          </p:spPr>
          <p:txBody>
            <a:bodyPr/>
            <a:lstStyle/>
            <a:p>
              <a:endParaRPr lang="en-AZ"/>
            </a:p>
          </p:txBody>
        </p:sp>
        <p:sp>
          <p:nvSpPr>
            <p:cNvPr id="17" name="TextBox 17"/>
            <p:cNvSpPr txBox="1"/>
            <p:nvPr/>
          </p:nvSpPr>
          <p:spPr>
            <a:xfrm>
              <a:off x="0" y="-19050"/>
              <a:ext cx="1796271" cy="2447849"/>
            </a:xfrm>
            <a:prstGeom prst="rect">
              <a:avLst/>
            </a:prstGeom>
          </p:spPr>
          <p:txBody>
            <a:bodyPr lIns="43061" tIns="43061" rIns="43061" bIns="43061" rtlCol="0" anchor="ctr"/>
            <a:lstStyle/>
            <a:p>
              <a:pPr algn="ctr">
                <a:lnSpc>
                  <a:spcPts val="2340"/>
                </a:lnSpc>
              </a:pPr>
              <a:endParaRPr/>
            </a:p>
          </p:txBody>
        </p:sp>
      </p:grpSp>
      <p:grpSp>
        <p:nvGrpSpPr>
          <p:cNvPr id="18" name="Group 18"/>
          <p:cNvGrpSpPr/>
          <p:nvPr/>
        </p:nvGrpSpPr>
        <p:grpSpPr>
          <a:xfrm>
            <a:off x="2866778" y="2687784"/>
            <a:ext cx="1237795" cy="1244312"/>
            <a:chOff x="0" y="0"/>
            <a:chExt cx="636601" cy="639953"/>
          </a:xfrm>
        </p:grpSpPr>
        <p:sp>
          <p:nvSpPr>
            <p:cNvPr id="19" name="Freeform 19"/>
            <p:cNvSpPr/>
            <p:nvPr/>
          </p:nvSpPr>
          <p:spPr>
            <a:xfrm>
              <a:off x="0" y="0"/>
              <a:ext cx="636601" cy="639953"/>
            </a:xfrm>
            <a:custGeom>
              <a:avLst/>
              <a:gdLst/>
              <a:ahLst/>
              <a:cxnLst/>
              <a:rect l="l" t="t" r="r" b="b"/>
              <a:pathLst>
                <a:path w="636601" h="639953">
                  <a:moveTo>
                    <a:pt x="318301" y="0"/>
                  </a:moveTo>
                  <a:lnTo>
                    <a:pt x="318301" y="0"/>
                  </a:lnTo>
                  <a:cubicBezTo>
                    <a:pt x="494093" y="0"/>
                    <a:pt x="636601" y="142508"/>
                    <a:pt x="636601" y="318301"/>
                  </a:cubicBezTo>
                  <a:lnTo>
                    <a:pt x="636601" y="321652"/>
                  </a:lnTo>
                  <a:cubicBezTo>
                    <a:pt x="636601" y="497445"/>
                    <a:pt x="494093" y="639953"/>
                    <a:pt x="318301" y="639953"/>
                  </a:cubicBezTo>
                  <a:lnTo>
                    <a:pt x="318301" y="639953"/>
                  </a:lnTo>
                  <a:cubicBezTo>
                    <a:pt x="142508" y="639953"/>
                    <a:pt x="0" y="497445"/>
                    <a:pt x="0" y="321652"/>
                  </a:cubicBezTo>
                  <a:lnTo>
                    <a:pt x="0" y="318301"/>
                  </a:lnTo>
                  <a:cubicBezTo>
                    <a:pt x="0" y="142508"/>
                    <a:pt x="142508" y="0"/>
                    <a:pt x="318301" y="0"/>
                  </a:cubicBezTo>
                  <a:close/>
                </a:path>
              </a:pathLst>
            </a:custGeom>
            <a:solidFill>
              <a:srgbClr val="E4FFF9"/>
            </a:solidFill>
          </p:spPr>
          <p:txBody>
            <a:bodyPr/>
            <a:lstStyle/>
            <a:p>
              <a:endParaRPr lang="en-AZ"/>
            </a:p>
          </p:txBody>
        </p:sp>
        <p:sp>
          <p:nvSpPr>
            <p:cNvPr id="20" name="TextBox 20"/>
            <p:cNvSpPr txBox="1"/>
            <p:nvPr/>
          </p:nvSpPr>
          <p:spPr>
            <a:xfrm>
              <a:off x="0" y="-19050"/>
              <a:ext cx="636601" cy="659003"/>
            </a:xfrm>
            <a:prstGeom prst="rect">
              <a:avLst/>
            </a:prstGeom>
          </p:spPr>
          <p:txBody>
            <a:bodyPr lIns="43061" tIns="43061" rIns="43061" bIns="43061" rtlCol="0" anchor="ctr"/>
            <a:lstStyle/>
            <a:p>
              <a:pPr algn="ctr">
                <a:lnSpc>
                  <a:spcPts val="2340"/>
                </a:lnSpc>
              </a:pPr>
              <a:endParaRPr/>
            </a:p>
          </p:txBody>
        </p:sp>
      </p:grpSp>
      <p:grpSp>
        <p:nvGrpSpPr>
          <p:cNvPr id="21" name="Group 21"/>
          <p:cNvGrpSpPr/>
          <p:nvPr/>
        </p:nvGrpSpPr>
        <p:grpSpPr>
          <a:xfrm>
            <a:off x="6637333" y="2687784"/>
            <a:ext cx="1237795" cy="1244312"/>
            <a:chOff x="0" y="0"/>
            <a:chExt cx="636601" cy="639953"/>
          </a:xfrm>
        </p:grpSpPr>
        <p:sp>
          <p:nvSpPr>
            <p:cNvPr id="22" name="Freeform 22"/>
            <p:cNvSpPr/>
            <p:nvPr/>
          </p:nvSpPr>
          <p:spPr>
            <a:xfrm>
              <a:off x="0" y="0"/>
              <a:ext cx="636601" cy="639953"/>
            </a:xfrm>
            <a:custGeom>
              <a:avLst/>
              <a:gdLst/>
              <a:ahLst/>
              <a:cxnLst/>
              <a:rect l="l" t="t" r="r" b="b"/>
              <a:pathLst>
                <a:path w="636601" h="639953">
                  <a:moveTo>
                    <a:pt x="318301" y="0"/>
                  </a:moveTo>
                  <a:lnTo>
                    <a:pt x="318301" y="0"/>
                  </a:lnTo>
                  <a:cubicBezTo>
                    <a:pt x="494093" y="0"/>
                    <a:pt x="636601" y="142508"/>
                    <a:pt x="636601" y="318301"/>
                  </a:cubicBezTo>
                  <a:lnTo>
                    <a:pt x="636601" y="321652"/>
                  </a:lnTo>
                  <a:cubicBezTo>
                    <a:pt x="636601" y="497445"/>
                    <a:pt x="494093" y="639953"/>
                    <a:pt x="318301" y="639953"/>
                  </a:cubicBezTo>
                  <a:lnTo>
                    <a:pt x="318301" y="639953"/>
                  </a:lnTo>
                  <a:cubicBezTo>
                    <a:pt x="142508" y="639953"/>
                    <a:pt x="0" y="497445"/>
                    <a:pt x="0" y="321652"/>
                  </a:cubicBezTo>
                  <a:lnTo>
                    <a:pt x="0" y="318301"/>
                  </a:lnTo>
                  <a:cubicBezTo>
                    <a:pt x="0" y="142508"/>
                    <a:pt x="142508" y="0"/>
                    <a:pt x="318301" y="0"/>
                  </a:cubicBezTo>
                  <a:close/>
                </a:path>
              </a:pathLst>
            </a:custGeom>
            <a:solidFill>
              <a:srgbClr val="96D0C3"/>
            </a:solidFill>
          </p:spPr>
          <p:txBody>
            <a:bodyPr/>
            <a:lstStyle/>
            <a:p>
              <a:endParaRPr lang="en-AZ" dirty="0"/>
            </a:p>
          </p:txBody>
        </p:sp>
        <p:sp>
          <p:nvSpPr>
            <p:cNvPr id="23" name="TextBox 23"/>
            <p:cNvSpPr txBox="1"/>
            <p:nvPr/>
          </p:nvSpPr>
          <p:spPr>
            <a:xfrm>
              <a:off x="0" y="-19050"/>
              <a:ext cx="636601" cy="659003"/>
            </a:xfrm>
            <a:prstGeom prst="rect">
              <a:avLst/>
            </a:prstGeom>
          </p:spPr>
          <p:txBody>
            <a:bodyPr lIns="43061" tIns="43061" rIns="43061" bIns="43061" rtlCol="0" anchor="ctr"/>
            <a:lstStyle/>
            <a:p>
              <a:pPr algn="ctr">
                <a:lnSpc>
                  <a:spcPts val="2340"/>
                </a:lnSpc>
              </a:pPr>
              <a:endParaRPr/>
            </a:p>
          </p:txBody>
        </p:sp>
      </p:grpSp>
      <p:grpSp>
        <p:nvGrpSpPr>
          <p:cNvPr id="24" name="Group 24"/>
          <p:cNvGrpSpPr/>
          <p:nvPr/>
        </p:nvGrpSpPr>
        <p:grpSpPr>
          <a:xfrm>
            <a:off x="10411328" y="2687784"/>
            <a:ext cx="1237795" cy="1244312"/>
            <a:chOff x="0" y="0"/>
            <a:chExt cx="636601" cy="639953"/>
          </a:xfrm>
        </p:grpSpPr>
        <p:sp>
          <p:nvSpPr>
            <p:cNvPr id="25" name="Freeform 25"/>
            <p:cNvSpPr/>
            <p:nvPr/>
          </p:nvSpPr>
          <p:spPr>
            <a:xfrm>
              <a:off x="0" y="0"/>
              <a:ext cx="636601" cy="639953"/>
            </a:xfrm>
            <a:custGeom>
              <a:avLst/>
              <a:gdLst/>
              <a:ahLst/>
              <a:cxnLst/>
              <a:rect l="l" t="t" r="r" b="b"/>
              <a:pathLst>
                <a:path w="636601" h="639953">
                  <a:moveTo>
                    <a:pt x="318301" y="0"/>
                  </a:moveTo>
                  <a:lnTo>
                    <a:pt x="318301" y="0"/>
                  </a:lnTo>
                  <a:cubicBezTo>
                    <a:pt x="494093" y="0"/>
                    <a:pt x="636601" y="142508"/>
                    <a:pt x="636601" y="318301"/>
                  </a:cubicBezTo>
                  <a:lnTo>
                    <a:pt x="636601" y="321652"/>
                  </a:lnTo>
                  <a:cubicBezTo>
                    <a:pt x="636601" y="497445"/>
                    <a:pt x="494093" y="639953"/>
                    <a:pt x="318301" y="639953"/>
                  </a:cubicBezTo>
                  <a:lnTo>
                    <a:pt x="318301" y="639953"/>
                  </a:lnTo>
                  <a:cubicBezTo>
                    <a:pt x="142508" y="639953"/>
                    <a:pt x="0" y="497445"/>
                    <a:pt x="0" y="321652"/>
                  </a:cubicBezTo>
                  <a:lnTo>
                    <a:pt x="0" y="318301"/>
                  </a:lnTo>
                  <a:cubicBezTo>
                    <a:pt x="0" y="142508"/>
                    <a:pt x="142508" y="0"/>
                    <a:pt x="318301" y="0"/>
                  </a:cubicBezTo>
                  <a:close/>
                </a:path>
              </a:pathLst>
            </a:custGeom>
            <a:solidFill>
              <a:srgbClr val="E4FFF9"/>
            </a:solidFill>
          </p:spPr>
          <p:txBody>
            <a:bodyPr/>
            <a:lstStyle/>
            <a:p>
              <a:endParaRPr lang="en-AZ"/>
            </a:p>
          </p:txBody>
        </p:sp>
        <p:sp>
          <p:nvSpPr>
            <p:cNvPr id="26" name="TextBox 26"/>
            <p:cNvSpPr txBox="1"/>
            <p:nvPr/>
          </p:nvSpPr>
          <p:spPr>
            <a:xfrm>
              <a:off x="0" y="-19050"/>
              <a:ext cx="636601" cy="659003"/>
            </a:xfrm>
            <a:prstGeom prst="rect">
              <a:avLst/>
            </a:prstGeom>
          </p:spPr>
          <p:txBody>
            <a:bodyPr lIns="43061" tIns="43061" rIns="43061" bIns="43061" rtlCol="0" anchor="ctr"/>
            <a:lstStyle/>
            <a:p>
              <a:pPr algn="ctr">
                <a:lnSpc>
                  <a:spcPts val="2340"/>
                </a:lnSpc>
              </a:pPr>
              <a:endParaRPr/>
            </a:p>
          </p:txBody>
        </p:sp>
      </p:grpSp>
      <p:grpSp>
        <p:nvGrpSpPr>
          <p:cNvPr id="27" name="Group 27"/>
          <p:cNvGrpSpPr/>
          <p:nvPr/>
        </p:nvGrpSpPr>
        <p:grpSpPr>
          <a:xfrm>
            <a:off x="14183427" y="2687784"/>
            <a:ext cx="1237795" cy="1244312"/>
            <a:chOff x="0" y="0"/>
            <a:chExt cx="636601" cy="639953"/>
          </a:xfrm>
        </p:grpSpPr>
        <p:sp>
          <p:nvSpPr>
            <p:cNvPr id="28" name="Freeform 28"/>
            <p:cNvSpPr/>
            <p:nvPr/>
          </p:nvSpPr>
          <p:spPr>
            <a:xfrm>
              <a:off x="0" y="0"/>
              <a:ext cx="636601" cy="639953"/>
            </a:xfrm>
            <a:custGeom>
              <a:avLst/>
              <a:gdLst/>
              <a:ahLst/>
              <a:cxnLst/>
              <a:rect l="l" t="t" r="r" b="b"/>
              <a:pathLst>
                <a:path w="636601" h="639953">
                  <a:moveTo>
                    <a:pt x="318301" y="0"/>
                  </a:moveTo>
                  <a:lnTo>
                    <a:pt x="318301" y="0"/>
                  </a:lnTo>
                  <a:cubicBezTo>
                    <a:pt x="494093" y="0"/>
                    <a:pt x="636601" y="142508"/>
                    <a:pt x="636601" y="318301"/>
                  </a:cubicBezTo>
                  <a:lnTo>
                    <a:pt x="636601" y="321652"/>
                  </a:lnTo>
                  <a:cubicBezTo>
                    <a:pt x="636601" y="497445"/>
                    <a:pt x="494093" y="639953"/>
                    <a:pt x="318301" y="639953"/>
                  </a:cubicBezTo>
                  <a:lnTo>
                    <a:pt x="318301" y="639953"/>
                  </a:lnTo>
                  <a:cubicBezTo>
                    <a:pt x="142508" y="639953"/>
                    <a:pt x="0" y="497445"/>
                    <a:pt x="0" y="321652"/>
                  </a:cubicBezTo>
                  <a:lnTo>
                    <a:pt x="0" y="318301"/>
                  </a:lnTo>
                  <a:cubicBezTo>
                    <a:pt x="0" y="142508"/>
                    <a:pt x="142508" y="0"/>
                    <a:pt x="318301" y="0"/>
                  </a:cubicBezTo>
                  <a:close/>
                </a:path>
              </a:pathLst>
            </a:custGeom>
            <a:solidFill>
              <a:srgbClr val="96D0C3"/>
            </a:solidFill>
          </p:spPr>
          <p:txBody>
            <a:bodyPr/>
            <a:lstStyle/>
            <a:p>
              <a:endParaRPr lang="en-AZ"/>
            </a:p>
          </p:txBody>
        </p:sp>
        <p:sp>
          <p:nvSpPr>
            <p:cNvPr id="29" name="TextBox 29"/>
            <p:cNvSpPr txBox="1"/>
            <p:nvPr/>
          </p:nvSpPr>
          <p:spPr>
            <a:xfrm>
              <a:off x="0" y="-19050"/>
              <a:ext cx="636601" cy="659003"/>
            </a:xfrm>
            <a:prstGeom prst="rect">
              <a:avLst/>
            </a:prstGeom>
          </p:spPr>
          <p:txBody>
            <a:bodyPr lIns="43061" tIns="43061" rIns="43061" bIns="43061" rtlCol="0" anchor="ctr"/>
            <a:lstStyle/>
            <a:p>
              <a:pPr algn="ctr">
                <a:lnSpc>
                  <a:spcPts val="2340"/>
                </a:lnSpc>
              </a:pPr>
              <a:endParaRPr/>
            </a:p>
          </p:txBody>
        </p:sp>
      </p:grpSp>
      <p:sp>
        <p:nvSpPr>
          <p:cNvPr id="30" name="TextBox 30"/>
          <p:cNvSpPr txBox="1"/>
          <p:nvPr/>
        </p:nvSpPr>
        <p:spPr>
          <a:xfrm>
            <a:off x="2971708" y="3146050"/>
            <a:ext cx="1027936" cy="375403"/>
          </a:xfrm>
          <a:prstGeom prst="rect">
            <a:avLst/>
          </a:prstGeom>
        </p:spPr>
        <p:txBody>
          <a:bodyPr lIns="0" tIns="0" rIns="0" bIns="0" rtlCol="0" anchor="t">
            <a:spAutoFit/>
          </a:bodyPr>
          <a:lstStyle/>
          <a:p>
            <a:pPr algn="ctr">
              <a:lnSpc>
                <a:spcPts val="2801"/>
              </a:lnSpc>
            </a:pPr>
            <a:r>
              <a:rPr lang="en-US" sz="2830" b="1" spc="-147">
                <a:solidFill>
                  <a:srgbClr val="01AA9E"/>
                </a:solidFill>
                <a:latin typeface="Open Sauce Heavy"/>
                <a:ea typeface="Open Sauce Heavy"/>
                <a:cs typeface="Open Sauce Heavy"/>
                <a:sym typeface="Open Sauce Heavy"/>
              </a:rPr>
              <a:t>89%</a:t>
            </a:r>
          </a:p>
        </p:txBody>
      </p:sp>
      <p:sp>
        <p:nvSpPr>
          <p:cNvPr id="31" name="TextBox 31"/>
          <p:cNvSpPr txBox="1"/>
          <p:nvPr/>
        </p:nvSpPr>
        <p:spPr>
          <a:xfrm>
            <a:off x="6741344" y="3146050"/>
            <a:ext cx="1027936" cy="375403"/>
          </a:xfrm>
          <a:prstGeom prst="rect">
            <a:avLst/>
          </a:prstGeom>
        </p:spPr>
        <p:txBody>
          <a:bodyPr lIns="0" tIns="0" rIns="0" bIns="0" rtlCol="0" anchor="t">
            <a:spAutoFit/>
          </a:bodyPr>
          <a:lstStyle/>
          <a:p>
            <a:pPr algn="ctr">
              <a:lnSpc>
                <a:spcPts val="2801"/>
              </a:lnSpc>
            </a:pPr>
            <a:r>
              <a:rPr lang="en-US" sz="2830" b="1" spc="-147">
                <a:solidFill>
                  <a:srgbClr val="FFFFFF"/>
                </a:solidFill>
                <a:latin typeface="Open Sauce Heavy"/>
                <a:ea typeface="Open Sauce Heavy"/>
                <a:cs typeface="Open Sauce Heavy"/>
                <a:sym typeface="Open Sauce Heavy"/>
              </a:rPr>
              <a:t>82%</a:t>
            </a:r>
          </a:p>
        </p:txBody>
      </p:sp>
      <p:sp>
        <p:nvSpPr>
          <p:cNvPr id="32" name="TextBox 32"/>
          <p:cNvSpPr txBox="1"/>
          <p:nvPr/>
        </p:nvSpPr>
        <p:spPr>
          <a:xfrm>
            <a:off x="14288357" y="3146050"/>
            <a:ext cx="1027936" cy="375403"/>
          </a:xfrm>
          <a:prstGeom prst="rect">
            <a:avLst/>
          </a:prstGeom>
        </p:spPr>
        <p:txBody>
          <a:bodyPr lIns="0" tIns="0" rIns="0" bIns="0" rtlCol="0" anchor="t">
            <a:spAutoFit/>
          </a:bodyPr>
          <a:lstStyle/>
          <a:p>
            <a:pPr algn="ctr">
              <a:lnSpc>
                <a:spcPts val="2801"/>
              </a:lnSpc>
            </a:pPr>
            <a:r>
              <a:rPr lang="en-US" sz="2830" b="1" spc="-147">
                <a:solidFill>
                  <a:srgbClr val="FFFFFF"/>
                </a:solidFill>
                <a:latin typeface="Open Sauce Heavy"/>
                <a:ea typeface="Open Sauce Heavy"/>
                <a:cs typeface="Open Sauce Heavy"/>
                <a:sym typeface="Open Sauce Heavy"/>
              </a:rPr>
              <a:t>73%</a:t>
            </a:r>
          </a:p>
        </p:txBody>
      </p:sp>
      <p:sp>
        <p:nvSpPr>
          <p:cNvPr id="33" name="TextBox 33"/>
          <p:cNvSpPr txBox="1"/>
          <p:nvPr/>
        </p:nvSpPr>
        <p:spPr>
          <a:xfrm>
            <a:off x="10516258" y="3146050"/>
            <a:ext cx="1027936" cy="375403"/>
          </a:xfrm>
          <a:prstGeom prst="rect">
            <a:avLst/>
          </a:prstGeom>
        </p:spPr>
        <p:txBody>
          <a:bodyPr lIns="0" tIns="0" rIns="0" bIns="0" rtlCol="0" anchor="t">
            <a:spAutoFit/>
          </a:bodyPr>
          <a:lstStyle/>
          <a:p>
            <a:pPr algn="ctr">
              <a:lnSpc>
                <a:spcPts val="2801"/>
              </a:lnSpc>
            </a:pPr>
            <a:r>
              <a:rPr lang="en-US" sz="2830" b="1" spc="-147">
                <a:solidFill>
                  <a:srgbClr val="01AA9E"/>
                </a:solidFill>
                <a:latin typeface="Open Sauce Heavy"/>
                <a:ea typeface="Open Sauce Heavy"/>
                <a:cs typeface="Open Sauce Heavy"/>
                <a:sym typeface="Open Sauce Heavy"/>
              </a:rPr>
              <a:t>73%</a:t>
            </a:r>
          </a:p>
        </p:txBody>
      </p:sp>
      <p:sp>
        <p:nvSpPr>
          <p:cNvPr id="34" name="TextBox 34"/>
          <p:cNvSpPr txBox="1"/>
          <p:nvPr/>
        </p:nvSpPr>
        <p:spPr>
          <a:xfrm>
            <a:off x="2048868" y="4386878"/>
            <a:ext cx="2841482" cy="1667123"/>
          </a:xfrm>
          <a:prstGeom prst="rect">
            <a:avLst/>
          </a:prstGeom>
        </p:spPr>
        <p:txBody>
          <a:bodyPr wrap="square" lIns="0" tIns="0" rIns="0" bIns="0" rtlCol="0" anchor="t">
            <a:spAutoFit/>
          </a:bodyPr>
          <a:lstStyle/>
          <a:p>
            <a:pPr algn="ctr">
              <a:lnSpc>
                <a:spcPts val="2646"/>
              </a:lnSpc>
            </a:pPr>
            <a:r>
              <a:rPr lang="en-US" sz="2363" b="1" spc="77" dirty="0">
                <a:solidFill>
                  <a:srgbClr val="FFFFFF"/>
                </a:solidFill>
                <a:latin typeface="Open Sauce Heavy"/>
              </a:rPr>
              <a:t>IDENTIFIED OSH STANDARDS AS REQUIRING FURTHER STRENGTHENING</a:t>
            </a:r>
            <a:endParaRPr lang="en-US" sz="2363" b="1" spc="77" dirty="0">
              <a:solidFill>
                <a:srgbClr val="FFFFFF"/>
              </a:solidFill>
              <a:latin typeface="Open Sauce Heavy"/>
              <a:sym typeface="Open Sauce Heavy"/>
            </a:endParaRPr>
          </a:p>
        </p:txBody>
      </p:sp>
      <p:sp>
        <p:nvSpPr>
          <p:cNvPr id="35" name="TextBox 35"/>
          <p:cNvSpPr txBox="1"/>
          <p:nvPr/>
        </p:nvSpPr>
        <p:spPr>
          <a:xfrm>
            <a:off x="6077256" y="4381500"/>
            <a:ext cx="2357948" cy="1667123"/>
          </a:xfrm>
          <a:prstGeom prst="rect">
            <a:avLst/>
          </a:prstGeom>
        </p:spPr>
        <p:txBody>
          <a:bodyPr lIns="0" tIns="0" rIns="0" bIns="0" rtlCol="0" anchor="t">
            <a:spAutoFit/>
          </a:bodyPr>
          <a:lstStyle/>
          <a:p>
            <a:pPr algn="ctr">
              <a:lnSpc>
                <a:spcPts val="2646"/>
              </a:lnSpc>
            </a:pPr>
            <a:r>
              <a:rPr lang="en-US" sz="2363" b="1" spc="77" dirty="0">
                <a:solidFill>
                  <a:srgbClr val="FFFFFF"/>
                </a:solidFill>
                <a:latin typeface="Open Sauce Heavy"/>
              </a:rPr>
              <a:t>IDENTIFIED GAPS IN OSH TRAINING AND EDUCATION</a:t>
            </a:r>
            <a:endParaRPr lang="en-US" sz="2363" b="1" spc="77" dirty="0">
              <a:solidFill>
                <a:srgbClr val="FFFFFF"/>
              </a:solidFill>
              <a:latin typeface="Open Sauce Heavy"/>
              <a:sym typeface="Open Sauce Heavy"/>
            </a:endParaRPr>
          </a:p>
        </p:txBody>
      </p:sp>
      <p:sp>
        <p:nvSpPr>
          <p:cNvPr id="36" name="TextBox 36"/>
          <p:cNvSpPr txBox="1"/>
          <p:nvPr/>
        </p:nvSpPr>
        <p:spPr>
          <a:xfrm>
            <a:off x="9605640" y="4386878"/>
            <a:ext cx="2814960" cy="1667123"/>
          </a:xfrm>
          <a:prstGeom prst="rect">
            <a:avLst/>
          </a:prstGeom>
        </p:spPr>
        <p:txBody>
          <a:bodyPr wrap="square" lIns="0" tIns="0" rIns="0" bIns="0" rtlCol="0" anchor="t">
            <a:spAutoFit/>
          </a:bodyPr>
          <a:lstStyle/>
          <a:p>
            <a:pPr algn="ctr">
              <a:lnSpc>
                <a:spcPts val="2646"/>
              </a:lnSpc>
            </a:pPr>
            <a:r>
              <a:rPr lang="en-US" sz="2363" b="1" spc="77" dirty="0">
                <a:solidFill>
                  <a:srgbClr val="FFFFFF"/>
                </a:solidFill>
                <a:latin typeface="Open Sauce Heavy"/>
              </a:rPr>
              <a:t>IDENTIFIED CONSTRAINTS IN ENFORCEMENT CAPACITY AND RESOURCES</a:t>
            </a:r>
            <a:endParaRPr lang="en-US" sz="2363" b="1" spc="77" dirty="0">
              <a:solidFill>
                <a:srgbClr val="FFFFFF"/>
              </a:solidFill>
              <a:latin typeface="Open Sauce Heavy"/>
              <a:sym typeface="Open Sauce Heavy"/>
            </a:endParaRPr>
          </a:p>
        </p:txBody>
      </p:sp>
      <p:sp>
        <p:nvSpPr>
          <p:cNvPr id="37" name="TextBox 37"/>
          <p:cNvSpPr txBox="1"/>
          <p:nvPr/>
        </p:nvSpPr>
        <p:spPr>
          <a:xfrm>
            <a:off x="13416135" y="4386878"/>
            <a:ext cx="2814465" cy="1661993"/>
          </a:xfrm>
          <a:prstGeom prst="rect">
            <a:avLst/>
          </a:prstGeom>
        </p:spPr>
        <p:txBody>
          <a:bodyPr lIns="0" tIns="0" rIns="0" bIns="0" rtlCol="0" anchor="t">
            <a:spAutoFit/>
          </a:bodyPr>
          <a:lstStyle/>
          <a:p>
            <a:pPr algn="ctr"/>
            <a:r>
              <a:rPr lang="en-US" b="1" spc="77" dirty="0">
                <a:solidFill>
                  <a:srgbClr val="FFFFFF"/>
                </a:solidFill>
                <a:latin typeface="Open Sauce Heavy"/>
              </a:rPr>
              <a:t>IDENTIFIED EMPLOYER AWARENESS AND COMPLIANCE AS AREAS REQUIRING FURTHER ATTENTION</a:t>
            </a:r>
          </a:p>
        </p:txBody>
      </p:sp>
      <p:grpSp>
        <p:nvGrpSpPr>
          <p:cNvPr id="38" name="Group 38"/>
          <p:cNvGrpSpPr/>
          <p:nvPr/>
        </p:nvGrpSpPr>
        <p:grpSpPr>
          <a:xfrm>
            <a:off x="2075390" y="6496865"/>
            <a:ext cx="2814960" cy="808529"/>
            <a:chOff x="0" y="0"/>
            <a:chExt cx="1447742" cy="415829"/>
          </a:xfrm>
        </p:grpSpPr>
        <p:sp>
          <p:nvSpPr>
            <p:cNvPr id="39" name="Freeform 39"/>
            <p:cNvSpPr/>
            <p:nvPr/>
          </p:nvSpPr>
          <p:spPr>
            <a:xfrm>
              <a:off x="0" y="0"/>
              <a:ext cx="1447742" cy="415829"/>
            </a:xfrm>
            <a:custGeom>
              <a:avLst/>
              <a:gdLst/>
              <a:ahLst/>
              <a:cxnLst/>
              <a:rect l="l" t="t" r="r" b="b"/>
              <a:pathLst>
                <a:path w="1447742" h="415829">
                  <a:moveTo>
                    <a:pt x="99010" y="0"/>
                  </a:moveTo>
                  <a:lnTo>
                    <a:pt x="1348732" y="0"/>
                  </a:lnTo>
                  <a:cubicBezTo>
                    <a:pt x="1403414" y="0"/>
                    <a:pt x="1447742" y="44328"/>
                    <a:pt x="1447742" y="99010"/>
                  </a:cubicBezTo>
                  <a:lnTo>
                    <a:pt x="1447742" y="316819"/>
                  </a:lnTo>
                  <a:cubicBezTo>
                    <a:pt x="1447742" y="371500"/>
                    <a:pt x="1403414" y="415829"/>
                    <a:pt x="1348732" y="415829"/>
                  </a:cubicBezTo>
                  <a:lnTo>
                    <a:pt x="99010" y="415829"/>
                  </a:lnTo>
                  <a:cubicBezTo>
                    <a:pt x="44328" y="415829"/>
                    <a:pt x="0" y="371500"/>
                    <a:pt x="0" y="316819"/>
                  </a:cubicBezTo>
                  <a:lnTo>
                    <a:pt x="0" y="99010"/>
                  </a:lnTo>
                  <a:cubicBezTo>
                    <a:pt x="0" y="44328"/>
                    <a:pt x="44328" y="0"/>
                    <a:pt x="99010" y="0"/>
                  </a:cubicBezTo>
                  <a:close/>
                </a:path>
              </a:pathLst>
            </a:custGeom>
            <a:solidFill>
              <a:srgbClr val="E4FFF9"/>
            </a:solidFill>
          </p:spPr>
          <p:txBody>
            <a:bodyPr/>
            <a:lstStyle/>
            <a:p>
              <a:endParaRPr lang="en-AZ"/>
            </a:p>
          </p:txBody>
        </p:sp>
        <p:sp>
          <p:nvSpPr>
            <p:cNvPr id="40" name="TextBox 40"/>
            <p:cNvSpPr txBox="1"/>
            <p:nvPr/>
          </p:nvSpPr>
          <p:spPr>
            <a:xfrm>
              <a:off x="0" y="-19050"/>
              <a:ext cx="1447742" cy="434879"/>
            </a:xfrm>
            <a:prstGeom prst="rect">
              <a:avLst/>
            </a:prstGeom>
          </p:spPr>
          <p:txBody>
            <a:bodyPr lIns="43061" tIns="43061" rIns="43061" bIns="43061" rtlCol="0" anchor="ctr"/>
            <a:lstStyle/>
            <a:p>
              <a:pPr algn="ctr">
                <a:lnSpc>
                  <a:spcPts val="2340"/>
                </a:lnSpc>
              </a:pPr>
              <a:endParaRPr/>
            </a:p>
          </p:txBody>
        </p:sp>
      </p:grpSp>
      <p:grpSp>
        <p:nvGrpSpPr>
          <p:cNvPr id="41" name="Group 41"/>
          <p:cNvGrpSpPr/>
          <p:nvPr/>
        </p:nvGrpSpPr>
        <p:grpSpPr>
          <a:xfrm>
            <a:off x="5848750" y="6496865"/>
            <a:ext cx="2814960" cy="808529"/>
            <a:chOff x="0" y="0"/>
            <a:chExt cx="1447742" cy="415829"/>
          </a:xfrm>
        </p:grpSpPr>
        <p:sp>
          <p:nvSpPr>
            <p:cNvPr id="42" name="Freeform 42"/>
            <p:cNvSpPr/>
            <p:nvPr/>
          </p:nvSpPr>
          <p:spPr>
            <a:xfrm>
              <a:off x="0" y="0"/>
              <a:ext cx="1447742" cy="415829"/>
            </a:xfrm>
            <a:custGeom>
              <a:avLst/>
              <a:gdLst/>
              <a:ahLst/>
              <a:cxnLst/>
              <a:rect l="l" t="t" r="r" b="b"/>
              <a:pathLst>
                <a:path w="1447742" h="415829">
                  <a:moveTo>
                    <a:pt x="99010" y="0"/>
                  </a:moveTo>
                  <a:lnTo>
                    <a:pt x="1348732" y="0"/>
                  </a:lnTo>
                  <a:cubicBezTo>
                    <a:pt x="1403414" y="0"/>
                    <a:pt x="1447742" y="44328"/>
                    <a:pt x="1447742" y="99010"/>
                  </a:cubicBezTo>
                  <a:lnTo>
                    <a:pt x="1447742" y="316819"/>
                  </a:lnTo>
                  <a:cubicBezTo>
                    <a:pt x="1447742" y="371500"/>
                    <a:pt x="1403414" y="415829"/>
                    <a:pt x="1348732" y="415829"/>
                  </a:cubicBezTo>
                  <a:lnTo>
                    <a:pt x="99010" y="415829"/>
                  </a:lnTo>
                  <a:cubicBezTo>
                    <a:pt x="44328" y="415829"/>
                    <a:pt x="0" y="371500"/>
                    <a:pt x="0" y="316819"/>
                  </a:cubicBezTo>
                  <a:lnTo>
                    <a:pt x="0" y="99010"/>
                  </a:lnTo>
                  <a:cubicBezTo>
                    <a:pt x="0" y="44328"/>
                    <a:pt x="44328" y="0"/>
                    <a:pt x="99010" y="0"/>
                  </a:cubicBezTo>
                  <a:close/>
                </a:path>
              </a:pathLst>
            </a:custGeom>
            <a:solidFill>
              <a:srgbClr val="96D0C3"/>
            </a:solidFill>
          </p:spPr>
          <p:txBody>
            <a:bodyPr/>
            <a:lstStyle/>
            <a:p>
              <a:endParaRPr lang="en-AZ"/>
            </a:p>
          </p:txBody>
        </p:sp>
        <p:sp>
          <p:nvSpPr>
            <p:cNvPr id="43" name="TextBox 43"/>
            <p:cNvSpPr txBox="1"/>
            <p:nvPr/>
          </p:nvSpPr>
          <p:spPr>
            <a:xfrm>
              <a:off x="0" y="-19050"/>
              <a:ext cx="1447742" cy="434879"/>
            </a:xfrm>
            <a:prstGeom prst="rect">
              <a:avLst/>
            </a:prstGeom>
          </p:spPr>
          <p:txBody>
            <a:bodyPr lIns="43061" tIns="43061" rIns="43061" bIns="43061" rtlCol="0" anchor="ctr"/>
            <a:lstStyle/>
            <a:p>
              <a:pPr algn="ctr">
                <a:lnSpc>
                  <a:spcPts val="2340"/>
                </a:lnSpc>
              </a:pPr>
              <a:endParaRPr/>
            </a:p>
          </p:txBody>
        </p:sp>
      </p:grpSp>
      <p:grpSp>
        <p:nvGrpSpPr>
          <p:cNvPr id="44" name="Group 44"/>
          <p:cNvGrpSpPr/>
          <p:nvPr/>
        </p:nvGrpSpPr>
        <p:grpSpPr>
          <a:xfrm>
            <a:off x="9622746" y="6496865"/>
            <a:ext cx="2814960" cy="808529"/>
            <a:chOff x="0" y="0"/>
            <a:chExt cx="1447742" cy="415829"/>
          </a:xfrm>
        </p:grpSpPr>
        <p:sp>
          <p:nvSpPr>
            <p:cNvPr id="45" name="Freeform 45"/>
            <p:cNvSpPr/>
            <p:nvPr/>
          </p:nvSpPr>
          <p:spPr>
            <a:xfrm>
              <a:off x="0" y="0"/>
              <a:ext cx="1447742" cy="415829"/>
            </a:xfrm>
            <a:custGeom>
              <a:avLst/>
              <a:gdLst/>
              <a:ahLst/>
              <a:cxnLst/>
              <a:rect l="l" t="t" r="r" b="b"/>
              <a:pathLst>
                <a:path w="1447742" h="415829">
                  <a:moveTo>
                    <a:pt x="99010" y="0"/>
                  </a:moveTo>
                  <a:lnTo>
                    <a:pt x="1348732" y="0"/>
                  </a:lnTo>
                  <a:cubicBezTo>
                    <a:pt x="1403414" y="0"/>
                    <a:pt x="1447742" y="44328"/>
                    <a:pt x="1447742" y="99010"/>
                  </a:cubicBezTo>
                  <a:lnTo>
                    <a:pt x="1447742" y="316819"/>
                  </a:lnTo>
                  <a:cubicBezTo>
                    <a:pt x="1447742" y="371500"/>
                    <a:pt x="1403414" y="415829"/>
                    <a:pt x="1348732" y="415829"/>
                  </a:cubicBezTo>
                  <a:lnTo>
                    <a:pt x="99010" y="415829"/>
                  </a:lnTo>
                  <a:cubicBezTo>
                    <a:pt x="44328" y="415829"/>
                    <a:pt x="0" y="371500"/>
                    <a:pt x="0" y="316819"/>
                  </a:cubicBezTo>
                  <a:lnTo>
                    <a:pt x="0" y="99010"/>
                  </a:lnTo>
                  <a:cubicBezTo>
                    <a:pt x="0" y="44328"/>
                    <a:pt x="44328" y="0"/>
                    <a:pt x="99010" y="0"/>
                  </a:cubicBezTo>
                  <a:close/>
                </a:path>
              </a:pathLst>
            </a:custGeom>
            <a:solidFill>
              <a:srgbClr val="E4FFF9"/>
            </a:solidFill>
          </p:spPr>
          <p:txBody>
            <a:bodyPr/>
            <a:lstStyle/>
            <a:p>
              <a:endParaRPr lang="en-AZ"/>
            </a:p>
          </p:txBody>
        </p:sp>
        <p:sp>
          <p:nvSpPr>
            <p:cNvPr id="46" name="TextBox 46"/>
            <p:cNvSpPr txBox="1"/>
            <p:nvPr/>
          </p:nvSpPr>
          <p:spPr>
            <a:xfrm>
              <a:off x="0" y="-19050"/>
              <a:ext cx="1447742" cy="434879"/>
            </a:xfrm>
            <a:prstGeom prst="rect">
              <a:avLst/>
            </a:prstGeom>
          </p:spPr>
          <p:txBody>
            <a:bodyPr lIns="43061" tIns="43061" rIns="43061" bIns="43061" rtlCol="0" anchor="ctr"/>
            <a:lstStyle/>
            <a:p>
              <a:pPr algn="ctr">
                <a:lnSpc>
                  <a:spcPts val="2340"/>
                </a:lnSpc>
              </a:pPr>
              <a:endParaRPr/>
            </a:p>
          </p:txBody>
        </p:sp>
      </p:grpSp>
      <p:grpSp>
        <p:nvGrpSpPr>
          <p:cNvPr id="47" name="Group 47"/>
          <p:cNvGrpSpPr/>
          <p:nvPr/>
        </p:nvGrpSpPr>
        <p:grpSpPr>
          <a:xfrm>
            <a:off x="13392227" y="6496865"/>
            <a:ext cx="2814960" cy="808529"/>
            <a:chOff x="0" y="0"/>
            <a:chExt cx="1447742" cy="415829"/>
          </a:xfrm>
        </p:grpSpPr>
        <p:sp>
          <p:nvSpPr>
            <p:cNvPr id="48" name="Freeform 48"/>
            <p:cNvSpPr/>
            <p:nvPr/>
          </p:nvSpPr>
          <p:spPr>
            <a:xfrm>
              <a:off x="0" y="0"/>
              <a:ext cx="1447742" cy="415829"/>
            </a:xfrm>
            <a:custGeom>
              <a:avLst/>
              <a:gdLst/>
              <a:ahLst/>
              <a:cxnLst/>
              <a:rect l="l" t="t" r="r" b="b"/>
              <a:pathLst>
                <a:path w="1447742" h="415829">
                  <a:moveTo>
                    <a:pt x="99010" y="0"/>
                  </a:moveTo>
                  <a:lnTo>
                    <a:pt x="1348732" y="0"/>
                  </a:lnTo>
                  <a:cubicBezTo>
                    <a:pt x="1403414" y="0"/>
                    <a:pt x="1447742" y="44328"/>
                    <a:pt x="1447742" y="99010"/>
                  </a:cubicBezTo>
                  <a:lnTo>
                    <a:pt x="1447742" y="316819"/>
                  </a:lnTo>
                  <a:cubicBezTo>
                    <a:pt x="1447742" y="371500"/>
                    <a:pt x="1403414" y="415829"/>
                    <a:pt x="1348732" y="415829"/>
                  </a:cubicBezTo>
                  <a:lnTo>
                    <a:pt x="99010" y="415829"/>
                  </a:lnTo>
                  <a:cubicBezTo>
                    <a:pt x="44328" y="415829"/>
                    <a:pt x="0" y="371500"/>
                    <a:pt x="0" y="316819"/>
                  </a:cubicBezTo>
                  <a:lnTo>
                    <a:pt x="0" y="99010"/>
                  </a:lnTo>
                  <a:cubicBezTo>
                    <a:pt x="0" y="44328"/>
                    <a:pt x="44328" y="0"/>
                    <a:pt x="99010" y="0"/>
                  </a:cubicBezTo>
                  <a:close/>
                </a:path>
              </a:pathLst>
            </a:custGeom>
            <a:solidFill>
              <a:srgbClr val="96D0C3"/>
            </a:solidFill>
          </p:spPr>
          <p:txBody>
            <a:bodyPr/>
            <a:lstStyle/>
            <a:p>
              <a:endParaRPr lang="en-AZ"/>
            </a:p>
          </p:txBody>
        </p:sp>
        <p:sp>
          <p:nvSpPr>
            <p:cNvPr id="49" name="TextBox 49"/>
            <p:cNvSpPr txBox="1"/>
            <p:nvPr/>
          </p:nvSpPr>
          <p:spPr>
            <a:xfrm>
              <a:off x="0" y="-19050"/>
              <a:ext cx="1447742" cy="434879"/>
            </a:xfrm>
            <a:prstGeom prst="rect">
              <a:avLst/>
            </a:prstGeom>
          </p:spPr>
          <p:txBody>
            <a:bodyPr lIns="43061" tIns="43061" rIns="43061" bIns="43061" rtlCol="0" anchor="ctr"/>
            <a:lstStyle/>
            <a:p>
              <a:pPr algn="ctr">
                <a:lnSpc>
                  <a:spcPts val="2340"/>
                </a:lnSpc>
              </a:pPr>
              <a:endParaRPr/>
            </a:p>
          </p:txBody>
        </p:sp>
      </p:grpSp>
      <p:sp>
        <p:nvSpPr>
          <p:cNvPr id="50" name="TextBox 50"/>
          <p:cNvSpPr txBox="1"/>
          <p:nvPr/>
        </p:nvSpPr>
        <p:spPr>
          <a:xfrm>
            <a:off x="2524952" y="6777999"/>
            <a:ext cx="1921448" cy="303411"/>
          </a:xfrm>
          <a:prstGeom prst="rect">
            <a:avLst/>
          </a:prstGeom>
        </p:spPr>
        <p:txBody>
          <a:bodyPr lIns="0" tIns="0" rIns="0" bIns="0" rtlCol="0" anchor="t">
            <a:spAutoFit/>
          </a:bodyPr>
          <a:lstStyle/>
          <a:p>
            <a:pPr algn="ctr">
              <a:lnSpc>
                <a:spcPts val="2388"/>
              </a:lnSpc>
            </a:pPr>
            <a:r>
              <a:rPr lang="en-US" sz="2412" b="1" spc="-125" dirty="0">
                <a:solidFill>
                  <a:srgbClr val="01AA9E"/>
                </a:solidFill>
                <a:latin typeface="Open Sauce Heavy"/>
                <a:ea typeface="Open Sauce Heavy"/>
                <a:cs typeface="Open Sauce Heavy"/>
                <a:sym typeface="Open Sauce Heavy"/>
              </a:rPr>
              <a:t>STANDARDS</a:t>
            </a:r>
          </a:p>
        </p:txBody>
      </p:sp>
      <p:sp>
        <p:nvSpPr>
          <p:cNvPr id="51" name="TextBox 51"/>
          <p:cNvSpPr txBox="1"/>
          <p:nvPr/>
        </p:nvSpPr>
        <p:spPr>
          <a:xfrm>
            <a:off x="10069502" y="6777999"/>
            <a:ext cx="1921448" cy="303411"/>
          </a:xfrm>
          <a:prstGeom prst="rect">
            <a:avLst/>
          </a:prstGeom>
        </p:spPr>
        <p:txBody>
          <a:bodyPr lIns="0" tIns="0" rIns="0" bIns="0" rtlCol="0" anchor="t">
            <a:spAutoFit/>
          </a:bodyPr>
          <a:lstStyle/>
          <a:p>
            <a:pPr algn="ctr">
              <a:lnSpc>
                <a:spcPts val="2388"/>
              </a:lnSpc>
            </a:pPr>
            <a:r>
              <a:rPr lang="en-US" sz="2412" b="1" spc="-125">
                <a:solidFill>
                  <a:srgbClr val="01AA9E"/>
                </a:solidFill>
                <a:latin typeface="Open Sauce Heavy"/>
                <a:ea typeface="Open Sauce Heavy"/>
                <a:cs typeface="Open Sauce Heavy"/>
                <a:sym typeface="Open Sauce Heavy"/>
              </a:rPr>
              <a:t>CAPACITY</a:t>
            </a:r>
          </a:p>
        </p:txBody>
      </p:sp>
      <p:sp>
        <p:nvSpPr>
          <p:cNvPr id="52" name="TextBox 52"/>
          <p:cNvSpPr txBox="1"/>
          <p:nvPr/>
        </p:nvSpPr>
        <p:spPr>
          <a:xfrm>
            <a:off x="6295506" y="6777999"/>
            <a:ext cx="1921448" cy="303411"/>
          </a:xfrm>
          <a:prstGeom prst="rect">
            <a:avLst/>
          </a:prstGeom>
        </p:spPr>
        <p:txBody>
          <a:bodyPr lIns="0" tIns="0" rIns="0" bIns="0" rtlCol="0" anchor="t">
            <a:spAutoFit/>
          </a:bodyPr>
          <a:lstStyle/>
          <a:p>
            <a:pPr algn="ctr">
              <a:lnSpc>
                <a:spcPts val="2388"/>
              </a:lnSpc>
            </a:pPr>
            <a:r>
              <a:rPr lang="en-US" sz="2412" b="1" spc="-125">
                <a:solidFill>
                  <a:srgbClr val="FFFFFF"/>
                </a:solidFill>
                <a:latin typeface="Open Sauce Heavy"/>
                <a:ea typeface="Open Sauce Heavy"/>
                <a:cs typeface="Open Sauce Heavy"/>
                <a:sym typeface="Open Sauce Heavy"/>
              </a:rPr>
              <a:t>SKILLS</a:t>
            </a:r>
          </a:p>
        </p:txBody>
      </p:sp>
      <p:sp>
        <p:nvSpPr>
          <p:cNvPr id="53" name="TextBox 53"/>
          <p:cNvSpPr txBox="1"/>
          <p:nvPr/>
        </p:nvSpPr>
        <p:spPr>
          <a:xfrm>
            <a:off x="13841600" y="6777999"/>
            <a:ext cx="1921448" cy="303411"/>
          </a:xfrm>
          <a:prstGeom prst="rect">
            <a:avLst/>
          </a:prstGeom>
        </p:spPr>
        <p:txBody>
          <a:bodyPr lIns="0" tIns="0" rIns="0" bIns="0" rtlCol="0" anchor="t">
            <a:spAutoFit/>
          </a:bodyPr>
          <a:lstStyle/>
          <a:p>
            <a:pPr algn="ctr">
              <a:lnSpc>
                <a:spcPts val="2388"/>
              </a:lnSpc>
            </a:pPr>
            <a:r>
              <a:rPr lang="en-US" sz="2412" b="1" spc="-125">
                <a:solidFill>
                  <a:srgbClr val="FFFFFF"/>
                </a:solidFill>
                <a:latin typeface="Open Sauce Heavy"/>
                <a:ea typeface="Open Sauce Heavy"/>
                <a:cs typeface="Open Sauce Heavy"/>
                <a:sym typeface="Open Sauce Heavy"/>
              </a:rPr>
              <a:t>AWARENESS</a:t>
            </a:r>
          </a:p>
        </p:txBody>
      </p:sp>
      <p:sp>
        <p:nvSpPr>
          <p:cNvPr id="54" name="TextBox 54"/>
          <p:cNvSpPr txBox="1"/>
          <p:nvPr/>
        </p:nvSpPr>
        <p:spPr>
          <a:xfrm>
            <a:off x="2115688" y="8973796"/>
            <a:ext cx="14056621" cy="333425"/>
          </a:xfrm>
          <a:prstGeom prst="rect">
            <a:avLst/>
          </a:prstGeom>
        </p:spPr>
        <p:txBody>
          <a:bodyPr wrap="square" lIns="0" tIns="0" rIns="0" bIns="0" rtlCol="0" anchor="t">
            <a:spAutoFit/>
          </a:bodyPr>
          <a:lstStyle/>
          <a:p>
            <a:pPr marL="0" lvl="0" indent="0" algn="ctr">
              <a:lnSpc>
                <a:spcPts val="2646"/>
              </a:lnSpc>
              <a:spcBef>
                <a:spcPct val="0"/>
              </a:spcBef>
            </a:pPr>
            <a:r>
              <a:rPr lang="en-US" sz="2363" b="1" u="none" strike="noStrike" spc="77" dirty="0">
                <a:solidFill>
                  <a:srgbClr val="FFFFFF"/>
                </a:solidFill>
                <a:latin typeface="Open Sauce Heavy"/>
                <a:ea typeface="Open Sauce Heavy"/>
                <a:cs typeface="Open Sauce Heavy"/>
                <a:sym typeface="Open Sauce Heavy"/>
              </a:rPr>
              <a:t>REGULATION + COMPETENCE + INSTITUTIONAL CAPACITY = STRONGER OSH SYSTEMS</a:t>
            </a:r>
          </a:p>
        </p:txBody>
      </p:sp>
      <p:sp>
        <p:nvSpPr>
          <p:cNvPr id="58" name="TextBox 57">
            <a:extLst>
              <a:ext uri="{FF2B5EF4-FFF2-40B4-BE49-F238E27FC236}">
                <a16:creationId xmlns:a16="http://schemas.microsoft.com/office/drawing/2014/main" id="{69655ECF-1C1A-65E5-3C5C-FC3BB9028EBE}"/>
              </a:ext>
            </a:extLst>
          </p:cNvPr>
          <p:cNvSpPr txBox="1"/>
          <p:nvPr/>
        </p:nvSpPr>
        <p:spPr>
          <a:xfrm>
            <a:off x="5854754" y="7624902"/>
            <a:ext cx="2832046" cy="307777"/>
          </a:xfrm>
          <a:prstGeom prst="rect">
            <a:avLst/>
          </a:prstGeom>
          <a:noFill/>
        </p:spPr>
        <p:txBody>
          <a:bodyPr wrap="square" rtlCol="0">
            <a:spAutoFit/>
          </a:bodyPr>
          <a:lstStyle/>
          <a:p>
            <a:pPr algn="ctr"/>
            <a:r>
              <a:rPr lang="en-GB" sz="1400" b="1" spc="77" dirty="0">
                <a:solidFill>
                  <a:srgbClr val="FFFFFF"/>
                </a:solidFill>
                <a:latin typeface="Open Sauce Heavy"/>
              </a:rPr>
              <a:t>#1 FACTOR</a:t>
            </a:r>
            <a:r>
              <a:rPr lang="en-GB" sz="1100" b="1" dirty="0"/>
              <a:t> </a:t>
            </a:r>
          </a:p>
        </p:txBody>
      </p:sp>
      <p:sp>
        <p:nvSpPr>
          <p:cNvPr id="71" name="TextBox 70">
            <a:extLst>
              <a:ext uri="{FF2B5EF4-FFF2-40B4-BE49-F238E27FC236}">
                <a16:creationId xmlns:a16="http://schemas.microsoft.com/office/drawing/2014/main" id="{CF0CDF06-22A6-4675-4278-571F2A8B0ECA}"/>
              </a:ext>
            </a:extLst>
          </p:cNvPr>
          <p:cNvSpPr txBox="1"/>
          <p:nvPr/>
        </p:nvSpPr>
        <p:spPr>
          <a:xfrm>
            <a:off x="9601200" y="7624902"/>
            <a:ext cx="2832046" cy="307777"/>
          </a:xfrm>
          <a:prstGeom prst="rect">
            <a:avLst/>
          </a:prstGeom>
          <a:noFill/>
        </p:spPr>
        <p:txBody>
          <a:bodyPr wrap="square" rtlCol="0">
            <a:spAutoFit/>
          </a:bodyPr>
          <a:lstStyle/>
          <a:p>
            <a:pPr algn="ctr"/>
            <a:r>
              <a:rPr lang="en-GB" sz="1400" b="1" spc="77" dirty="0">
                <a:solidFill>
                  <a:srgbClr val="FFFFFF"/>
                </a:solidFill>
                <a:latin typeface="Open Sauce Heavy"/>
              </a:rPr>
              <a:t>#2 FACTOR</a:t>
            </a:r>
            <a:r>
              <a:rPr lang="en-GB" sz="1100" b="1" dirty="0"/>
              <a:t> </a:t>
            </a:r>
          </a:p>
        </p:txBody>
      </p:sp>
      <p:sp>
        <p:nvSpPr>
          <p:cNvPr id="73" name="TextBox 72">
            <a:extLst>
              <a:ext uri="{FF2B5EF4-FFF2-40B4-BE49-F238E27FC236}">
                <a16:creationId xmlns:a16="http://schemas.microsoft.com/office/drawing/2014/main" id="{2039583D-F7FE-6325-5C55-1D93CF9906DB}"/>
              </a:ext>
            </a:extLst>
          </p:cNvPr>
          <p:cNvSpPr txBox="1"/>
          <p:nvPr/>
        </p:nvSpPr>
        <p:spPr>
          <a:xfrm>
            <a:off x="13258800" y="7624902"/>
            <a:ext cx="2832046" cy="307777"/>
          </a:xfrm>
          <a:prstGeom prst="rect">
            <a:avLst/>
          </a:prstGeom>
          <a:noFill/>
        </p:spPr>
        <p:txBody>
          <a:bodyPr wrap="square" rtlCol="0">
            <a:spAutoFit/>
          </a:bodyPr>
          <a:lstStyle/>
          <a:p>
            <a:pPr algn="ctr"/>
            <a:r>
              <a:rPr lang="en-GB" sz="1400" b="1" spc="77" dirty="0">
                <a:solidFill>
                  <a:srgbClr val="FFFFFF"/>
                </a:solidFill>
                <a:latin typeface="Open Sauce Heavy"/>
              </a:rPr>
              <a:t>#3 FACTOR</a:t>
            </a:r>
            <a:r>
              <a:rPr lang="en-GB" sz="1100" b="1" dirty="0"/>
              <a:t> </a:t>
            </a:r>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601512" flipH="1">
            <a:off x="10499826" y="4074754"/>
            <a:ext cx="13518948" cy="6685412"/>
          </a:xfrm>
          <a:custGeom>
            <a:avLst/>
            <a:gdLst/>
            <a:ahLst/>
            <a:cxnLst/>
            <a:rect l="l" t="t" r="r" b="b"/>
            <a:pathLst>
              <a:path w="13518948" h="6685412">
                <a:moveTo>
                  <a:pt x="13518948" y="0"/>
                </a:moveTo>
                <a:lnTo>
                  <a:pt x="0" y="0"/>
                </a:lnTo>
                <a:lnTo>
                  <a:pt x="0" y="6685411"/>
                </a:lnTo>
                <a:lnTo>
                  <a:pt x="13518948" y="6685411"/>
                </a:lnTo>
                <a:lnTo>
                  <a:pt x="13518948" y="0"/>
                </a:lnTo>
                <a:close/>
              </a:path>
            </a:pathLst>
          </a:custGeom>
          <a:blipFill>
            <a:blip>
              <a:alphaModFix amt="31000"/>
              <a:extLst>
                <a:ext uri="{96DAC541-7B7A-43D3-8B79-37D633B846F1}">
                  <asvg:svgBlip xmlns:asvg="http://schemas.microsoft.com/office/drawing/2016/SVG/main" r:embed="rId2"/>
                </a:ext>
              </a:extLst>
            </a:blip>
            <a:stretch>
              <a:fillRect r="-134" b="-129447"/>
            </a:stretch>
          </a:blipFill>
        </p:spPr>
        <p:txBody>
          <a:bodyPr/>
          <a:lstStyle/>
          <a:p>
            <a:endParaRPr lang="en-AZ"/>
          </a:p>
        </p:txBody>
      </p:sp>
      <p:sp>
        <p:nvSpPr>
          <p:cNvPr id="3" name="TextBox 3"/>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
        <p:nvSpPr>
          <p:cNvPr id="4" name="Freeform 4"/>
          <p:cNvSpPr/>
          <p:nvPr/>
        </p:nvSpPr>
        <p:spPr>
          <a:xfrm rot="-932681" flipH="1" flipV="1">
            <a:off x="-4218087" y="881725"/>
            <a:ext cx="14220834" cy="14203058"/>
          </a:xfrm>
          <a:custGeom>
            <a:avLst/>
            <a:gdLst/>
            <a:ahLst/>
            <a:cxnLst/>
            <a:rect l="l" t="t" r="r" b="b"/>
            <a:pathLst>
              <a:path w="14220834" h="14203058">
                <a:moveTo>
                  <a:pt x="14220833" y="14203058"/>
                </a:moveTo>
                <a:lnTo>
                  <a:pt x="0" y="14203058"/>
                </a:lnTo>
                <a:lnTo>
                  <a:pt x="0" y="0"/>
                </a:lnTo>
                <a:lnTo>
                  <a:pt x="14220833" y="0"/>
                </a:lnTo>
                <a:lnTo>
                  <a:pt x="14220833" y="14203058"/>
                </a:lnTo>
                <a:close/>
              </a:path>
            </a:pathLst>
          </a:custGeom>
          <a:blipFill>
            <a:blip r:embed="rId3"/>
            <a:stretch>
              <a:fillRect/>
            </a:stretch>
          </a:blipFill>
        </p:spPr>
        <p:txBody>
          <a:bodyPr/>
          <a:lstStyle/>
          <a:p>
            <a:endParaRPr lang="en-AZ"/>
          </a:p>
        </p:txBody>
      </p:sp>
      <p:grpSp>
        <p:nvGrpSpPr>
          <p:cNvPr id="5" name="Group 5"/>
          <p:cNvGrpSpPr/>
          <p:nvPr/>
        </p:nvGrpSpPr>
        <p:grpSpPr>
          <a:xfrm>
            <a:off x="2406861" y="3686672"/>
            <a:ext cx="4028001" cy="1868591"/>
            <a:chOff x="0" y="0"/>
            <a:chExt cx="1919258" cy="890344"/>
          </a:xfrm>
        </p:grpSpPr>
        <p:sp>
          <p:nvSpPr>
            <p:cNvPr id="6" name="Freeform 6"/>
            <p:cNvSpPr/>
            <p:nvPr/>
          </p:nvSpPr>
          <p:spPr>
            <a:xfrm>
              <a:off x="0" y="0"/>
              <a:ext cx="1919258" cy="890344"/>
            </a:xfrm>
            <a:custGeom>
              <a:avLst/>
              <a:gdLst/>
              <a:ahLst/>
              <a:cxnLst/>
              <a:rect l="l" t="t" r="r" b="b"/>
              <a:pathLst>
                <a:path w="1919258" h="890344">
                  <a:moveTo>
                    <a:pt x="69193" y="0"/>
                  </a:moveTo>
                  <a:lnTo>
                    <a:pt x="1850065" y="0"/>
                  </a:lnTo>
                  <a:cubicBezTo>
                    <a:pt x="1868416" y="0"/>
                    <a:pt x="1886015" y="7290"/>
                    <a:pt x="1898991" y="20266"/>
                  </a:cubicBezTo>
                  <a:cubicBezTo>
                    <a:pt x="1911968" y="33242"/>
                    <a:pt x="1919258" y="50842"/>
                    <a:pt x="1919258" y="69193"/>
                  </a:cubicBezTo>
                  <a:lnTo>
                    <a:pt x="1919258" y="821151"/>
                  </a:lnTo>
                  <a:cubicBezTo>
                    <a:pt x="1919258" y="859366"/>
                    <a:pt x="1888279" y="890344"/>
                    <a:pt x="1850065" y="890344"/>
                  </a:cubicBezTo>
                  <a:lnTo>
                    <a:pt x="69193" y="890344"/>
                  </a:lnTo>
                  <a:cubicBezTo>
                    <a:pt x="30979" y="890344"/>
                    <a:pt x="0" y="859366"/>
                    <a:pt x="0" y="821151"/>
                  </a:cubicBezTo>
                  <a:lnTo>
                    <a:pt x="0" y="69193"/>
                  </a:lnTo>
                  <a:cubicBezTo>
                    <a:pt x="0" y="50842"/>
                    <a:pt x="7290" y="33242"/>
                    <a:pt x="20266" y="20266"/>
                  </a:cubicBezTo>
                  <a:cubicBezTo>
                    <a:pt x="33242" y="7290"/>
                    <a:pt x="50842" y="0"/>
                    <a:pt x="69193" y="0"/>
                  </a:cubicBezTo>
                  <a:close/>
                </a:path>
              </a:pathLst>
            </a:custGeom>
            <a:solidFill>
              <a:srgbClr val="96D0C3"/>
            </a:solidFill>
          </p:spPr>
          <p:txBody>
            <a:bodyPr/>
            <a:lstStyle/>
            <a:p>
              <a:endParaRPr lang="en-AZ"/>
            </a:p>
          </p:txBody>
        </p:sp>
        <p:sp>
          <p:nvSpPr>
            <p:cNvPr id="7" name="TextBox 7"/>
            <p:cNvSpPr txBox="1"/>
            <p:nvPr/>
          </p:nvSpPr>
          <p:spPr>
            <a:xfrm>
              <a:off x="0" y="-19050"/>
              <a:ext cx="1919258" cy="909394"/>
            </a:xfrm>
            <a:prstGeom prst="rect">
              <a:avLst/>
            </a:prstGeom>
          </p:spPr>
          <p:txBody>
            <a:bodyPr lIns="43061" tIns="43061" rIns="43061" bIns="43061" rtlCol="0" anchor="ctr"/>
            <a:lstStyle/>
            <a:p>
              <a:pPr algn="ctr">
                <a:lnSpc>
                  <a:spcPts val="2340"/>
                </a:lnSpc>
              </a:pPr>
              <a:endParaRPr/>
            </a:p>
          </p:txBody>
        </p:sp>
      </p:grpSp>
      <p:sp>
        <p:nvSpPr>
          <p:cNvPr id="8" name="Freeform 8"/>
          <p:cNvSpPr/>
          <p:nvPr/>
        </p:nvSpPr>
        <p:spPr>
          <a:xfrm flipV="1">
            <a:off x="4053770" y="5389116"/>
            <a:ext cx="734182" cy="397376"/>
          </a:xfrm>
          <a:custGeom>
            <a:avLst/>
            <a:gdLst/>
            <a:ahLst/>
            <a:cxnLst/>
            <a:rect l="l" t="t" r="r" b="b"/>
            <a:pathLst>
              <a:path w="734182" h="397376">
                <a:moveTo>
                  <a:pt x="0" y="397376"/>
                </a:moveTo>
                <a:lnTo>
                  <a:pt x="734182" y="397376"/>
                </a:lnTo>
                <a:lnTo>
                  <a:pt x="734182" y="0"/>
                </a:lnTo>
                <a:lnTo>
                  <a:pt x="0" y="0"/>
                </a:lnTo>
                <a:lnTo>
                  <a:pt x="0" y="39737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9" name="Freeform 9"/>
          <p:cNvSpPr/>
          <p:nvPr/>
        </p:nvSpPr>
        <p:spPr>
          <a:xfrm>
            <a:off x="4354500" y="5514424"/>
            <a:ext cx="132724" cy="132724"/>
          </a:xfrm>
          <a:custGeom>
            <a:avLst/>
            <a:gdLst/>
            <a:ahLst/>
            <a:cxnLst/>
            <a:rect l="l" t="t" r="r" b="b"/>
            <a:pathLst>
              <a:path w="132724" h="132724">
                <a:moveTo>
                  <a:pt x="0" y="0"/>
                </a:moveTo>
                <a:lnTo>
                  <a:pt x="132723" y="0"/>
                </a:lnTo>
                <a:lnTo>
                  <a:pt x="132723" y="132724"/>
                </a:lnTo>
                <a:lnTo>
                  <a:pt x="0" y="13272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grpSp>
        <p:nvGrpSpPr>
          <p:cNvPr id="10" name="Group 10"/>
          <p:cNvGrpSpPr/>
          <p:nvPr/>
        </p:nvGrpSpPr>
        <p:grpSpPr>
          <a:xfrm>
            <a:off x="7130000" y="7388884"/>
            <a:ext cx="4028001" cy="1850366"/>
            <a:chOff x="0" y="0"/>
            <a:chExt cx="1919258" cy="881660"/>
          </a:xfrm>
        </p:grpSpPr>
        <p:sp>
          <p:nvSpPr>
            <p:cNvPr id="11" name="Freeform 11"/>
            <p:cNvSpPr/>
            <p:nvPr/>
          </p:nvSpPr>
          <p:spPr>
            <a:xfrm>
              <a:off x="0" y="0"/>
              <a:ext cx="1919258" cy="881660"/>
            </a:xfrm>
            <a:custGeom>
              <a:avLst/>
              <a:gdLst/>
              <a:ahLst/>
              <a:cxnLst/>
              <a:rect l="l" t="t" r="r" b="b"/>
              <a:pathLst>
                <a:path w="1919258" h="881660">
                  <a:moveTo>
                    <a:pt x="69193" y="0"/>
                  </a:moveTo>
                  <a:lnTo>
                    <a:pt x="1850065" y="0"/>
                  </a:lnTo>
                  <a:cubicBezTo>
                    <a:pt x="1868416" y="0"/>
                    <a:pt x="1886015" y="7290"/>
                    <a:pt x="1898991" y="20266"/>
                  </a:cubicBezTo>
                  <a:cubicBezTo>
                    <a:pt x="1911968" y="33242"/>
                    <a:pt x="1919258" y="50842"/>
                    <a:pt x="1919258" y="69193"/>
                  </a:cubicBezTo>
                  <a:lnTo>
                    <a:pt x="1919258" y="812467"/>
                  </a:lnTo>
                  <a:cubicBezTo>
                    <a:pt x="1919258" y="850682"/>
                    <a:pt x="1888279" y="881660"/>
                    <a:pt x="1850065" y="881660"/>
                  </a:cubicBezTo>
                  <a:lnTo>
                    <a:pt x="69193" y="881660"/>
                  </a:lnTo>
                  <a:cubicBezTo>
                    <a:pt x="50842" y="881660"/>
                    <a:pt x="33242" y="874370"/>
                    <a:pt x="20266" y="861394"/>
                  </a:cubicBezTo>
                  <a:cubicBezTo>
                    <a:pt x="7290" y="848418"/>
                    <a:pt x="0" y="830818"/>
                    <a:pt x="0" y="812467"/>
                  </a:cubicBezTo>
                  <a:lnTo>
                    <a:pt x="0" y="69193"/>
                  </a:lnTo>
                  <a:cubicBezTo>
                    <a:pt x="0" y="50842"/>
                    <a:pt x="7290" y="33242"/>
                    <a:pt x="20266" y="20266"/>
                  </a:cubicBezTo>
                  <a:cubicBezTo>
                    <a:pt x="33242" y="7290"/>
                    <a:pt x="50842" y="0"/>
                    <a:pt x="69193" y="0"/>
                  </a:cubicBezTo>
                  <a:close/>
                </a:path>
              </a:pathLst>
            </a:custGeom>
            <a:solidFill>
              <a:srgbClr val="01AA9E"/>
            </a:solidFill>
          </p:spPr>
          <p:txBody>
            <a:bodyPr/>
            <a:lstStyle/>
            <a:p>
              <a:endParaRPr lang="en-AZ"/>
            </a:p>
          </p:txBody>
        </p:sp>
        <p:sp>
          <p:nvSpPr>
            <p:cNvPr id="12" name="TextBox 12"/>
            <p:cNvSpPr txBox="1"/>
            <p:nvPr/>
          </p:nvSpPr>
          <p:spPr>
            <a:xfrm>
              <a:off x="0" y="-19050"/>
              <a:ext cx="1919258" cy="900710"/>
            </a:xfrm>
            <a:prstGeom prst="rect">
              <a:avLst/>
            </a:prstGeom>
          </p:spPr>
          <p:txBody>
            <a:bodyPr lIns="43061" tIns="43061" rIns="43061" bIns="43061" rtlCol="0" anchor="ctr"/>
            <a:lstStyle/>
            <a:p>
              <a:pPr algn="ctr">
                <a:lnSpc>
                  <a:spcPts val="2340"/>
                </a:lnSpc>
              </a:pPr>
              <a:endParaRPr/>
            </a:p>
          </p:txBody>
        </p:sp>
      </p:grpSp>
      <p:sp>
        <p:nvSpPr>
          <p:cNvPr id="13" name="Freeform 13"/>
          <p:cNvSpPr/>
          <p:nvPr/>
        </p:nvSpPr>
        <p:spPr>
          <a:xfrm rot="-10800000" flipV="1">
            <a:off x="8742963" y="7154964"/>
            <a:ext cx="802075" cy="434123"/>
          </a:xfrm>
          <a:custGeom>
            <a:avLst/>
            <a:gdLst/>
            <a:ahLst/>
            <a:cxnLst/>
            <a:rect l="l" t="t" r="r" b="b"/>
            <a:pathLst>
              <a:path w="802075" h="434123">
                <a:moveTo>
                  <a:pt x="0" y="434123"/>
                </a:moveTo>
                <a:lnTo>
                  <a:pt x="802074" y="434123"/>
                </a:lnTo>
                <a:lnTo>
                  <a:pt x="802074" y="0"/>
                </a:lnTo>
                <a:lnTo>
                  <a:pt x="0" y="0"/>
                </a:lnTo>
                <a:lnTo>
                  <a:pt x="0" y="434123"/>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14" name="Freeform 14"/>
          <p:cNvSpPr/>
          <p:nvPr/>
        </p:nvSpPr>
        <p:spPr>
          <a:xfrm rot="5400000">
            <a:off x="9071501" y="7291693"/>
            <a:ext cx="144997" cy="144997"/>
          </a:xfrm>
          <a:custGeom>
            <a:avLst/>
            <a:gdLst/>
            <a:ahLst/>
            <a:cxnLst/>
            <a:rect l="l" t="t" r="r" b="b"/>
            <a:pathLst>
              <a:path w="144997" h="144997">
                <a:moveTo>
                  <a:pt x="0" y="0"/>
                </a:moveTo>
                <a:lnTo>
                  <a:pt x="144998" y="0"/>
                </a:lnTo>
                <a:lnTo>
                  <a:pt x="144998" y="144997"/>
                </a:lnTo>
                <a:lnTo>
                  <a:pt x="0" y="14499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grpSp>
        <p:nvGrpSpPr>
          <p:cNvPr id="15" name="Group 15"/>
          <p:cNvGrpSpPr/>
          <p:nvPr/>
        </p:nvGrpSpPr>
        <p:grpSpPr>
          <a:xfrm>
            <a:off x="11784166" y="3686672"/>
            <a:ext cx="4028001" cy="1868591"/>
            <a:chOff x="0" y="0"/>
            <a:chExt cx="1919258" cy="890344"/>
          </a:xfrm>
        </p:grpSpPr>
        <p:sp>
          <p:nvSpPr>
            <p:cNvPr id="16" name="Freeform 16"/>
            <p:cNvSpPr/>
            <p:nvPr/>
          </p:nvSpPr>
          <p:spPr>
            <a:xfrm>
              <a:off x="0" y="0"/>
              <a:ext cx="1919258" cy="890344"/>
            </a:xfrm>
            <a:custGeom>
              <a:avLst/>
              <a:gdLst/>
              <a:ahLst/>
              <a:cxnLst/>
              <a:rect l="l" t="t" r="r" b="b"/>
              <a:pathLst>
                <a:path w="1919258" h="890344">
                  <a:moveTo>
                    <a:pt x="69193" y="0"/>
                  </a:moveTo>
                  <a:lnTo>
                    <a:pt x="1850065" y="0"/>
                  </a:lnTo>
                  <a:cubicBezTo>
                    <a:pt x="1868416" y="0"/>
                    <a:pt x="1886015" y="7290"/>
                    <a:pt x="1898991" y="20266"/>
                  </a:cubicBezTo>
                  <a:cubicBezTo>
                    <a:pt x="1911968" y="33242"/>
                    <a:pt x="1919258" y="50842"/>
                    <a:pt x="1919258" y="69193"/>
                  </a:cubicBezTo>
                  <a:lnTo>
                    <a:pt x="1919258" y="821151"/>
                  </a:lnTo>
                  <a:cubicBezTo>
                    <a:pt x="1919258" y="859366"/>
                    <a:pt x="1888279" y="890344"/>
                    <a:pt x="1850065" y="890344"/>
                  </a:cubicBezTo>
                  <a:lnTo>
                    <a:pt x="69193" y="890344"/>
                  </a:lnTo>
                  <a:cubicBezTo>
                    <a:pt x="30979" y="890344"/>
                    <a:pt x="0" y="859366"/>
                    <a:pt x="0" y="821151"/>
                  </a:cubicBezTo>
                  <a:lnTo>
                    <a:pt x="0" y="69193"/>
                  </a:lnTo>
                  <a:cubicBezTo>
                    <a:pt x="0" y="50842"/>
                    <a:pt x="7290" y="33242"/>
                    <a:pt x="20266" y="20266"/>
                  </a:cubicBezTo>
                  <a:cubicBezTo>
                    <a:pt x="33242" y="7290"/>
                    <a:pt x="50842" y="0"/>
                    <a:pt x="69193" y="0"/>
                  </a:cubicBezTo>
                  <a:close/>
                </a:path>
              </a:pathLst>
            </a:custGeom>
            <a:solidFill>
              <a:srgbClr val="2E5A63"/>
            </a:solidFill>
          </p:spPr>
          <p:txBody>
            <a:bodyPr/>
            <a:lstStyle/>
            <a:p>
              <a:endParaRPr lang="en-AZ"/>
            </a:p>
          </p:txBody>
        </p:sp>
        <p:sp>
          <p:nvSpPr>
            <p:cNvPr id="17" name="TextBox 17"/>
            <p:cNvSpPr txBox="1"/>
            <p:nvPr/>
          </p:nvSpPr>
          <p:spPr>
            <a:xfrm>
              <a:off x="0" y="-19050"/>
              <a:ext cx="1919258" cy="909394"/>
            </a:xfrm>
            <a:prstGeom prst="rect">
              <a:avLst/>
            </a:prstGeom>
          </p:spPr>
          <p:txBody>
            <a:bodyPr lIns="43061" tIns="43061" rIns="43061" bIns="43061" rtlCol="0" anchor="ctr"/>
            <a:lstStyle/>
            <a:p>
              <a:pPr algn="ctr">
                <a:lnSpc>
                  <a:spcPts val="2340"/>
                </a:lnSpc>
              </a:pPr>
              <a:endParaRPr/>
            </a:p>
          </p:txBody>
        </p:sp>
      </p:grpSp>
      <p:sp>
        <p:nvSpPr>
          <p:cNvPr id="18" name="Freeform 18"/>
          <p:cNvSpPr/>
          <p:nvPr/>
        </p:nvSpPr>
        <p:spPr>
          <a:xfrm flipV="1">
            <a:off x="13422427" y="5359077"/>
            <a:ext cx="751477" cy="406737"/>
          </a:xfrm>
          <a:custGeom>
            <a:avLst/>
            <a:gdLst/>
            <a:ahLst/>
            <a:cxnLst/>
            <a:rect l="l" t="t" r="r" b="b"/>
            <a:pathLst>
              <a:path w="751477" h="406737">
                <a:moveTo>
                  <a:pt x="0" y="406737"/>
                </a:moveTo>
                <a:lnTo>
                  <a:pt x="751477" y="406737"/>
                </a:lnTo>
                <a:lnTo>
                  <a:pt x="751477" y="0"/>
                </a:lnTo>
                <a:lnTo>
                  <a:pt x="0" y="0"/>
                </a:lnTo>
                <a:lnTo>
                  <a:pt x="0" y="406737"/>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19" name="Freeform 19"/>
          <p:cNvSpPr/>
          <p:nvPr/>
        </p:nvSpPr>
        <p:spPr>
          <a:xfrm rot="-5400000">
            <a:off x="13730241" y="5487338"/>
            <a:ext cx="135850" cy="135850"/>
          </a:xfrm>
          <a:custGeom>
            <a:avLst/>
            <a:gdLst/>
            <a:ahLst/>
            <a:cxnLst/>
            <a:rect l="l" t="t" r="r" b="b"/>
            <a:pathLst>
              <a:path w="135850" h="135850">
                <a:moveTo>
                  <a:pt x="0" y="0"/>
                </a:moveTo>
                <a:lnTo>
                  <a:pt x="135850" y="0"/>
                </a:lnTo>
                <a:lnTo>
                  <a:pt x="135850" y="135850"/>
                </a:lnTo>
                <a:lnTo>
                  <a:pt x="0" y="13585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20" name="TextBox 20"/>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
        <p:nvSpPr>
          <p:cNvPr id="21" name="TextBox 21"/>
          <p:cNvSpPr txBox="1"/>
          <p:nvPr/>
        </p:nvSpPr>
        <p:spPr>
          <a:xfrm>
            <a:off x="3068827" y="993704"/>
            <a:ext cx="12150346" cy="871451"/>
          </a:xfrm>
          <a:prstGeom prst="rect">
            <a:avLst/>
          </a:prstGeom>
        </p:spPr>
        <p:txBody>
          <a:bodyPr lIns="0" tIns="0" rIns="0" bIns="0" rtlCol="0" anchor="t">
            <a:spAutoFit/>
          </a:bodyPr>
          <a:lstStyle/>
          <a:p>
            <a:pPr algn="ctr">
              <a:lnSpc>
                <a:spcPts val="6537"/>
              </a:lnSpc>
            </a:pPr>
            <a:r>
              <a:rPr lang="en-US" sz="6603" b="1" spc="-250" dirty="0">
                <a:gradFill>
                  <a:gsLst>
                    <a:gs pos="0">
                      <a:srgbClr val="009C84">
                        <a:alpha val="100000"/>
                      </a:srgbClr>
                    </a:gs>
                    <a:gs pos="100000">
                      <a:srgbClr val="024A3D">
                        <a:alpha val="100000"/>
                      </a:srgbClr>
                    </a:gs>
                  </a:gsLst>
                  <a:path path="circle">
                    <a:fillToRect r="100000" b="100000"/>
                  </a:path>
                  <a:tileRect l="-100000" t="-100000"/>
                </a:gradFill>
                <a:latin typeface="Open Sauce Heavy"/>
                <a:ea typeface="Open Sauce Heavy"/>
                <a:cs typeface="Open Sauce Heavy"/>
                <a:sym typeface="Open Sauce Heavy"/>
              </a:rPr>
              <a:t>OIC LABOUR CENTRE ACTION  </a:t>
            </a:r>
          </a:p>
        </p:txBody>
      </p:sp>
      <p:sp>
        <p:nvSpPr>
          <p:cNvPr id="22" name="TextBox 22"/>
          <p:cNvSpPr txBox="1"/>
          <p:nvPr/>
        </p:nvSpPr>
        <p:spPr>
          <a:xfrm>
            <a:off x="2993093" y="2198142"/>
            <a:ext cx="12301811" cy="551433"/>
          </a:xfrm>
          <a:prstGeom prst="rect">
            <a:avLst/>
          </a:prstGeom>
        </p:spPr>
        <p:txBody>
          <a:bodyPr wrap="square" lIns="0" tIns="0" rIns="0" bIns="0" rtlCol="0" anchor="t">
            <a:spAutoFit/>
          </a:bodyPr>
          <a:lstStyle/>
          <a:p>
            <a:pPr algn="ctr">
              <a:lnSpc>
                <a:spcPts val="4268"/>
              </a:lnSpc>
            </a:pPr>
            <a:r>
              <a:rPr lang="en-US" sz="4311" b="1" i="1" spc="-224" dirty="0">
                <a:gradFill>
                  <a:gsLst>
                    <a:gs pos="0">
                      <a:srgbClr val="009C84">
                        <a:alpha val="100000"/>
                      </a:srgbClr>
                    </a:gs>
                    <a:gs pos="100000">
                      <a:srgbClr val="024A3D">
                        <a:alpha val="100000"/>
                      </a:srgbClr>
                    </a:gs>
                  </a:gsLst>
                  <a:path path="circle">
                    <a:fillToRect r="100000" b="100000"/>
                  </a:path>
                  <a:tileRect l="-100000" t="-100000"/>
                </a:gradFill>
                <a:latin typeface="Open Sauce Medium Italics"/>
                <a:ea typeface="Open Sauce Medium Italics"/>
                <a:cs typeface="Open Sauce Medium Italics"/>
                <a:sym typeface="Open Sauce Medium Italics"/>
              </a:rPr>
              <a:t>ON OCCUPATIONAL SAFETY AND HEALTH</a:t>
            </a:r>
          </a:p>
        </p:txBody>
      </p:sp>
      <p:sp>
        <p:nvSpPr>
          <p:cNvPr id="23" name="TextBox 23"/>
          <p:cNvSpPr txBox="1"/>
          <p:nvPr/>
        </p:nvSpPr>
        <p:spPr>
          <a:xfrm>
            <a:off x="2777644" y="4657978"/>
            <a:ext cx="3224689" cy="569398"/>
          </a:xfrm>
          <a:prstGeom prst="rect">
            <a:avLst/>
          </a:prstGeom>
        </p:spPr>
        <p:txBody>
          <a:bodyPr lIns="0" tIns="0" rIns="0" bIns="0" rtlCol="0" anchor="t">
            <a:spAutoFit/>
          </a:bodyPr>
          <a:lstStyle/>
          <a:p>
            <a:pPr algn="ctr">
              <a:lnSpc>
                <a:spcPts val="2279"/>
              </a:lnSpc>
            </a:pPr>
            <a:r>
              <a:rPr lang="en-US" sz="1948" b="1" i="1" spc="-101">
                <a:solidFill>
                  <a:srgbClr val="187567"/>
                </a:solidFill>
                <a:latin typeface="Open Sauce Medium Italics"/>
                <a:ea typeface="Open Sauce Medium Italics"/>
                <a:cs typeface="Open Sauce Medium Italics"/>
                <a:sym typeface="Open Sauce Medium Italics"/>
              </a:rPr>
              <a:t>Risk management </a:t>
            </a:r>
          </a:p>
          <a:p>
            <a:pPr algn="ctr">
              <a:lnSpc>
                <a:spcPts val="2279"/>
              </a:lnSpc>
            </a:pPr>
            <a:r>
              <a:rPr lang="en-US" sz="1948" b="1" i="1" spc="-101">
                <a:solidFill>
                  <a:srgbClr val="187567"/>
                </a:solidFill>
                <a:latin typeface="Open Sauce Medium Italics"/>
                <a:ea typeface="Open Sauce Medium Italics"/>
                <a:cs typeface="Open Sauce Medium Italics"/>
                <a:sym typeface="Open Sauce Medium Italics"/>
              </a:rPr>
              <a:t>Prevention OSH standards</a:t>
            </a:r>
          </a:p>
        </p:txBody>
      </p:sp>
      <p:sp>
        <p:nvSpPr>
          <p:cNvPr id="24" name="TextBox 24"/>
          <p:cNvSpPr txBox="1"/>
          <p:nvPr/>
        </p:nvSpPr>
        <p:spPr>
          <a:xfrm>
            <a:off x="2689870" y="3950618"/>
            <a:ext cx="3426866" cy="573039"/>
          </a:xfrm>
          <a:prstGeom prst="rect">
            <a:avLst/>
          </a:prstGeom>
        </p:spPr>
        <p:txBody>
          <a:bodyPr lIns="0" tIns="0" rIns="0" bIns="0" rtlCol="0" anchor="t">
            <a:spAutoFit/>
          </a:bodyPr>
          <a:lstStyle/>
          <a:p>
            <a:pPr algn="ctr">
              <a:lnSpc>
                <a:spcPts val="2269"/>
              </a:lnSpc>
            </a:pPr>
            <a:r>
              <a:rPr lang="en-US" sz="2026" b="1" spc="-105">
                <a:solidFill>
                  <a:srgbClr val="034D47"/>
                </a:solidFill>
                <a:latin typeface="Open Sauce Heavy"/>
                <a:ea typeface="Open Sauce Heavy"/>
                <a:cs typeface="Open Sauce Heavy"/>
                <a:sym typeface="Open Sauce Heavy"/>
              </a:rPr>
              <a:t>5th Annual </a:t>
            </a:r>
          </a:p>
          <a:p>
            <a:pPr algn="ctr">
              <a:lnSpc>
                <a:spcPts val="2269"/>
              </a:lnSpc>
            </a:pPr>
            <a:r>
              <a:rPr lang="en-US" sz="2026" b="1" spc="-105">
                <a:solidFill>
                  <a:srgbClr val="034D47"/>
                </a:solidFill>
                <a:latin typeface="Open Sauce Heavy"/>
                <a:ea typeface="Open Sauce Heavy"/>
                <a:cs typeface="Open Sauce Heavy"/>
                <a:sym typeface="Open Sauce Heavy"/>
              </a:rPr>
              <a:t>HSE Conference</a:t>
            </a:r>
          </a:p>
        </p:txBody>
      </p:sp>
      <p:sp>
        <p:nvSpPr>
          <p:cNvPr id="25" name="TextBox 25"/>
          <p:cNvSpPr txBox="1"/>
          <p:nvPr/>
        </p:nvSpPr>
        <p:spPr>
          <a:xfrm>
            <a:off x="7340211" y="8392352"/>
            <a:ext cx="3607579" cy="511437"/>
          </a:xfrm>
          <a:prstGeom prst="rect">
            <a:avLst/>
          </a:prstGeom>
        </p:spPr>
        <p:txBody>
          <a:bodyPr lIns="0" tIns="0" rIns="0" bIns="0" rtlCol="0" anchor="t">
            <a:spAutoFit/>
          </a:bodyPr>
          <a:lstStyle/>
          <a:p>
            <a:pPr algn="ctr">
              <a:lnSpc>
                <a:spcPts val="2030"/>
              </a:lnSpc>
            </a:pPr>
            <a:r>
              <a:rPr lang="en-US" sz="1735" i="1" spc="-90" dirty="0">
                <a:solidFill>
                  <a:srgbClr val="FFFFFF"/>
                </a:solidFill>
                <a:latin typeface="Open Sauce Italics"/>
                <a:ea typeface="Open Sauce Italics"/>
                <a:cs typeface="Open Sauce Italics"/>
                <a:sym typeface="Open Sauce Italics"/>
              </a:rPr>
              <a:t>Worker protection,</a:t>
            </a:r>
          </a:p>
          <a:p>
            <a:pPr algn="ctr">
              <a:lnSpc>
                <a:spcPts val="2030"/>
              </a:lnSpc>
            </a:pPr>
            <a:r>
              <a:rPr lang="en-US" sz="1735" i="1" spc="-90" dirty="0">
                <a:solidFill>
                  <a:srgbClr val="FFFFFF"/>
                </a:solidFill>
                <a:latin typeface="Open Sauce Italics"/>
                <a:ea typeface="Open Sauce Italics"/>
                <a:cs typeface="Open Sauce Italics"/>
                <a:sym typeface="Open Sauce Italics"/>
              </a:rPr>
              <a:t>Labour standards, Social dialogue</a:t>
            </a:r>
          </a:p>
        </p:txBody>
      </p:sp>
      <p:sp>
        <p:nvSpPr>
          <p:cNvPr id="26" name="TextBox 26"/>
          <p:cNvSpPr txBox="1"/>
          <p:nvPr/>
        </p:nvSpPr>
        <p:spPr>
          <a:xfrm>
            <a:off x="7550421" y="7731897"/>
            <a:ext cx="3187157" cy="502717"/>
          </a:xfrm>
          <a:prstGeom prst="rect">
            <a:avLst/>
          </a:prstGeom>
        </p:spPr>
        <p:txBody>
          <a:bodyPr lIns="0" tIns="0" rIns="0" bIns="0" rtlCol="0" anchor="t">
            <a:spAutoFit/>
          </a:bodyPr>
          <a:lstStyle/>
          <a:p>
            <a:pPr algn="ctr">
              <a:lnSpc>
                <a:spcPts val="2008"/>
              </a:lnSpc>
            </a:pPr>
            <a:r>
              <a:rPr lang="en-US" sz="1660" b="1" spc="-86">
                <a:solidFill>
                  <a:srgbClr val="FFFFFF"/>
                </a:solidFill>
                <a:latin typeface="Open Sauce Heavy"/>
                <a:ea typeface="Open Sauce Heavy"/>
                <a:cs typeface="Open Sauce Heavy"/>
                <a:sym typeface="Open Sauce Heavy"/>
              </a:rPr>
              <a:t>Safety at Work is the</a:t>
            </a:r>
          </a:p>
          <a:p>
            <a:pPr algn="ctr">
              <a:lnSpc>
                <a:spcPts val="2008"/>
              </a:lnSpc>
            </a:pPr>
            <a:r>
              <a:rPr lang="en-US" sz="1660" b="1" spc="-86">
                <a:solidFill>
                  <a:srgbClr val="FFFFFF"/>
                </a:solidFill>
                <a:latin typeface="Open Sauce Heavy"/>
                <a:ea typeface="Open Sauce Heavy"/>
                <a:cs typeface="Open Sauce Heavy"/>
                <a:sym typeface="Open Sauce Heavy"/>
              </a:rPr>
              <a:t>Foundation of Effective Activity</a:t>
            </a:r>
          </a:p>
        </p:txBody>
      </p:sp>
      <p:sp>
        <p:nvSpPr>
          <p:cNvPr id="27" name="TextBox 27"/>
          <p:cNvSpPr txBox="1"/>
          <p:nvPr/>
        </p:nvSpPr>
        <p:spPr>
          <a:xfrm>
            <a:off x="12005915" y="4686627"/>
            <a:ext cx="3584503" cy="512100"/>
          </a:xfrm>
          <a:prstGeom prst="rect">
            <a:avLst/>
          </a:prstGeom>
        </p:spPr>
        <p:txBody>
          <a:bodyPr lIns="0" tIns="0" rIns="0" bIns="0" rtlCol="0" anchor="t">
            <a:spAutoFit/>
          </a:bodyPr>
          <a:lstStyle/>
          <a:p>
            <a:pPr marL="0" lvl="0" indent="0" algn="ctr">
              <a:lnSpc>
                <a:spcPts val="2030"/>
              </a:lnSpc>
              <a:spcBef>
                <a:spcPct val="0"/>
              </a:spcBef>
            </a:pPr>
            <a:r>
              <a:rPr lang="en-US" sz="1735" i="1" u="none" strike="noStrike" spc="-90">
                <a:solidFill>
                  <a:srgbClr val="FFFFFF"/>
                </a:solidFill>
                <a:latin typeface="Open Sauce Italics"/>
                <a:ea typeface="Open Sauce Italics"/>
                <a:cs typeface="Open Sauce Italics"/>
                <a:sym typeface="Open Sauce Italics"/>
              </a:rPr>
              <a:t>Emerging risks,</a:t>
            </a:r>
          </a:p>
          <a:p>
            <a:pPr marL="0" lvl="0" indent="0" algn="ctr">
              <a:lnSpc>
                <a:spcPts val="2030"/>
              </a:lnSpc>
              <a:spcBef>
                <a:spcPct val="0"/>
              </a:spcBef>
            </a:pPr>
            <a:r>
              <a:rPr lang="en-US" sz="1735" i="1" u="none" strike="noStrike" spc="-90">
                <a:solidFill>
                  <a:srgbClr val="FFFFFF"/>
                </a:solidFill>
                <a:latin typeface="Open Sauce Italics"/>
                <a:ea typeface="Open Sauce Italics"/>
                <a:cs typeface="Open Sauce Italics"/>
                <a:sym typeface="Open Sauce Italics"/>
              </a:rPr>
              <a:t>Awareness &amp; training, Prevention</a:t>
            </a:r>
          </a:p>
        </p:txBody>
      </p:sp>
      <p:sp>
        <p:nvSpPr>
          <p:cNvPr id="28" name="TextBox 28"/>
          <p:cNvSpPr txBox="1"/>
          <p:nvPr/>
        </p:nvSpPr>
        <p:spPr>
          <a:xfrm>
            <a:off x="12290261" y="3956984"/>
            <a:ext cx="3034859" cy="566673"/>
          </a:xfrm>
          <a:prstGeom prst="rect">
            <a:avLst/>
          </a:prstGeom>
        </p:spPr>
        <p:txBody>
          <a:bodyPr lIns="0" tIns="0" rIns="0" bIns="0" rtlCol="0" anchor="t">
            <a:spAutoFit/>
          </a:bodyPr>
          <a:lstStyle/>
          <a:p>
            <a:pPr algn="ctr">
              <a:lnSpc>
                <a:spcPts val="2318"/>
              </a:lnSpc>
            </a:pPr>
            <a:r>
              <a:rPr lang="en-US" sz="1900" b="1" spc="-98">
                <a:solidFill>
                  <a:srgbClr val="FFFFFF"/>
                </a:solidFill>
                <a:latin typeface="Open Sauce Heavy"/>
                <a:ea typeface="Open Sauce Heavy"/>
                <a:cs typeface="Open Sauce Heavy"/>
                <a:sym typeface="Open Sauce Heavy"/>
              </a:rPr>
              <a:t>Managing Psychosocial</a:t>
            </a:r>
          </a:p>
          <a:p>
            <a:pPr algn="ctr">
              <a:lnSpc>
                <a:spcPts val="2318"/>
              </a:lnSpc>
            </a:pPr>
            <a:r>
              <a:rPr lang="en-US" sz="1900" b="1" spc="-98">
                <a:solidFill>
                  <a:srgbClr val="FFFFFF"/>
                </a:solidFill>
                <a:latin typeface="Open Sauce Heavy"/>
                <a:ea typeface="Open Sauce Heavy"/>
                <a:cs typeface="Open Sauce Heavy"/>
                <a:sym typeface="Open Sauce Heavy"/>
              </a:rPr>
              <a:t>Risks at Workplaces</a:t>
            </a:r>
          </a:p>
        </p:txBody>
      </p:sp>
      <p:sp>
        <p:nvSpPr>
          <p:cNvPr id="29" name="AutoShape 29"/>
          <p:cNvSpPr/>
          <p:nvPr/>
        </p:nvSpPr>
        <p:spPr>
          <a:xfrm flipV="1">
            <a:off x="1028700" y="6458512"/>
            <a:ext cx="16230600" cy="9525"/>
          </a:xfrm>
          <a:prstGeom prst="line">
            <a:avLst/>
          </a:prstGeom>
          <a:ln w="238125" cap="rnd">
            <a:gradFill>
              <a:gsLst>
                <a:gs pos="0">
                  <a:srgbClr val="000000">
                    <a:alpha val="100000"/>
                  </a:srgbClr>
                </a:gs>
                <a:gs pos="50000">
                  <a:srgbClr val="34606B">
                    <a:alpha val="100000"/>
                  </a:srgbClr>
                </a:gs>
                <a:gs pos="100000">
                  <a:srgbClr val="009D8D">
                    <a:alpha val="100000"/>
                  </a:srgbClr>
                </a:gs>
              </a:gsLst>
              <a:path path="circle">
                <a:fillToRect l="50000" t="50000" r="50000" b="50000"/>
              </a:path>
            </a:gradFill>
            <a:prstDash val="solid"/>
            <a:headEnd type="none" w="sm" len="sm"/>
            <a:tailEnd type="triangle" w="lg" len="med"/>
          </a:ln>
        </p:spPr>
        <p:txBody>
          <a:bodyPr/>
          <a:lstStyle/>
          <a:p>
            <a:endParaRPr lang="en-AZ"/>
          </a:p>
        </p:txBody>
      </p:sp>
      <p:grpSp>
        <p:nvGrpSpPr>
          <p:cNvPr id="30" name="Group 30"/>
          <p:cNvGrpSpPr/>
          <p:nvPr/>
        </p:nvGrpSpPr>
        <p:grpSpPr>
          <a:xfrm>
            <a:off x="3936004" y="5971610"/>
            <a:ext cx="969715" cy="973804"/>
            <a:chOff x="0" y="0"/>
            <a:chExt cx="462049" cy="463997"/>
          </a:xfrm>
        </p:grpSpPr>
        <p:sp>
          <p:nvSpPr>
            <p:cNvPr id="31" name="Freeform 31"/>
            <p:cNvSpPr/>
            <p:nvPr/>
          </p:nvSpPr>
          <p:spPr>
            <a:xfrm>
              <a:off x="0" y="0"/>
              <a:ext cx="462049" cy="463997"/>
            </a:xfrm>
            <a:custGeom>
              <a:avLst/>
              <a:gdLst/>
              <a:ahLst/>
              <a:cxnLst/>
              <a:rect l="l" t="t" r="r" b="b"/>
              <a:pathLst>
                <a:path w="462049" h="463997">
                  <a:moveTo>
                    <a:pt x="231024" y="0"/>
                  </a:moveTo>
                  <a:lnTo>
                    <a:pt x="231024" y="0"/>
                  </a:lnTo>
                  <a:cubicBezTo>
                    <a:pt x="292296" y="0"/>
                    <a:pt x="351058" y="24340"/>
                    <a:pt x="394383" y="67665"/>
                  </a:cubicBezTo>
                  <a:cubicBezTo>
                    <a:pt x="437709" y="110991"/>
                    <a:pt x="462049" y="169753"/>
                    <a:pt x="462049" y="231024"/>
                  </a:cubicBezTo>
                  <a:lnTo>
                    <a:pt x="462049" y="232973"/>
                  </a:lnTo>
                  <a:cubicBezTo>
                    <a:pt x="462049" y="294244"/>
                    <a:pt x="437709" y="353006"/>
                    <a:pt x="394383" y="396331"/>
                  </a:cubicBezTo>
                  <a:cubicBezTo>
                    <a:pt x="351058" y="439657"/>
                    <a:pt x="292296" y="463997"/>
                    <a:pt x="231024" y="463997"/>
                  </a:cubicBezTo>
                  <a:lnTo>
                    <a:pt x="231024" y="463997"/>
                  </a:lnTo>
                  <a:cubicBezTo>
                    <a:pt x="169753" y="463997"/>
                    <a:pt x="110991" y="439657"/>
                    <a:pt x="67665" y="396331"/>
                  </a:cubicBezTo>
                  <a:cubicBezTo>
                    <a:pt x="24340" y="353006"/>
                    <a:pt x="0" y="294244"/>
                    <a:pt x="0" y="232973"/>
                  </a:cubicBezTo>
                  <a:lnTo>
                    <a:pt x="0" y="231024"/>
                  </a:lnTo>
                  <a:cubicBezTo>
                    <a:pt x="0" y="169753"/>
                    <a:pt x="24340" y="110991"/>
                    <a:pt x="67665" y="67665"/>
                  </a:cubicBezTo>
                  <a:cubicBezTo>
                    <a:pt x="110991" y="24340"/>
                    <a:pt x="169753" y="0"/>
                    <a:pt x="231024" y="0"/>
                  </a:cubicBezTo>
                  <a:close/>
                </a:path>
              </a:pathLst>
            </a:custGeom>
            <a:solidFill>
              <a:srgbClr val="2E5A63"/>
            </a:solidFill>
          </p:spPr>
          <p:txBody>
            <a:bodyPr/>
            <a:lstStyle/>
            <a:p>
              <a:endParaRPr lang="en-AZ"/>
            </a:p>
          </p:txBody>
        </p:sp>
        <p:sp>
          <p:nvSpPr>
            <p:cNvPr id="32" name="TextBox 32"/>
            <p:cNvSpPr txBox="1"/>
            <p:nvPr/>
          </p:nvSpPr>
          <p:spPr>
            <a:xfrm>
              <a:off x="0" y="-19050"/>
              <a:ext cx="462049" cy="483047"/>
            </a:xfrm>
            <a:prstGeom prst="rect">
              <a:avLst/>
            </a:prstGeom>
          </p:spPr>
          <p:txBody>
            <a:bodyPr lIns="43061" tIns="43061" rIns="43061" bIns="43061" rtlCol="0" anchor="ctr"/>
            <a:lstStyle/>
            <a:p>
              <a:pPr algn="ctr">
                <a:lnSpc>
                  <a:spcPts val="2340"/>
                </a:lnSpc>
              </a:pPr>
              <a:endParaRPr/>
            </a:p>
          </p:txBody>
        </p:sp>
      </p:grpSp>
      <p:grpSp>
        <p:nvGrpSpPr>
          <p:cNvPr id="33" name="Group 33"/>
          <p:cNvGrpSpPr/>
          <p:nvPr/>
        </p:nvGrpSpPr>
        <p:grpSpPr>
          <a:xfrm>
            <a:off x="8659142" y="5971610"/>
            <a:ext cx="969715" cy="973804"/>
            <a:chOff x="0" y="0"/>
            <a:chExt cx="462049" cy="463997"/>
          </a:xfrm>
        </p:grpSpPr>
        <p:sp>
          <p:nvSpPr>
            <p:cNvPr id="34" name="Freeform 34"/>
            <p:cNvSpPr/>
            <p:nvPr/>
          </p:nvSpPr>
          <p:spPr>
            <a:xfrm>
              <a:off x="0" y="0"/>
              <a:ext cx="462049" cy="463997"/>
            </a:xfrm>
            <a:custGeom>
              <a:avLst/>
              <a:gdLst/>
              <a:ahLst/>
              <a:cxnLst/>
              <a:rect l="l" t="t" r="r" b="b"/>
              <a:pathLst>
                <a:path w="462049" h="463997">
                  <a:moveTo>
                    <a:pt x="231024" y="0"/>
                  </a:moveTo>
                  <a:lnTo>
                    <a:pt x="231024" y="0"/>
                  </a:lnTo>
                  <a:cubicBezTo>
                    <a:pt x="292296" y="0"/>
                    <a:pt x="351058" y="24340"/>
                    <a:pt x="394383" y="67665"/>
                  </a:cubicBezTo>
                  <a:cubicBezTo>
                    <a:pt x="437709" y="110991"/>
                    <a:pt x="462049" y="169753"/>
                    <a:pt x="462049" y="231024"/>
                  </a:cubicBezTo>
                  <a:lnTo>
                    <a:pt x="462049" y="232973"/>
                  </a:lnTo>
                  <a:cubicBezTo>
                    <a:pt x="462049" y="294244"/>
                    <a:pt x="437709" y="353006"/>
                    <a:pt x="394383" y="396331"/>
                  </a:cubicBezTo>
                  <a:cubicBezTo>
                    <a:pt x="351058" y="439657"/>
                    <a:pt x="292296" y="463997"/>
                    <a:pt x="231024" y="463997"/>
                  </a:cubicBezTo>
                  <a:lnTo>
                    <a:pt x="231024" y="463997"/>
                  </a:lnTo>
                  <a:cubicBezTo>
                    <a:pt x="169753" y="463997"/>
                    <a:pt x="110991" y="439657"/>
                    <a:pt x="67665" y="396331"/>
                  </a:cubicBezTo>
                  <a:cubicBezTo>
                    <a:pt x="24340" y="353006"/>
                    <a:pt x="0" y="294244"/>
                    <a:pt x="0" y="232973"/>
                  </a:cubicBezTo>
                  <a:lnTo>
                    <a:pt x="0" y="231024"/>
                  </a:lnTo>
                  <a:cubicBezTo>
                    <a:pt x="0" y="169753"/>
                    <a:pt x="24340" y="110991"/>
                    <a:pt x="67665" y="67665"/>
                  </a:cubicBezTo>
                  <a:cubicBezTo>
                    <a:pt x="110991" y="24340"/>
                    <a:pt x="169753" y="0"/>
                    <a:pt x="231024" y="0"/>
                  </a:cubicBezTo>
                  <a:close/>
                </a:path>
              </a:pathLst>
            </a:custGeom>
            <a:solidFill>
              <a:srgbClr val="96D0C3"/>
            </a:solidFill>
          </p:spPr>
          <p:txBody>
            <a:bodyPr/>
            <a:lstStyle/>
            <a:p>
              <a:endParaRPr lang="en-AZ"/>
            </a:p>
          </p:txBody>
        </p:sp>
        <p:sp>
          <p:nvSpPr>
            <p:cNvPr id="35" name="TextBox 35"/>
            <p:cNvSpPr txBox="1"/>
            <p:nvPr/>
          </p:nvSpPr>
          <p:spPr>
            <a:xfrm>
              <a:off x="0" y="-19050"/>
              <a:ext cx="462049" cy="483047"/>
            </a:xfrm>
            <a:prstGeom prst="rect">
              <a:avLst/>
            </a:prstGeom>
          </p:spPr>
          <p:txBody>
            <a:bodyPr lIns="43061" tIns="43061" rIns="43061" bIns="43061" rtlCol="0" anchor="ctr"/>
            <a:lstStyle/>
            <a:p>
              <a:pPr algn="ctr">
                <a:lnSpc>
                  <a:spcPts val="2340"/>
                </a:lnSpc>
              </a:pPr>
              <a:endParaRPr/>
            </a:p>
          </p:txBody>
        </p:sp>
      </p:grpSp>
      <p:grpSp>
        <p:nvGrpSpPr>
          <p:cNvPr id="36" name="Group 36"/>
          <p:cNvGrpSpPr/>
          <p:nvPr/>
        </p:nvGrpSpPr>
        <p:grpSpPr>
          <a:xfrm>
            <a:off x="13351408" y="5971610"/>
            <a:ext cx="969715" cy="973804"/>
            <a:chOff x="0" y="0"/>
            <a:chExt cx="462049" cy="463997"/>
          </a:xfrm>
        </p:grpSpPr>
        <p:sp>
          <p:nvSpPr>
            <p:cNvPr id="37" name="Freeform 37"/>
            <p:cNvSpPr/>
            <p:nvPr/>
          </p:nvSpPr>
          <p:spPr>
            <a:xfrm>
              <a:off x="0" y="0"/>
              <a:ext cx="462049" cy="463997"/>
            </a:xfrm>
            <a:custGeom>
              <a:avLst/>
              <a:gdLst/>
              <a:ahLst/>
              <a:cxnLst/>
              <a:rect l="l" t="t" r="r" b="b"/>
              <a:pathLst>
                <a:path w="462049" h="463997">
                  <a:moveTo>
                    <a:pt x="231024" y="0"/>
                  </a:moveTo>
                  <a:lnTo>
                    <a:pt x="231024" y="0"/>
                  </a:lnTo>
                  <a:cubicBezTo>
                    <a:pt x="292296" y="0"/>
                    <a:pt x="351058" y="24340"/>
                    <a:pt x="394383" y="67665"/>
                  </a:cubicBezTo>
                  <a:cubicBezTo>
                    <a:pt x="437709" y="110991"/>
                    <a:pt x="462049" y="169753"/>
                    <a:pt x="462049" y="231024"/>
                  </a:cubicBezTo>
                  <a:lnTo>
                    <a:pt x="462049" y="232973"/>
                  </a:lnTo>
                  <a:cubicBezTo>
                    <a:pt x="462049" y="294244"/>
                    <a:pt x="437709" y="353006"/>
                    <a:pt x="394383" y="396331"/>
                  </a:cubicBezTo>
                  <a:cubicBezTo>
                    <a:pt x="351058" y="439657"/>
                    <a:pt x="292296" y="463997"/>
                    <a:pt x="231024" y="463997"/>
                  </a:cubicBezTo>
                  <a:lnTo>
                    <a:pt x="231024" y="463997"/>
                  </a:lnTo>
                  <a:cubicBezTo>
                    <a:pt x="169753" y="463997"/>
                    <a:pt x="110991" y="439657"/>
                    <a:pt x="67665" y="396331"/>
                  </a:cubicBezTo>
                  <a:cubicBezTo>
                    <a:pt x="24340" y="353006"/>
                    <a:pt x="0" y="294244"/>
                    <a:pt x="0" y="232973"/>
                  </a:cubicBezTo>
                  <a:lnTo>
                    <a:pt x="0" y="231024"/>
                  </a:lnTo>
                  <a:cubicBezTo>
                    <a:pt x="0" y="169753"/>
                    <a:pt x="24340" y="110991"/>
                    <a:pt x="67665" y="67665"/>
                  </a:cubicBezTo>
                  <a:cubicBezTo>
                    <a:pt x="110991" y="24340"/>
                    <a:pt x="169753" y="0"/>
                    <a:pt x="231024" y="0"/>
                  </a:cubicBezTo>
                  <a:close/>
                </a:path>
              </a:pathLst>
            </a:custGeom>
            <a:solidFill>
              <a:srgbClr val="01AA9E"/>
            </a:solidFill>
          </p:spPr>
          <p:txBody>
            <a:bodyPr/>
            <a:lstStyle/>
            <a:p>
              <a:endParaRPr lang="en-AZ"/>
            </a:p>
          </p:txBody>
        </p:sp>
        <p:sp>
          <p:nvSpPr>
            <p:cNvPr id="38" name="TextBox 38"/>
            <p:cNvSpPr txBox="1"/>
            <p:nvPr/>
          </p:nvSpPr>
          <p:spPr>
            <a:xfrm>
              <a:off x="0" y="-19050"/>
              <a:ext cx="462049" cy="483047"/>
            </a:xfrm>
            <a:prstGeom prst="rect">
              <a:avLst/>
            </a:prstGeom>
          </p:spPr>
          <p:txBody>
            <a:bodyPr lIns="43061" tIns="43061" rIns="43061" bIns="43061" rtlCol="0" anchor="ctr"/>
            <a:lstStyle/>
            <a:p>
              <a:pPr algn="ctr">
                <a:lnSpc>
                  <a:spcPts val="2340"/>
                </a:lnSpc>
              </a:pPr>
              <a:endParaRPr/>
            </a:p>
          </p:txBody>
        </p:sp>
      </p:grpSp>
      <p:sp>
        <p:nvSpPr>
          <p:cNvPr id="39" name="TextBox 39"/>
          <p:cNvSpPr txBox="1"/>
          <p:nvPr/>
        </p:nvSpPr>
        <p:spPr>
          <a:xfrm>
            <a:off x="3962400" y="6220804"/>
            <a:ext cx="904968" cy="487313"/>
          </a:xfrm>
          <a:prstGeom prst="rect">
            <a:avLst/>
          </a:prstGeom>
        </p:spPr>
        <p:txBody>
          <a:bodyPr lIns="0" tIns="0" rIns="0" bIns="0" rtlCol="0" anchor="t">
            <a:spAutoFit/>
          </a:bodyPr>
          <a:lstStyle/>
          <a:p>
            <a:pPr algn="ctr">
              <a:lnSpc>
                <a:spcPts val="1881"/>
              </a:lnSpc>
            </a:pPr>
            <a:r>
              <a:rPr lang="en-US" sz="1900" b="1" spc="-98" dirty="0">
                <a:solidFill>
                  <a:srgbClr val="FFFFFF"/>
                </a:solidFill>
                <a:latin typeface="Open Sauce Heavy"/>
                <a:ea typeface="Open Sauce Heavy"/>
                <a:cs typeface="Open Sauce Heavy"/>
                <a:sym typeface="Open Sauce Heavy"/>
              </a:rPr>
              <a:t>25 </a:t>
            </a:r>
          </a:p>
          <a:p>
            <a:pPr algn="ctr">
              <a:lnSpc>
                <a:spcPts val="1881"/>
              </a:lnSpc>
            </a:pPr>
            <a:r>
              <a:rPr lang="en-US" sz="1900" b="1" spc="-98" dirty="0">
                <a:solidFill>
                  <a:srgbClr val="FFFFFF"/>
                </a:solidFill>
                <a:latin typeface="Open Sauce Heavy"/>
                <a:ea typeface="Open Sauce Heavy"/>
                <a:cs typeface="Open Sauce Heavy"/>
                <a:sym typeface="Open Sauce Heavy"/>
              </a:rPr>
              <a:t>APR</a:t>
            </a:r>
          </a:p>
        </p:txBody>
      </p:sp>
      <p:sp>
        <p:nvSpPr>
          <p:cNvPr id="40" name="TextBox 40"/>
          <p:cNvSpPr txBox="1"/>
          <p:nvPr/>
        </p:nvSpPr>
        <p:spPr>
          <a:xfrm>
            <a:off x="8696232" y="6216857"/>
            <a:ext cx="904968" cy="479310"/>
          </a:xfrm>
          <a:prstGeom prst="rect">
            <a:avLst/>
          </a:prstGeom>
        </p:spPr>
        <p:txBody>
          <a:bodyPr lIns="0" tIns="0" rIns="0" bIns="0" rtlCol="0" anchor="t">
            <a:spAutoFit/>
          </a:bodyPr>
          <a:lstStyle/>
          <a:p>
            <a:pPr algn="ctr">
              <a:lnSpc>
                <a:spcPts val="1881"/>
              </a:lnSpc>
            </a:pPr>
            <a:r>
              <a:rPr lang="en-US" sz="1900" b="1" spc="-98" dirty="0">
                <a:solidFill>
                  <a:srgbClr val="024D47"/>
                </a:solidFill>
                <a:latin typeface="Open Sauce Heavy"/>
                <a:ea typeface="Open Sauce Heavy"/>
                <a:cs typeface="Open Sauce Heavy"/>
                <a:sym typeface="Open Sauce Heavy"/>
              </a:rPr>
              <a:t>27 </a:t>
            </a:r>
          </a:p>
          <a:p>
            <a:pPr algn="ctr">
              <a:lnSpc>
                <a:spcPts val="1881"/>
              </a:lnSpc>
            </a:pPr>
            <a:r>
              <a:rPr lang="en-US" sz="1900" b="1" spc="-98" dirty="0">
                <a:solidFill>
                  <a:srgbClr val="024D47"/>
                </a:solidFill>
                <a:latin typeface="Open Sauce Heavy"/>
                <a:ea typeface="Open Sauce Heavy"/>
                <a:cs typeface="Open Sauce Heavy"/>
                <a:sym typeface="Open Sauce Heavy"/>
              </a:rPr>
              <a:t>APR</a:t>
            </a:r>
          </a:p>
        </p:txBody>
      </p:sp>
      <p:sp>
        <p:nvSpPr>
          <p:cNvPr id="41" name="TextBox 41"/>
          <p:cNvSpPr txBox="1"/>
          <p:nvPr/>
        </p:nvSpPr>
        <p:spPr>
          <a:xfrm>
            <a:off x="13393307" y="6220804"/>
            <a:ext cx="904968" cy="479310"/>
          </a:xfrm>
          <a:prstGeom prst="rect">
            <a:avLst/>
          </a:prstGeom>
        </p:spPr>
        <p:txBody>
          <a:bodyPr lIns="0" tIns="0" rIns="0" bIns="0" rtlCol="0" anchor="t">
            <a:spAutoFit/>
          </a:bodyPr>
          <a:lstStyle/>
          <a:p>
            <a:pPr algn="ctr">
              <a:lnSpc>
                <a:spcPts val="1881"/>
              </a:lnSpc>
            </a:pPr>
            <a:r>
              <a:rPr lang="en-US" sz="1900" b="1" spc="-98">
                <a:solidFill>
                  <a:srgbClr val="FFFFFF"/>
                </a:solidFill>
                <a:latin typeface="Open Sauce Heavy"/>
                <a:ea typeface="Open Sauce Heavy"/>
                <a:cs typeface="Open Sauce Heavy"/>
                <a:sym typeface="Open Sauce Heavy"/>
              </a:rPr>
              <a:t>28 </a:t>
            </a:r>
          </a:p>
          <a:p>
            <a:pPr algn="ctr">
              <a:lnSpc>
                <a:spcPts val="1881"/>
              </a:lnSpc>
            </a:pPr>
            <a:r>
              <a:rPr lang="en-US" sz="1900" b="1" spc="-98">
                <a:solidFill>
                  <a:srgbClr val="FFFFFF"/>
                </a:solidFill>
                <a:latin typeface="Open Sauce Heavy"/>
                <a:ea typeface="Open Sauce Heavy"/>
                <a:cs typeface="Open Sauce Heavy"/>
                <a:sym typeface="Open Sauce Heavy"/>
              </a:rPr>
              <a:t>APR</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705605" flipH="1" flipV="1">
            <a:off x="9210042" y="-3023008"/>
            <a:ext cx="14220834" cy="14203058"/>
          </a:xfrm>
          <a:custGeom>
            <a:avLst/>
            <a:gdLst/>
            <a:ahLst/>
            <a:cxnLst/>
            <a:rect l="l" t="t" r="r" b="b"/>
            <a:pathLst>
              <a:path w="14220834" h="14203058">
                <a:moveTo>
                  <a:pt x="14220834" y="14203058"/>
                </a:moveTo>
                <a:lnTo>
                  <a:pt x="0" y="14203058"/>
                </a:lnTo>
                <a:lnTo>
                  <a:pt x="0" y="0"/>
                </a:lnTo>
                <a:lnTo>
                  <a:pt x="14220834" y="0"/>
                </a:lnTo>
                <a:lnTo>
                  <a:pt x="14220834" y="14203058"/>
                </a:lnTo>
                <a:close/>
              </a:path>
            </a:pathLst>
          </a:custGeom>
          <a:blipFill>
            <a:blip r:embed="rId2"/>
            <a:stretch>
              <a:fillRect/>
            </a:stretch>
          </a:blipFill>
        </p:spPr>
        <p:txBody>
          <a:bodyPr/>
          <a:lstStyle/>
          <a:p>
            <a:endParaRPr lang="en-AZ"/>
          </a:p>
        </p:txBody>
      </p:sp>
      <p:grpSp>
        <p:nvGrpSpPr>
          <p:cNvPr id="3" name="Group 3"/>
          <p:cNvGrpSpPr/>
          <p:nvPr/>
        </p:nvGrpSpPr>
        <p:grpSpPr>
          <a:xfrm>
            <a:off x="7069050" y="9182100"/>
            <a:ext cx="4280326" cy="190239"/>
            <a:chOff x="0" y="0"/>
            <a:chExt cx="1127329" cy="50104"/>
          </a:xfrm>
        </p:grpSpPr>
        <p:sp>
          <p:nvSpPr>
            <p:cNvPr id="4" name="Freeform 4"/>
            <p:cNvSpPr/>
            <p:nvPr/>
          </p:nvSpPr>
          <p:spPr>
            <a:xfrm>
              <a:off x="0" y="0"/>
              <a:ext cx="1127329" cy="50104"/>
            </a:xfrm>
            <a:custGeom>
              <a:avLst/>
              <a:gdLst/>
              <a:ahLst/>
              <a:cxnLst/>
              <a:rect l="l" t="t" r="r" b="b"/>
              <a:pathLst>
                <a:path w="1127329" h="50104">
                  <a:moveTo>
                    <a:pt x="25052" y="0"/>
                  </a:moveTo>
                  <a:lnTo>
                    <a:pt x="1102277" y="0"/>
                  </a:lnTo>
                  <a:cubicBezTo>
                    <a:pt x="1108921" y="0"/>
                    <a:pt x="1115293" y="2639"/>
                    <a:pt x="1119991" y="7338"/>
                  </a:cubicBezTo>
                  <a:cubicBezTo>
                    <a:pt x="1124689" y="12036"/>
                    <a:pt x="1127329" y="18408"/>
                    <a:pt x="1127329" y="25052"/>
                  </a:cubicBezTo>
                  <a:lnTo>
                    <a:pt x="1127329" y="25052"/>
                  </a:lnTo>
                  <a:cubicBezTo>
                    <a:pt x="1127329" y="38888"/>
                    <a:pt x="1116112" y="50104"/>
                    <a:pt x="1102277" y="50104"/>
                  </a:cubicBezTo>
                  <a:lnTo>
                    <a:pt x="25052" y="50104"/>
                  </a:lnTo>
                  <a:cubicBezTo>
                    <a:pt x="11216" y="50104"/>
                    <a:pt x="0" y="38888"/>
                    <a:pt x="0" y="25052"/>
                  </a:cubicBezTo>
                  <a:lnTo>
                    <a:pt x="0" y="25052"/>
                  </a:lnTo>
                  <a:cubicBezTo>
                    <a:pt x="0" y="11216"/>
                    <a:pt x="11216" y="0"/>
                    <a:pt x="25052" y="0"/>
                  </a:cubicBezTo>
                  <a:close/>
                </a:path>
              </a:pathLst>
            </a:custGeom>
            <a:gradFill rotWithShape="1">
              <a:gsLst>
                <a:gs pos="0">
                  <a:srgbClr val="3B6261">
                    <a:alpha val="100000"/>
                  </a:srgbClr>
                </a:gs>
                <a:gs pos="100000">
                  <a:srgbClr val="369686">
                    <a:alpha val="100000"/>
                  </a:srgbClr>
                </a:gs>
              </a:gsLst>
              <a:lin ang="0"/>
            </a:gradFill>
          </p:spPr>
          <p:txBody>
            <a:bodyPr/>
            <a:lstStyle/>
            <a:p>
              <a:endParaRPr lang="en-AZ"/>
            </a:p>
          </p:txBody>
        </p:sp>
        <p:sp>
          <p:nvSpPr>
            <p:cNvPr id="5" name="TextBox 5"/>
            <p:cNvSpPr txBox="1"/>
            <p:nvPr/>
          </p:nvSpPr>
          <p:spPr>
            <a:xfrm>
              <a:off x="0" y="-47625"/>
              <a:ext cx="1127329" cy="97729"/>
            </a:xfrm>
            <a:prstGeom prst="rect">
              <a:avLst/>
            </a:prstGeom>
          </p:spPr>
          <p:txBody>
            <a:bodyPr lIns="50800" tIns="50800" rIns="50800" bIns="50800" rtlCol="0" anchor="ctr"/>
            <a:lstStyle/>
            <a:p>
              <a:pPr algn="ctr">
                <a:lnSpc>
                  <a:spcPts val="2659"/>
                </a:lnSpc>
              </a:pPr>
              <a:endParaRPr/>
            </a:p>
          </p:txBody>
        </p:sp>
      </p:grpSp>
      <p:grpSp>
        <p:nvGrpSpPr>
          <p:cNvPr id="6" name="Group 6"/>
          <p:cNvGrpSpPr>
            <a:grpSpLocks noChangeAspect="1"/>
          </p:cNvGrpSpPr>
          <p:nvPr/>
        </p:nvGrpSpPr>
        <p:grpSpPr>
          <a:xfrm>
            <a:off x="685800" y="1562100"/>
            <a:ext cx="5746913" cy="7722974"/>
            <a:chOff x="0" y="0"/>
            <a:chExt cx="3663950" cy="4923790"/>
          </a:xfrm>
        </p:grpSpPr>
        <p:sp>
          <p:nvSpPr>
            <p:cNvPr id="7" name="Freeform 7"/>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3"/>
              <a:stretch>
                <a:fillRect l="-48483" r="-54076"/>
              </a:stretch>
            </a:blipFill>
          </p:spPr>
          <p:txBody>
            <a:bodyPr/>
            <a:lstStyle/>
            <a:p>
              <a:endParaRPr lang="en-AZ"/>
            </a:p>
          </p:txBody>
        </p:sp>
        <p:sp>
          <p:nvSpPr>
            <p:cNvPr id="8" name="Freeform 8"/>
            <p:cNvSpPr/>
            <p:nvPr/>
          </p:nvSpPr>
          <p:spPr>
            <a:xfrm>
              <a:off x="0" y="0"/>
              <a:ext cx="3662687" cy="4923790"/>
            </a:xfrm>
            <a:custGeom>
              <a:avLst/>
              <a:gdLst/>
              <a:ahLst/>
              <a:cxnLst/>
              <a:rect l="l" t="t" r="r" b="b"/>
              <a:pathLst>
                <a:path w="3662687"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gradFill rotWithShape="1">
              <a:gsLst>
                <a:gs pos="0">
                  <a:srgbClr val="3B6261">
                    <a:alpha val="100000"/>
                  </a:srgbClr>
                </a:gs>
                <a:gs pos="100000">
                  <a:srgbClr val="369686">
                    <a:alpha val="100000"/>
                  </a:srgbClr>
                </a:gs>
              </a:gsLst>
              <a:lin ang="0"/>
            </a:gradFill>
          </p:spPr>
          <p:txBody>
            <a:bodyPr/>
            <a:lstStyle/>
            <a:p>
              <a:endParaRPr lang="en-AZ"/>
            </a:p>
          </p:txBody>
        </p:sp>
      </p:grpSp>
      <p:sp>
        <p:nvSpPr>
          <p:cNvPr id="9" name="Freeform 9"/>
          <p:cNvSpPr/>
          <p:nvPr/>
        </p:nvSpPr>
        <p:spPr>
          <a:xfrm>
            <a:off x="16328147" y="-1251988"/>
            <a:ext cx="2493979" cy="2493979"/>
          </a:xfrm>
          <a:custGeom>
            <a:avLst/>
            <a:gdLst/>
            <a:ahLst/>
            <a:cxnLst/>
            <a:rect l="l" t="t" r="r" b="b"/>
            <a:pathLst>
              <a:path w="2493979" h="2493979">
                <a:moveTo>
                  <a:pt x="0" y="0"/>
                </a:moveTo>
                <a:lnTo>
                  <a:pt x="2493979" y="0"/>
                </a:lnTo>
                <a:lnTo>
                  <a:pt x="2493979" y="2493979"/>
                </a:lnTo>
                <a:lnTo>
                  <a:pt x="0" y="249397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10" name="Freeform 10"/>
          <p:cNvSpPr/>
          <p:nvPr/>
        </p:nvSpPr>
        <p:spPr>
          <a:xfrm>
            <a:off x="7069050" y="4457700"/>
            <a:ext cx="319587" cy="319587"/>
          </a:xfrm>
          <a:custGeom>
            <a:avLst/>
            <a:gdLst/>
            <a:ahLst/>
            <a:cxnLst/>
            <a:rect l="l" t="t" r="r" b="b"/>
            <a:pathLst>
              <a:path w="319587" h="319587">
                <a:moveTo>
                  <a:pt x="0" y="0"/>
                </a:moveTo>
                <a:lnTo>
                  <a:pt x="319587" y="0"/>
                </a:lnTo>
                <a:lnTo>
                  <a:pt x="319587" y="319587"/>
                </a:lnTo>
                <a:lnTo>
                  <a:pt x="0" y="3195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11" name="Freeform 11"/>
          <p:cNvSpPr/>
          <p:nvPr/>
        </p:nvSpPr>
        <p:spPr>
          <a:xfrm>
            <a:off x="7090457" y="6500313"/>
            <a:ext cx="319587" cy="319587"/>
          </a:xfrm>
          <a:custGeom>
            <a:avLst/>
            <a:gdLst/>
            <a:ahLst/>
            <a:cxnLst/>
            <a:rect l="l" t="t" r="r" b="b"/>
            <a:pathLst>
              <a:path w="319587" h="319587">
                <a:moveTo>
                  <a:pt x="0" y="0"/>
                </a:moveTo>
                <a:lnTo>
                  <a:pt x="319587" y="0"/>
                </a:lnTo>
                <a:lnTo>
                  <a:pt x="319587" y="319587"/>
                </a:lnTo>
                <a:lnTo>
                  <a:pt x="0" y="3195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12" name="Freeform 12"/>
          <p:cNvSpPr/>
          <p:nvPr/>
        </p:nvSpPr>
        <p:spPr>
          <a:xfrm>
            <a:off x="7090456" y="7429500"/>
            <a:ext cx="319587" cy="319587"/>
          </a:xfrm>
          <a:custGeom>
            <a:avLst/>
            <a:gdLst/>
            <a:ahLst/>
            <a:cxnLst/>
            <a:rect l="l" t="t" r="r" b="b"/>
            <a:pathLst>
              <a:path w="319587" h="319587">
                <a:moveTo>
                  <a:pt x="0" y="0"/>
                </a:moveTo>
                <a:lnTo>
                  <a:pt x="319587" y="0"/>
                </a:lnTo>
                <a:lnTo>
                  <a:pt x="319587" y="319587"/>
                </a:lnTo>
                <a:lnTo>
                  <a:pt x="0" y="3195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13" name="Freeform 13"/>
          <p:cNvSpPr/>
          <p:nvPr/>
        </p:nvSpPr>
        <p:spPr>
          <a:xfrm>
            <a:off x="7090457" y="8353947"/>
            <a:ext cx="319587" cy="319587"/>
          </a:xfrm>
          <a:custGeom>
            <a:avLst/>
            <a:gdLst/>
            <a:ahLst/>
            <a:cxnLst/>
            <a:rect l="l" t="t" r="r" b="b"/>
            <a:pathLst>
              <a:path w="319587" h="319587">
                <a:moveTo>
                  <a:pt x="0" y="0"/>
                </a:moveTo>
                <a:lnTo>
                  <a:pt x="319587" y="0"/>
                </a:lnTo>
                <a:lnTo>
                  <a:pt x="319587" y="319587"/>
                </a:lnTo>
                <a:lnTo>
                  <a:pt x="0" y="31958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14" name="TextBox 14"/>
          <p:cNvSpPr txBox="1"/>
          <p:nvPr/>
        </p:nvSpPr>
        <p:spPr>
          <a:xfrm>
            <a:off x="7717918" y="6362700"/>
            <a:ext cx="9763795" cy="624838"/>
          </a:xfrm>
          <a:prstGeom prst="rect">
            <a:avLst/>
          </a:prstGeom>
        </p:spPr>
        <p:txBody>
          <a:bodyPr lIns="0" tIns="0" rIns="0" bIns="0" rtlCol="0" anchor="t">
            <a:spAutoFit/>
          </a:bodyPr>
          <a:lstStyle/>
          <a:p>
            <a:pPr algn="l">
              <a:lnSpc>
                <a:spcPts val="4935"/>
              </a:lnSpc>
              <a:spcBef>
                <a:spcPct val="0"/>
              </a:spcBef>
            </a:pPr>
            <a:r>
              <a:rPr lang="en-US" sz="3400" dirty="0">
                <a:solidFill>
                  <a:srgbClr val="000000"/>
                </a:solidFill>
                <a:latin typeface="Poppins"/>
                <a:ea typeface="Poppins"/>
                <a:cs typeface="Poppins"/>
                <a:sym typeface="Poppins"/>
              </a:rPr>
              <a:t>Global OSH Cooperation</a:t>
            </a:r>
          </a:p>
        </p:txBody>
      </p:sp>
      <p:sp>
        <p:nvSpPr>
          <p:cNvPr id="15" name="TextBox 15"/>
          <p:cNvSpPr txBox="1"/>
          <p:nvPr/>
        </p:nvSpPr>
        <p:spPr>
          <a:xfrm>
            <a:off x="7162800" y="2243403"/>
            <a:ext cx="11125200" cy="1519968"/>
          </a:xfrm>
          <a:prstGeom prst="rect">
            <a:avLst/>
          </a:prstGeom>
        </p:spPr>
        <p:txBody>
          <a:bodyPr wrap="square" lIns="0" tIns="0" rIns="0" bIns="0" rtlCol="0" anchor="t">
            <a:spAutoFit/>
          </a:bodyPr>
          <a:lstStyle/>
          <a:p>
            <a:pPr algn="l">
              <a:lnSpc>
                <a:spcPts val="6265"/>
              </a:lnSpc>
            </a:pPr>
            <a:r>
              <a:rPr lang="en-US" sz="3600" b="1" dirty="0">
                <a:gradFill>
                  <a:gsLst>
                    <a:gs pos="0">
                      <a:srgbClr val="3B6261">
                        <a:alpha val="100000"/>
                      </a:srgbClr>
                    </a:gs>
                    <a:gs pos="100000">
                      <a:srgbClr val="369686">
                        <a:alpha val="100000"/>
                      </a:srgbClr>
                    </a:gs>
                  </a:gsLst>
                  <a:lin ang="0"/>
                </a:gradFill>
                <a:latin typeface="Open Sauce Heavy"/>
                <a:ea typeface="Open Sauce Heavy"/>
                <a:cs typeface="Open Sauce Heavy"/>
                <a:sym typeface="Open Sauce Heavy"/>
              </a:rPr>
              <a:t>STRATEGIC PARTNER AT THE 24</a:t>
            </a:r>
            <a:r>
              <a:rPr lang="en-US" sz="3600" b="1" baseline="30000" dirty="0">
                <a:gradFill>
                  <a:gsLst>
                    <a:gs pos="0">
                      <a:srgbClr val="3B6261">
                        <a:alpha val="100000"/>
                      </a:srgbClr>
                    </a:gs>
                    <a:gs pos="100000">
                      <a:srgbClr val="369686">
                        <a:alpha val="100000"/>
                      </a:srgbClr>
                    </a:gs>
                  </a:gsLst>
                  <a:lin ang="0"/>
                </a:gradFill>
                <a:latin typeface="Open Sauce Heavy"/>
                <a:ea typeface="Open Sauce Heavy"/>
                <a:cs typeface="Open Sauce Heavy"/>
                <a:sym typeface="Open Sauce Heavy"/>
              </a:rPr>
              <a:t>th</a:t>
            </a:r>
            <a:r>
              <a:rPr lang="en-US" sz="3600" b="1" dirty="0">
                <a:gradFill>
                  <a:gsLst>
                    <a:gs pos="0">
                      <a:srgbClr val="3B6261">
                        <a:alpha val="100000"/>
                      </a:srgbClr>
                    </a:gs>
                    <a:gs pos="100000">
                      <a:srgbClr val="369686">
                        <a:alpha val="100000"/>
                      </a:srgbClr>
                    </a:gs>
                  </a:gsLst>
                  <a:lin ang="0"/>
                </a:gradFill>
                <a:latin typeface="Open Sauce Heavy"/>
                <a:ea typeface="Open Sauce Heavy"/>
                <a:cs typeface="Open Sauce Heavy"/>
                <a:sym typeface="Open Sauce Heavy"/>
              </a:rPr>
              <a:t> WORLD CONGRESS ON SAFETY AND HEALTH AT WORK</a:t>
            </a:r>
          </a:p>
        </p:txBody>
      </p:sp>
      <p:sp>
        <p:nvSpPr>
          <p:cNvPr id="16" name="TextBox 16"/>
          <p:cNvSpPr txBox="1"/>
          <p:nvPr/>
        </p:nvSpPr>
        <p:spPr>
          <a:xfrm>
            <a:off x="7162800" y="1613466"/>
            <a:ext cx="9742349" cy="527645"/>
          </a:xfrm>
          <a:prstGeom prst="rect">
            <a:avLst/>
          </a:prstGeom>
        </p:spPr>
        <p:txBody>
          <a:bodyPr wrap="square" lIns="0" tIns="0" rIns="0" bIns="0" rtlCol="0" anchor="t">
            <a:spAutoFit/>
          </a:bodyPr>
          <a:lstStyle/>
          <a:p>
            <a:pPr algn="l">
              <a:lnSpc>
                <a:spcPts val="4505"/>
              </a:lnSpc>
            </a:pPr>
            <a:r>
              <a:rPr lang="en-US" sz="3218" b="1" dirty="0">
                <a:solidFill>
                  <a:srgbClr val="000000"/>
                </a:solidFill>
                <a:latin typeface="Open Sauce Medium"/>
                <a:ea typeface="Open Sauce Medium"/>
                <a:cs typeface="Open Sauce Medium"/>
                <a:sym typeface="Open Sauce Medium"/>
              </a:rPr>
              <a:t>OIC LABOUR CENTRE</a:t>
            </a:r>
          </a:p>
        </p:txBody>
      </p:sp>
      <p:sp>
        <p:nvSpPr>
          <p:cNvPr id="17" name="TextBox 17"/>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
        <p:nvSpPr>
          <p:cNvPr id="18" name="TextBox 18"/>
          <p:cNvSpPr txBox="1"/>
          <p:nvPr/>
        </p:nvSpPr>
        <p:spPr>
          <a:xfrm>
            <a:off x="7717918" y="7277100"/>
            <a:ext cx="11104208" cy="593368"/>
          </a:xfrm>
          <a:prstGeom prst="rect">
            <a:avLst/>
          </a:prstGeom>
        </p:spPr>
        <p:txBody>
          <a:bodyPr lIns="0" tIns="0" rIns="0" bIns="0" rtlCol="0" anchor="t">
            <a:spAutoFit/>
          </a:bodyPr>
          <a:lstStyle/>
          <a:p>
            <a:pPr algn="l">
              <a:lnSpc>
                <a:spcPts val="4935"/>
              </a:lnSpc>
              <a:spcBef>
                <a:spcPct val="0"/>
              </a:spcBef>
            </a:pPr>
            <a:r>
              <a:rPr lang="en-US" sz="3400" dirty="0">
                <a:solidFill>
                  <a:srgbClr val="000000"/>
                </a:solidFill>
                <a:latin typeface="Poppins"/>
                <a:ea typeface="Poppins"/>
                <a:cs typeface="Poppins"/>
                <a:sym typeface="Poppins"/>
              </a:rPr>
              <a:t>OIC Member States Engagement</a:t>
            </a:r>
          </a:p>
        </p:txBody>
      </p:sp>
      <p:sp>
        <p:nvSpPr>
          <p:cNvPr id="19" name="TextBox 19"/>
          <p:cNvSpPr txBox="1"/>
          <p:nvPr/>
        </p:nvSpPr>
        <p:spPr>
          <a:xfrm>
            <a:off x="7649417" y="4282952"/>
            <a:ext cx="9763795" cy="1854995"/>
          </a:xfrm>
          <a:prstGeom prst="rect">
            <a:avLst/>
          </a:prstGeom>
        </p:spPr>
        <p:txBody>
          <a:bodyPr wrap="square" lIns="0" tIns="0" rIns="0" bIns="0" rtlCol="0" anchor="t">
            <a:spAutoFit/>
          </a:bodyPr>
          <a:lstStyle/>
          <a:p>
            <a:pPr>
              <a:lnSpc>
                <a:spcPts val="4935"/>
              </a:lnSpc>
              <a:spcBef>
                <a:spcPct val="0"/>
              </a:spcBef>
            </a:pPr>
            <a:r>
              <a:rPr lang="en-US" sz="3300" dirty="0">
                <a:solidFill>
                  <a:srgbClr val="000000"/>
                </a:solidFill>
                <a:latin typeface="Poppins"/>
                <a:cs typeface="Poppins"/>
              </a:rPr>
              <a:t>Memorandum of Understanding signed with the Ministry of Civil Service, Labour and Public Service Reform of the Republic of Senegal</a:t>
            </a:r>
            <a:endParaRPr lang="en-US" sz="3300" dirty="0">
              <a:solidFill>
                <a:srgbClr val="000000"/>
              </a:solidFill>
              <a:latin typeface="Poppins"/>
              <a:cs typeface="Poppins"/>
              <a:sym typeface="Poppins"/>
            </a:endParaRPr>
          </a:p>
        </p:txBody>
      </p:sp>
      <p:sp>
        <p:nvSpPr>
          <p:cNvPr id="20" name="TextBox 20"/>
          <p:cNvSpPr txBox="1"/>
          <p:nvPr/>
        </p:nvSpPr>
        <p:spPr>
          <a:xfrm>
            <a:off x="7717918" y="8224206"/>
            <a:ext cx="11104208" cy="624838"/>
          </a:xfrm>
          <a:prstGeom prst="rect">
            <a:avLst/>
          </a:prstGeom>
        </p:spPr>
        <p:txBody>
          <a:bodyPr lIns="0" tIns="0" rIns="0" bIns="0" rtlCol="0" anchor="t">
            <a:spAutoFit/>
          </a:bodyPr>
          <a:lstStyle/>
          <a:p>
            <a:pPr algn="l">
              <a:lnSpc>
                <a:spcPts val="4935"/>
              </a:lnSpc>
              <a:spcBef>
                <a:spcPct val="0"/>
              </a:spcBef>
            </a:pPr>
            <a:r>
              <a:rPr lang="en-US" sz="3400" dirty="0">
                <a:solidFill>
                  <a:srgbClr val="000000"/>
                </a:solidFill>
                <a:latin typeface="Poppins"/>
                <a:ea typeface="Poppins"/>
                <a:cs typeface="Poppins"/>
                <a:sym typeface="Poppins"/>
              </a:rPr>
              <a:t>Knowledge &amp; Capacity Development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7601512" flipH="1">
            <a:off x="10499826" y="4074754"/>
            <a:ext cx="13518948" cy="6685412"/>
          </a:xfrm>
          <a:custGeom>
            <a:avLst/>
            <a:gdLst/>
            <a:ahLst/>
            <a:cxnLst/>
            <a:rect l="l" t="t" r="r" b="b"/>
            <a:pathLst>
              <a:path w="13518948" h="6685412">
                <a:moveTo>
                  <a:pt x="13518948" y="0"/>
                </a:moveTo>
                <a:lnTo>
                  <a:pt x="0" y="0"/>
                </a:lnTo>
                <a:lnTo>
                  <a:pt x="0" y="6685411"/>
                </a:lnTo>
                <a:lnTo>
                  <a:pt x="13518948" y="6685411"/>
                </a:lnTo>
                <a:lnTo>
                  <a:pt x="13518948" y="0"/>
                </a:lnTo>
                <a:close/>
              </a:path>
            </a:pathLst>
          </a:custGeom>
          <a:blipFill>
            <a:blip>
              <a:alphaModFix amt="10999"/>
              <a:extLst>
                <a:ext uri="{96DAC541-7B7A-43D3-8B79-37D633B846F1}">
                  <asvg:svgBlip xmlns:asvg="http://schemas.microsoft.com/office/drawing/2016/SVG/main" r:embed="rId2"/>
                </a:ext>
              </a:extLst>
            </a:blip>
            <a:stretch>
              <a:fillRect r="-134" b="-129447"/>
            </a:stretch>
          </a:blipFill>
        </p:spPr>
        <p:txBody>
          <a:bodyPr/>
          <a:lstStyle/>
          <a:p>
            <a:endParaRPr lang="en-AZ"/>
          </a:p>
        </p:txBody>
      </p:sp>
      <p:sp>
        <p:nvSpPr>
          <p:cNvPr id="3" name="TextBox 3"/>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
        <p:nvSpPr>
          <p:cNvPr id="4" name="Freeform 4"/>
          <p:cNvSpPr/>
          <p:nvPr/>
        </p:nvSpPr>
        <p:spPr>
          <a:xfrm rot="-932681" flipH="1" flipV="1">
            <a:off x="-4378334" y="639893"/>
            <a:ext cx="14220834" cy="14203058"/>
          </a:xfrm>
          <a:custGeom>
            <a:avLst/>
            <a:gdLst/>
            <a:ahLst/>
            <a:cxnLst/>
            <a:rect l="l" t="t" r="r" b="b"/>
            <a:pathLst>
              <a:path w="14220834" h="14203058">
                <a:moveTo>
                  <a:pt x="14220833" y="14203058"/>
                </a:moveTo>
                <a:lnTo>
                  <a:pt x="0" y="14203058"/>
                </a:lnTo>
                <a:lnTo>
                  <a:pt x="0" y="0"/>
                </a:lnTo>
                <a:lnTo>
                  <a:pt x="14220833" y="0"/>
                </a:lnTo>
                <a:lnTo>
                  <a:pt x="14220833" y="14203058"/>
                </a:lnTo>
                <a:close/>
              </a:path>
            </a:pathLst>
          </a:custGeom>
          <a:blipFill>
            <a:blip r:embed="rId3"/>
            <a:stretch>
              <a:fillRect/>
            </a:stretch>
          </a:blipFill>
        </p:spPr>
        <p:txBody>
          <a:bodyPr/>
          <a:lstStyle/>
          <a:p>
            <a:endParaRPr lang="en-AZ"/>
          </a:p>
        </p:txBody>
      </p:sp>
      <p:sp>
        <p:nvSpPr>
          <p:cNvPr id="5" name="Freeform 5"/>
          <p:cNvSpPr/>
          <p:nvPr/>
        </p:nvSpPr>
        <p:spPr>
          <a:xfrm flipH="1">
            <a:off x="9536310" y="700980"/>
            <a:ext cx="8885040" cy="8885040"/>
          </a:xfrm>
          <a:custGeom>
            <a:avLst/>
            <a:gdLst/>
            <a:ahLst/>
            <a:cxnLst/>
            <a:rect l="l" t="t" r="r" b="b"/>
            <a:pathLst>
              <a:path w="8885040" h="8885040">
                <a:moveTo>
                  <a:pt x="8885040" y="0"/>
                </a:moveTo>
                <a:lnTo>
                  <a:pt x="0" y="0"/>
                </a:lnTo>
                <a:lnTo>
                  <a:pt x="0" y="8885040"/>
                </a:lnTo>
                <a:lnTo>
                  <a:pt x="8885040" y="8885040"/>
                </a:lnTo>
                <a:lnTo>
                  <a:pt x="8885040" y="0"/>
                </a:lnTo>
                <a:close/>
              </a:path>
            </a:pathLst>
          </a:custGeom>
          <a:blipFill>
            <a:blip r:embed="rId4"/>
            <a:stretch>
              <a:fillRect/>
            </a:stretch>
          </a:blipFill>
        </p:spPr>
        <p:txBody>
          <a:bodyPr/>
          <a:lstStyle/>
          <a:p>
            <a:endParaRPr lang="en-AZ"/>
          </a:p>
        </p:txBody>
      </p:sp>
      <p:sp>
        <p:nvSpPr>
          <p:cNvPr id="6" name="Freeform 6"/>
          <p:cNvSpPr/>
          <p:nvPr/>
        </p:nvSpPr>
        <p:spPr>
          <a:xfrm>
            <a:off x="15453515" y="1205564"/>
            <a:ext cx="610231" cy="424110"/>
          </a:xfrm>
          <a:custGeom>
            <a:avLst/>
            <a:gdLst/>
            <a:ahLst/>
            <a:cxnLst/>
            <a:rect l="l" t="t" r="r" b="b"/>
            <a:pathLst>
              <a:path w="610231" h="424110">
                <a:moveTo>
                  <a:pt x="0" y="0"/>
                </a:moveTo>
                <a:lnTo>
                  <a:pt x="610230" y="0"/>
                </a:lnTo>
                <a:lnTo>
                  <a:pt x="610230" y="424110"/>
                </a:lnTo>
                <a:lnTo>
                  <a:pt x="0" y="4241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sp>
        <p:nvSpPr>
          <p:cNvPr id="7" name="Freeform 7"/>
          <p:cNvSpPr/>
          <p:nvPr/>
        </p:nvSpPr>
        <p:spPr>
          <a:xfrm>
            <a:off x="13887405" y="3006068"/>
            <a:ext cx="571402" cy="580104"/>
          </a:xfrm>
          <a:custGeom>
            <a:avLst/>
            <a:gdLst/>
            <a:ahLst/>
            <a:cxnLst/>
            <a:rect l="l" t="t" r="r" b="b"/>
            <a:pathLst>
              <a:path w="571402" h="580104">
                <a:moveTo>
                  <a:pt x="0" y="0"/>
                </a:moveTo>
                <a:lnTo>
                  <a:pt x="571402" y="0"/>
                </a:lnTo>
                <a:lnTo>
                  <a:pt x="571402" y="580104"/>
                </a:lnTo>
                <a:lnTo>
                  <a:pt x="0" y="5801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sp>
        <p:nvSpPr>
          <p:cNvPr id="8" name="Freeform 8"/>
          <p:cNvSpPr/>
          <p:nvPr/>
        </p:nvSpPr>
        <p:spPr>
          <a:xfrm>
            <a:off x="13512470" y="4836178"/>
            <a:ext cx="593131" cy="614644"/>
          </a:xfrm>
          <a:custGeom>
            <a:avLst/>
            <a:gdLst/>
            <a:ahLst/>
            <a:cxnLst/>
            <a:rect l="l" t="t" r="r" b="b"/>
            <a:pathLst>
              <a:path w="593131" h="614644">
                <a:moveTo>
                  <a:pt x="0" y="0"/>
                </a:moveTo>
                <a:lnTo>
                  <a:pt x="593131" y="0"/>
                </a:lnTo>
                <a:lnTo>
                  <a:pt x="593131" y="614644"/>
                </a:lnTo>
                <a:lnTo>
                  <a:pt x="0" y="61464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Z"/>
          </a:p>
        </p:txBody>
      </p:sp>
      <p:sp>
        <p:nvSpPr>
          <p:cNvPr id="9" name="Freeform 9"/>
          <p:cNvSpPr/>
          <p:nvPr/>
        </p:nvSpPr>
        <p:spPr>
          <a:xfrm>
            <a:off x="13809036" y="6630028"/>
            <a:ext cx="741838" cy="749331"/>
          </a:xfrm>
          <a:custGeom>
            <a:avLst/>
            <a:gdLst/>
            <a:ahLst/>
            <a:cxnLst/>
            <a:rect l="l" t="t" r="r" b="b"/>
            <a:pathLst>
              <a:path w="741838" h="749331">
                <a:moveTo>
                  <a:pt x="0" y="0"/>
                </a:moveTo>
                <a:lnTo>
                  <a:pt x="741838" y="0"/>
                </a:lnTo>
                <a:lnTo>
                  <a:pt x="741838" y="749331"/>
                </a:lnTo>
                <a:lnTo>
                  <a:pt x="0" y="74933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AZ"/>
          </a:p>
        </p:txBody>
      </p:sp>
      <p:sp>
        <p:nvSpPr>
          <p:cNvPr id="10" name="Freeform 10"/>
          <p:cNvSpPr/>
          <p:nvPr/>
        </p:nvSpPr>
        <p:spPr>
          <a:xfrm>
            <a:off x="15434465" y="8568343"/>
            <a:ext cx="608376" cy="599250"/>
          </a:xfrm>
          <a:custGeom>
            <a:avLst/>
            <a:gdLst/>
            <a:ahLst/>
            <a:cxnLst/>
            <a:rect l="l" t="t" r="r" b="b"/>
            <a:pathLst>
              <a:path w="608376" h="599250">
                <a:moveTo>
                  <a:pt x="0" y="0"/>
                </a:moveTo>
                <a:lnTo>
                  <a:pt x="608375" y="0"/>
                </a:lnTo>
                <a:lnTo>
                  <a:pt x="608375" y="599250"/>
                </a:lnTo>
                <a:lnTo>
                  <a:pt x="0" y="59925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AZ"/>
          </a:p>
        </p:txBody>
      </p:sp>
      <p:sp>
        <p:nvSpPr>
          <p:cNvPr id="11" name="TextBox 11"/>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
        <p:nvSpPr>
          <p:cNvPr id="12" name="TextBox 12"/>
          <p:cNvSpPr txBox="1"/>
          <p:nvPr/>
        </p:nvSpPr>
        <p:spPr>
          <a:xfrm>
            <a:off x="1028700" y="1205291"/>
            <a:ext cx="7905644" cy="963065"/>
          </a:xfrm>
          <a:prstGeom prst="rect">
            <a:avLst/>
          </a:prstGeom>
        </p:spPr>
        <p:txBody>
          <a:bodyPr lIns="0" tIns="0" rIns="0" bIns="0" rtlCol="0" anchor="t">
            <a:spAutoFit/>
          </a:bodyPr>
          <a:lstStyle/>
          <a:p>
            <a:pPr algn="l">
              <a:lnSpc>
                <a:spcPts val="7290"/>
              </a:lnSpc>
            </a:pPr>
            <a:r>
              <a:rPr lang="en-US" sz="7363" b="1" spc="-279">
                <a:gradFill>
                  <a:gsLst>
                    <a:gs pos="0">
                      <a:srgbClr val="009C84">
                        <a:alpha val="100000"/>
                      </a:srgbClr>
                    </a:gs>
                    <a:gs pos="100000">
                      <a:srgbClr val="024A3D">
                        <a:alpha val="100000"/>
                      </a:srgbClr>
                    </a:gs>
                  </a:gsLst>
                  <a:path path="circle">
                    <a:fillToRect r="100000" b="100000"/>
                  </a:path>
                  <a:tileRect l="-100000" t="-100000"/>
                </a:gradFill>
                <a:latin typeface="Open Sauce Heavy"/>
                <a:ea typeface="Open Sauce Heavy"/>
                <a:cs typeface="Open Sauce Heavy"/>
                <a:sym typeface="Open Sauce Heavy"/>
              </a:rPr>
              <a:t>FROM TRAINING </a:t>
            </a:r>
          </a:p>
        </p:txBody>
      </p:sp>
      <p:sp>
        <p:nvSpPr>
          <p:cNvPr id="13" name="TextBox 13"/>
          <p:cNvSpPr txBox="1"/>
          <p:nvPr/>
        </p:nvSpPr>
        <p:spPr>
          <a:xfrm>
            <a:off x="1054737" y="2543372"/>
            <a:ext cx="6009819" cy="733698"/>
          </a:xfrm>
          <a:prstGeom prst="rect">
            <a:avLst/>
          </a:prstGeom>
        </p:spPr>
        <p:txBody>
          <a:bodyPr lIns="0" tIns="0" rIns="0" bIns="0" rtlCol="0" anchor="t">
            <a:spAutoFit/>
          </a:bodyPr>
          <a:lstStyle/>
          <a:p>
            <a:pPr algn="l">
              <a:lnSpc>
                <a:spcPts val="5423"/>
              </a:lnSpc>
            </a:pPr>
            <a:r>
              <a:rPr lang="en-US" sz="5478" b="1" i="1" spc="-284">
                <a:gradFill>
                  <a:gsLst>
                    <a:gs pos="0">
                      <a:srgbClr val="009C84">
                        <a:alpha val="100000"/>
                      </a:srgbClr>
                    </a:gs>
                    <a:gs pos="100000">
                      <a:srgbClr val="024A3D">
                        <a:alpha val="100000"/>
                      </a:srgbClr>
                    </a:gs>
                  </a:gsLst>
                  <a:path path="circle">
                    <a:fillToRect r="100000" b="100000"/>
                  </a:path>
                  <a:tileRect l="-100000" t="-100000"/>
                </a:gradFill>
                <a:latin typeface="Open Sauce Medium Italics"/>
                <a:ea typeface="Open Sauce Medium Italics"/>
                <a:cs typeface="Open Sauce Medium Italics"/>
                <a:sym typeface="Open Sauce Medium Italics"/>
              </a:rPr>
              <a:t>TO COMPETENCE:</a:t>
            </a:r>
          </a:p>
        </p:txBody>
      </p:sp>
      <p:sp>
        <p:nvSpPr>
          <p:cNvPr id="14" name="TextBox 14"/>
          <p:cNvSpPr txBox="1"/>
          <p:nvPr/>
        </p:nvSpPr>
        <p:spPr>
          <a:xfrm>
            <a:off x="1054737" y="4335430"/>
            <a:ext cx="7593711" cy="4894295"/>
          </a:xfrm>
          <a:prstGeom prst="rect">
            <a:avLst/>
          </a:prstGeom>
        </p:spPr>
        <p:txBody>
          <a:bodyPr lIns="0" tIns="0" rIns="0" bIns="0" rtlCol="0" anchor="t">
            <a:spAutoFit/>
          </a:bodyPr>
          <a:lstStyle/>
          <a:p>
            <a:pPr algn="l">
              <a:lnSpc>
                <a:spcPts val="7690"/>
              </a:lnSpc>
            </a:pPr>
            <a:r>
              <a:rPr lang="en-US" sz="6928" b="1" spc="-360">
                <a:gradFill>
                  <a:gsLst>
                    <a:gs pos="0">
                      <a:srgbClr val="000000">
                        <a:alpha val="93000"/>
                      </a:srgbClr>
                    </a:gs>
                    <a:gs pos="50000">
                      <a:srgbClr val="34606B">
                        <a:alpha val="93000"/>
                      </a:srgbClr>
                    </a:gs>
                    <a:gs pos="100000">
                      <a:srgbClr val="009D8D">
                        <a:alpha val="93000"/>
                      </a:srgbClr>
                    </a:gs>
                  </a:gsLst>
                  <a:lin ang="0"/>
                </a:gradFill>
                <a:latin typeface="Open Sauce Heavy"/>
                <a:ea typeface="Open Sauce Heavy"/>
                <a:cs typeface="Open Sauce Heavy"/>
                <a:sym typeface="Open Sauce Heavy"/>
              </a:rPr>
              <a:t>Occupational Safety and Health Excellence Framework (OSHEF)</a:t>
            </a:r>
          </a:p>
        </p:txBody>
      </p:sp>
      <p:sp>
        <p:nvSpPr>
          <p:cNvPr id="15" name="TextBox 15"/>
          <p:cNvSpPr txBox="1"/>
          <p:nvPr/>
        </p:nvSpPr>
        <p:spPr>
          <a:xfrm>
            <a:off x="12274447" y="1032719"/>
            <a:ext cx="2818947" cy="896745"/>
          </a:xfrm>
          <a:prstGeom prst="rect">
            <a:avLst/>
          </a:prstGeom>
        </p:spPr>
        <p:txBody>
          <a:bodyPr lIns="0" tIns="0" rIns="0" bIns="0" rtlCol="0" anchor="t">
            <a:spAutoFit/>
          </a:bodyPr>
          <a:lstStyle/>
          <a:p>
            <a:pPr algn="ctr">
              <a:lnSpc>
                <a:spcPts val="3433"/>
              </a:lnSpc>
            </a:pPr>
            <a:r>
              <a:rPr lang="en-US" sz="3468" b="1" spc="-131">
                <a:solidFill>
                  <a:srgbClr val="FFFFFF"/>
                </a:solidFill>
                <a:latin typeface="Open Sauce Heavy"/>
                <a:ea typeface="Open Sauce Heavy"/>
                <a:cs typeface="Open Sauce Heavy"/>
                <a:sym typeface="Open Sauce Heavy"/>
              </a:rPr>
              <a:t>MEMBER </a:t>
            </a:r>
          </a:p>
          <a:p>
            <a:pPr algn="ctr">
              <a:lnSpc>
                <a:spcPts val="3433"/>
              </a:lnSpc>
            </a:pPr>
            <a:r>
              <a:rPr lang="en-US" sz="3468" b="1" spc="-131">
                <a:solidFill>
                  <a:srgbClr val="FFFFFF"/>
                </a:solidFill>
                <a:latin typeface="Open Sauce Heavy"/>
                <a:ea typeface="Open Sauce Heavy"/>
                <a:cs typeface="Open Sauce Heavy"/>
                <a:sym typeface="Open Sauce Heavy"/>
              </a:rPr>
              <a:t>STATES</a:t>
            </a:r>
          </a:p>
        </p:txBody>
      </p:sp>
      <p:sp>
        <p:nvSpPr>
          <p:cNvPr id="16" name="TextBox 16"/>
          <p:cNvSpPr txBox="1"/>
          <p:nvPr/>
        </p:nvSpPr>
        <p:spPr>
          <a:xfrm>
            <a:off x="9897590" y="4790637"/>
            <a:ext cx="3175921" cy="753351"/>
          </a:xfrm>
          <a:prstGeom prst="rect">
            <a:avLst/>
          </a:prstGeom>
        </p:spPr>
        <p:txBody>
          <a:bodyPr lIns="0" tIns="0" rIns="0" bIns="0" rtlCol="0" anchor="t">
            <a:spAutoFit/>
          </a:bodyPr>
          <a:lstStyle/>
          <a:p>
            <a:pPr algn="ctr">
              <a:lnSpc>
                <a:spcPts val="2861"/>
              </a:lnSpc>
            </a:pPr>
            <a:r>
              <a:rPr lang="en-US" sz="2889" b="1" spc="-109">
                <a:solidFill>
                  <a:srgbClr val="FFFFFF"/>
                </a:solidFill>
                <a:latin typeface="Open Sauce Heavy"/>
                <a:ea typeface="Open Sauce Heavy"/>
                <a:cs typeface="Open Sauce Heavy"/>
                <a:sym typeface="Open Sauce Heavy"/>
              </a:rPr>
              <a:t>OSH PROFESSIONALS</a:t>
            </a:r>
          </a:p>
        </p:txBody>
      </p:sp>
      <p:sp>
        <p:nvSpPr>
          <p:cNvPr id="17" name="TextBox 17"/>
          <p:cNvSpPr txBox="1"/>
          <p:nvPr/>
        </p:nvSpPr>
        <p:spPr>
          <a:xfrm>
            <a:off x="10341984" y="6633742"/>
            <a:ext cx="3112267" cy="755142"/>
          </a:xfrm>
          <a:prstGeom prst="rect">
            <a:avLst/>
          </a:prstGeom>
        </p:spPr>
        <p:txBody>
          <a:bodyPr lIns="0" tIns="0" rIns="0" bIns="0" rtlCol="0" anchor="t">
            <a:spAutoFit/>
          </a:bodyPr>
          <a:lstStyle/>
          <a:p>
            <a:pPr algn="ctr">
              <a:lnSpc>
                <a:spcPts val="2861"/>
              </a:lnSpc>
            </a:pPr>
            <a:r>
              <a:rPr lang="en-US" sz="2890" b="1" spc="-109">
                <a:solidFill>
                  <a:srgbClr val="FFFFFF"/>
                </a:solidFill>
                <a:latin typeface="Open Sauce Heavy"/>
                <a:ea typeface="Open Sauce Heavy"/>
                <a:cs typeface="Open Sauce Heavy"/>
                <a:sym typeface="Open Sauce Heavy"/>
              </a:rPr>
              <a:t>INTERNATIONAL</a:t>
            </a:r>
          </a:p>
          <a:p>
            <a:pPr algn="ctr">
              <a:lnSpc>
                <a:spcPts val="2861"/>
              </a:lnSpc>
            </a:pPr>
            <a:r>
              <a:rPr lang="en-US" sz="2890" b="1" spc="-109">
                <a:solidFill>
                  <a:srgbClr val="FFFFFF"/>
                </a:solidFill>
                <a:latin typeface="Open Sauce Heavy"/>
                <a:ea typeface="Open Sauce Heavy"/>
                <a:cs typeface="Open Sauce Heavy"/>
                <a:sym typeface="Open Sauce Heavy"/>
              </a:rPr>
              <a:t>ORGANISATIONS</a:t>
            </a:r>
          </a:p>
        </p:txBody>
      </p:sp>
      <p:sp>
        <p:nvSpPr>
          <p:cNvPr id="18" name="TextBox 18"/>
          <p:cNvSpPr txBox="1"/>
          <p:nvPr/>
        </p:nvSpPr>
        <p:spPr>
          <a:xfrm>
            <a:off x="12006677" y="8484259"/>
            <a:ext cx="3106836" cy="824568"/>
          </a:xfrm>
          <a:prstGeom prst="rect">
            <a:avLst/>
          </a:prstGeom>
        </p:spPr>
        <p:txBody>
          <a:bodyPr lIns="0" tIns="0" rIns="0" bIns="0" rtlCol="0" anchor="t">
            <a:spAutoFit/>
          </a:bodyPr>
          <a:lstStyle/>
          <a:p>
            <a:pPr algn="ctr">
              <a:lnSpc>
                <a:spcPts val="3142"/>
              </a:lnSpc>
            </a:pPr>
            <a:r>
              <a:rPr lang="en-US" sz="3174" b="1" spc="-120">
                <a:solidFill>
                  <a:srgbClr val="FFFFFF"/>
                </a:solidFill>
                <a:latin typeface="Open Sauce Heavy"/>
                <a:ea typeface="Open Sauce Heavy"/>
                <a:cs typeface="Open Sauce Heavy"/>
                <a:sym typeface="Open Sauce Heavy"/>
              </a:rPr>
              <a:t>EDUCATIONAL INSTITUTIONS</a:t>
            </a:r>
          </a:p>
        </p:txBody>
      </p:sp>
      <p:sp>
        <p:nvSpPr>
          <p:cNvPr id="19" name="TextBox 19"/>
          <p:cNvSpPr txBox="1"/>
          <p:nvPr/>
        </p:nvSpPr>
        <p:spPr>
          <a:xfrm>
            <a:off x="10521004" y="2862035"/>
            <a:ext cx="2818947" cy="896745"/>
          </a:xfrm>
          <a:prstGeom prst="rect">
            <a:avLst/>
          </a:prstGeom>
        </p:spPr>
        <p:txBody>
          <a:bodyPr lIns="0" tIns="0" rIns="0" bIns="0" rtlCol="0" anchor="t">
            <a:spAutoFit/>
          </a:bodyPr>
          <a:lstStyle/>
          <a:p>
            <a:pPr algn="ctr">
              <a:lnSpc>
                <a:spcPts val="3433"/>
              </a:lnSpc>
            </a:pPr>
            <a:r>
              <a:rPr lang="en-US" sz="3468" b="1" spc="-131">
                <a:solidFill>
                  <a:srgbClr val="FFFFFF"/>
                </a:solidFill>
                <a:latin typeface="Open Sauce Heavy"/>
                <a:ea typeface="Open Sauce Heavy"/>
                <a:cs typeface="Open Sauce Heavy"/>
                <a:sym typeface="Open Sauce Heavy"/>
              </a:rPr>
              <a:t>TRAINING PROVIDERS</a:t>
            </a:r>
          </a:p>
        </p:txBody>
      </p:sp>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alpha val="100000"/>
              </a:srgbClr>
            </a:gs>
            <a:gs pos="50000">
              <a:srgbClr val="34606B">
                <a:alpha val="100000"/>
              </a:srgbClr>
            </a:gs>
            <a:gs pos="100000">
              <a:srgbClr val="009D8D">
                <a:alpha val="100000"/>
              </a:srgbClr>
            </a:gs>
          </a:gsLst>
          <a:lin ang="0"/>
        </a:gradFill>
        <a:effectLst/>
      </p:bgPr>
    </p:bg>
    <p:spTree>
      <p:nvGrpSpPr>
        <p:cNvPr id="1" name=""/>
        <p:cNvGrpSpPr/>
        <p:nvPr/>
      </p:nvGrpSpPr>
      <p:grpSpPr>
        <a:xfrm>
          <a:off x="0" y="0"/>
          <a:ext cx="0" cy="0"/>
          <a:chOff x="0" y="0"/>
          <a:chExt cx="0" cy="0"/>
        </a:xfrm>
      </p:grpSpPr>
      <p:sp>
        <p:nvSpPr>
          <p:cNvPr id="2" name="Freeform 2"/>
          <p:cNvSpPr/>
          <p:nvPr/>
        </p:nvSpPr>
        <p:spPr>
          <a:xfrm rot="7999235">
            <a:off x="-3008057" y="-1776576"/>
            <a:ext cx="13309917" cy="13309917"/>
          </a:xfrm>
          <a:custGeom>
            <a:avLst/>
            <a:gdLst/>
            <a:ahLst/>
            <a:cxnLst/>
            <a:rect l="l" t="t" r="r" b="b"/>
            <a:pathLst>
              <a:path w="13309917" h="13309917">
                <a:moveTo>
                  <a:pt x="0" y="0"/>
                </a:moveTo>
                <a:lnTo>
                  <a:pt x="13309918" y="0"/>
                </a:lnTo>
                <a:lnTo>
                  <a:pt x="13309918" y="13309918"/>
                </a:lnTo>
                <a:lnTo>
                  <a:pt x="0" y="13309918"/>
                </a:lnTo>
                <a:lnTo>
                  <a:pt x="0" y="0"/>
                </a:lnTo>
                <a:close/>
              </a:path>
            </a:pathLst>
          </a:custGeom>
          <a:blipFill>
            <a:blip r:embed="rId2">
              <a:alphaModFix amt="6000"/>
            </a:blip>
            <a:stretch>
              <a:fillRect/>
            </a:stretch>
          </a:blipFill>
        </p:spPr>
        <p:txBody>
          <a:bodyPr/>
          <a:lstStyle/>
          <a:p>
            <a:endParaRPr lang="en-AZ"/>
          </a:p>
        </p:txBody>
      </p:sp>
      <p:sp>
        <p:nvSpPr>
          <p:cNvPr id="3" name="Freeform 3"/>
          <p:cNvSpPr/>
          <p:nvPr/>
        </p:nvSpPr>
        <p:spPr>
          <a:xfrm rot="4781263">
            <a:off x="-3851621" y="-1371782"/>
            <a:ext cx="12437945" cy="12500331"/>
          </a:xfrm>
          <a:custGeom>
            <a:avLst/>
            <a:gdLst/>
            <a:ahLst/>
            <a:cxnLst/>
            <a:rect l="l" t="t" r="r" b="b"/>
            <a:pathLst>
              <a:path w="12437945" h="12500331">
                <a:moveTo>
                  <a:pt x="0" y="0"/>
                </a:moveTo>
                <a:lnTo>
                  <a:pt x="12437946" y="0"/>
                </a:lnTo>
                <a:lnTo>
                  <a:pt x="12437946" y="12500330"/>
                </a:lnTo>
                <a:lnTo>
                  <a:pt x="0" y="12500330"/>
                </a:lnTo>
                <a:lnTo>
                  <a:pt x="0" y="0"/>
                </a:lnTo>
                <a:close/>
              </a:path>
            </a:pathLst>
          </a:custGeom>
          <a:blipFill>
            <a:blip r:embed="rId2">
              <a:alphaModFix amt="12000"/>
            </a:blip>
            <a:stretch>
              <a:fillRect l="-250" r="-250"/>
            </a:stretch>
          </a:blipFill>
        </p:spPr>
        <p:txBody>
          <a:bodyPr/>
          <a:lstStyle/>
          <a:p>
            <a:endParaRPr lang="en-AZ"/>
          </a:p>
        </p:txBody>
      </p:sp>
      <p:sp>
        <p:nvSpPr>
          <p:cNvPr id="4" name="Freeform 4"/>
          <p:cNvSpPr/>
          <p:nvPr/>
        </p:nvSpPr>
        <p:spPr>
          <a:xfrm rot="6480827" flipV="1">
            <a:off x="12063708" y="-3206302"/>
            <a:ext cx="5423860" cy="8217969"/>
          </a:xfrm>
          <a:custGeom>
            <a:avLst/>
            <a:gdLst/>
            <a:ahLst/>
            <a:cxnLst/>
            <a:rect l="l" t="t" r="r" b="b"/>
            <a:pathLst>
              <a:path w="5423860" h="8217969">
                <a:moveTo>
                  <a:pt x="0" y="8217968"/>
                </a:moveTo>
                <a:lnTo>
                  <a:pt x="5423860" y="8217968"/>
                </a:lnTo>
                <a:lnTo>
                  <a:pt x="5423860" y="0"/>
                </a:lnTo>
                <a:lnTo>
                  <a:pt x="0" y="0"/>
                </a:lnTo>
                <a:lnTo>
                  <a:pt x="0" y="8217968"/>
                </a:lnTo>
                <a:close/>
              </a:path>
            </a:pathLst>
          </a:custGeom>
          <a:blipFill>
            <a:blip>
              <a:alphaModFix amt="3000"/>
              <a:extLst>
                <a:ext uri="{96DAC541-7B7A-43D3-8B79-37D633B846F1}">
                  <asvg:svgBlip xmlns:asvg="http://schemas.microsoft.com/office/drawing/2016/SVG/main" r:embed="rId3"/>
                </a:ext>
              </a:extLst>
            </a:blip>
            <a:stretch>
              <a:fillRect/>
            </a:stretch>
          </a:blipFill>
        </p:spPr>
        <p:txBody>
          <a:bodyPr/>
          <a:lstStyle/>
          <a:p>
            <a:endParaRPr lang="en-AZ"/>
          </a:p>
        </p:txBody>
      </p:sp>
      <p:sp>
        <p:nvSpPr>
          <p:cNvPr id="5" name="TextBox 5"/>
          <p:cNvSpPr txBox="1"/>
          <p:nvPr/>
        </p:nvSpPr>
        <p:spPr>
          <a:xfrm>
            <a:off x="1028700" y="1773039"/>
            <a:ext cx="7067145" cy="3592831"/>
          </a:xfrm>
          <a:prstGeom prst="rect">
            <a:avLst/>
          </a:prstGeom>
        </p:spPr>
        <p:txBody>
          <a:bodyPr lIns="0" tIns="0" rIns="0" bIns="0" rtlCol="0" anchor="t">
            <a:spAutoFit/>
          </a:bodyPr>
          <a:lstStyle/>
          <a:p>
            <a:pPr algn="l">
              <a:lnSpc>
                <a:spcPts val="13860"/>
              </a:lnSpc>
            </a:pPr>
            <a:r>
              <a:rPr lang="en-US" sz="14000" b="1" spc="-532">
                <a:solidFill>
                  <a:srgbClr val="FFFFFF"/>
                </a:solidFill>
                <a:latin typeface="Open Sauce Bold"/>
                <a:ea typeface="Open Sauce Bold"/>
                <a:cs typeface="Open Sauce Bold"/>
                <a:sym typeface="Open Sauce Bold"/>
              </a:rPr>
              <a:t>Looking</a:t>
            </a:r>
          </a:p>
          <a:p>
            <a:pPr algn="l">
              <a:lnSpc>
                <a:spcPts val="13860"/>
              </a:lnSpc>
            </a:pPr>
            <a:r>
              <a:rPr lang="en-US" sz="14000" b="1" spc="-532">
                <a:solidFill>
                  <a:srgbClr val="FFFFFF"/>
                </a:solidFill>
                <a:latin typeface="Open Sauce Bold"/>
                <a:ea typeface="Open Sauce Bold"/>
                <a:cs typeface="Open Sauce Bold"/>
                <a:sym typeface="Open Sauce Bold"/>
              </a:rPr>
              <a:t>Ahead:</a:t>
            </a:r>
          </a:p>
        </p:txBody>
      </p:sp>
      <p:sp>
        <p:nvSpPr>
          <p:cNvPr id="6" name="TextBox 6"/>
          <p:cNvSpPr txBox="1"/>
          <p:nvPr/>
        </p:nvSpPr>
        <p:spPr>
          <a:xfrm>
            <a:off x="9312389" y="2080069"/>
            <a:ext cx="7067145" cy="6771084"/>
          </a:xfrm>
          <a:prstGeom prst="rect">
            <a:avLst/>
          </a:prstGeom>
        </p:spPr>
        <p:txBody>
          <a:bodyPr wrap="square" lIns="0" tIns="0" rIns="0" bIns="0" rtlCol="0" anchor="t">
            <a:spAutoFit/>
          </a:bodyPr>
          <a:lstStyle/>
          <a:p>
            <a:pPr algn="r"/>
            <a:r>
              <a:rPr lang="en-US" sz="4000" i="1" dirty="0">
                <a:solidFill>
                  <a:srgbClr val="FFFFFF"/>
                </a:solidFill>
                <a:latin typeface="Open Sauce Italics"/>
              </a:rPr>
              <a:t>The OIC Labour Centre remains committed to addressing skills mismatch by strengthening labour market systems, workforce skills and inclusive employment, while advancing practical, demand-driven solutions with Member States and other relevant partners</a:t>
            </a:r>
          </a:p>
        </p:txBody>
      </p:sp>
      <p:sp>
        <p:nvSpPr>
          <p:cNvPr id="7" name="TextBox 7"/>
          <p:cNvSpPr txBox="1"/>
          <p:nvPr/>
        </p:nvSpPr>
        <p:spPr>
          <a:xfrm>
            <a:off x="1028700" y="5758872"/>
            <a:ext cx="5893431" cy="2273329"/>
          </a:xfrm>
          <a:prstGeom prst="rect">
            <a:avLst/>
          </a:prstGeom>
        </p:spPr>
        <p:txBody>
          <a:bodyPr lIns="0" tIns="0" rIns="0" bIns="0" rtlCol="0" anchor="t">
            <a:spAutoFit/>
          </a:bodyPr>
          <a:lstStyle/>
          <a:p>
            <a:pPr algn="l">
              <a:lnSpc>
                <a:spcPts val="8722"/>
              </a:lnSpc>
            </a:pPr>
            <a:r>
              <a:rPr lang="en-US" sz="8810" spc="-458">
                <a:solidFill>
                  <a:srgbClr val="FFFFFF"/>
                </a:solidFill>
                <a:latin typeface="Open Sauce"/>
                <a:ea typeface="Open Sauce"/>
                <a:cs typeface="Open Sauce"/>
                <a:sym typeface="Open Sauce"/>
              </a:rPr>
              <a:t>What’s next for us?</a:t>
            </a:r>
          </a:p>
        </p:txBody>
      </p:sp>
      <p:sp>
        <p:nvSpPr>
          <p:cNvPr id="8" name="TextBox 8"/>
          <p:cNvSpPr txBox="1"/>
          <p:nvPr/>
        </p:nvSpPr>
        <p:spPr>
          <a:xfrm>
            <a:off x="9344904" y="723900"/>
            <a:ext cx="1089290" cy="3692524"/>
          </a:xfrm>
          <a:prstGeom prst="rect">
            <a:avLst/>
          </a:prstGeom>
        </p:spPr>
        <p:txBody>
          <a:bodyPr lIns="0" tIns="0" rIns="0" bIns="0" rtlCol="0" anchor="t">
            <a:spAutoFit/>
          </a:bodyPr>
          <a:lstStyle/>
          <a:p>
            <a:pPr algn="r">
              <a:lnSpc>
                <a:spcPts val="30100"/>
              </a:lnSpc>
            </a:pPr>
            <a:r>
              <a:rPr lang="en-US" sz="21500" spc="-645" dirty="0">
                <a:solidFill>
                  <a:srgbClr val="FFFFFF"/>
                </a:solidFill>
                <a:latin typeface="Canva Sans"/>
                <a:ea typeface="Canva Sans"/>
                <a:cs typeface="Canva Sans"/>
                <a:sym typeface="Canva Sans"/>
              </a:rPr>
              <a:t>“</a:t>
            </a:r>
          </a:p>
        </p:txBody>
      </p:sp>
      <p:sp>
        <p:nvSpPr>
          <p:cNvPr id="9" name="TextBox 9"/>
          <p:cNvSpPr txBox="1"/>
          <p:nvPr/>
        </p:nvSpPr>
        <p:spPr>
          <a:xfrm rot="10800000">
            <a:off x="16649370" y="6561584"/>
            <a:ext cx="1301327" cy="3696281"/>
          </a:xfrm>
          <a:prstGeom prst="rect">
            <a:avLst/>
          </a:prstGeom>
        </p:spPr>
        <p:txBody>
          <a:bodyPr lIns="0" tIns="0" rIns="0" bIns="0" rtlCol="0" anchor="t">
            <a:spAutoFit/>
          </a:bodyPr>
          <a:lstStyle/>
          <a:p>
            <a:pPr algn="r">
              <a:lnSpc>
                <a:spcPts val="30105"/>
              </a:lnSpc>
            </a:pPr>
            <a:r>
              <a:rPr lang="en-US" sz="21503" spc="-645" dirty="0">
                <a:solidFill>
                  <a:srgbClr val="FFFFFF"/>
                </a:solidFill>
                <a:latin typeface="Canva Sans"/>
                <a:ea typeface="Canva Sans"/>
                <a:cs typeface="Canva Sans"/>
                <a:sym typeface="Canva Sans"/>
              </a:rPr>
              <a:t>“</a:t>
            </a:r>
          </a:p>
        </p:txBody>
      </p:sp>
      <p:sp>
        <p:nvSpPr>
          <p:cNvPr id="10" name="TextBox 10"/>
          <p:cNvSpPr txBox="1"/>
          <p:nvPr/>
        </p:nvSpPr>
        <p:spPr>
          <a:xfrm>
            <a:off x="6986795" y="9811827"/>
            <a:ext cx="4314409" cy="266700"/>
          </a:xfrm>
          <a:prstGeom prst="rect">
            <a:avLst/>
          </a:prstGeom>
        </p:spPr>
        <p:txBody>
          <a:bodyPr lIns="0" tIns="0" rIns="0" bIns="0" rtlCol="0" anchor="t">
            <a:spAutoFit/>
          </a:bodyPr>
          <a:lstStyle/>
          <a:p>
            <a:pPr algn="ctr">
              <a:lnSpc>
                <a:spcPts val="2100"/>
              </a:lnSpc>
              <a:spcBef>
                <a:spcPct val="0"/>
              </a:spcBef>
            </a:pPr>
            <a:r>
              <a:rPr lang="en-US" sz="1500" dirty="0">
                <a:solidFill>
                  <a:srgbClr val="FFFFFF">
                    <a:alpha val="40000"/>
                  </a:srgbClr>
                </a:solidFill>
                <a:latin typeface="Helvetica Now Display"/>
                <a:ea typeface="Helvetica Now Display"/>
                <a:cs typeface="Helvetica Now Display"/>
                <a:sym typeface="Helvetica Now Display"/>
              </a:rPr>
              <a:t>© OIC Labour Centre. All rights reserved.</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35000" y="4477111"/>
            <a:ext cx="5245100" cy="1332778"/>
            <a:chOff x="0" y="0"/>
            <a:chExt cx="1381426" cy="351020"/>
          </a:xfrm>
        </p:grpSpPr>
        <p:sp>
          <p:nvSpPr>
            <p:cNvPr id="3" name="Freeform 3"/>
            <p:cNvSpPr/>
            <p:nvPr/>
          </p:nvSpPr>
          <p:spPr>
            <a:xfrm>
              <a:off x="0" y="0"/>
              <a:ext cx="1381426" cy="351020"/>
            </a:xfrm>
            <a:custGeom>
              <a:avLst/>
              <a:gdLst/>
              <a:ahLst/>
              <a:cxnLst/>
              <a:rect l="l" t="t" r="r" b="b"/>
              <a:pathLst>
                <a:path w="1381426" h="351020">
                  <a:moveTo>
                    <a:pt x="75277" y="0"/>
                  </a:moveTo>
                  <a:lnTo>
                    <a:pt x="1306148" y="0"/>
                  </a:lnTo>
                  <a:cubicBezTo>
                    <a:pt x="1326113" y="0"/>
                    <a:pt x="1345260" y="7931"/>
                    <a:pt x="1359377" y="22048"/>
                  </a:cubicBezTo>
                  <a:cubicBezTo>
                    <a:pt x="1373495" y="36166"/>
                    <a:pt x="1381426" y="55313"/>
                    <a:pt x="1381426" y="75277"/>
                  </a:cubicBezTo>
                  <a:lnTo>
                    <a:pt x="1381426" y="275742"/>
                  </a:lnTo>
                  <a:cubicBezTo>
                    <a:pt x="1381426" y="295707"/>
                    <a:pt x="1373495" y="314854"/>
                    <a:pt x="1359377" y="328971"/>
                  </a:cubicBezTo>
                  <a:cubicBezTo>
                    <a:pt x="1345260" y="343089"/>
                    <a:pt x="1326113" y="351020"/>
                    <a:pt x="1306148" y="351020"/>
                  </a:cubicBezTo>
                  <a:lnTo>
                    <a:pt x="75277" y="351020"/>
                  </a:lnTo>
                  <a:cubicBezTo>
                    <a:pt x="55313" y="351020"/>
                    <a:pt x="36166" y="343089"/>
                    <a:pt x="22048" y="328971"/>
                  </a:cubicBezTo>
                  <a:cubicBezTo>
                    <a:pt x="7931" y="314854"/>
                    <a:pt x="0" y="295707"/>
                    <a:pt x="0" y="275742"/>
                  </a:cubicBezTo>
                  <a:lnTo>
                    <a:pt x="0" y="75277"/>
                  </a:lnTo>
                  <a:cubicBezTo>
                    <a:pt x="0" y="55313"/>
                    <a:pt x="7931" y="36166"/>
                    <a:pt x="22048" y="22048"/>
                  </a:cubicBezTo>
                  <a:cubicBezTo>
                    <a:pt x="36166" y="7931"/>
                    <a:pt x="55313" y="0"/>
                    <a:pt x="75277" y="0"/>
                  </a:cubicBez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l="50000" t="50000" r="50000" b="50000"/>
              </a:path>
            </a:gradFill>
          </p:spPr>
          <p:txBody>
            <a:bodyPr/>
            <a:lstStyle/>
            <a:p>
              <a:endParaRPr lang="en-AZ"/>
            </a:p>
          </p:txBody>
        </p:sp>
        <p:sp>
          <p:nvSpPr>
            <p:cNvPr id="4" name="TextBox 4"/>
            <p:cNvSpPr txBox="1"/>
            <p:nvPr/>
          </p:nvSpPr>
          <p:spPr>
            <a:xfrm>
              <a:off x="0" y="-47625"/>
              <a:ext cx="1381426" cy="39864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3804900" y="4477111"/>
            <a:ext cx="5118100" cy="1332778"/>
            <a:chOff x="0" y="0"/>
            <a:chExt cx="1347977" cy="351020"/>
          </a:xfrm>
        </p:grpSpPr>
        <p:sp>
          <p:nvSpPr>
            <p:cNvPr id="6" name="Freeform 6"/>
            <p:cNvSpPr/>
            <p:nvPr/>
          </p:nvSpPr>
          <p:spPr>
            <a:xfrm>
              <a:off x="0" y="0"/>
              <a:ext cx="1347977" cy="351020"/>
            </a:xfrm>
            <a:custGeom>
              <a:avLst/>
              <a:gdLst/>
              <a:ahLst/>
              <a:cxnLst/>
              <a:rect l="l" t="t" r="r" b="b"/>
              <a:pathLst>
                <a:path w="1347977" h="351020">
                  <a:moveTo>
                    <a:pt x="77145" y="0"/>
                  </a:moveTo>
                  <a:lnTo>
                    <a:pt x="1270832" y="0"/>
                  </a:lnTo>
                  <a:cubicBezTo>
                    <a:pt x="1291292" y="0"/>
                    <a:pt x="1310914" y="8128"/>
                    <a:pt x="1325382" y="22595"/>
                  </a:cubicBezTo>
                  <a:cubicBezTo>
                    <a:pt x="1339849" y="37063"/>
                    <a:pt x="1347977" y="56685"/>
                    <a:pt x="1347977" y="77145"/>
                  </a:cubicBezTo>
                  <a:lnTo>
                    <a:pt x="1347977" y="273874"/>
                  </a:lnTo>
                  <a:cubicBezTo>
                    <a:pt x="1347977" y="316480"/>
                    <a:pt x="1313438" y="351020"/>
                    <a:pt x="1270832" y="351020"/>
                  </a:cubicBezTo>
                  <a:lnTo>
                    <a:pt x="77145" y="351020"/>
                  </a:lnTo>
                  <a:cubicBezTo>
                    <a:pt x="34539" y="351020"/>
                    <a:pt x="0" y="316480"/>
                    <a:pt x="0" y="273874"/>
                  </a:cubicBezTo>
                  <a:lnTo>
                    <a:pt x="0" y="77145"/>
                  </a:lnTo>
                  <a:cubicBezTo>
                    <a:pt x="0" y="34539"/>
                    <a:pt x="34539" y="0"/>
                    <a:pt x="77145" y="0"/>
                  </a:cubicBezTo>
                  <a:close/>
                </a:path>
              </a:pathLst>
            </a:custGeom>
            <a:gradFill rotWithShape="1">
              <a:gsLst>
                <a:gs pos="0">
                  <a:srgbClr val="000000">
                    <a:alpha val="100000"/>
                  </a:srgbClr>
                </a:gs>
                <a:gs pos="50000">
                  <a:srgbClr val="34606B">
                    <a:alpha val="100000"/>
                  </a:srgbClr>
                </a:gs>
                <a:gs pos="100000">
                  <a:srgbClr val="009D8D">
                    <a:alpha val="100000"/>
                  </a:srgbClr>
                </a:gs>
              </a:gsLst>
              <a:path path="circle">
                <a:fillToRect l="50000" t="50000" r="50000" b="50000"/>
              </a:path>
            </a:gradFill>
          </p:spPr>
          <p:txBody>
            <a:bodyPr/>
            <a:lstStyle/>
            <a:p>
              <a:endParaRPr lang="en-AZ"/>
            </a:p>
          </p:txBody>
        </p:sp>
        <p:sp>
          <p:nvSpPr>
            <p:cNvPr id="7" name="TextBox 7"/>
            <p:cNvSpPr txBox="1"/>
            <p:nvPr/>
          </p:nvSpPr>
          <p:spPr>
            <a:xfrm>
              <a:off x="0" y="-47625"/>
              <a:ext cx="1347977" cy="398645"/>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4933297" y="4544508"/>
            <a:ext cx="8421405" cy="1265381"/>
          </a:xfrm>
          <a:prstGeom prst="rect">
            <a:avLst/>
          </a:prstGeom>
        </p:spPr>
        <p:txBody>
          <a:bodyPr lIns="0" tIns="0" rIns="0" bIns="0" rtlCol="0" anchor="t">
            <a:spAutoFit/>
          </a:bodyPr>
          <a:lstStyle/>
          <a:p>
            <a:pPr algn="ctr">
              <a:lnSpc>
                <a:spcPts val="10334"/>
              </a:lnSpc>
            </a:pPr>
            <a:r>
              <a:rPr lang="en-US" sz="7382" b="1">
                <a:gradFill>
                  <a:gsLst>
                    <a:gs pos="0">
                      <a:srgbClr val="000000">
                        <a:alpha val="100000"/>
                      </a:srgbClr>
                    </a:gs>
                    <a:gs pos="50000">
                      <a:srgbClr val="34606B">
                        <a:alpha val="100000"/>
                      </a:srgbClr>
                    </a:gs>
                    <a:gs pos="100000">
                      <a:srgbClr val="009D8D">
                        <a:alpha val="100000"/>
                      </a:srgbClr>
                    </a:gs>
                  </a:gsLst>
                  <a:path path="circle">
                    <a:fillToRect l="50000" t="50000" r="50000" b="50000"/>
                  </a:path>
                </a:gradFill>
                <a:latin typeface="League Spartan"/>
                <a:ea typeface="League Spartan"/>
                <a:cs typeface="League Spartan"/>
                <a:sym typeface="League Spartan"/>
              </a:rPr>
              <a:t>THANK YOU</a:t>
            </a:r>
          </a:p>
        </p:txBody>
      </p:sp>
      <p:sp>
        <p:nvSpPr>
          <p:cNvPr id="9" name="TextBox 9"/>
          <p:cNvSpPr txBox="1"/>
          <p:nvPr/>
        </p:nvSpPr>
        <p:spPr>
          <a:xfrm>
            <a:off x="7101521" y="9811827"/>
            <a:ext cx="4084959" cy="266700"/>
          </a:xfrm>
          <a:prstGeom prst="rect">
            <a:avLst/>
          </a:prstGeom>
        </p:spPr>
        <p:txBody>
          <a:bodyPr lIns="0" tIns="0" rIns="0" bIns="0" rtlCol="0" anchor="t">
            <a:spAutoFit/>
          </a:bodyPr>
          <a:lstStyle/>
          <a:p>
            <a:pPr algn="ctr">
              <a:lnSpc>
                <a:spcPts val="2100"/>
              </a:lnSpc>
              <a:spcBef>
                <a:spcPct val="0"/>
              </a:spcBef>
            </a:pPr>
            <a:r>
              <a:rPr lang="en-US" sz="1500" dirty="0">
                <a:gradFill>
                  <a:gsLst>
                    <a:gs pos="0">
                      <a:srgbClr val="34606B">
                        <a:alpha val="40000"/>
                      </a:srgbClr>
                    </a:gs>
                    <a:gs pos="100000">
                      <a:srgbClr val="009D8D">
                        <a:alpha val="40000"/>
                      </a:srgbClr>
                    </a:gs>
                  </a:gsLst>
                  <a:lin ang="5400000"/>
                </a:gradFill>
                <a:latin typeface="Helvetica Now Display"/>
                <a:ea typeface="Helvetica Now Display"/>
                <a:cs typeface="Helvetica Now Display"/>
                <a:sym typeface="Helvetica Now Display"/>
              </a:rPr>
              <a:t>© OIC Labour Centre. All rights reserved.</a:t>
            </a:r>
          </a:p>
        </p:txBody>
      </p:sp>
    </p:spTree>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rgbClr val="34606B">
                <a:alpha val="100000"/>
              </a:srgbClr>
            </a:gs>
            <a:gs pos="100000">
              <a:srgbClr val="009D8D">
                <a:alpha val="100000"/>
              </a:srgbClr>
            </a:gs>
          </a:gsLst>
          <a:lin ang="5400000"/>
        </a:gradFill>
        <a:effectLst/>
      </p:bgPr>
    </p:bg>
    <p:spTree>
      <p:nvGrpSpPr>
        <p:cNvPr id="1" name=""/>
        <p:cNvGrpSpPr/>
        <p:nvPr/>
      </p:nvGrpSpPr>
      <p:grpSpPr>
        <a:xfrm>
          <a:off x="0" y="0"/>
          <a:ext cx="0" cy="0"/>
          <a:chOff x="0" y="0"/>
          <a:chExt cx="0" cy="0"/>
        </a:xfrm>
      </p:grpSpPr>
      <p:sp>
        <p:nvSpPr>
          <p:cNvPr id="2" name="Freeform 2"/>
          <p:cNvSpPr/>
          <p:nvPr/>
        </p:nvSpPr>
        <p:spPr>
          <a:xfrm rot="6240928">
            <a:off x="-2674834" y="243840"/>
            <a:ext cx="11254195" cy="10849177"/>
          </a:xfrm>
          <a:custGeom>
            <a:avLst/>
            <a:gdLst/>
            <a:ahLst/>
            <a:cxnLst/>
            <a:rect l="l" t="t" r="r" b="b"/>
            <a:pathLst>
              <a:path w="11254195" h="10849177">
                <a:moveTo>
                  <a:pt x="0" y="0"/>
                </a:moveTo>
                <a:lnTo>
                  <a:pt x="11254195" y="0"/>
                </a:lnTo>
                <a:lnTo>
                  <a:pt x="11254195" y="10849177"/>
                </a:lnTo>
                <a:lnTo>
                  <a:pt x="0" y="10849177"/>
                </a:lnTo>
                <a:lnTo>
                  <a:pt x="0" y="0"/>
                </a:lnTo>
                <a:close/>
              </a:path>
            </a:pathLst>
          </a:custGeom>
          <a:blipFill>
            <a:blip>
              <a:alphaModFix amt="7999"/>
              <a:extLst>
                <a:ext uri="{96DAC541-7B7A-43D3-8B79-37D633B846F1}">
                  <asvg:svgBlip xmlns:asvg="http://schemas.microsoft.com/office/drawing/2016/SVG/main" r:embed="rId2"/>
                </a:ext>
              </a:extLst>
            </a:blip>
            <a:stretch>
              <a:fillRect/>
            </a:stretch>
          </a:blipFill>
        </p:spPr>
        <p:txBody>
          <a:bodyPr/>
          <a:lstStyle/>
          <a:p>
            <a:endParaRPr lang="en-AZ"/>
          </a:p>
        </p:txBody>
      </p:sp>
      <p:sp>
        <p:nvSpPr>
          <p:cNvPr id="3" name="Freeform 3"/>
          <p:cNvSpPr/>
          <p:nvPr/>
        </p:nvSpPr>
        <p:spPr>
          <a:xfrm>
            <a:off x="3488213" y="825345"/>
            <a:ext cx="11311573" cy="7388704"/>
          </a:xfrm>
          <a:custGeom>
            <a:avLst/>
            <a:gdLst/>
            <a:ahLst/>
            <a:cxnLst/>
            <a:rect l="l" t="t" r="r" b="b"/>
            <a:pathLst>
              <a:path w="11311573" h="7388704">
                <a:moveTo>
                  <a:pt x="0" y="0"/>
                </a:moveTo>
                <a:lnTo>
                  <a:pt x="11311574" y="0"/>
                </a:lnTo>
                <a:lnTo>
                  <a:pt x="11311574" y="7388704"/>
                </a:lnTo>
                <a:lnTo>
                  <a:pt x="0" y="7388704"/>
                </a:lnTo>
                <a:lnTo>
                  <a:pt x="0" y="0"/>
                </a:lnTo>
                <a:close/>
              </a:path>
            </a:pathLst>
          </a:custGeom>
          <a:blipFill>
            <a:blip r:embed="rId3"/>
            <a:stretch>
              <a:fillRect/>
            </a:stretch>
          </a:blipFill>
        </p:spPr>
        <p:txBody>
          <a:bodyPr/>
          <a:lstStyle/>
          <a:p>
            <a:endParaRPr lang="en-AZ"/>
          </a:p>
        </p:txBody>
      </p:sp>
      <p:sp>
        <p:nvSpPr>
          <p:cNvPr id="4" name="Freeform 4"/>
          <p:cNvSpPr/>
          <p:nvPr/>
        </p:nvSpPr>
        <p:spPr>
          <a:xfrm>
            <a:off x="1255076" y="8951649"/>
            <a:ext cx="268924" cy="264524"/>
          </a:xfrm>
          <a:custGeom>
            <a:avLst/>
            <a:gdLst/>
            <a:ahLst/>
            <a:cxnLst/>
            <a:rect l="l" t="t" r="r" b="b"/>
            <a:pathLst>
              <a:path w="268924" h="264524">
                <a:moveTo>
                  <a:pt x="0" y="0"/>
                </a:moveTo>
                <a:lnTo>
                  <a:pt x="268924" y="0"/>
                </a:lnTo>
                <a:lnTo>
                  <a:pt x="268924" y="264524"/>
                </a:lnTo>
                <a:lnTo>
                  <a:pt x="0" y="26452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Z"/>
          </a:p>
        </p:txBody>
      </p:sp>
      <p:sp>
        <p:nvSpPr>
          <p:cNvPr id="5" name="Freeform 5"/>
          <p:cNvSpPr/>
          <p:nvPr/>
        </p:nvSpPr>
        <p:spPr>
          <a:xfrm>
            <a:off x="5418432" y="8954203"/>
            <a:ext cx="217869" cy="222315"/>
          </a:xfrm>
          <a:custGeom>
            <a:avLst/>
            <a:gdLst/>
            <a:ahLst/>
            <a:cxnLst/>
            <a:rect l="l" t="t" r="r" b="b"/>
            <a:pathLst>
              <a:path w="217869" h="222315">
                <a:moveTo>
                  <a:pt x="0" y="0"/>
                </a:moveTo>
                <a:lnTo>
                  <a:pt x="217869" y="0"/>
                </a:lnTo>
                <a:lnTo>
                  <a:pt x="217869" y="222315"/>
                </a:lnTo>
                <a:lnTo>
                  <a:pt x="0" y="22231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Z"/>
          </a:p>
        </p:txBody>
      </p:sp>
      <p:grpSp>
        <p:nvGrpSpPr>
          <p:cNvPr id="6" name="Group 6"/>
          <p:cNvGrpSpPr/>
          <p:nvPr/>
        </p:nvGrpSpPr>
        <p:grpSpPr>
          <a:xfrm>
            <a:off x="9456925" y="8934375"/>
            <a:ext cx="261970" cy="261970"/>
            <a:chOff x="0" y="0"/>
            <a:chExt cx="104268" cy="104268"/>
          </a:xfrm>
        </p:grpSpPr>
        <p:sp>
          <p:nvSpPr>
            <p:cNvPr id="7" name="Freeform 7"/>
            <p:cNvSpPr/>
            <p:nvPr/>
          </p:nvSpPr>
          <p:spPr>
            <a:xfrm>
              <a:off x="0" y="0"/>
              <a:ext cx="104268" cy="104268"/>
            </a:xfrm>
            <a:custGeom>
              <a:avLst/>
              <a:gdLst/>
              <a:ahLst/>
              <a:cxnLst/>
              <a:rect l="l" t="t" r="r" b="b"/>
              <a:pathLst>
                <a:path w="104268" h="104268">
                  <a:moveTo>
                    <a:pt x="52134" y="0"/>
                  </a:moveTo>
                  <a:lnTo>
                    <a:pt x="52134" y="0"/>
                  </a:lnTo>
                  <a:cubicBezTo>
                    <a:pt x="80927" y="0"/>
                    <a:pt x="104268" y="23341"/>
                    <a:pt x="104268" y="52134"/>
                  </a:cubicBezTo>
                  <a:lnTo>
                    <a:pt x="104268" y="52134"/>
                  </a:lnTo>
                  <a:cubicBezTo>
                    <a:pt x="104268" y="65961"/>
                    <a:pt x="98776" y="79222"/>
                    <a:pt x="88999" y="88999"/>
                  </a:cubicBezTo>
                  <a:cubicBezTo>
                    <a:pt x="79222" y="98776"/>
                    <a:pt x="65961" y="104268"/>
                    <a:pt x="52134" y="104268"/>
                  </a:cubicBezTo>
                  <a:lnTo>
                    <a:pt x="52134" y="104268"/>
                  </a:lnTo>
                  <a:cubicBezTo>
                    <a:pt x="38307" y="104268"/>
                    <a:pt x="25047" y="98776"/>
                    <a:pt x="15270" y="88999"/>
                  </a:cubicBezTo>
                  <a:cubicBezTo>
                    <a:pt x="5493" y="79222"/>
                    <a:pt x="0" y="65961"/>
                    <a:pt x="0" y="52134"/>
                  </a:cubicBezTo>
                  <a:lnTo>
                    <a:pt x="0" y="52134"/>
                  </a:lnTo>
                  <a:cubicBezTo>
                    <a:pt x="0" y="38307"/>
                    <a:pt x="5493" y="25047"/>
                    <a:pt x="15270" y="15270"/>
                  </a:cubicBezTo>
                  <a:cubicBezTo>
                    <a:pt x="25047" y="5493"/>
                    <a:pt x="38307" y="0"/>
                    <a:pt x="52134" y="0"/>
                  </a:cubicBezTo>
                  <a:close/>
                </a:path>
              </a:pathLst>
            </a:custGeom>
            <a:ln w="19050" cap="sq">
              <a:solidFill>
                <a:srgbClr val="FFFFFF"/>
              </a:solidFill>
              <a:prstDash val="solid"/>
              <a:miter/>
            </a:ln>
          </p:spPr>
          <p:txBody>
            <a:bodyPr/>
            <a:lstStyle/>
            <a:p>
              <a:endParaRPr lang="en-AZ"/>
            </a:p>
          </p:txBody>
        </p:sp>
        <p:sp>
          <p:nvSpPr>
            <p:cNvPr id="8" name="TextBox 8"/>
            <p:cNvSpPr txBox="1"/>
            <p:nvPr/>
          </p:nvSpPr>
          <p:spPr>
            <a:xfrm>
              <a:off x="0" y="-47625"/>
              <a:ext cx="104268" cy="151893"/>
            </a:xfrm>
            <a:prstGeom prst="rect">
              <a:avLst/>
            </a:prstGeom>
          </p:spPr>
          <p:txBody>
            <a:bodyPr lIns="50800" tIns="50800" rIns="50800" bIns="50800" rtlCol="0" anchor="ctr"/>
            <a:lstStyle/>
            <a:p>
              <a:pPr algn="ctr">
                <a:lnSpc>
                  <a:spcPts val="3499"/>
                </a:lnSpc>
              </a:pPr>
              <a:endParaRPr/>
            </a:p>
          </p:txBody>
        </p:sp>
      </p:grpSp>
      <p:sp>
        <p:nvSpPr>
          <p:cNvPr id="9" name="Freeform 9"/>
          <p:cNvSpPr/>
          <p:nvPr/>
        </p:nvSpPr>
        <p:spPr>
          <a:xfrm>
            <a:off x="9542800" y="8979323"/>
            <a:ext cx="81344" cy="172074"/>
          </a:xfrm>
          <a:custGeom>
            <a:avLst/>
            <a:gdLst/>
            <a:ahLst/>
            <a:cxnLst/>
            <a:rect l="l" t="t" r="r" b="b"/>
            <a:pathLst>
              <a:path w="81344" h="172074">
                <a:moveTo>
                  <a:pt x="0" y="0"/>
                </a:moveTo>
                <a:lnTo>
                  <a:pt x="81344" y="0"/>
                </a:lnTo>
                <a:lnTo>
                  <a:pt x="81344" y="172075"/>
                </a:lnTo>
                <a:lnTo>
                  <a:pt x="0" y="17207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Z"/>
          </a:p>
        </p:txBody>
      </p:sp>
      <p:grpSp>
        <p:nvGrpSpPr>
          <p:cNvPr id="10" name="Group 10"/>
          <p:cNvGrpSpPr/>
          <p:nvPr/>
        </p:nvGrpSpPr>
        <p:grpSpPr>
          <a:xfrm>
            <a:off x="14059582" y="8924781"/>
            <a:ext cx="261970" cy="261970"/>
            <a:chOff x="0" y="0"/>
            <a:chExt cx="104268" cy="104268"/>
          </a:xfrm>
        </p:grpSpPr>
        <p:sp>
          <p:nvSpPr>
            <p:cNvPr id="11" name="Freeform 11"/>
            <p:cNvSpPr/>
            <p:nvPr/>
          </p:nvSpPr>
          <p:spPr>
            <a:xfrm>
              <a:off x="0" y="0"/>
              <a:ext cx="104268" cy="104268"/>
            </a:xfrm>
            <a:custGeom>
              <a:avLst/>
              <a:gdLst/>
              <a:ahLst/>
              <a:cxnLst/>
              <a:rect l="l" t="t" r="r" b="b"/>
              <a:pathLst>
                <a:path w="104268" h="104268">
                  <a:moveTo>
                    <a:pt x="52134" y="0"/>
                  </a:moveTo>
                  <a:lnTo>
                    <a:pt x="52134" y="0"/>
                  </a:lnTo>
                  <a:cubicBezTo>
                    <a:pt x="80927" y="0"/>
                    <a:pt x="104268" y="23341"/>
                    <a:pt x="104268" y="52134"/>
                  </a:cubicBezTo>
                  <a:lnTo>
                    <a:pt x="104268" y="52134"/>
                  </a:lnTo>
                  <a:cubicBezTo>
                    <a:pt x="104268" y="65961"/>
                    <a:pt x="98776" y="79222"/>
                    <a:pt x="88999" y="88999"/>
                  </a:cubicBezTo>
                  <a:cubicBezTo>
                    <a:pt x="79222" y="98776"/>
                    <a:pt x="65961" y="104268"/>
                    <a:pt x="52134" y="104268"/>
                  </a:cubicBezTo>
                  <a:lnTo>
                    <a:pt x="52134" y="104268"/>
                  </a:lnTo>
                  <a:cubicBezTo>
                    <a:pt x="38307" y="104268"/>
                    <a:pt x="25047" y="98776"/>
                    <a:pt x="15270" y="88999"/>
                  </a:cubicBezTo>
                  <a:cubicBezTo>
                    <a:pt x="5493" y="79222"/>
                    <a:pt x="0" y="65961"/>
                    <a:pt x="0" y="52134"/>
                  </a:cubicBezTo>
                  <a:lnTo>
                    <a:pt x="0" y="52134"/>
                  </a:lnTo>
                  <a:cubicBezTo>
                    <a:pt x="0" y="38307"/>
                    <a:pt x="5493" y="25047"/>
                    <a:pt x="15270" y="15270"/>
                  </a:cubicBezTo>
                  <a:cubicBezTo>
                    <a:pt x="25047" y="5493"/>
                    <a:pt x="38307" y="0"/>
                    <a:pt x="52134" y="0"/>
                  </a:cubicBezTo>
                  <a:close/>
                </a:path>
              </a:pathLst>
            </a:custGeom>
            <a:ln w="19050" cap="sq">
              <a:solidFill>
                <a:srgbClr val="FFFFFF"/>
              </a:solidFill>
              <a:prstDash val="solid"/>
              <a:miter/>
            </a:ln>
          </p:spPr>
          <p:txBody>
            <a:bodyPr/>
            <a:lstStyle/>
            <a:p>
              <a:endParaRPr lang="en-AZ"/>
            </a:p>
          </p:txBody>
        </p:sp>
        <p:sp>
          <p:nvSpPr>
            <p:cNvPr id="12" name="TextBox 12"/>
            <p:cNvSpPr txBox="1"/>
            <p:nvPr/>
          </p:nvSpPr>
          <p:spPr>
            <a:xfrm>
              <a:off x="0" y="-47625"/>
              <a:ext cx="104268" cy="151893"/>
            </a:xfrm>
            <a:prstGeom prst="rect">
              <a:avLst/>
            </a:prstGeom>
          </p:spPr>
          <p:txBody>
            <a:bodyPr lIns="50800" tIns="50800" rIns="50800" bIns="50800" rtlCol="0" anchor="ctr"/>
            <a:lstStyle/>
            <a:p>
              <a:pPr algn="ctr">
                <a:lnSpc>
                  <a:spcPts val="3499"/>
                </a:lnSpc>
              </a:pPr>
              <a:endParaRPr/>
            </a:p>
          </p:txBody>
        </p:sp>
      </p:grpSp>
      <p:sp>
        <p:nvSpPr>
          <p:cNvPr id="13" name="TextBox 13"/>
          <p:cNvSpPr txBox="1"/>
          <p:nvPr/>
        </p:nvSpPr>
        <p:spPr>
          <a:xfrm>
            <a:off x="1582893" y="8876448"/>
            <a:ext cx="2181679" cy="340029"/>
          </a:xfrm>
          <a:prstGeom prst="rect">
            <a:avLst/>
          </a:prstGeom>
        </p:spPr>
        <p:txBody>
          <a:bodyPr wrap="square" lIns="0" tIns="0" rIns="0" bIns="0" rtlCol="0" anchor="t">
            <a:spAutoFit/>
          </a:bodyPr>
          <a:lstStyle/>
          <a:p>
            <a:pPr algn="ctr">
              <a:lnSpc>
                <a:spcPts val="2800"/>
              </a:lnSpc>
              <a:spcBef>
                <a:spcPct val="0"/>
              </a:spcBef>
            </a:pPr>
            <a:r>
              <a:rPr lang="en-US" sz="2000" spc="90" dirty="0" err="1">
                <a:solidFill>
                  <a:srgbClr val="FFFFFF"/>
                </a:solidFill>
                <a:latin typeface="Helvetica Now Display"/>
                <a:ea typeface="Helvetica Now Display"/>
                <a:cs typeface="Helvetica Now Display"/>
                <a:sym typeface="Helvetica Now Display"/>
              </a:rPr>
              <a:t>www.lc-oic.org</a:t>
            </a:r>
            <a:endParaRPr lang="en-US" sz="2000" spc="90" dirty="0">
              <a:solidFill>
                <a:srgbClr val="FFFFFF"/>
              </a:solidFill>
              <a:latin typeface="Helvetica Now Display"/>
              <a:ea typeface="Helvetica Now Display"/>
              <a:cs typeface="Helvetica Now Display"/>
              <a:sym typeface="Helvetica Now Display"/>
            </a:endParaRPr>
          </a:p>
        </p:txBody>
      </p:sp>
      <p:sp>
        <p:nvSpPr>
          <p:cNvPr id="14" name="TextBox 14"/>
          <p:cNvSpPr txBox="1"/>
          <p:nvPr/>
        </p:nvSpPr>
        <p:spPr>
          <a:xfrm>
            <a:off x="9825141" y="8895345"/>
            <a:ext cx="2524783" cy="340029"/>
          </a:xfrm>
          <a:prstGeom prst="rect">
            <a:avLst/>
          </a:prstGeom>
        </p:spPr>
        <p:txBody>
          <a:bodyPr wrap="square" lIns="0" tIns="0" rIns="0" bIns="0" rtlCol="0" anchor="t">
            <a:spAutoFit/>
          </a:bodyPr>
          <a:lstStyle/>
          <a:p>
            <a:pPr algn="ctr">
              <a:lnSpc>
                <a:spcPts val="2800"/>
              </a:lnSpc>
              <a:spcBef>
                <a:spcPct val="0"/>
              </a:spcBef>
            </a:pPr>
            <a:r>
              <a:rPr lang="en-US" sz="2000" spc="90" dirty="0">
                <a:solidFill>
                  <a:srgbClr val="FFFFFF"/>
                </a:solidFill>
                <a:latin typeface="Helvetica Now Display"/>
                <a:ea typeface="Helvetica Now Display"/>
                <a:cs typeface="Helvetica Now Display"/>
                <a:sym typeface="Helvetica Now Display"/>
              </a:rPr>
              <a:t>OIC Labour Centre</a:t>
            </a:r>
          </a:p>
        </p:txBody>
      </p:sp>
      <p:sp>
        <p:nvSpPr>
          <p:cNvPr id="15" name="TextBox 15"/>
          <p:cNvSpPr txBox="1"/>
          <p:nvPr/>
        </p:nvSpPr>
        <p:spPr>
          <a:xfrm>
            <a:off x="5680849" y="8876448"/>
            <a:ext cx="2583588" cy="340029"/>
          </a:xfrm>
          <a:prstGeom prst="rect">
            <a:avLst/>
          </a:prstGeom>
        </p:spPr>
        <p:txBody>
          <a:bodyPr wrap="square" lIns="0" tIns="0" rIns="0" bIns="0" rtlCol="0" anchor="t">
            <a:spAutoFit/>
          </a:bodyPr>
          <a:lstStyle/>
          <a:p>
            <a:pPr algn="ctr">
              <a:lnSpc>
                <a:spcPts val="2800"/>
              </a:lnSpc>
              <a:spcBef>
                <a:spcPct val="0"/>
              </a:spcBef>
            </a:pPr>
            <a:r>
              <a:rPr lang="en-US" sz="2000" spc="90" dirty="0" err="1">
                <a:solidFill>
                  <a:srgbClr val="FFFFFF"/>
                </a:solidFill>
                <a:latin typeface="Helvetica Now Display"/>
                <a:ea typeface="Helvetica Now Display"/>
                <a:cs typeface="Helvetica Now Display"/>
                <a:sym typeface="Helvetica Now Display"/>
              </a:rPr>
              <a:t>OICLabourCentre</a:t>
            </a:r>
            <a:endParaRPr lang="en-US" sz="2000" spc="90" dirty="0">
              <a:solidFill>
                <a:srgbClr val="FFFFFF"/>
              </a:solidFill>
              <a:latin typeface="Helvetica Now Display"/>
              <a:ea typeface="Helvetica Now Display"/>
              <a:cs typeface="Helvetica Now Display"/>
              <a:sym typeface="Helvetica Now Display"/>
            </a:endParaRPr>
          </a:p>
        </p:txBody>
      </p:sp>
      <p:sp>
        <p:nvSpPr>
          <p:cNvPr id="16" name="TextBox 16"/>
          <p:cNvSpPr txBox="1"/>
          <p:nvPr/>
        </p:nvSpPr>
        <p:spPr>
          <a:xfrm>
            <a:off x="14413676" y="8895345"/>
            <a:ext cx="2520728" cy="340029"/>
          </a:xfrm>
          <a:prstGeom prst="rect">
            <a:avLst/>
          </a:prstGeom>
        </p:spPr>
        <p:txBody>
          <a:bodyPr wrap="square" lIns="0" tIns="0" rIns="0" bIns="0" rtlCol="0" anchor="t">
            <a:spAutoFit/>
          </a:bodyPr>
          <a:lstStyle/>
          <a:p>
            <a:pPr algn="ctr">
              <a:lnSpc>
                <a:spcPts val="2800"/>
              </a:lnSpc>
              <a:spcBef>
                <a:spcPct val="0"/>
              </a:spcBef>
            </a:pPr>
            <a:r>
              <a:rPr lang="en-US" sz="2000" spc="90" dirty="0">
                <a:solidFill>
                  <a:srgbClr val="FFFFFF"/>
                </a:solidFill>
                <a:latin typeface="Helvetica Now Display"/>
                <a:ea typeface="Helvetica Now Display"/>
                <a:cs typeface="Helvetica Now Display"/>
                <a:sym typeface="Helvetica Now Display"/>
              </a:rPr>
              <a:t>OIC Labour Centre</a:t>
            </a:r>
          </a:p>
        </p:txBody>
      </p:sp>
      <p:sp>
        <p:nvSpPr>
          <p:cNvPr id="17" name="TextBox 17"/>
          <p:cNvSpPr txBox="1"/>
          <p:nvPr/>
        </p:nvSpPr>
        <p:spPr>
          <a:xfrm>
            <a:off x="14098814" y="8939171"/>
            <a:ext cx="183505" cy="257175"/>
          </a:xfrm>
          <a:prstGeom prst="rect">
            <a:avLst/>
          </a:prstGeom>
        </p:spPr>
        <p:txBody>
          <a:bodyPr lIns="0" tIns="0" rIns="0" bIns="0" rtlCol="0" anchor="t">
            <a:spAutoFit/>
          </a:bodyPr>
          <a:lstStyle/>
          <a:p>
            <a:pPr algn="ctr">
              <a:lnSpc>
                <a:spcPts val="2100"/>
              </a:lnSpc>
              <a:spcBef>
                <a:spcPct val="0"/>
              </a:spcBef>
            </a:pPr>
            <a:r>
              <a:rPr lang="en-US" sz="1500">
                <a:solidFill>
                  <a:srgbClr val="FFFFFF"/>
                </a:solidFill>
                <a:latin typeface="League Spartan"/>
                <a:ea typeface="League Spartan"/>
                <a:cs typeface="League Spartan"/>
                <a:sym typeface="League Spartan"/>
              </a:rPr>
              <a:t>in</a:t>
            </a: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2220</TotalTime>
  <Words>1497</Words>
  <Application>Microsoft Office PowerPoint</Application>
  <PresentationFormat>Custom</PresentationFormat>
  <Paragraphs>279</Paragraphs>
  <Slides>26</Slides>
  <Notes>0</Notes>
  <HiddenSlides>0</HiddenSlides>
  <MMClips>0</MMClips>
  <ScaleCrop>false</ScaleCrop>
  <HeadingPairs>
    <vt:vector size="6" baseType="variant">
      <vt:variant>
        <vt:lpstr>Fonts Used</vt:lpstr>
      </vt:variant>
      <vt:variant>
        <vt:i4>20</vt:i4>
      </vt:variant>
      <vt:variant>
        <vt:lpstr>Theme</vt:lpstr>
      </vt:variant>
      <vt:variant>
        <vt:i4>1</vt:i4>
      </vt:variant>
      <vt:variant>
        <vt:lpstr>Slide Titles</vt:lpstr>
      </vt:variant>
      <vt:variant>
        <vt:i4>26</vt:i4>
      </vt:variant>
    </vt:vector>
  </HeadingPairs>
  <TitlesOfParts>
    <vt:vector size="47" baseType="lpstr">
      <vt:lpstr>Open Sauce</vt:lpstr>
      <vt:lpstr>Arial</vt:lpstr>
      <vt:lpstr>Open Sauce Light</vt:lpstr>
      <vt:lpstr>Aileron Bold</vt:lpstr>
      <vt:lpstr>Open Sauce Bold</vt:lpstr>
      <vt:lpstr>TT Hoves Bold</vt:lpstr>
      <vt:lpstr>Canva Sans</vt:lpstr>
      <vt:lpstr>Poppins Semi-Bold</vt:lpstr>
      <vt:lpstr>Poppins</vt:lpstr>
      <vt:lpstr>Calibri</vt:lpstr>
      <vt:lpstr>Open Sauce Bold Italics</vt:lpstr>
      <vt:lpstr>Helvetica Now Display</vt:lpstr>
      <vt:lpstr>Open Sauce Semi-Bold</vt:lpstr>
      <vt:lpstr>Open Sauce Medium Italics</vt:lpstr>
      <vt:lpstr>Open Sauce Medium</vt:lpstr>
      <vt:lpstr>Open Sauce Heavy Italics</vt:lpstr>
      <vt:lpstr>League Spartan</vt:lpstr>
      <vt:lpstr>Helvetica Now Display Italics</vt:lpstr>
      <vt:lpstr>Open Sauce Italics</vt:lpstr>
      <vt:lpstr>Open Sauce Heavy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COMCEC</dc:title>
  <dc:creator>Khurram M</dc:creator>
  <cp:lastModifiedBy>Khurram M</cp:lastModifiedBy>
  <cp:revision>12</cp:revision>
  <dcterms:created xsi:type="dcterms:W3CDTF">2006-08-16T00:00:00Z</dcterms:created>
  <dcterms:modified xsi:type="dcterms:W3CDTF">2026-09-14T06:17:14Z</dcterms:modified>
  <dc:identifier>DAHOyh3I-H0</dc:identifier>
</cp:coreProperties>
</file>