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9.xml" ContentType="application/vnd.openxmlformats-officedocument.drawingml.chart+xml"/>
  <Override PartName="/ppt/notesSlides/notesSlide23.xml" ContentType="application/vnd.openxmlformats-officedocument.presentationml.notesSlide+xml"/>
  <Override PartName="/ppt/charts/chart10.xml" ContentType="application/vnd.openxmlformats-officedocument.drawingml.chart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470" r:id="rId4"/>
    <p:sldId id="286" r:id="rId5"/>
    <p:sldId id="287" r:id="rId6"/>
    <p:sldId id="465" r:id="rId7"/>
    <p:sldId id="261" r:id="rId8"/>
    <p:sldId id="262" r:id="rId9"/>
    <p:sldId id="263" r:id="rId10"/>
    <p:sldId id="264" r:id="rId11"/>
    <p:sldId id="466" r:id="rId12"/>
    <p:sldId id="266" r:id="rId13"/>
    <p:sldId id="4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468" r:id="rId22"/>
    <p:sldId id="469" r:id="rId23"/>
    <p:sldId id="275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358542-3E1A-5148-BCE6-3A06929BD683}" v="10" dt="2026-09-16T11:20:16.910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919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200" y="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0f3af4604f77fcd/USB%20Drive/Projects/COMCEC/Crowdfunding%202026/Data/SDR%202025-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0f3af4604f77fcd/USB%20Drive/Projects/COMCEC/Crowdfunding%202026/Data/WB%20Global-financial-development-database%20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0f3af4604f77fcd/USB%20Drive/Projects/COMCEC/Crowdfunding%202026/Data/WB_Global%20Findex%20Database%20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0f3af4604f77fcd/USB%20Drive/Projects/COMCEC/Crowdfunding%202026/Data/ICD-TR%20IF%20Development%20Report%20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0f3af4604f77fcd/USB%20Drive/Projects/COMCEC/Crowdfunding%202026/Data/WIPO_Global%20Innovation%20Index%20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0f3af4604f77fcd/USB%20Drive/Projects/COMCEC/Crowdfunding%202026/Data/WIPO%20Innovation%20Index%20Componentss%20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0f3af4604f77fcd/USB%20Drive/Projects/COMCEC/Crowdfunding%202026/Data/WB_Global%20Findex%20Database%202025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0f3af4604f77fcd/USB%20Drive/Projects/COMCEC/Crowdfunding%202026/Data/WB_Global%20Findex%20Database%20202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spc="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en-GB" sz="2160" b="1" i="0" u="none" strike="noStrike" baseline="0" dirty="0">
                <a:effectLst/>
              </a:rPr>
              <a:t>SDG Index Scores 2025 </a:t>
            </a:r>
            <a:endParaRPr lang="en-GB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'OIC Index Score Analysis'!$B$205:$B$210</c:f>
              <c:strCache>
                <c:ptCount val="6"/>
                <c:pt idx="0">
                  <c:v>Low-income Countries</c:v>
                </c:pt>
                <c:pt idx="1">
                  <c:v>Lower-middle-income Countries</c:v>
                </c:pt>
                <c:pt idx="2">
                  <c:v>Upper-middle-income Countries</c:v>
                </c:pt>
                <c:pt idx="3">
                  <c:v>High-income Countries</c:v>
                </c:pt>
                <c:pt idx="4">
                  <c:v>World</c:v>
                </c:pt>
                <c:pt idx="5">
                  <c:v>OIC (56)</c:v>
                </c:pt>
              </c:strCache>
            </c:strRef>
          </c:cat>
          <c:val>
            <c:numRef>
              <c:f>'OIC Index Score Analysis'!$C$205:$C$210</c:f>
              <c:numCache>
                <c:formatCode>0.0</c:formatCode>
                <c:ptCount val="6"/>
                <c:pt idx="0">
                  <c:v>51.196904982599101</c:v>
                </c:pt>
                <c:pt idx="1">
                  <c:v>64.08954090696885</c:v>
                </c:pt>
                <c:pt idx="2">
                  <c:v>72.949758840505893</c:v>
                </c:pt>
                <c:pt idx="3">
                  <c:v>77.756391634835751</c:v>
                </c:pt>
                <c:pt idx="4">
                  <c:v>68.565411353026064</c:v>
                </c:pt>
                <c:pt idx="5">
                  <c:v>62.543922184866169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7E-B248-927E-0B695FF141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99456"/>
        <c:axId val="1494976"/>
      </c:barChart>
      <c:catAx>
        <c:axId val="1499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494976"/>
        <c:crosses val="autoZero"/>
        <c:auto val="1"/>
        <c:lblAlgn val="ctr"/>
        <c:lblOffset val="100"/>
        <c:noMultiLvlLbl val="0"/>
      </c:catAx>
      <c:valAx>
        <c:axId val="149497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499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Cambria" panose="020405030504060302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Analysis!$B$11</c:f>
              <c:strCache>
                <c:ptCount val="1"/>
                <c:pt idx="0">
                  <c:v>Deposit money banks' assets to GDP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Analysis!$A$12:$A$17</c:f>
              <c:strCache>
                <c:ptCount val="6"/>
                <c:pt idx="0">
                  <c:v>World 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OIC</c:v>
                </c:pt>
              </c:strCache>
            </c:strRef>
          </c:cat>
          <c:val>
            <c:numRef>
              <c:f>Analysis!$B$12:$B$17</c:f>
              <c:numCache>
                <c:formatCode>0.0</c:formatCode>
                <c:ptCount val="6"/>
                <c:pt idx="0">
                  <c:v>70.703636363636363</c:v>
                </c:pt>
                <c:pt idx="1">
                  <c:v>102.64772727272725</c:v>
                </c:pt>
                <c:pt idx="2">
                  <c:v>69.425454545454556</c:v>
                </c:pt>
                <c:pt idx="3">
                  <c:v>53.724499999999999</c:v>
                </c:pt>
                <c:pt idx="4">
                  <c:v>26.027999999999999</c:v>
                </c:pt>
                <c:pt idx="5">
                  <c:v>49.136410256410244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77-1742-8253-3EC520549CE5}"/>
            </c:ext>
          </c:extLst>
        </c:ser>
        <c:ser>
          <c:idx val="1"/>
          <c:order val="1"/>
          <c:tx>
            <c:strRef>
              <c:f>Analysis!$C$11</c:f>
              <c:strCache>
                <c:ptCount val="1"/>
                <c:pt idx="0">
                  <c:v>Nonbank financial institutions’ assets to GDP (%)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Analysis!$A$12:$A$17</c:f>
              <c:strCache>
                <c:ptCount val="6"/>
                <c:pt idx="0">
                  <c:v>World 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OIC</c:v>
                </c:pt>
              </c:strCache>
            </c:strRef>
          </c:cat>
          <c:val>
            <c:numRef>
              <c:f>Analysis!$C$12:$C$17</c:f>
              <c:numCache>
                <c:formatCode>0.0</c:formatCode>
                <c:ptCount val="6"/>
                <c:pt idx="0">
                  <c:v>17.909361702127661</c:v>
                </c:pt>
                <c:pt idx="1">
                  <c:v>32.822222222222223</c:v>
                </c:pt>
                <c:pt idx="2">
                  <c:v>16.483636363636364</c:v>
                </c:pt>
                <c:pt idx="3">
                  <c:v>12.292857142857144</c:v>
                </c:pt>
                <c:pt idx="4">
                  <c:v>5.8</c:v>
                </c:pt>
                <c:pt idx="5">
                  <c:v>7.7875000000000005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77-1742-8253-3EC520549CE5}"/>
            </c:ext>
          </c:extLst>
        </c:ser>
        <c:ser>
          <c:idx val="2"/>
          <c:order val="2"/>
          <c:tx>
            <c:strRef>
              <c:f>Analysis!$D$11</c:f>
              <c:strCache>
                <c:ptCount val="1"/>
                <c:pt idx="0">
                  <c:v>Stock market capitalization to GDP (%) (2020)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Analysis!$A$12:$A$17</c:f>
              <c:strCache>
                <c:ptCount val="6"/>
                <c:pt idx="0">
                  <c:v>World 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OIC</c:v>
                </c:pt>
              </c:strCache>
            </c:strRef>
          </c:cat>
          <c:val>
            <c:numRef>
              <c:f>Analysis!$D$12:$D$17</c:f>
              <c:numCache>
                <c:formatCode>0.0</c:formatCode>
                <c:ptCount val="6"/>
                <c:pt idx="0">
                  <c:v>97.778363235294094</c:v>
                </c:pt>
                <c:pt idx="1">
                  <c:v>130.62955029411768</c:v>
                </c:pt>
                <c:pt idx="2">
                  <c:v>68.075505294117647</c:v>
                </c:pt>
                <c:pt idx="3">
                  <c:v>61.778847058823537</c:v>
                </c:pt>
                <c:pt idx="5">
                  <c:v>47.39064444444444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77-1742-8253-3EC520549CE5}"/>
            </c:ext>
          </c:extLst>
        </c:ser>
        <c:ser>
          <c:idx val="3"/>
          <c:order val="3"/>
          <c:tx>
            <c:strRef>
              <c:f>Analysis!$E$11</c:f>
              <c:strCache>
                <c:ptCount val="1"/>
                <c:pt idx="0">
                  <c:v>Insurance company assets to GDP (%) (2020)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Analysis!$A$12:$A$17</c:f>
              <c:strCache>
                <c:ptCount val="6"/>
                <c:pt idx="0">
                  <c:v>World 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OIC</c:v>
                </c:pt>
              </c:strCache>
            </c:strRef>
          </c:cat>
          <c:val>
            <c:numRef>
              <c:f>Analysis!$E$12:$E$17</c:f>
              <c:numCache>
                <c:formatCode>0.0</c:formatCode>
                <c:ptCount val="6"/>
                <c:pt idx="0">
                  <c:v>26.957093607176468</c:v>
                </c:pt>
                <c:pt idx="1">
                  <c:v>45.350839269047619</c:v>
                </c:pt>
                <c:pt idx="2">
                  <c:v>11.787671218518518</c:v>
                </c:pt>
                <c:pt idx="3">
                  <c:v>4.0094135281818186</c:v>
                </c:pt>
                <c:pt idx="4">
                  <c:v>4.8494071200000004</c:v>
                </c:pt>
                <c:pt idx="5">
                  <c:v>5.7655483545454542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77-1742-8253-3EC520549CE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92096959"/>
        <c:axId val="2092102335"/>
      </c:barChart>
      <c:catAx>
        <c:axId val="20920969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2102335"/>
        <c:crosses val="autoZero"/>
        <c:auto val="1"/>
        <c:lblAlgn val="ctr"/>
        <c:lblOffset val="100"/>
        <c:noMultiLvlLbl val="0"/>
      </c:catAx>
      <c:valAx>
        <c:axId val="20921023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20969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Analyses!$B$16</c:f>
              <c:strCache>
                <c:ptCount val="1"/>
                <c:pt idx="0">
                  <c:v>Bank or similar financial institution account (%, age 15+)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Analyses!$A$17:$A$22</c:f>
              <c:strCache>
                <c:ptCount val="6"/>
                <c:pt idx="0">
                  <c:v>OIC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World</c:v>
                </c:pt>
              </c:strCache>
            </c:strRef>
          </c:cat>
          <c:val>
            <c:numRef>
              <c:f>Analyses!$B$17:$B$22</c:f>
              <c:numCache>
                <c:formatCode>0%</c:formatCode>
                <c:ptCount val="6"/>
                <c:pt idx="0">
                  <c:v>0.42322676323196756</c:v>
                </c:pt>
                <c:pt idx="1">
                  <c:v>0.91940823527932192</c:v>
                </c:pt>
                <c:pt idx="2">
                  <c:v>0.65584774413404812</c:v>
                </c:pt>
                <c:pt idx="3">
                  <c:v>0.44717715928365587</c:v>
                </c:pt>
                <c:pt idx="4">
                  <c:v>0.2093264698938623</c:v>
                </c:pt>
                <c:pt idx="5">
                  <c:v>0.63367759629097098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1-7E4C-AC79-02C47CE9BEF7}"/>
            </c:ext>
          </c:extLst>
        </c:ser>
        <c:ser>
          <c:idx val="1"/>
          <c:order val="1"/>
          <c:tx>
            <c:strRef>
              <c:f>Analyses!$C$16</c:f>
              <c:strCache>
                <c:ptCount val="1"/>
                <c:pt idx="0">
                  <c:v>Saved at a bank or similar financial institution (%, age 15+)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Analyses!$A$17:$A$22</c:f>
              <c:strCache>
                <c:ptCount val="6"/>
                <c:pt idx="0">
                  <c:v>OIC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World</c:v>
                </c:pt>
              </c:strCache>
            </c:strRef>
          </c:cat>
          <c:val>
            <c:numRef>
              <c:f>Analyses!$C$17:$C$22</c:f>
              <c:numCache>
                <c:formatCode>0%</c:formatCode>
                <c:ptCount val="6"/>
                <c:pt idx="0">
                  <c:v>0.15212141990941211</c:v>
                </c:pt>
                <c:pt idx="1">
                  <c:v>0.34349539699066217</c:v>
                </c:pt>
                <c:pt idx="2">
                  <c:v>0.24494405906850439</c:v>
                </c:pt>
                <c:pt idx="3">
                  <c:v>0.15660363397162358</c:v>
                </c:pt>
                <c:pt idx="4">
                  <c:v>0.10332635337770613</c:v>
                </c:pt>
                <c:pt idx="5">
                  <c:v>0.19179924001345278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71-7E4C-AC79-02C47CE9BEF7}"/>
            </c:ext>
          </c:extLst>
        </c:ser>
        <c:ser>
          <c:idx val="2"/>
          <c:order val="2"/>
          <c:tx>
            <c:strRef>
              <c:f>Analyses!$D$16</c:f>
              <c:strCache>
                <c:ptCount val="1"/>
                <c:pt idx="0">
                  <c:v>Borrowed from a formal bank or similar financial institution (%, age 15+)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Analyses!$A$17:$A$22</c:f>
              <c:strCache>
                <c:ptCount val="6"/>
                <c:pt idx="0">
                  <c:v>OIC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World</c:v>
                </c:pt>
              </c:strCache>
            </c:strRef>
          </c:cat>
          <c:val>
            <c:numRef>
              <c:f>Analyses!$D$17:$D$22</c:f>
              <c:numCache>
                <c:formatCode>0%</c:formatCode>
                <c:ptCount val="6"/>
                <c:pt idx="0">
                  <c:v>0.11542699563311533</c:v>
                </c:pt>
                <c:pt idx="1">
                  <c:v>0.21841289270987177</c:v>
                </c:pt>
                <c:pt idx="2">
                  <c:v>0.18612714346311857</c:v>
                </c:pt>
                <c:pt idx="3">
                  <c:v>0.11330513435575193</c:v>
                </c:pt>
                <c:pt idx="4">
                  <c:v>6.5732961128385003E-2</c:v>
                </c:pt>
                <c:pt idx="5">
                  <c:v>0.13872435993077276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71-7E4C-AC79-02C47CE9BE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4491391"/>
        <c:axId val="1484496319"/>
      </c:barChart>
      <c:catAx>
        <c:axId val="1484491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484496319"/>
        <c:crosses val="autoZero"/>
        <c:auto val="1"/>
        <c:lblAlgn val="ctr"/>
        <c:lblOffset val="100"/>
        <c:noMultiLvlLbl val="0"/>
      </c:catAx>
      <c:valAx>
        <c:axId val="148449631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484491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Cambria" panose="020405030504060302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Assets (USD Billions)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8805672501661946E-2"/>
                  <c:y val="4.24259714571251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AD-E145-8263-8B846CFEB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Islamic Banking </c:v>
                </c:pt>
                <c:pt idx="1">
                  <c:v>Sukuk</c:v>
                </c:pt>
                <c:pt idx="2">
                  <c:v>Islamic Funds</c:v>
                </c:pt>
                <c:pt idx="3">
                  <c:v>Takaful</c:v>
                </c:pt>
                <c:pt idx="4">
                  <c:v>Other IFIs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4318</c:v>
                </c:pt>
                <c:pt idx="1">
                  <c:v>1031</c:v>
                </c:pt>
                <c:pt idx="2" formatCode="General">
                  <c:v>308</c:v>
                </c:pt>
                <c:pt idx="3" formatCode="General">
                  <c:v>136</c:v>
                </c:pt>
                <c:pt idx="4" formatCode="General">
                  <c:v>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AD-E145-8263-8B846CFEB5C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5133568"/>
        <c:axId val="387933376"/>
      </c:barChart>
      <c:scatterChart>
        <c:scatterStyle val="lineMarker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% of total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9.9483870967741698E-3"/>
                  <c:y val="-3.83631713554987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AD-E145-8263-8B846CFEB5CD}"/>
                </c:ext>
              </c:extLst>
            </c:dLbl>
            <c:dLbl>
              <c:idx val="1"/>
              <c:layout>
                <c:manualLayout>
                  <c:x val="2.2064516129032259E-3"/>
                  <c:y val="-7.41687979539642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AD-E145-8263-8B846CFEB5CD}"/>
                </c:ext>
              </c:extLst>
            </c:dLbl>
            <c:dLbl>
              <c:idx val="2"/>
              <c:layout>
                <c:manualLayout>
                  <c:x val="-2.1603251206502506E-2"/>
                  <c:y val="-6.13810741687979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AD-E145-8263-8B846CFEB5CD}"/>
                </c:ext>
              </c:extLst>
            </c:dLbl>
            <c:dLbl>
              <c:idx val="3"/>
              <c:layout>
                <c:manualLayout>
                  <c:x val="1.4804126661211443E-3"/>
                  <c:y val="-6.32151712261263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114161887530514E-2"/>
                      <c:h val="6.15985254807575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5AD-E145-8263-8B846CFEB5CD}"/>
                </c:ext>
              </c:extLst>
            </c:dLbl>
            <c:dLbl>
              <c:idx val="4"/>
              <c:layout>
                <c:manualLayout>
                  <c:x val="-8.6731070869631218E-3"/>
                  <c:y val="-8.33397307549995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5AD-E145-8263-8B846CFEB5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strRef>
              <c:f>Sheet1!$A$2:$A$6</c:f>
              <c:strCache>
                <c:ptCount val="5"/>
                <c:pt idx="0">
                  <c:v>Islamic Banking </c:v>
                </c:pt>
                <c:pt idx="1">
                  <c:v>Sukuk</c:v>
                </c:pt>
                <c:pt idx="2">
                  <c:v>Islamic Funds</c:v>
                </c:pt>
                <c:pt idx="3">
                  <c:v>Takaful</c:v>
                </c:pt>
                <c:pt idx="4">
                  <c:v>Other IFIs</c:v>
                </c:pt>
              </c:strCache>
            </c:strRef>
          </c:xVal>
          <c:yVal>
            <c:numRef>
              <c:f>Sheet1!$C$2:$C$6</c:f>
              <c:numCache>
                <c:formatCode>0.0%</c:formatCode>
                <c:ptCount val="5"/>
                <c:pt idx="0">
                  <c:v>0.72134981623788841</c:v>
                </c:pt>
                <c:pt idx="1">
                  <c:v>0.17223521550283996</c:v>
                </c:pt>
                <c:pt idx="2">
                  <c:v>5.145339124624123E-2</c:v>
                </c:pt>
                <c:pt idx="3">
                  <c:v>2.2719679251587035E-2</c:v>
                </c:pt>
                <c:pt idx="4">
                  <c:v>3.2241897761443365E-2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95AD-E145-8263-8B846CFEB5C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axId val="348261440"/>
        <c:axId val="348270848"/>
      </c:scatterChart>
      <c:catAx>
        <c:axId val="24513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87933376"/>
        <c:crossesAt val="0"/>
        <c:auto val="1"/>
        <c:lblAlgn val="ctr"/>
        <c:lblOffset val="100"/>
        <c:noMultiLvlLbl val="0"/>
      </c:catAx>
      <c:valAx>
        <c:axId val="38793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GB"/>
                  <a:t>USD Billion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245133568"/>
        <c:crosses val="autoZero"/>
        <c:crossBetween val="between"/>
        <c:majorUnit val="1000"/>
      </c:valAx>
      <c:valAx>
        <c:axId val="34827084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GB"/>
                  <a:t>% of total assets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348261440"/>
        <c:crosses val="max"/>
        <c:crossBetween val="midCat"/>
        <c:majorUnit val="0.2"/>
      </c:valAx>
      <c:valAx>
        <c:axId val="348261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8270848"/>
        <c:crossesAt val="0.2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Cambria" panose="020405030504060302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2000" b="1" dirty="0">
                <a:effectLst/>
              </a:rPr>
              <a:t>WIPO Global Innovation Index (2024)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OIC!$G$15:$G$17</c:f>
              <c:strCache>
                <c:ptCount val="3"/>
                <c:pt idx="0">
                  <c:v>OIC Average (37)</c:v>
                </c:pt>
                <c:pt idx="1">
                  <c:v>World Average (133)</c:v>
                </c:pt>
                <c:pt idx="2">
                  <c:v>Top 10 Countries</c:v>
                </c:pt>
              </c:strCache>
            </c:strRef>
          </c:cat>
          <c:val>
            <c:numRef>
              <c:f>OIC!$H$15:$H$17</c:f>
              <c:numCache>
                <c:formatCode>0.0</c:formatCode>
                <c:ptCount val="3"/>
                <c:pt idx="0">
                  <c:v>23.042955943243243</c:v>
                </c:pt>
                <c:pt idx="1">
                  <c:v>31.43631595563911</c:v>
                </c:pt>
                <c:pt idx="2">
                  <c:v>61.100427749999994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6F-6C40-B766-4977B38227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96824319"/>
        <c:axId val="2096829695"/>
      </c:barChart>
      <c:catAx>
        <c:axId val="20968243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6829695"/>
        <c:crosses val="autoZero"/>
        <c:auto val="1"/>
        <c:lblAlgn val="ctr"/>
        <c:lblOffset val="100"/>
        <c:noMultiLvlLbl val="0"/>
      </c:catAx>
      <c:valAx>
        <c:axId val="209682969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096824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216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b="1" dirty="0"/>
              <a:t>Inputs for WIPO Innovation Index (2024)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21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Analysis!$A$2</c:f>
              <c:strCache>
                <c:ptCount val="1"/>
                <c:pt idx="0">
                  <c:v>Top 10 Countries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Analysis!$B$1:$F$1</c:f>
              <c:strCache>
                <c:ptCount val="5"/>
                <c:pt idx="0">
                  <c:v>Institutions</c:v>
                </c:pt>
                <c:pt idx="1">
                  <c:v>Human capital and research</c:v>
                </c:pt>
                <c:pt idx="2">
                  <c:v>Infrastructure</c:v>
                </c:pt>
                <c:pt idx="3">
                  <c:v>Market sophistication</c:v>
                </c:pt>
                <c:pt idx="4">
                  <c:v>Business sophistication</c:v>
                </c:pt>
              </c:strCache>
            </c:strRef>
          </c:cat>
          <c:val>
            <c:numRef>
              <c:f>Analysis!$B$2:$F$2</c:f>
              <c:numCache>
                <c:formatCode>0.0</c:formatCode>
                <c:ptCount val="5"/>
                <c:pt idx="0">
                  <c:v>85.448456043416087</c:v>
                </c:pt>
                <c:pt idx="1">
                  <c:v>61.830269527165612</c:v>
                </c:pt>
                <c:pt idx="2">
                  <c:v>62.487652526753322</c:v>
                </c:pt>
                <c:pt idx="3">
                  <c:v>67.115808449833963</c:v>
                </c:pt>
                <c:pt idx="4">
                  <c:v>64.758730505303248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A-8C47-82D4-4BEB902B79D2}"/>
            </c:ext>
          </c:extLst>
        </c:ser>
        <c:ser>
          <c:idx val="1"/>
          <c:order val="1"/>
          <c:tx>
            <c:strRef>
              <c:f>Analysis!$A$3</c:f>
              <c:strCache>
                <c:ptCount val="1"/>
                <c:pt idx="0">
                  <c:v>World Average (133)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Analysis!$B$1:$F$1</c:f>
              <c:strCache>
                <c:ptCount val="5"/>
                <c:pt idx="0">
                  <c:v>Institutions</c:v>
                </c:pt>
                <c:pt idx="1">
                  <c:v>Human capital and research</c:v>
                </c:pt>
                <c:pt idx="2">
                  <c:v>Infrastructure</c:v>
                </c:pt>
                <c:pt idx="3">
                  <c:v>Market sophistication</c:v>
                </c:pt>
                <c:pt idx="4">
                  <c:v>Business sophistication</c:v>
                </c:pt>
              </c:strCache>
            </c:strRef>
          </c:cat>
          <c:val>
            <c:numRef>
              <c:f>Analysis!$B$3:$F$3</c:f>
              <c:numCache>
                <c:formatCode>0.0</c:formatCode>
                <c:ptCount val="5"/>
                <c:pt idx="0">
                  <c:v>48.951400399999997</c:v>
                </c:pt>
                <c:pt idx="1">
                  <c:v>33.044770100000001</c:v>
                </c:pt>
                <c:pt idx="2">
                  <c:v>40.201515800000003</c:v>
                </c:pt>
                <c:pt idx="3">
                  <c:v>34.239774599999997</c:v>
                </c:pt>
                <c:pt idx="4">
                  <c:v>31.314786699999999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5A-8C47-82D4-4BEB902B79D2}"/>
            </c:ext>
          </c:extLst>
        </c:ser>
        <c:ser>
          <c:idx val="2"/>
          <c:order val="2"/>
          <c:tx>
            <c:strRef>
              <c:f>Analysis!$A$4</c:f>
              <c:strCache>
                <c:ptCount val="1"/>
                <c:pt idx="0">
                  <c:v>OIC Average (37)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Analysis!$B$1:$F$1</c:f>
              <c:strCache>
                <c:ptCount val="5"/>
                <c:pt idx="0">
                  <c:v>Institutions</c:v>
                </c:pt>
                <c:pt idx="1">
                  <c:v>Human capital and research</c:v>
                </c:pt>
                <c:pt idx="2">
                  <c:v>Infrastructure</c:v>
                </c:pt>
                <c:pt idx="3">
                  <c:v>Market sophistication</c:v>
                </c:pt>
                <c:pt idx="4">
                  <c:v>Business sophistication</c:v>
                </c:pt>
              </c:strCache>
            </c:strRef>
          </c:cat>
          <c:val>
            <c:numRef>
              <c:f>Analysis!$B$4:$F$4</c:f>
              <c:numCache>
                <c:formatCode>0.0</c:formatCode>
                <c:ptCount val="5"/>
                <c:pt idx="0">
                  <c:v>42.266047777739914</c:v>
                </c:pt>
                <c:pt idx="1">
                  <c:v>26.035424600427344</c:v>
                </c:pt>
                <c:pt idx="2">
                  <c:v>33.065894717623515</c:v>
                </c:pt>
                <c:pt idx="3">
                  <c:v>26.757073031443841</c:v>
                </c:pt>
                <c:pt idx="4">
                  <c:v>21.675025132021567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5A-8C47-82D4-4BEB902B79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53449343"/>
        <c:axId val="2053442623"/>
      </c:barChart>
      <c:catAx>
        <c:axId val="205344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42623"/>
        <c:crosses val="autoZero"/>
        <c:auto val="1"/>
        <c:lblAlgn val="ctr"/>
        <c:lblOffset val="100"/>
        <c:noMultiLvlLbl val="0"/>
      </c:catAx>
      <c:valAx>
        <c:axId val="205344262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0534493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Analyses!$B$35</c:f>
              <c:strCache>
                <c:ptCount val="1"/>
                <c:pt idx="0">
                  <c:v>Own a mobile phone (%, age 15+)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Analyses!$A$36:$A$41</c:f>
              <c:strCache>
                <c:ptCount val="6"/>
                <c:pt idx="0">
                  <c:v>OIC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World</c:v>
                </c:pt>
              </c:strCache>
            </c:strRef>
          </c:cat>
          <c:val>
            <c:numRef>
              <c:f>Analyses!$B$36:$B$41</c:f>
              <c:numCache>
                <c:formatCode>0%</c:formatCode>
                <c:ptCount val="6"/>
                <c:pt idx="0">
                  <c:v>0.84781776332143621</c:v>
                </c:pt>
                <c:pt idx="1">
                  <c:v>0.95656468964182584</c:v>
                </c:pt>
                <c:pt idx="2">
                  <c:v>0.90950994776580496</c:v>
                </c:pt>
                <c:pt idx="3">
                  <c:v>0.84393975195666715</c:v>
                </c:pt>
                <c:pt idx="4">
                  <c:v>0.68107125174290128</c:v>
                </c:pt>
                <c:pt idx="5">
                  <c:v>0.88046527561895505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E-6A43-8FB9-5C875274F291}"/>
            </c:ext>
          </c:extLst>
        </c:ser>
        <c:ser>
          <c:idx val="1"/>
          <c:order val="1"/>
          <c:tx>
            <c:strRef>
              <c:f>Analyses!$C$35</c:f>
              <c:strCache>
                <c:ptCount val="1"/>
                <c:pt idx="0">
                  <c:v>Main mobile phone is a smartphone (%, age 15+)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Analyses!$A$36:$A$41</c:f>
              <c:strCache>
                <c:ptCount val="6"/>
                <c:pt idx="0">
                  <c:v>OIC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World</c:v>
                </c:pt>
              </c:strCache>
            </c:strRef>
          </c:cat>
          <c:val>
            <c:numRef>
              <c:f>Analyses!$C$36:$C$41</c:f>
              <c:numCache>
                <c:formatCode>0%</c:formatCode>
                <c:ptCount val="6"/>
                <c:pt idx="0">
                  <c:v>0.60122099460183975</c:v>
                </c:pt>
                <c:pt idx="1">
                  <c:v>0.87933724008036873</c:v>
                </c:pt>
                <c:pt idx="2">
                  <c:v>0.74876867749198583</c:v>
                </c:pt>
                <c:pt idx="3">
                  <c:v>0.59918497328992137</c:v>
                </c:pt>
                <c:pt idx="4">
                  <c:v>0.27271318446370857</c:v>
                </c:pt>
                <c:pt idx="5">
                  <c:v>0.69545786595712167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8E-6A43-8FB9-5C875274F291}"/>
            </c:ext>
          </c:extLst>
        </c:ser>
        <c:ser>
          <c:idx val="2"/>
          <c:order val="2"/>
          <c:tx>
            <c:strRef>
              <c:f>Analyses!$D$35</c:f>
              <c:strCache>
                <c:ptCount val="1"/>
                <c:pt idx="0">
                  <c:v>Daily internet use (%, age 15+)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Analyses!$A$36:$A$41</c:f>
              <c:strCache>
                <c:ptCount val="6"/>
                <c:pt idx="0">
                  <c:v>OIC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World</c:v>
                </c:pt>
              </c:strCache>
            </c:strRef>
          </c:cat>
          <c:val>
            <c:numRef>
              <c:f>Analyses!$D$36:$D$41</c:f>
              <c:numCache>
                <c:formatCode>0%</c:formatCode>
                <c:ptCount val="6"/>
                <c:pt idx="0">
                  <c:v>0.41273237379848926</c:v>
                </c:pt>
                <c:pt idx="1">
                  <c:v>0.61451828425858102</c:v>
                </c:pt>
                <c:pt idx="2">
                  <c:v>0.65102817828661075</c:v>
                </c:pt>
                <c:pt idx="3">
                  <c:v>0.44963525009743188</c:v>
                </c:pt>
                <c:pt idx="4">
                  <c:v>0.15301650100643102</c:v>
                </c:pt>
                <c:pt idx="5">
                  <c:v>0.44494504397313706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8E-6A43-8FB9-5C875274F2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94300223"/>
        <c:axId val="1494297983"/>
      </c:barChart>
      <c:catAx>
        <c:axId val="149430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494297983"/>
        <c:crosses val="autoZero"/>
        <c:auto val="1"/>
        <c:lblAlgn val="ctr"/>
        <c:lblOffset val="100"/>
        <c:noMultiLvlLbl val="0"/>
      </c:catAx>
      <c:valAx>
        <c:axId val="149429798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494300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mbria" panose="020405030504060302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Analyses!$B$26</c:f>
              <c:strCache>
                <c:ptCount val="1"/>
                <c:pt idx="0">
                  <c:v>Made or received a digital payment (%, age 15+)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Analyses!$A$27:$A$32</c:f>
              <c:strCache>
                <c:ptCount val="6"/>
                <c:pt idx="0">
                  <c:v>OIC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World</c:v>
                </c:pt>
              </c:strCache>
            </c:strRef>
          </c:cat>
          <c:val>
            <c:numRef>
              <c:f>Analyses!$B$27:$B$32</c:f>
              <c:numCache>
                <c:formatCode>0%</c:formatCode>
                <c:ptCount val="6"/>
                <c:pt idx="0">
                  <c:v>0.45263526830144818</c:v>
                </c:pt>
                <c:pt idx="1">
                  <c:v>0.70400224166015324</c:v>
                </c:pt>
                <c:pt idx="2">
                  <c:v>0.59388786117679859</c:v>
                </c:pt>
                <c:pt idx="3">
                  <c:v>0.46826387163534522</c:v>
                </c:pt>
                <c:pt idx="4">
                  <c:v>0.40666067405780471</c:v>
                </c:pt>
                <c:pt idx="5">
                  <c:v>0.51878675614963621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B-3D48-B74C-4116628A4382}"/>
            </c:ext>
          </c:extLst>
        </c:ser>
        <c:ser>
          <c:idx val="1"/>
          <c:order val="1"/>
          <c:tx>
            <c:strRef>
              <c:f>Analyses!$C$26</c:f>
              <c:strCache>
                <c:ptCount val="1"/>
                <c:pt idx="0">
                  <c:v>Used a mobile phone or the internet to buy something online (%, age 15+)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Analyses!$A$27:$A$32</c:f>
              <c:strCache>
                <c:ptCount val="6"/>
                <c:pt idx="0">
                  <c:v>OIC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World</c:v>
                </c:pt>
              </c:strCache>
            </c:strRef>
          </c:cat>
          <c:val>
            <c:numRef>
              <c:f>Analyses!$C$27:$C$32</c:f>
              <c:numCache>
                <c:formatCode>0%</c:formatCode>
                <c:ptCount val="6"/>
                <c:pt idx="0">
                  <c:v>0.13704973821570915</c:v>
                </c:pt>
                <c:pt idx="1">
                  <c:v>0.37952251088665284</c:v>
                </c:pt>
                <c:pt idx="2">
                  <c:v>0.23823218055761716</c:v>
                </c:pt>
                <c:pt idx="3">
                  <c:v>0.13767943748163486</c:v>
                </c:pt>
                <c:pt idx="4">
                  <c:v>4.5100874150984259E-2</c:v>
                </c:pt>
                <c:pt idx="5">
                  <c:v>0.17430903113342114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9B-3D48-B74C-4116628A4382}"/>
            </c:ext>
          </c:extLst>
        </c:ser>
        <c:ser>
          <c:idx val="2"/>
          <c:order val="2"/>
          <c:tx>
            <c:strRef>
              <c:f>Analyses!$D$26</c:f>
              <c:strCache>
                <c:ptCount val="1"/>
                <c:pt idx="0">
                  <c:v>Borrowed any money from a formal bank or similar financial institution or using a mobile money account (%, age 15+)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Analyses!$A$27:$A$32</c:f>
              <c:strCache>
                <c:ptCount val="6"/>
                <c:pt idx="0">
                  <c:v>OIC</c:v>
                </c:pt>
                <c:pt idx="1">
                  <c:v>High Income</c:v>
                </c:pt>
                <c:pt idx="2">
                  <c:v>Upper Middle Income</c:v>
                </c:pt>
                <c:pt idx="3">
                  <c:v>Lower Middle Income</c:v>
                </c:pt>
                <c:pt idx="4">
                  <c:v>Low Income</c:v>
                </c:pt>
                <c:pt idx="5">
                  <c:v>World</c:v>
                </c:pt>
              </c:strCache>
            </c:strRef>
          </c:cat>
          <c:val>
            <c:numRef>
              <c:f>Analyses!$D$27:$D$32</c:f>
              <c:numCache>
                <c:formatCode>0%</c:formatCode>
                <c:ptCount val="6"/>
                <c:pt idx="0">
                  <c:v>0.13421676490716289</c:v>
                </c:pt>
                <c:pt idx="1">
                  <c:v>0.22106486047317195</c:v>
                </c:pt>
                <c:pt idx="2">
                  <c:v>0.19772788504563563</c:v>
                </c:pt>
                <c:pt idx="3">
                  <c:v>0.14245516615190282</c:v>
                </c:pt>
                <c:pt idx="4">
                  <c:v>0.11170698287984553</c:v>
                </c:pt>
                <c:pt idx="5">
                  <c:v>0.16255215710852605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9B-3D48-B74C-4116628A43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83879103"/>
        <c:axId val="1483867007"/>
      </c:barChart>
      <c:catAx>
        <c:axId val="14838791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US"/>
          </a:p>
        </c:txPr>
        <c:crossAx val="1483867007"/>
        <c:crosses val="autoZero"/>
        <c:auto val="1"/>
        <c:lblAlgn val="ctr"/>
        <c:lblOffset val="100"/>
        <c:noMultiLvlLbl val="0"/>
      </c:catAx>
      <c:valAx>
        <c:axId val="1483867007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483879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834287997403828E-2"/>
          <c:y val="0.72242924500707839"/>
          <c:w val="0.87535291746852051"/>
          <c:h val="0.221850101203917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Cambria" panose="020405030504060302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Islamic fintechs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4675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CF46-F34C-B26B-A218517B2D8E}"/>
              </c:ext>
            </c:extLst>
          </c:dPt>
          <c:dPt>
            <c:idx val="1"/>
            <c:bubble3D val="0"/>
            <c:spPr>
              <a:solidFill>
                <a:srgbClr val="C9A22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F46-F34C-B26B-A218517B2D8E}"/>
              </c:ext>
            </c:extLst>
          </c:dPt>
          <c:dPt>
            <c:idx val="2"/>
            <c:bubble3D val="0"/>
            <c:spPr>
              <a:solidFill>
                <a:srgbClr val="5E9B8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CF46-F34C-B26B-A218517B2D8E}"/>
              </c:ext>
            </c:extLst>
          </c:dPt>
          <c:dPt>
            <c:idx val="3"/>
            <c:bubble3D val="0"/>
            <c:spPr>
              <a:solidFill>
                <a:srgbClr val="B4553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F46-F34C-B26B-A218517B2D8E}"/>
              </c:ext>
            </c:extLst>
          </c:dPt>
          <c:dPt>
            <c:idx val="4"/>
            <c:bubble3D val="0"/>
            <c:spPr>
              <a:solidFill>
                <a:srgbClr val="9A7B1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CF46-F34C-B26B-A218517B2D8E}"/>
              </c:ext>
            </c:extLst>
          </c:dPt>
          <c:dPt>
            <c:idx val="5"/>
            <c:bubble3D val="0"/>
            <c:spPr>
              <a:solidFill>
                <a:srgbClr val="7FA9A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CF46-F34C-B26B-A218517B2D8E}"/>
              </c:ext>
            </c:extLst>
          </c:dPt>
          <c:dPt>
            <c:idx val="6"/>
            <c:bubble3D val="0"/>
            <c:spPr>
              <a:solidFill>
                <a:srgbClr val="B9C6C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CF46-F34C-B26B-A218517B2D8E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46-F34C-B26B-A218517B2D8E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46-F34C-B26B-A218517B2D8E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46-F34C-B26B-A218517B2D8E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F46-F34C-B26B-A218517B2D8E}"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F46-F34C-B26B-A218517B2D8E}"/>
                </c:ext>
              </c:extLst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F46-F34C-B26B-A218517B2D8E}"/>
                </c:ext>
              </c:extLst>
            </c:dLbl>
            <c:dLbl>
              <c:idx val="6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F46-F34C-B26B-A218517B2D8E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MENA-GCC</c:v>
                </c:pt>
                <c:pt idx="1">
                  <c:v>South East Asia</c:v>
                </c:pt>
                <c:pt idx="2">
                  <c:v>Europe</c:v>
                </c:pt>
                <c:pt idx="3">
                  <c:v>South &amp; Central Asia</c:v>
                </c:pt>
                <c:pt idx="4">
                  <c:v>North America</c:v>
                </c:pt>
                <c:pt idx="5">
                  <c:v>MENA-Other</c:v>
                </c:pt>
                <c:pt idx="6">
                  <c:v>Sub-Saharan Africa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165</c:v>
                </c:pt>
                <c:pt idx="1">
                  <c:v>142</c:v>
                </c:pt>
                <c:pt idx="2">
                  <c:v>77</c:v>
                </c:pt>
                <c:pt idx="3">
                  <c:v>37</c:v>
                </c:pt>
                <c:pt idx="4">
                  <c:v>30</c:v>
                </c:pt>
                <c:pt idx="5">
                  <c:v>22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F46-F34C-B26B-A218517B2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Islamic CF platforms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4675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2979-5C45-AEA9-A3AC63D6ACE4}"/>
              </c:ext>
            </c:extLst>
          </c:dPt>
          <c:dPt>
            <c:idx val="1"/>
            <c:bubble3D val="0"/>
            <c:spPr>
              <a:solidFill>
                <a:srgbClr val="C9A22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979-5C45-AEA9-A3AC63D6ACE4}"/>
              </c:ext>
            </c:extLst>
          </c:dPt>
          <c:dPt>
            <c:idx val="2"/>
            <c:bubble3D val="0"/>
            <c:spPr>
              <a:solidFill>
                <a:srgbClr val="5E9B8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979-5C45-AEA9-A3AC63D6ACE4}"/>
              </c:ext>
            </c:extLst>
          </c:dPt>
          <c:dPt>
            <c:idx val="3"/>
            <c:bubble3D val="0"/>
            <c:spPr>
              <a:solidFill>
                <a:srgbClr val="B4553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979-5C45-AEA9-A3AC63D6ACE4}"/>
              </c:ext>
            </c:extLst>
          </c:dPt>
          <c:dPt>
            <c:idx val="4"/>
            <c:bubble3D val="0"/>
            <c:spPr>
              <a:solidFill>
                <a:srgbClr val="9A7B1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2979-5C45-AEA9-A3AC63D6ACE4}"/>
              </c:ext>
            </c:extLst>
          </c:dPt>
          <c:dPt>
            <c:idx val="5"/>
            <c:bubble3D val="0"/>
            <c:spPr>
              <a:solidFill>
                <a:srgbClr val="7FA9A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2979-5C45-AEA9-A3AC63D6ACE4}"/>
              </c:ext>
            </c:extLst>
          </c:dPt>
          <c:dPt>
            <c:idx val="6"/>
            <c:bubble3D val="0"/>
            <c:spPr>
              <a:solidFill>
                <a:srgbClr val="B9C6C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2979-5C45-AEA9-A3AC63D6ACE4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79-5C45-AEA9-A3AC63D6ACE4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79-5C45-AEA9-A3AC63D6ACE4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79-5C45-AEA9-A3AC63D6ACE4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79-5C45-AEA9-A3AC63D6ACE4}"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979-5C45-AEA9-A3AC63D6ACE4}"/>
                </c:ext>
              </c:extLst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979-5C45-AEA9-A3AC63D6ACE4}"/>
                </c:ext>
              </c:extLst>
            </c:dLbl>
            <c:dLbl>
              <c:idx val="6"/>
              <c:numFmt formatCode="0%" sourceLinked="0"/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979-5C45-AEA9-A3AC63D6ACE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South East Asia</c:v>
                </c:pt>
                <c:pt idx="1">
                  <c:v>MENA-GCC</c:v>
                </c:pt>
                <c:pt idx="2">
                  <c:v>Europe</c:v>
                </c:pt>
                <c:pt idx="3">
                  <c:v>South &amp; Central Asia</c:v>
                </c:pt>
                <c:pt idx="4">
                  <c:v>MENA-Other</c:v>
                </c:pt>
                <c:pt idx="5">
                  <c:v>Sub-Saharan Africa</c:v>
                </c:pt>
                <c:pt idx="6">
                  <c:v>North America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</c:v>
                </c:pt>
                <c:pt idx="1">
                  <c:v>16</c:v>
                </c:pt>
                <c:pt idx="2">
                  <c:v>13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979-5C45-AEA9-A3AC63D6A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7FB8C0-BA18-424A-9BB7-46ED02110832}" type="doc">
      <dgm:prSet loTypeId="urn:microsoft.com/office/officeart/2005/8/layout/radial1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C17DB9E5-D9A0-C84A-84DF-639A4E4D3388}">
      <dgm:prSet phldrT="[Text]"/>
      <dgm:spPr/>
      <dgm:t>
        <a:bodyPr/>
        <a:lstStyle/>
        <a:p>
          <a:r>
            <a:rPr lang="en-GB" dirty="0"/>
            <a:t>Fintech Ecosystem</a:t>
          </a:r>
        </a:p>
      </dgm:t>
    </dgm:pt>
    <dgm:pt modelId="{463749F3-F412-FE47-A8DE-31D68903926B}" type="parTrans" cxnId="{853BB805-3FDF-B54F-A9C6-BEAC43986166}">
      <dgm:prSet/>
      <dgm:spPr/>
      <dgm:t>
        <a:bodyPr/>
        <a:lstStyle/>
        <a:p>
          <a:endParaRPr lang="en-GB"/>
        </a:p>
      </dgm:t>
    </dgm:pt>
    <dgm:pt modelId="{E1932C55-F508-E247-B7C6-046A584E16A6}" type="sibTrans" cxnId="{853BB805-3FDF-B54F-A9C6-BEAC43986166}">
      <dgm:prSet/>
      <dgm:spPr/>
      <dgm:t>
        <a:bodyPr/>
        <a:lstStyle/>
        <a:p>
          <a:endParaRPr lang="en-GB"/>
        </a:p>
      </dgm:t>
    </dgm:pt>
    <dgm:pt modelId="{E2B0B562-67ED-2044-AA07-FD0931DADC1A}">
      <dgm:prSet phldrT="[Text]"/>
      <dgm:spPr/>
      <dgm:t>
        <a:bodyPr/>
        <a:lstStyle/>
        <a:p>
          <a:r>
            <a:rPr lang="en-GB" dirty="0"/>
            <a:t>Fintech startups</a:t>
          </a:r>
        </a:p>
      </dgm:t>
    </dgm:pt>
    <dgm:pt modelId="{299244DC-E52E-2343-A575-C1BCEFEAD6A1}" type="parTrans" cxnId="{764836EE-FFE4-9140-8BBD-85AE8AFC511D}">
      <dgm:prSet/>
      <dgm:spPr/>
      <dgm:t>
        <a:bodyPr/>
        <a:lstStyle/>
        <a:p>
          <a:endParaRPr lang="en-GB"/>
        </a:p>
      </dgm:t>
    </dgm:pt>
    <dgm:pt modelId="{635FEEE2-57E0-C64B-972E-3CFBCE96C5A1}" type="sibTrans" cxnId="{764836EE-FFE4-9140-8BBD-85AE8AFC511D}">
      <dgm:prSet/>
      <dgm:spPr/>
      <dgm:t>
        <a:bodyPr/>
        <a:lstStyle/>
        <a:p>
          <a:endParaRPr lang="en-GB"/>
        </a:p>
      </dgm:t>
    </dgm:pt>
    <dgm:pt modelId="{6D5F8551-8FDA-CB41-9AA4-B5F260B6E4F4}">
      <dgm:prSet phldrT="[Text]"/>
      <dgm:spPr/>
      <dgm:t>
        <a:bodyPr/>
        <a:lstStyle/>
        <a:p>
          <a:pPr>
            <a:buNone/>
          </a:pPr>
          <a:r>
            <a:rPr lang="en-GB" i="0" dirty="0"/>
            <a:t>Financial Customers</a:t>
          </a:r>
        </a:p>
      </dgm:t>
    </dgm:pt>
    <dgm:pt modelId="{7F1B458E-75C3-6C41-9467-AE94F3BF92EC}" type="parTrans" cxnId="{BB7217EF-67D4-9C43-BF49-47B34ECA737F}">
      <dgm:prSet/>
      <dgm:spPr/>
      <dgm:t>
        <a:bodyPr/>
        <a:lstStyle/>
        <a:p>
          <a:endParaRPr lang="en-GB"/>
        </a:p>
      </dgm:t>
    </dgm:pt>
    <dgm:pt modelId="{AFF0E9BB-D18B-E84E-A3E9-215991A010E4}" type="sibTrans" cxnId="{BB7217EF-67D4-9C43-BF49-47B34ECA737F}">
      <dgm:prSet/>
      <dgm:spPr/>
      <dgm:t>
        <a:bodyPr/>
        <a:lstStyle/>
        <a:p>
          <a:endParaRPr lang="en-GB"/>
        </a:p>
      </dgm:t>
    </dgm:pt>
    <dgm:pt modelId="{11EEDA5A-2CC8-D944-A782-F1605E080EF6}">
      <dgm:prSet phldrT="[Text]"/>
      <dgm:spPr/>
      <dgm:t>
        <a:bodyPr/>
        <a:lstStyle/>
        <a:p>
          <a:pPr>
            <a:buNone/>
          </a:pPr>
          <a:r>
            <a:rPr lang="en-GB" i="0" dirty="0"/>
            <a:t>Innovation Ecosystems</a:t>
          </a:r>
        </a:p>
      </dgm:t>
    </dgm:pt>
    <dgm:pt modelId="{3A5DF2C3-A503-7049-86F1-C934B14D157F}" type="parTrans" cxnId="{D1258B4B-38B0-8847-8ADD-C934F813A163}">
      <dgm:prSet/>
      <dgm:spPr/>
      <dgm:t>
        <a:bodyPr/>
        <a:lstStyle/>
        <a:p>
          <a:endParaRPr lang="en-GB"/>
        </a:p>
      </dgm:t>
    </dgm:pt>
    <dgm:pt modelId="{38F5372E-89EE-174A-B4FA-D4592665A370}" type="sibTrans" cxnId="{D1258B4B-38B0-8847-8ADD-C934F813A163}">
      <dgm:prSet/>
      <dgm:spPr/>
      <dgm:t>
        <a:bodyPr/>
        <a:lstStyle/>
        <a:p>
          <a:endParaRPr lang="en-GB"/>
        </a:p>
      </dgm:t>
    </dgm:pt>
    <dgm:pt modelId="{862A6D0A-1469-4243-AB0B-B485F58BD9CF}">
      <dgm:prSet phldrT="[Text]"/>
      <dgm:spPr/>
      <dgm:t>
        <a:bodyPr/>
        <a:lstStyle/>
        <a:p>
          <a:pPr>
            <a:buNone/>
          </a:pPr>
          <a:r>
            <a:rPr lang="en-GB" i="0" dirty="0"/>
            <a:t>Technology Infrastructure  &amp; Technology Developers</a:t>
          </a:r>
        </a:p>
      </dgm:t>
    </dgm:pt>
    <dgm:pt modelId="{45DAD7F4-AE61-6945-A71D-9CBF261EE3BD}" type="parTrans" cxnId="{D7246BDD-F454-3641-9136-9E8199090F79}">
      <dgm:prSet/>
      <dgm:spPr/>
      <dgm:t>
        <a:bodyPr/>
        <a:lstStyle/>
        <a:p>
          <a:endParaRPr lang="en-GB"/>
        </a:p>
      </dgm:t>
    </dgm:pt>
    <dgm:pt modelId="{9384CFBD-C98B-A245-B065-9F8E89B4CD69}" type="sibTrans" cxnId="{D7246BDD-F454-3641-9136-9E8199090F79}">
      <dgm:prSet/>
      <dgm:spPr/>
      <dgm:t>
        <a:bodyPr/>
        <a:lstStyle/>
        <a:p>
          <a:endParaRPr lang="en-GB"/>
        </a:p>
      </dgm:t>
    </dgm:pt>
    <dgm:pt modelId="{012FD914-2218-7049-A2AD-A87294FDADDD}">
      <dgm:prSet phldrT="[Text]"/>
      <dgm:spPr/>
      <dgm:t>
        <a:bodyPr/>
        <a:lstStyle/>
        <a:p>
          <a:pPr>
            <a:buNone/>
          </a:pPr>
          <a:r>
            <a:rPr lang="en-GB" i="0" dirty="0"/>
            <a:t>Government and State Institutions</a:t>
          </a:r>
        </a:p>
      </dgm:t>
    </dgm:pt>
    <dgm:pt modelId="{D0DAE2C6-F653-6F4A-97C7-B0526ADE67AA}" type="parTrans" cxnId="{6E9E98F7-36E5-B242-866B-05CFCADC95E3}">
      <dgm:prSet/>
      <dgm:spPr/>
      <dgm:t>
        <a:bodyPr/>
        <a:lstStyle/>
        <a:p>
          <a:endParaRPr lang="en-GB"/>
        </a:p>
      </dgm:t>
    </dgm:pt>
    <dgm:pt modelId="{EECAA0CA-7C71-0244-AD84-77E308CB205A}" type="sibTrans" cxnId="{6E9E98F7-36E5-B242-866B-05CFCADC95E3}">
      <dgm:prSet/>
      <dgm:spPr/>
      <dgm:t>
        <a:bodyPr/>
        <a:lstStyle/>
        <a:p>
          <a:endParaRPr lang="en-GB"/>
        </a:p>
      </dgm:t>
    </dgm:pt>
    <dgm:pt modelId="{FEF2B291-2CE7-AB44-BBD0-9BF78C0FE7D9}">
      <dgm:prSet phldrT="[Text]"/>
      <dgm:spPr/>
      <dgm:t>
        <a:bodyPr/>
        <a:lstStyle/>
        <a:p>
          <a:pPr>
            <a:buNone/>
          </a:pPr>
          <a:r>
            <a:rPr lang="en-GB" i="0" dirty="0"/>
            <a:t>Traditional Financial Institutions</a:t>
          </a:r>
        </a:p>
      </dgm:t>
    </dgm:pt>
    <dgm:pt modelId="{16356060-C07E-864C-9D0B-1EEAA28375C2}" type="parTrans" cxnId="{AE3E6486-F6E7-A449-A64F-6799D4BDE38D}">
      <dgm:prSet/>
      <dgm:spPr/>
      <dgm:t>
        <a:bodyPr/>
        <a:lstStyle/>
        <a:p>
          <a:endParaRPr lang="en-GB"/>
        </a:p>
      </dgm:t>
    </dgm:pt>
    <dgm:pt modelId="{FA5B0359-1643-184F-BD22-5EA0DB34D0BD}" type="sibTrans" cxnId="{AE3E6486-F6E7-A449-A64F-6799D4BDE38D}">
      <dgm:prSet/>
      <dgm:spPr/>
      <dgm:t>
        <a:bodyPr/>
        <a:lstStyle/>
        <a:p>
          <a:endParaRPr lang="en-GB"/>
        </a:p>
      </dgm:t>
    </dgm:pt>
    <dgm:pt modelId="{380073B8-FCC8-634B-A630-00A402CD9BBC}" type="pres">
      <dgm:prSet presAssocID="{C87FB8C0-BA18-424A-9BB7-46ED0211083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F67F432-FB0A-4C4D-9B81-76C745548CBD}" type="pres">
      <dgm:prSet presAssocID="{C17DB9E5-D9A0-C84A-84DF-639A4E4D3388}" presName="centerShape" presStyleLbl="node0" presStyleIdx="0" presStyleCnt="1"/>
      <dgm:spPr/>
    </dgm:pt>
    <dgm:pt modelId="{75D6D2B9-46FB-E642-A6F7-7FD073D2C345}" type="pres">
      <dgm:prSet presAssocID="{299244DC-E52E-2343-A575-C1BCEFEAD6A1}" presName="Name9" presStyleLbl="parChTrans1D2" presStyleIdx="0" presStyleCnt="6"/>
      <dgm:spPr/>
    </dgm:pt>
    <dgm:pt modelId="{6C610F98-0F47-8A43-9118-ABAB56173510}" type="pres">
      <dgm:prSet presAssocID="{299244DC-E52E-2343-A575-C1BCEFEAD6A1}" presName="connTx" presStyleLbl="parChTrans1D2" presStyleIdx="0" presStyleCnt="6"/>
      <dgm:spPr/>
    </dgm:pt>
    <dgm:pt modelId="{CB184391-5B81-5547-8612-264D67E6DE2F}" type="pres">
      <dgm:prSet presAssocID="{E2B0B562-67ED-2044-AA07-FD0931DADC1A}" presName="node" presStyleLbl="node1" presStyleIdx="0" presStyleCnt="6">
        <dgm:presLayoutVars>
          <dgm:bulletEnabled val="1"/>
        </dgm:presLayoutVars>
      </dgm:prSet>
      <dgm:spPr/>
    </dgm:pt>
    <dgm:pt modelId="{172835ED-3E43-DC40-B0B9-D068CF82D54B}" type="pres">
      <dgm:prSet presAssocID="{7F1B458E-75C3-6C41-9467-AE94F3BF92EC}" presName="Name9" presStyleLbl="parChTrans1D2" presStyleIdx="1" presStyleCnt="6"/>
      <dgm:spPr/>
    </dgm:pt>
    <dgm:pt modelId="{2ECF91E5-9849-D84B-A5CB-6E9F465B149F}" type="pres">
      <dgm:prSet presAssocID="{7F1B458E-75C3-6C41-9467-AE94F3BF92EC}" presName="connTx" presStyleLbl="parChTrans1D2" presStyleIdx="1" presStyleCnt="6"/>
      <dgm:spPr/>
    </dgm:pt>
    <dgm:pt modelId="{6FD5A012-1201-3E4E-8946-F82792B289D8}" type="pres">
      <dgm:prSet presAssocID="{6D5F8551-8FDA-CB41-9AA4-B5F260B6E4F4}" presName="node" presStyleLbl="node1" presStyleIdx="1" presStyleCnt="6">
        <dgm:presLayoutVars>
          <dgm:bulletEnabled val="1"/>
        </dgm:presLayoutVars>
      </dgm:prSet>
      <dgm:spPr/>
    </dgm:pt>
    <dgm:pt modelId="{87867906-E051-7240-82EC-B0882CA49724}" type="pres">
      <dgm:prSet presAssocID="{16356060-C07E-864C-9D0B-1EEAA28375C2}" presName="Name9" presStyleLbl="parChTrans1D2" presStyleIdx="2" presStyleCnt="6"/>
      <dgm:spPr/>
    </dgm:pt>
    <dgm:pt modelId="{342D1EB9-42C4-624C-ABA3-9C0DC031569C}" type="pres">
      <dgm:prSet presAssocID="{16356060-C07E-864C-9D0B-1EEAA28375C2}" presName="connTx" presStyleLbl="parChTrans1D2" presStyleIdx="2" presStyleCnt="6"/>
      <dgm:spPr/>
    </dgm:pt>
    <dgm:pt modelId="{60467747-A9F8-D44D-8A46-1D7E0E698F64}" type="pres">
      <dgm:prSet presAssocID="{FEF2B291-2CE7-AB44-BBD0-9BF78C0FE7D9}" presName="node" presStyleLbl="node1" presStyleIdx="2" presStyleCnt="6">
        <dgm:presLayoutVars>
          <dgm:bulletEnabled val="1"/>
        </dgm:presLayoutVars>
      </dgm:prSet>
      <dgm:spPr/>
    </dgm:pt>
    <dgm:pt modelId="{E45260C5-2AA7-DF48-955E-753101940843}" type="pres">
      <dgm:prSet presAssocID="{3A5DF2C3-A503-7049-86F1-C934B14D157F}" presName="Name9" presStyleLbl="parChTrans1D2" presStyleIdx="3" presStyleCnt="6"/>
      <dgm:spPr/>
    </dgm:pt>
    <dgm:pt modelId="{7ED2857B-47D4-9D41-8333-8E3EE728A7BE}" type="pres">
      <dgm:prSet presAssocID="{3A5DF2C3-A503-7049-86F1-C934B14D157F}" presName="connTx" presStyleLbl="parChTrans1D2" presStyleIdx="3" presStyleCnt="6"/>
      <dgm:spPr/>
    </dgm:pt>
    <dgm:pt modelId="{63D81683-AA17-1E41-9DA6-BD41571B625B}" type="pres">
      <dgm:prSet presAssocID="{11EEDA5A-2CC8-D944-A782-F1605E080EF6}" presName="node" presStyleLbl="node1" presStyleIdx="3" presStyleCnt="6">
        <dgm:presLayoutVars>
          <dgm:bulletEnabled val="1"/>
        </dgm:presLayoutVars>
      </dgm:prSet>
      <dgm:spPr/>
    </dgm:pt>
    <dgm:pt modelId="{E228B14A-CC7F-C24A-BCB9-1303797AAD23}" type="pres">
      <dgm:prSet presAssocID="{45DAD7F4-AE61-6945-A71D-9CBF261EE3BD}" presName="Name9" presStyleLbl="parChTrans1D2" presStyleIdx="4" presStyleCnt="6"/>
      <dgm:spPr/>
    </dgm:pt>
    <dgm:pt modelId="{E3115A61-7496-684F-B23C-D42C4ECA9F1D}" type="pres">
      <dgm:prSet presAssocID="{45DAD7F4-AE61-6945-A71D-9CBF261EE3BD}" presName="connTx" presStyleLbl="parChTrans1D2" presStyleIdx="4" presStyleCnt="6"/>
      <dgm:spPr/>
    </dgm:pt>
    <dgm:pt modelId="{E2622081-4D18-7E48-B246-1FCC57E1D8AA}" type="pres">
      <dgm:prSet presAssocID="{862A6D0A-1469-4243-AB0B-B485F58BD9CF}" presName="node" presStyleLbl="node1" presStyleIdx="4" presStyleCnt="6">
        <dgm:presLayoutVars>
          <dgm:bulletEnabled val="1"/>
        </dgm:presLayoutVars>
      </dgm:prSet>
      <dgm:spPr/>
    </dgm:pt>
    <dgm:pt modelId="{C1F33278-068F-7A43-99FC-E48C50402B6F}" type="pres">
      <dgm:prSet presAssocID="{D0DAE2C6-F653-6F4A-97C7-B0526ADE67AA}" presName="Name9" presStyleLbl="parChTrans1D2" presStyleIdx="5" presStyleCnt="6"/>
      <dgm:spPr/>
    </dgm:pt>
    <dgm:pt modelId="{D593392F-54C3-B54A-9ED7-BAC3550E0C5E}" type="pres">
      <dgm:prSet presAssocID="{D0DAE2C6-F653-6F4A-97C7-B0526ADE67AA}" presName="connTx" presStyleLbl="parChTrans1D2" presStyleIdx="5" presStyleCnt="6"/>
      <dgm:spPr/>
    </dgm:pt>
    <dgm:pt modelId="{CF5F621E-EEBA-E04D-9885-FE8C983726FE}" type="pres">
      <dgm:prSet presAssocID="{012FD914-2218-7049-A2AD-A87294FDADDD}" presName="node" presStyleLbl="node1" presStyleIdx="5" presStyleCnt="6">
        <dgm:presLayoutVars>
          <dgm:bulletEnabled val="1"/>
        </dgm:presLayoutVars>
      </dgm:prSet>
      <dgm:spPr/>
    </dgm:pt>
  </dgm:ptLst>
  <dgm:cxnLst>
    <dgm:cxn modelId="{2BC2DF00-43A0-9B48-8562-95C79A6FF0B4}" type="presOf" srcId="{D0DAE2C6-F653-6F4A-97C7-B0526ADE67AA}" destId="{C1F33278-068F-7A43-99FC-E48C50402B6F}" srcOrd="0" destOrd="0" presId="urn:microsoft.com/office/officeart/2005/8/layout/radial1"/>
    <dgm:cxn modelId="{853BB805-3FDF-B54F-A9C6-BEAC43986166}" srcId="{C87FB8C0-BA18-424A-9BB7-46ED02110832}" destId="{C17DB9E5-D9A0-C84A-84DF-639A4E4D3388}" srcOrd="0" destOrd="0" parTransId="{463749F3-F412-FE47-A8DE-31D68903926B}" sibTransId="{E1932C55-F508-E247-B7C6-046A584E16A6}"/>
    <dgm:cxn modelId="{C3AE6B17-8058-ED44-A013-58246B5B9ABA}" type="presOf" srcId="{7F1B458E-75C3-6C41-9467-AE94F3BF92EC}" destId="{2ECF91E5-9849-D84B-A5CB-6E9F465B149F}" srcOrd="1" destOrd="0" presId="urn:microsoft.com/office/officeart/2005/8/layout/radial1"/>
    <dgm:cxn modelId="{A84B3F1E-056D-BE47-AE31-F8228847087B}" type="presOf" srcId="{45DAD7F4-AE61-6945-A71D-9CBF261EE3BD}" destId="{E228B14A-CC7F-C24A-BCB9-1303797AAD23}" srcOrd="0" destOrd="0" presId="urn:microsoft.com/office/officeart/2005/8/layout/radial1"/>
    <dgm:cxn modelId="{5C512635-31AB-5649-9B2A-84AED5124634}" type="presOf" srcId="{16356060-C07E-864C-9D0B-1EEAA28375C2}" destId="{87867906-E051-7240-82EC-B0882CA49724}" srcOrd="0" destOrd="0" presId="urn:microsoft.com/office/officeart/2005/8/layout/radial1"/>
    <dgm:cxn modelId="{2D89C937-E4E3-CC4B-8F75-E8B59587178C}" type="presOf" srcId="{E2B0B562-67ED-2044-AA07-FD0931DADC1A}" destId="{CB184391-5B81-5547-8612-264D67E6DE2F}" srcOrd="0" destOrd="0" presId="urn:microsoft.com/office/officeart/2005/8/layout/radial1"/>
    <dgm:cxn modelId="{2E13ED4A-B469-DE40-B259-075CB094429E}" type="presOf" srcId="{3A5DF2C3-A503-7049-86F1-C934B14D157F}" destId="{E45260C5-2AA7-DF48-955E-753101940843}" srcOrd="0" destOrd="0" presId="urn:microsoft.com/office/officeart/2005/8/layout/radial1"/>
    <dgm:cxn modelId="{D1258B4B-38B0-8847-8ADD-C934F813A163}" srcId="{C17DB9E5-D9A0-C84A-84DF-639A4E4D3388}" destId="{11EEDA5A-2CC8-D944-A782-F1605E080EF6}" srcOrd="3" destOrd="0" parTransId="{3A5DF2C3-A503-7049-86F1-C934B14D157F}" sibTransId="{38F5372E-89EE-174A-B4FA-D4592665A370}"/>
    <dgm:cxn modelId="{526C9C5A-6BC9-B047-94D6-DDFBC268E5BF}" type="presOf" srcId="{012FD914-2218-7049-A2AD-A87294FDADDD}" destId="{CF5F621E-EEBA-E04D-9885-FE8C983726FE}" srcOrd="0" destOrd="0" presId="urn:microsoft.com/office/officeart/2005/8/layout/radial1"/>
    <dgm:cxn modelId="{BDDE2E65-57F4-0C4F-B8D8-F5D9A70AF4F1}" type="presOf" srcId="{3A5DF2C3-A503-7049-86F1-C934B14D157F}" destId="{7ED2857B-47D4-9D41-8333-8E3EE728A7BE}" srcOrd="1" destOrd="0" presId="urn:microsoft.com/office/officeart/2005/8/layout/radial1"/>
    <dgm:cxn modelId="{41F76074-4CE3-0E4C-8C13-4FFA7D0F38D8}" type="presOf" srcId="{45DAD7F4-AE61-6945-A71D-9CBF261EE3BD}" destId="{E3115A61-7496-684F-B23C-D42C4ECA9F1D}" srcOrd="1" destOrd="0" presId="urn:microsoft.com/office/officeart/2005/8/layout/radial1"/>
    <dgm:cxn modelId="{B618AE7F-ECEA-2944-954B-AFC830AC805D}" type="presOf" srcId="{299244DC-E52E-2343-A575-C1BCEFEAD6A1}" destId="{75D6D2B9-46FB-E642-A6F7-7FD073D2C345}" srcOrd="0" destOrd="0" presId="urn:microsoft.com/office/officeart/2005/8/layout/radial1"/>
    <dgm:cxn modelId="{AE3E6486-F6E7-A449-A64F-6799D4BDE38D}" srcId="{C17DB9E5-D9A0-C84A-84DF-639A4E4D3388}" destId="{FEF2B291-2CE7-AB44-BBD0-9BF78C0FE7D9}" srcOrd="2" destOrd="0" parTransId="{16356060-C07E-864C-9D0B-1EEAA28375C2}" sibTransId="{FA5B0359-1643-184F-BD22-5EA0DB34D0BD}"/>
    <dgm:cxn modelId="{EB67D898-C234-064B-A513-E4C148336B45}" type="presOf" srcId="{D0DAE2C6-F653-6F4A-97C7-B0526ADE67AA}" destId="{D593392F-54C3-B54A-9ED7-BAC3550E0C5E}" srcOrd="1" destOrd="0" presId="urn:microsoft.com/office/officeart/2005/8/layout/radial1"/>
    <dgm:cxn modelId="{1DEF46A4-BDBE-3B44-9D9F-D246D61F54AC}" type="presOf" srcId="{11EEDA5A-2CC8-D944-A782-F1605E080EF6}" destId="{63D81683-AA17-1E41-9DA6-BD41571B625B}" srcOrd="0" destOrd="0" presId="urn:microsoft.com/office/officeart/2005/8/layout/radial1"/>
    <dgm:cxn modelId="{1F295EA5-F8D0-034F-94A6-EFB8C1B01EA8}" type="presOf" srcId="{862A6D0A-1469-4243-AB0B-B485F58BD9CF}" destId="{E2622081-4D18-7E48-B246-1FCC57E1D8AA}" srcOrd="0" destOrd="0" presId="urn:microsoft.com/office/officeart/2005/8/layout/radial1"/>
    <dgm:cxn modelId="{F39FE4A8-1C00-A046-A42B-736568F441CB}" type="presOf" srcId="{C17DB9E5-D9A0-C84A-84DF-639A4E4D3388}" destId="{8F67F432-FB0A-4C4D-9B81-76C745548CBD}" srcOrd="0" destOrd="0" presId="urn:microsoft.com/office/officeart/2005/8/layout/radial1"/>
    <dgm:cxn modelId="{7BDFDFBC-406C-D949-AE0B-515046B48D91}" type="presOf" srcId="{7F1B458E-75C3-6C41-9467-AE94F3BF92EC}" destId="{172835ED-3E43-DC40-B0B9-D068CF82D54B}" srcOrd="0" destOrd="0" presId="urn:microsoft.com/office/officeart/2005/8/layout/radial1"/>
    <dgm:cxn modelId="{3E77D6BD-F30B-1145-BF90-CF7CF387FD4C}" type="presOf" srcId="{299244DC-E52E-2343-A575-C1BCEFEAD6A1}" destId="{6C610F98-0F47-8A43-9118-ABAB56173510}" srcOrd="1" destOrd="0" presId="urn:microsoft.com/office/officeart/2005/8/layout/radial1"/>
    <dgm:cxn modelId="{A564A2C6-E4EF-7941-919F-6E5511C534C8}" type="presOf" srcId="{C87FB8C0-BA18-424A-9BB7-46ED02110832}" destId="{380073B8-FCC8-634B-A630-00A402CD9BBC}" srcOrd="0" destOrd="0" presId="urn:microsoft.com/office/officeart/2005/8/layout/radial1"/>
    <dgm:cxn modelId="{2811F6C6-7517-A24A-9C44-E8B8210BB907}" type="presOf" srcId="{16356060-C07E-864C-9D0B-1EEAA28375C2}" destId="{342D1EB9-42C4-624C-ABA3-9C0DC031569C}" srcOrd="1" destOrd="0" presId="urn:microsoft.com/office/officeart/2005/8/layout/radial1"/>
    <dgm:cxn modelId="{1FB96FD8-E6D7-B24D-92D1-4C236D2B3E19}" type="presOf" srcId="{FEF2B291-2CE7-AB44-BBD0-9BF78C0FE7D9}" destId="{60467747-A9F8-D44D-8A46-1D7E0E698F64}" srcOrd="0" destOrd="0" presId="urn:microsoft.com/office/officeart/2005/8/layout/radial1"/>
    <dgm:cxn modelId="{D7246BDD-F454-3641-9136-9E8199090F79}" srcId="{C17DB9E5-D9A0-C84A-84DF-639A4E4D3388}" destId="{862A6D0A-1469-4243-AB0B-B485F58BD9CF}" srcOrd="4" destOrd="0" parTransId="{45DAD7F4-AE61-6945-A71D-9CBF261EE3BD}" sibTransId="{9384CFBD-C98B-A245-B065-9F8E89B4CD69}"/>
    <dgm:cxn modelId="{764836EE-FFE4-9140-8BBD-85AE8AFC511D}" srcId="{C17DB9E5-D9A0-C84A-84DF-639A4E4D3388}" destId="{E2B0B562-67ED-2044-AA07-FD0931DADC1A}" srcOrd="0" destOrd="0" parTransId="{299244DC-E52E-2343-A575-C1BCEFEAD6A1}" sibTransId="{635FEEE2-57E0-C64B-972E-3CFBCE96C5A1}"/>
    <dgm:cxn modelId="{BB7217EF-67D4-9C43-BF49-47B34ECA737F}" srcId="{C17DB9E5-D9A0-C84A-84DF-639A4E4D3388}" destId="{6D5F8551-8FDA-CB41-9AA4-B5F260B6E4F4}" srcOrd="1" destOrd="0" parTransId="{7F1B458E-75C3-6C41-9467-AE94F3BF92EC}" sibTransId="{AFF0E9BB-D18B-E84E-A3E9-215991A010E4}"/>
    <dgm:cxn modelId="{D55C4AF1-D2FF-064F-BCA1-89CC8C4426DD}" type="presOf" srcId="{6D5F8551-8FDA-CB41-9AA4-B5F260B6E4F4}" destId="{6FD5A012-1201-3E4E-8946-F82792B289D8}" srcOrd="0" destOrd="0" presId="urn:microsoft.com/office/officeart/2005/8/layout/radial1"/>
    <dgm:cxn modelId="{6E9E98F7-36E5-B242-866B-05CFCADC95E3}" srcId="{C17DB9E5-D9A0-C84A-84DF-639A4E4D3388}" destId="{012FD914-2218-7049-A2AD-A87294FDADDD}" srcOrd="5" destOrd="0" parTransId="{D0DAE2C6-F653-6F4A-97C7-B0526ADE67AA}" sibTransId="{EECAA0CA-7C71-0244-AD84-77E308CB205A}"/>
    <dgm:cxn modelId="{90B48EF5-C705-754C-94EE-7EC962B47498}" type="presParOf" srcId="{380073B8-FCC8-634B-A630-00A402CD9BBC}" destId="{8F67F432-FB0A-4C4D-9B81-76C745548CBD}" srcOrd="0" destOrd="0" presId="urn:microsoft.com/office/officeart/2005/8/layout/radial1"/>
    <dgm:cxn modelId="{C882577C-74D2-8B40-87D9-C3EA05A5DB26}" type="presParOf" srcId="{380073B8-FCC8-634B-A630-00A402CD9BBC}" destId="{75D6D2B9-46FB-E642-A6F7-7FD073D2C345}" srcOrd="1" destOrd="0" presId="urn:microsoft.com/office/officeart/2005/8/layout/radial1"/>
    <dgm:cxn modelId="{960A4EC7-1CB9-1A44-9805-0C0F51B79DE8}" type="presParOf" srcId="{75D6D2B9-46FB-E642-A6F7-7FD073D2C345}" destId="{6C610F98-0F47-8A43-9118-ABAB56173510}" srcOrd="0" destOrd="0" presId="urn:microsoft.com/office/officeart/2005/8/layout/radial1"/>
    <dgm:cxn modelId="{8158D180-A5C5-A144-BB00-B6DFC606B863}" type="presParOf" srcId="{380073B8-FCC8-634B-A630-00A402CD9BBC}" destId="{CB184391-5B81-5547-8612-264D67E6DE2F}" srcOrd="2" destOrd="0" presId="urn:microsoft.com/office/officeart/2005/8/layout/radial1"/>
    <dgm:cxn modelId="{C5ED8380-103F-BF4A-8F1B-55ADD8CAEA64}" type="presParOf" srcId="{380073B8-FCC8-634B-A630-00A402CD9BBC}" destId="{172835ED-3E43-DC40-B0B9-D068CF82D54B}" srcOrd="3" destOrd="0" presId="urn:microsoft.com/office/officeart/2005/8/layout/radial1"/>
    <dgm:cxn modelId="{EA15CCC1-CDC7-8947-A9BE-E866389F052E}" type="presParOf" srcId="{172835ED-3E43-DC40-B0B9-D068CF82D54B}" destId="{2ECF91E5-9849-D84B-A5CB-6E9F465B149F}" srcOrd="0" destOrd="0" presId="urn:microsoft.com/office/officeart/2005/8/layout/radial1"/>
    <dgm:cxn modelId="{DE04AE91-5ED2-E744-B4A4-359D17C9AEDD}" type="presParOf" srcId="{380073B8-FCC8-634B-A630-00A402CD9BBC}" destId="{6FD5A012-1201-3E4E-8946-F82792B289D8}" srcOrd="4" destOrd="0" presId="urn:microsoft.com/office/officeart/2005/8/layout/radial1"/>
    <dgm:cxn modelId="{DBD25B60-9177-C149-BA9D-870E68CF2CB0}" type="presParOf" srcId="{380073B8-FCC8-634B-A630-00A402CD9BBC}" destId="{87867906-E051-7240-82EC-B0882CA49724}" srcOrd="5" destOrd="0" presId="urn:microsoft.com/office/officeart/2005/8/layout/radial1"/>
    <dgm:cxn modelId="{D95300E4-A4AA-C943-8D9E-BFB03824D80B}" type="presParOf" srcId="{87867906-E051-7240-82EC-B0882CA49724}" destId="{342D1EB9-42C4-624C-ABA3-9C0DC031569C}" srcOrd="0" destOrd="0" presId="urn:microsoft.com/office/officeart/2005/8/layout/radial1"/>
    <dgm:cxn modelId="{C7D4A210-6F32-9945-9DD6-30AD484FCEC6}" type="presParOf" srcId="{380073B8-FCC8-634B-A630-00A402CD9BBC}" destId="{60467747-A9F8-D44D-8A46-1D7E0E698F64}" srcOrd="6" destOrd="0" presId="urn:microsoft.com/office/officeart/2005/8/layout/radial1"/>
    <dgm:cxn modelId="{297777C0-F4B0-344F-9477-E963A335AE6F}" type="presParOf" srcId="{380073B8-FCC8-634B-A630-00A402CD9BBC}" destId="{E45260C5-2AA7-DF48-955E-753101940843}" srcOrd="7" destOrd="0" presId="urn:microsoft.com/office/officeart/2005/8/layout/radial1"/>
    <dgm:cxn modelId="{0D72CCB3-E8B7-BA4E-B932-29ED0134DA15}" type="presParOf" srcId="{E45260C5-2AA7-DF48-955E-753101940843}" destId="{7ED2857B-47D4-9D41-8333-8E3EE728A7BE}" srcOrd="0" destOrd="0" presId="urn:microsoft.com/office/officeart/2005/8/layout/radial1"/>
    <dgm:cxn modelId="{5C40BC17-3BBD-9F49-985E-C09C1FF91390}" type="presParOf" srcId="{380073B8-FCC8-634B-A630-00A402CD9BBC}" destId="{63D81683-AA17-1E41-9DA6-BD41571B625B}" srcOrd="8" destOrd="0" presId="urn:microsoft.com/office/officeart/2005/8/layout/radial1"/>
    <dgm:cxn modelId="{AC09E2F8-BFB8-B64D-AAE8-A4778C82FE46}" type="presParOf" srcId="{380073B8-FCC8-634B-A630-00A402CD9BBC}" destId="{E228B14A-CC7F-C24A-BCB9-1303797AAD23}" srcOrd="9" destOrd="0" presId="urn:microsoft.com/office/officeart/2005/8/layout/radial1"/>
    <dgm:cxn modelId="{CA092327-A41C-BC4D-AEC8-65934DDCA4D8}" type="presParOf" srcId="{E228B14A-CC7F-C24A-BCB9-1303797AAD23}" destId="{E3115A61-7496-684F-B23C-D42C4ECA9F1D}" srcOrd="0" destOrd="0" presId="urn:microsoft.com/office/officeart/2005/8/layout/radial1"/>
    <dgm:cxn modelId="{5C04DE73-2C90-B141-8A00-3EF4D518F88D}" type="presParOf" srcId="{380073B8-FCC8-634B-A630-00A402CD9BBC}" destId="{E2622081-4D18-7E48-B246-1FCC57E1D8AA}" srcOrd="10" destOrd="0" presId="urn:microsoft.com/office/officeart/2005/8/layout/radial1"/>
    <dgm:cxn modelId="{1F09AB93-733C-8E40-92C7-CD73E6812D47}" type="presParOf" srcId="{380073B8-FCC8-634B-A630-00A402CD9BBC}" destId="{C1F33278-068F-7A43-99FC-E48C50402B6F}" srcOrd="11" destOrd="0" presId="urn:microsoft.com/office/officeart/2005/8/layout/radial1"/>
    <dgm:cxn modelId="{EF7F4F29-A834-B04E-9DEC-BB1A5AFDA2B3}" type="presParOf" srcId="{C1F33278-068F-7A43-99FC-E48C50402B6F}" destId="{D593392F-54C3-B54A-9ED7-BAC3550E0C5E}" srcOrd="0" destOrd="0" presId="urn:microsoft.com/office/officeart/2005/8/layout/radial1"/>
    <dgm:cxn modelId="{D0BDE8B3-B40D-8148-BE02-564FE7E5EC75}" type="presParOf" srcId="{380073B8-FCC8-634B-A630-00A402CD9BBC}" destId="{CF5F621E-EEBA-E04D-9885-FE8C983726FE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7F432-FB0A-4C4D-9B81-76C745548CBD}">
      <dsp:nvSpPr>
        <dsp:cNvPr id="0" name=""/>
        <dsp:cNvSpPr/>
      </dsp:nvSpPr>
      <dsp:spPr>
        <a:xfrm>
          <a:off x="4949944" y="2119431"/>
          <a:ext cx="1611754" cy="161175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Fintech Ecosystem</a:t>
          </a:r>
        </a:p>
      </dsp:txBody>
      <dsp:txXfrm>
        <a:off x="5185980" y="2355467"/>
        <a:ext cx="1139682" cy="1139682"/>
      </dsp:txXfrm>
    </dsp:sp>
    <dsp:sp modelId="{75D6D2B9-46FB-E642-A6F7-7FD073D2C345}">
      <dsp:nvSpPr>
        <dsp:cNvPr id="0" name=""/>
        <dsp:cNvSpPr/>
      </dsp:nvSpPr>
      <dsp:spPr>
        <a:xfrm rot="16200000">
          <a:off x="5512455" y="1863465"/>
          <a:ext cx="486731" cy="25201"/>
        </a:xfrm>
        <a:custGeom>
          <a:avLst/>
          <a:gdLst/>
          <a:ahLst/>
          <a:cxnLst/>
          <a:rect l="0" t="0" r="0" b="0"/>
          <a:pathLst>
            <a:path>
              <a:moveTo>
                <a:pt x="0" y="12600"/>
              </a:moveTo>
              <a:lnTo>
                <a:pt x="486731" y="126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743653" y="1863897"/>
        <a:ext cx="24336" cy="24336"/>
      </dsp:txXfrm>
    </dsp:sp>
    <dsp:sp modelId="{CB184391-5B81-5547-8612-264D67E6DE2F}">
      <dsp:nvSpPr>
        <dsp:cNvPr id="0" name=""/>
        <dsp:cNvSpPr/>
      </dsp:nvSpPr>
      <dsp:spPr>
        <a:xfrm>
          <a:off x="4949944" y="20945"/>
          <a:ext cx="1611754" cy="161175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Fintech startups</a:t>
          </a:r>
        </a:p>
      </dsp:txBody>
      <dsp:txXfrm>
        <a:off x="5185980" y="256981"/>
        <a:ext cx="1139682" cy="1139682"/>
      </dsp:txXfrm>
    </dsp:sp>
    <dsp:sp modelId="{172835ED-3E43-DC40-B0B9-D068CF82D54B}">
      <dsp:nvSpPr>
        <dsp:cNvPr id="0" name=""/>
        <dsp:cNvSpPr/>
      </dsp:nvSpPr>
      <dsp:spPr>
        <a:xfrm rot="19800000">
          <a:off x="6421126" y="2388086"/>
          <a:ext cx="486731" cy="25201"/>
        </a:xfrm>
        <a:custGeom>
          <a:avLst/>
          <a:gdLst/>
          <a:ahLst/>
          <a:cxnLst/>
          <a:rect l="0" t="0" r="0" b="0"/>
          <a:pathLst>
            <a:path>
              <a:moveTo>
                <a:pt x="0" y="12600"/>
              </a:moveTo>
              <a:lnTo>
                <a:pt x="486731" y="126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652324" y="2388519"/>
        <a:ext cx="24336" cy="24336"/>
      </dsp:txXfrm>
    </dsp:sp>
    <dsp:sp modelId="{6FD5A012-1201-3E4E-8946-F82792B289D8}">
      <dsp:nvSpPr>
        <dsp:cNvPr id="0" name=""/>
        <dsp:cNvSpPr/>
      </dsp:nvSpPr>
      <dsp:spPr>
        <a:xfrm>
          <a:off x="6767286" y="1070188"/>
          <a:ext cx="1611754" cy="1611754"/>
        </a:xfrm>
        <a:prstGeom prst="ellipse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i="0" kern="1200" dirty="0"/>
            <a:t>Financial Customers</a:t>
          </a:r>
        </a:p>
      </dsp:txBody>
      <dsp:txXfrm>
        <a:off x="7003322" y="1306224"/>
        <a:ext cx="1139682" cy="1139682"/>
      </dsp:txXfrm>
    </dsp:sp>
    <dsp:sp modelId="{87867906-E051-7240-82EC-B0882CA49724}">
      <dsp:nvSpPr>
        <dsp:cNvPr id="0" name=""/>
        <dsp:cNvSpPr/>
      </dsp:nvSpPr>
      <dsp:spPr>
        <a:xfrm rot="1800000">
          <a:off x="6421126" y="3437329"/>
          <a:ext cx="486731" cy="25201"/>
        </a:xfrm>
        <a:custGeom>
          <a:avLst/>
          <a:gdLst/>
          <a:ahLst/>
          <a:cxnLst/>
          <a:rect l="0" t="0" r="0" b="0"/>
          <a:pathLst>
            <a:path>
              <a:moveTo>
                <a:pt x="0" y="12600"/>
              </a:moveTo>
              <a:lnTo>
                <a:pt x="486731" y="126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652324" y="3437762"/>
        <a:ext cx="24336" cy="24336"/>
      </dsp:txXfrm>
    </dsp:sp>
    <dsp:sp modelId="{60467747-A9F8-D44D-8A46-1D7E0E698F64}">
      <dsp:nvSpPr>
        <dsp:cNvPr id="0" name=""/>
        <dsp:cNvSpPr/>
      </dsp:nvSpPr>
      <dsp:spPr>
        <a:xfrm>
          <a:off x="6767286" y="3168674"/>
          <a:ext cx="1611754" cy="1611754"/>
        </a:xfrm>
        <a:prstGeom prst="ellipse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i="0" kern="1200" dirty="0"/>
            <a:t>Traditional Financial Institutions</a:t>
          </a:r>
        </a:p>
      </dsp:txBody>
      <dsp:txXfrm>
        <a:off x="7003322" y="3404710"/>
        <a:ext cx="1139682" cy="1139682"/>
      </dsp:txXfrm>
    </dsp:sp>
    <dsp:sp modelId="{E45260C5-2AA7-DF48-955E-753101940843}">
      <dsp:nvSpPr>
        <dsp:cNvPr id="0" name=""/>
        <dsp:cNvSpPr/>
      </dsp:nvSpPr>
      <dsp:spPr>
        <a:xfrm rot="5400000">
          <a:off x="5512455" y="3961950"/>
          <a:ext cx="486731" cy="25201"/>
        </a:xfrm>
        <a:custGeom>
          <a:avLst/>
          <a:gdLst/>
          <a:ahLst/>
          <a:cxnLst/>
          <a:rect l="0" t="0" r="0" b="0"/>
          <a:pathLst>
            <a:path>
              <a:moveTo>
                <a:pt x="0" y="12600"/>
              </a:moveTo>
              <a:lnTo>
                <a:pt x="486731" y="126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743653" y="3962383"/>
        <a:ext cx="24336" cy="24336"/>
      </dsp:txXfrm>
    </dsp:sp>
    <dsp:sp modelId="{63D81683-AA17-1E41-9DA6-BD41571B625B}">
      <dsp:nvSpPr>
        <dsp:cNvPr id="0" name=""/>
        <dsp:cNvSpPr/>
      </dsp:nvSpPr>
      <dsp:spPr>
        <a:xfrm>
          <a:off x="4949944" y="4217917"/>
          <a:ext cx="1611754" cy="1611754"/>
        </a:xfrm>
        <a:prstGeom prst="ellipse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i="0" kern="1200" dirty="0"/>
            <a:t>Innovation Ecosystems</a:t>
          </a:r>
        </a:p>
      </dsp:txBody>
      <dsp:txXfrm>
        <a:off x="5185980" y="4453953"/>
        <a:ext cx="1139682" cy="1139682"/>
      </dsp:txXfrm>
    </dsp:sp>
    <dsp:sp modelId="{E228B14A-CC7F-C24A-BCB9-1303797AAD23}">
      <dsp:nvSpPr>
        <dsp:cNvPr id="0" name=""/>
        <dsp:cNvSpPr/>
      </dsp:nvSpPr>
      <dsp:spPr>
        <a:xfrm rot="9000000">
          <a:off x="4603784" y="3437329"/>
          <a:ext cx="486731" cy="25201"/>
        </a:xfrm>
        <a:custGeom>
          <a:avLst/>
          <a:gdLst/>
          <a:ahLst/>
          <a:cxnLst/>
          <a:rect l="0" t="0" r="0" b="0"/>
          <a:pathLst>
            <a:path>
              <a:moveTo>
                <a:pt x="0" y="12600"/>
              </a:moveTo>
              <a:lnTo>
                <a:pt x="486731" y="126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4834982" y="3437762"/>
        <a:ext cx="24336" cy="24336"/>
      </dsp:txXfrm>
    </dsp:sp>
    <dsp:sp modelId="{E2622081-4D18-7E48-B246-1FCC57E1D8AA}">
      <dsp:nvSpPr>
        <dsp:cNvPr id="0" name=""/>
        <dsp:cNvSpPr/>
      </dsp:nvSpPr>
      <dsp:spPr>
        <a:xfrm>
          <a:off x="3132602" y="3168674"/>
          <a:ext cx="1611754" cy="1611754"/>
        </a:xfrm>
        <a:prstGeom prst="ellipse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i="0" kern="1200" dirty="0"/>
            <a:t>Technology Infrastructure  &amp; Technology Developers</a:t>
          </a:r>
        </a:p>
      </dsp:txBody>
      <dsp:txXfrm>
        <a:off x="3368638" y="3404710"/>
        <a:ext cx="1139682" cy="1139682"/>
      </dsp:txXfrm>
    </dsp:sp>
    <dsp:sp modelId="{C1F33278-068F-7A43-99FC-E48C50402B6F}">
      <dsp:nvSpPr>
        <dsp:cNvPr id="0" name=""/>
        <dsp:cNvSpPr/>
      </dsp:nvSpPr>
      <dsp:spPr>
        <a:xfrm rot="12600000">
          <a:off x="4603784" y="2388086"/>
          <a:ext cx="486731" cy="25201"/>
        </a:xfrm>
        <a:custGeom>
          <a:avLst/>
          <a:gdLst/>
          <a:ahLst/>
          <a:cxnLst/>
          <a:rect l="0" t="0" r="0" b="0"/>
          <a:pathLst>
            <a:path>
              <a:moveTo>
                <a:pt x="0" y="12600"/>
              </a:moveTo>
              <a:lnTo>
                <a:pt x="486731" y="126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4834982" y="2388519"/>
        <a:ext cx="24336" cy="24336"/>
      </dsp:txXfrm>
    </dsp:sp>
    <dsp:sp modelId="{CF5F621E-EEBA-E04D-9885-FE8C983726FE}">
      <dsp:nvSpPr>
        <dsp:cNvPr id="0" name=""/>
        <dsp:cNvSpPr/>
      </dsp:nvSpPr>
      <dsp:spPr>
        <a:xfrm>
          <a:off x="3132602" y="1070188"/>
          <a:ext cx="1611754" cy="1611754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i="0" kern="1200" dirty="0"/>
            <a:t>Government and State Institutions</a:t>
          </a:r>
        </a:p>
      </dsp:txBody>
      <dsp:txXfrm>
        <a:off x="3368638" y="1306224"/>
        <a:ext cx="1139682" cy="11396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140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D370A-EE47-DFF8-3A0A-BCF81911F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9CADD6-6572-51DE-47D6-AD511C0C4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3DBD76-B4D1-530B-D9F3-F9CCFFD3C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257F1-FA46-DF9D-0B37-7AE0FA6B77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00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FB4B73-B0B5-5443-8C3E-879476CDA43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687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0BB67-A09A-1E65-2EDD-E36089633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1D5A5-4BB4-CC06-A01F-7BDA4BDCF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F8670-CDA0-7869-A061-ACF7DBCDC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6B6C-2D7A-1E45-A985-06953910E20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01B04-33DB-441B-F51C-AEE9FAF2E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90DCE-DAF3-8DAE-57F6-A5330D6A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80-F635-8147-9092-F0305BC07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958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59D220-DBFE-5C82-89CA-6FA32934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76B6C-2D7A-1E45-A985-06953910E20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954215-317C-608D-B003-39EEF9796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21DFF-9B73-4EA2-EB3E-CC696434A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2EC80-F635-8147-9092-F0305BC073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739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6100" y="1687812"/>
            <a:ext cx="10263226" cy="2151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 of Crowdfunding for Economic Development in the OIC Member Countries</a:t>
            </a:r>
          </a:p>
          <a:p>
            <a:pPr marL="0" indent="0">
              <a:buNone/>
            </a:pPr>
            <a:endParaRPr lang="en-US" sz="3200" b="1" dirty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r>
              <a:rPr lang="en-US" sz="3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1: Scope, Methodology, Conceptual Framework &amp; Status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02920" y="3977640"/>
            <a:ext cx="2011680" cy="41148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02920" y="4018788"/>
            <a:ext cx="11155680" cy="2151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7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Dr. Habib Ahmed</a:t>
            </a:r>
          </a:p>
          <a:p>
            <a:endParaRPr lang="en-US" dirty="0">
              <a:solidFill>
                <a:srgbClr val="BFD6D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2400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26th Meeting of the COMCEC Financial Cooperation Working Group</a:t>
            </a:r>
          </a:p>
          <a:p>
            <a:r>
              <a:rPr lang="en-US" sz="2400" dirty="0">
                <a:solidFill>
                  <a:srgbClr val="9CBA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21–22, 2026</a:t>
            </a:r>
            <a:endParaRPr lang="en-US" sz="2400" dirty="0"/>
          </a:p>
          <a:p>
            <a:pPr marL="0" indent="0">
              <a:buNone/>
            </a:pPr>
            <a:endParaRPr lang="en-US" sz="17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02920" y="4617720"/>
            <a:ext cx="11155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8639F85B-8F24-383F-69F6-DFE5762C1F2A}"/>
              </a:ext>
            </a:extLst>
          </p:cNvPr>
          <p:cNvSpPr/>
          <p:nvPr/>
        </p:nvSpPr>
        <p:spPr>
          <a:xfrm>
            <a:off x="502920" y="4617720"/>
            <a:ext cx="11155680" cy="7951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  <p:pic>
        <p:nvPicPr>
          <p:cNvPr id="6" name="Picture 5" descr="A logo with a castle in the middle&#10;&#10;Description automatically generated">
            <a:extLst>
              <a:ext uri="{FF2B5EF4-FFF2-40B4-BE49-F238E27FC236}">
                <a16:creationId xmlns:a16="http://schemas.microsoft.com/office/drawing/2014/main" id="{53212E80-8872-9630-B7FD-1B3962893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57" y="-219200"/>
            <a:ext cx="2267713" cy="22998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4450" y="968188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Overview of the Study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5724244" y="1905234"/>
            <a:ext cx="6021066" cy="4416738"/>
          </a:xfrm>
          <a:prstGeom prst="roundRect">
            <a:avLst>
              <a:gd name="adj" fmla="val 1538"/>
            </a:avLst>
          </a:prstGeom>
          <a:solidFill>
            <a:srgbClr val="12574F"/>
          </a:solidFill>
          <a:ln w="12700">
            <a:solidFill>
              <a:srgbClr val="1C6A61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5" name="Text 3"/>
          <p:cNvSpPr/>
          <p:nvPr/>
        </p:nvSpPr>
        <p:spPr>
          <a:xfrm>
            <a:off x="5724244" y="2153522"/>
            <a:ext cx="5910682" cy="39004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14350" indent="-514350">
              <a:lnSpc>
                <a:spcPts val="2400"/>
              </a:lnSpc>
              <a:spcAft>
                <a:spcPts val="700"/>
              </a:spcAft>
              <a:buSzPct val="100000"/>
              <a:buAutoNum type="arabicPeriod"/>
            </a:pPr>
            <a:r>
              <a:rPr lang="en-US" sz="2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</a:p>
          <a:p>
            <a:pPr marL="514350" indent="-514350">
              <a:lnSpc>
                <a:spcPts val="2400"/>
              </a:lnSpc>
              <a:spcAft>
                <a:spcPts val="700"/>
              </a:spcAft>
              <a:buSzPct val="100000"/>
              <a:buAutoNum type="arabicPeriod"/>
            </a:pPr>
            <a:r>
              <a:rPr lang="en-US" sz="2800" b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Crowdfunding: Conceptual Framework and Overview</a:t>
            </a:r>
          </a:p>
          <a:p>
            <a:pPr marL="514350" indent="-514350">
              <a:lnSpc>
                <a:spcPts val="2400"/>
              </a:lnSpc>
              <a:spcAft>
                <a:spcPts val="700"/>
              </a:spcAft>
              <a:buSzPct val="100000"/>
              <a:buAutoNum type="arabicPeriod"/>
            </a:pPr>
            <a:r>
              <a:rPr lang="en-US" sz="2800" b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Country Case Studies</a:t>
            </a:r>
          </a:p>
          <a:p>
            <a:pPr lvl="1">
              <a:lnSpc>
                <a:spcPts val="2400"/>
              </a:lnSpc>
              <a:spcAft>
                <a:spcPts val="700"/>
              </a:spcAft>
              <a:buSzPct val="100000"/>
            </a:pPr>
            <a:r>
              <a:rPr lang="en-US" sz="2400" b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(Bahrain, Indonesia, Kazakhstan, Nigeria, United Kingdom)</a:t>
            </a:r>
          </a:p>
          <a:p>
            <a:pPr marL="514350" indent="-514350">
              <a:lnSpc>
                <a:spcPts val="2400"/>
              </a:lnSpc>
              <a:spcAft>
                <a:spcPts val="700"/>
              </a:spcAft>
              <a:buSzPct val="100000"/>
              <a:buFont typeface="+mj-lt"/>
              <a:buAutoNum type="arabicPeriod"/>
            </a:pPr>
            <a:r>
              <a:rPr lang="en-US" sz="2800" b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Fund Providers Analysis</a:t>
            </a:r>
          </a:p>
          <a:p>
            <a:pPr marL="514350" indent="-514350">
              <a:lnSpc>
                <a:spcPts val="2400"/>
              </a:lnSpc>
              <a:spcAft>
                <a:spcPts val="700"/>
              </a:spcAft>
              <a:buSzPct val="100000"/>
              <a:buFont typeface="+mj-lt"/>
              <a:buAutoNum type="arabicPeriod"/>
            </a:pPr>
            <a:r>
              <a:rPr lang="en-US" sz="2800" b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Policies and Roadmap</a:t>
            </a:r>
          </a:p>
          <a:p>
            <a:pPr marL="514350" indent="-514350">
              <a:lnSpc>
                <a:spcPts val="2400"/>
              </a:lnSpc>
              <a:spcAft>
                <a:spcPts val="700"/>
              </a:spcAft>
              <a:buSzPct val="100000"/>
              <a:buFont typeface="+mj-lt"/>
              <a:buAutoNum type="arabicPeriod"/>
            </a:pPr>
            <a:r>
              <a:rPr lang="en-US" sz="2800" b="1" dirty="0">
                <a:solidFill>
                  <a:srgbClr val="C9A227"/>
                </a:solidFill>
                <a:latin typeface="Calibri" pitchFamily="34" charset="0"/>
                <a:cs typeface="Calibri" pitchFamily="34" charset="-120"/>
              </a:rPr>
              <a:t>Conclusion</a:t>
            </a:r>
          </a:p>
        </p:txBody>
      </p:sp>
      <p:pic>
        <p:nvPicPr>
          <p:cNvPr id="9" name="Picture 8" descr="A logo with a castle in the middle&#10;&#10;Description automatically generated">
            <a:extLst>
              <a:ext uri="{FF2B5EF4-FFF2-40B4-BE49-F238E27FC236}">
                <a16:creationId xmlns:a16="http://schemas.microsoft.com/office/drawing/2014/main" id="{90F24DF1-150D-DA9C-0CA6-52AC7AA51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609" y="-394645"/>
            <a:ext cx="2267713" cy="2299879"/>
          </a:xfrm>
          <a:prstGeom prst="rect">
            <a:avLst/>
          </a:prstGeom>
        </p:spPr>
      </p:pic>
      <p:sp>
        <p:nvSpPr>
          <p:cNvPr id="10" name="Shape 4">
            <a:extLst>
              <a:ext uri="{FF2B5EF4-FFF2-40B4-BE49-F238E27FC236}">
                <a16:creationId xmlns:a16="http://schemas.microsoft.com/office/drawing/2014/main" id="{6555054D-8B8A-60D1-CB26-359EA116E161}"/>
              </a:ext>
            </a:extLst>
          </p:cNvPr>
          <p:cNvSpPr/>
          <p:nvPr/>
        </p:nvSpPr>
        <p:spPr>
          <a:xfrm>
            <a:off x="184076" y="1905234"/>
            <a:ext cx="5270793" cy="4416738"/>
          </a:xfrm>
          <a:prstGeom prst="roundRect">
            <a:avLst>
              <a:gd name="adj" fmla="val 4000"/>
            </a:avLst>
          </a:prstGeom>
          <a:solidFill>
            <a:srgbClr val="0B403A"/>
          </a:solidFill>
          <a:ln w="12700">
            <a:solidFill>
              <a:srgbClr val="1C6A61"/>
            </a:solidFill>
            <a:prstDash val="solid"/>
          </a:ln>
        </p:spPr>
        <p:txBody>
          <a:bodyPr/>
          <a:lstStyle/>
          <a:p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Principal Consultant</a:t>
            </a:r>
          </a:p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Prof. Dr. Habib Ahmed</a:t>
            </a: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 </a:t>
            </a: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Country-Level Researchers</a:t>
            </a:r>
            <a:endParaRPr lang="en-GB" sz="2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Bahrain: 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Prof. Dr. Marwan M. Abdeldayem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Indonesia: Prof. Dr.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</a:rPr>
              <a:t>Murniati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</a:rPr>
              <a:t>Mukhlisin</a:t>
            </a: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Kazakhstan: Dr. Laura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</a:rPr>
              <a:t>Kuanova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Nigeria: Dr. Olufemi A.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</a:rPr>
              <a:t>Aladejebi</a:t>
            </a: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United Kingdom: Prof. Dr. Habib Ahmed</a:t>
            </a:r>
          </a:p>
          <a:p>
            <a:r>
              <a:rPr lang="en-GB" sz="32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C4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DCF504-1EA1-66CE-AE9A-E74C26BBD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3A25233-6B91-53E5-EC23-D728B7989C82}"/>
              </a:ext>
            </a:extLst>
          </p:cNvPr>
          <p:cNvSpPr/>
          <p:nvPr/>
        </p:nvSpPr>
        <p:spPr>
          <a:xfrm>
            <a:off x="567468" y="1409253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44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2196A29-6B02-04B4-7A4D-D76B3027D7C4}"/>
              </a:ext>
            </a:extLst>
          </p:cNvPr>
          <p:cNvSpPr/>
          <p:nvPr/>
        </p:nvSpPr>
        <p:spPr>
          <a:xfrm>
            <a:off x="567468" y="2323653"/>
            <a:ext cx="6916522" cy="3566160"/>
          </a:xfrm>
          <a:prstGeom prst="roundRect">
            <a:avLst>
              <a:gd name="adj" fmla="val 1538"/>
            </a:avLst>
          </a:prstGeom>
          <a:solidFill>
            <a:srgbClr val="12574F"/>
          </a:solidFill>
          <a:ln w="12700">
            <a:solidFill>
              <a:srgbClr val="1C6A61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7DBC300-151A-4B00-0A98-A59C61A9BE7B}"/>
              </a:ext>
            </a:extLst>
          </p:cNvPr>
          <p:cNvSpPr/>
          <p:nvPr/>
        </p:nvSpPr>
        <p:spPr>
          <a:xfrm>
            <a:off x="978948" y="2597973"/>
            <a:ext cx="609356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1: Introduction</a:t>
            </a:r>
            <a:endParaRPr lang="en-US" sz="2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F5DC4C9-2F28-3FB7-B2AC-B082AF76B4B6}"/>
              </a:ext>
            </a:extLst>
          </p:cNvPr>
          <p:cNvSpPr/>
          <p:nvPr/>
        </p:nvSpPr>
        <p:spPr>
          <a:xfrm>
            <a:off x="1070388" y="3100893"/>
            <a:ext cx="5910682" cy="25811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24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and Context</a:t>
            </a:r>
            <a:endParaRPr lang="en-US" sz="2000" dirty="0"/>
          </a:p>
          <a:p>
            <a:pPr marL="177800" indent="-177800">
              <a:lnSpc>
                <a:spcPts val="24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Development and Finance</a:t>
            </a:r>
            <a:endParaRPr lang="en-US" sz="2000" dirty="0"/>
          </a:p>
          <a:p>
            <a:pPr marL="177800" indent="-177800">
              <a:lnSpc>
                <a:spcPts val="24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Aim, Objectives and Methodology</a:t>
            </a:r>
            <a:endParaRPr lang="en-US" sz="2000" dirty="0"/>
          </a:p>
          <a:p>
            <a:pPr marL="177800" indent="-177800">
              <a:lnSpc>
                <a:spcPts val="24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 of OIC MCs Financial System</a:t>
            </a:r>
            <a:endParaRPr lang="en-US" sz="2000" dirty="0"/>
          </a:p>
          <a:p>
            <a:pPr marL="177800" indent="-177800">
              <a:lnSpc>
                <a:spcPts val="24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Islamic Finance: Principles, Values and Status</a:t>
            </a:r>
            <a:endParaRPr lang="en-US" sz="20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12D26D9-C6AC-9B13-D510-576EF1DDE669}"/>
              </a:ext>
            </a:extLst>
          </p:cNvPr>
          <p:cNvSpPr/>
          <p:nvPr/>
        </p:nvSpPr>
        <p:spPr>
          <a:xfrm>
            <a:off x="7930217" y="2323652"/>
            <a:ext cx="3792931" cy="1668087"/>
          </a:xfrm>
          <a:prstGeom prst="roundRect">
            <a:avLst>
              <a:gd name="adj" fmla="val 4000"/>
            </a:avLst>
          </a:prstGeom>
          <a:solidFill>
            <a:srgbClr val="0B403A"/>
          </a:solidFill>
          <a:ln w="12700">
            <a:solidFill>
              <a:srgbClr val="1C6A61"/>
            </a:solidFill>
            <a:prstDash val="solid"/>
          </a:ln>
        </p:spPr>
        <p:txBody>
          <a:bodyPr/>
          <a:lstStyle/>
          <a:p>
            <a:endParaRPr lang="en-GB" sz="32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8058987-F9AA-7140-E968-5088A680F114}"/>
              </a:ext>
            </a:extLst>
          </p:cNvPr>
          <p:cNvSpPr/>
          <p:nvPr/>
        </p:nvSpPr>
        <p:spPr>
          <a:xfrm>
            <a:off x="8250257" y="2552253"/>
            <a:ext cx="315285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</a:t>
            </a:r>
            <a:endParaRPr lang="en-US" sz="2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EDB8B26-0AAE-EDAE-7E2F-F22625D617A2}"/>
              </a:ext>
            </a:extLst>
          </p:cNvPr>
          <p:cNvSpPr/>
          <p:nvPr/>
        </p:nvSpPr>
        <p:spPr>
          <a:xfrm>
            <a:off x="8250257" y="2918013"/>
            <a:ext cx="3152851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Crowdfunding — Conceptual Framework and Overview</a:t>
            </a:r>
            <a:endParaRPr lang="en-US" sz="2000" dirty="0"/>
          </a:p>
        </p:txBody>
      </p:sp>
      <p:pic>
        <p:nvPicPr>
          <p:cNvPr id="9" name="Picture 8" descr="A logo with a castle in the middle&#10;&#10;Description automatically generated">
            <a:extLst>
              <a:ext uri="{FF2B5EF4-FFF2-40B4-BE49-F238E27FC236}">
                <a16:creationId xmlns:a16="http://schemas.microsoft.com/office/drawing/2014/main" id="{3FB66ED3-6C3B-5310-73C7-A5D9F4A4F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187" y="-394645"/>
            <a:ext cx="2267713" cy="229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103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820E4-E0BE-3DE8-41FB-99BF9CCB3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25" y="1191491"/>
            <a:ext cx="5538951" cy="5357645"/>
          </a:xfrm>
        </p:spPr>
        <p:txBody>
          <a:bodyPr anchor="t">
            <a:normAutofit fontScale="92500"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An inclusive financial system is essential for promoting economic development 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Economic development is viewed as achieving 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Sustainable Development Goals (SDGs),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which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were launched by the United Nations in 2015 as an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agenda of action for people, planet and prosperity</a:t>
            </a:r>
          </a:p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Addis Ababa Action Agenda (AAAA, 2015): 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‘blueprint for actions by governments, international organizations, businesses and civil society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to increase the financial resources available to align financing flows and policies with economic, social, and environmental priorities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630F5AE-A1E3-DCCC-80E5-D00896823315}"/>
              </a:ext>
            </a:extLst>
          </p:cNvPr>
          <p:cNvGraphicFramePr/>
          <p:nvPr/>
        </p:nvGraphicFramePr>
        <p:xfrm>
          <a:off x="5718994" y="958859"/>
          <a:ext cx="6526924" cy="5236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EC026530-0A80-E147-3E5D-90A77D894D5F}"/>
              </a:ext>
            </a:extLst>
          </p:cNvPr>
          <p:cNvSpPr/>
          <p:nvPr/>
        </p:nvSpPr>
        <p:spPr>
          <a:xfrm>
            <a:off x="6594038" y="1390779"/>
            <a:ext cx="5055161" cy="88923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3AA855-57D5-9718-61A1-0B48B5C7D37C}"/>
              </a:ext>
            </a:extLst>
          </p:cNvPr>
          <p:cNvSpPr txBox="1"/>
          <p:nvPr/>
        </p:nvSpPr>
        <p:spPr>
          <a:xfrm>
            <a:off x="5772912" y="652678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Source: Sachs et al. (2025), Sustainable Development Report 2025. </a:t>
            </a: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0">
            <a:extLst>
              <a:ext uri="{FF2B5EF4-FFF2-40B4-BE49-F238E27FC236}">
                <a16:creationId xmlns:a16="http://schemas.microsoft.com/office/drawing/2014/main" id="{17D0E13A-142F-3891-BD8D-2F31C891C5C1}"/>
              </a:ext>
            </a:extLst>
          </p:cNvPr>
          <p:cNvSpPr/>
          <p:nvPr/>
        </p:nvSpPr>
        <p:spPr>
          <a:xfrm>
            <a:off x="493519" y="304282"/>
            <a:ext cx="11155680" cy="6138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Background and Context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93913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BB20DC-CE9C-516C-182D-65EF3F67B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400270"/>
              </p:ext>
            </p:extLst>
          </p:nvPr>
        </p:nvGraphicFramePr>
        <p:xfrm>
          <a:off x="294903" y="1153562"/>
          <a:ext cx="11510323" cy="455339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882684">
                  <a:extLst>
                    <a:ext uri="{9D8B030D-6E8A-4147-A177-3AD203B41FA5}">
                      <a16:colId xmlns:a16="http://schemas.microsoft.com/office/drawing/2014/main" val="510502866"/>
                    </a:ext>
                  </a:extLst>
                </a:gridCol>
                <a:gridCol w="1913206">
                  <a:extLst>
                    <a:ext uri="{9D8B030D-6E8A-4147-A177-3AD203B41FA5}">
                      <a16:colId xmlns:a16="http://schemas.microsoft.com/office/drawing/2014/main" val="3286377697"/>
                    </a:ext>
                  </a:extLst>
                </a:gridCol>
                <a:gridCol w="1716259">
                  <a:extLst>
                    <a:ext uri="{9D8B030D-6E8A-4147-A177-3AD203B41FA5}">
                      <a16:colId xmlns:a16="http://schemas.microsoft.com/office/drawing/2014/main" val="1203801702"/>
                    </a:ext>
                  </a:extLst>
                </a:gridCol>
                <a:gridCol w="2016636">
                  <a:extLst>
                    <a:ext uri="{9D8B030D-6E8A-4147-A177-3AD203B41FA5}">
                      <a16:colId xmlns:a16="http://schemas.microsoft.com/office/drawing/2014/main" val="3077610885"/>
                    </a:ext>
                  </a:extLst>
                </a:gridCol>
                <a:gridCol w="1043322">
                  <a:extLst>
                    <a:ext uri="{9D8B030D-6E8A-4147-A177-3AD203B41FA5}">
                      <a16:colId xmlns:a16="http://schemas.microsoft.com/office/drawing/2014/main" val="2862495142"/>
                    </a:ext>
                  </a:extLst>
                </a:gridCol>
                <a:gridCol w="938216">
                  <a:extLst>
                    <a:ext uri="{9D8B030D-6E8A-4147-A177-3AD203B41FA5}">
                      <a16:colId xmlns:a16="http://schemas.microsoft.com/office/drawing/2014/main" val="2805344357"/>
                    </a:ext>
                  </a:extLst>
                </a:gridCol>
              </a:tblGrid>
              <a:tr h="730151">
                <a:tc>
                  <a:txBody>
                    <a:bodyPr/>
                    <a:lstStyle/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600" b="1" u="none" strike="noStrike" kern="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600" b="1" u="none" strike="noStrike" kern="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SDGs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Financing Sustainable Economic Infrastructure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Financing Sustainable Social Infrastructure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Financing Entrepreneurship and Sustainable</a:t>
                      </a:r>
                      <a:r>
                        <a:rPr lang="en-GB" sz="1600" b="0" u="none" strike="noStrike" kern="12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GB" sz="1600" b="1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Industries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Inclusive Finance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Social Finance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723475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SDG1-No Poverty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1861972036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SDG2: Zero Hunger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1897689198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SDG3: Good Health &amp; Well-being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2204536698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SDG4: Quality Education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1782563424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SDG5: Equality of Men and Women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1282249438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SDG6: Clean Water &amp; Sanitation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2445684239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SDG7: Affordable &amp; Clean Energy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3555375489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SDG8: Decent Work &amp; Economic Growth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3292476480"/>
                  </a:ext>
                </a:extLst>
              </a:tr>
              <a:tr h="19323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SDG9: Industry, Innovation &amp; Infrastructure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2136242445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SDG10: Reduced Inequalities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2951276746"/>
                  </a:ext>
                </a:extLst>
              </a:tr>
              <a:tr h="318479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SDG11: Sustainable Cities &amp; Communities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4286828769"/>
                  </a:ext>
                </a:extLst>
              </a:tr>
              <a:tr h="381594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SDG12: Responsible Consumption &amp; Production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259482861"/>
                  </a:ext>
                </a:extLst>
              </a:tr>
              <a:tr h="207316">
                <a:tc>
                  <a:txBody>
                    <a:bodyPr/>
                    <a:lstStyle/>
                    <a:p>
                      <a:pPr algn="l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chemeClr val="bg1"/>
                          </a:solidFill>
                          <a:effectLst/>
                        </a:rPr>
                        <a:t>SDG13: Climate Action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600" b="0" u="none" strike="noStrike" kern="1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GB" sz="1600" b="0" i="0" u="none" strike="noStrike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643" marR="49643" marT="6895" marB="0"/>
                </a:tc>
                <a:extLst>
                  <a:ext uri="{0D108BD9-81ED-4DB2-BD59-A6C34878D82A}">
                    <a16:rowId xmlns:a16="http://schemas.microsoft.com/office/drawing/2014/main" val="38168568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E63B24F-8355-BCA8-B97A-A02FEC725AF0}"/>
              </a:ext>
            </a:extLst>
          </p:cNvPr>
          <p:cNvSpPr txBox="1"/>
          <p:nvPr/>
        </p:nvSpPr>
        <p:spPr>
          <a:xfrm>
            <a:off x="81979" y="5860044"/>
            <a:ext cx="119745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rgbClr val="C00000"/>
                </a:solidFill>
              </a:rPr>
              <a:t>Quality of Finance has to change for Sustainable Finance </a:t>
            </a:r>
          </a:p>
          <a:p>
            <a:pPr algn="ctr"/>
            <a:r>
              <a:rPr lang="en-GB" sz="2000" b="1" dirty="0">
                <a:solidFill>
                  <a:srgbClr val="C00000"/>
                </a:solidFill>
              </a:rPr>
              <a:t>AAAA (2015): Align financing flows with economic, social, and environmental priorities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0914BDC4-889F-20B3-F099-5A3F9153A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223838"/>
            <a:ext cx="10534650" cy="8175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SDGs and Sustainable Finance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292810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>
            <a:extLst>
              <a:ext uri="{FF2B5EF4-FFF2-40B4-BE49-F238E27FC236}">
                <a16:creationId xmlns:a16="http://schemas.microsoft.com/office/drawing/2014/main" id="{9F9F4B7D-8A8C-A47E-010E-92BBE32FAFEC}"/>
              </a:ext>
            </a:extLst>
          </p:cNvPr>
          <p:cNvSpPr txBox="1">
            <a:spLocks/>
          </p:cNvSpPr>
          <p:nvPr/>
        </p:nvSpPr>
        <p:spPr bwMode="auto">
          <a:xfrm>
            <a:off x="850242" y="198921"/>
            <a:ext cx="10735580" cy="63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44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Challenges: SDG Funding Needs and Gaps</a:t>
            </a:r>
            <a:endParaRPr lang="en-US" sz="4400" dirty="0"/>
          </a:p>
        </p:txBody>
      </p:sp>
      <p:sp>
        <p:nvSpPr>
          <p:cNvPr id="5124" name="Content Placeholder 2">
            <a:extLst>
              <a:ext uri="{FF2B5EF4-FFF2-40B4-BE49-F238E27FC236}">
                <a16:creationId xmlns:a16="http://schemas.microsoft.com/office/drawing/2014/main" id="{DF5E4E8C-553C-D29A-CB69-C7B3175E02CC}"/>
              </a:ext>
            </a:extLst>
          </p:cNvPr>
          <p:cNvSpPr txBox="1">
            <a:spLocks/>
          </p:cNvSpPr>
          <p:nvPr/>
        </p:nvSpPr>
        <p:spPr bwMode="auto">
          <a:xfrm>
            <a:off x="2998829" y="1125415"/>
            <a:ext cx="8905991" cy="545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>
            <a:normAutofit fontScale="85000" lnSpcReduction="10000"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9763" indent="-2460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189" indent="-457189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3300" dirty="0">
                <a:latin typeface="+mn-lt"/>
              </a:rPr>
              <a:t>Developing countries' investment gap—$2.5 trillion annually (UNCTAD 2014)</a:t>
            </a:r>
            <a:endParaRPr lang="en-US" sz="3300" dirty="0">
              <a:latin typeface="+mn-lt"/>
            </a:endParaRPr>
          </a:p>
          <a:p>
            <a:pPr marL="823893" lvl="1" indent="-457189">
              <a:lnSpc>
                <a:spcPct val="12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GB" sz="2600" dirty="0">
                <a:latin typeface="+mn-lt"/>
              </a:rPr>
              <a:t>Post-COVID estimates US$4 trillion annually</a:t>
            </a:r>
            <a:endParaRPr lang="en-US" sz="2600" dirty="0">
              <a:latin typeface="+mn-lt"/>
            </a:endParaRPr>
          </a:p>
          <a:p>
            <a:pPr marL="457189" indent="-457189">
              <a:lnSpc>
                <a:spcPct val="120000"/>
              </a:lnSpc>
              <a:buClr>
                <a:schemeClr val="tx1"/>
              </a:buClr>
              <a:buSzPct val="95000"/>
              <a:buFont typeface="Wingdings" pitchFamily="2" charset="2"/>
              <a:buChar char="Ø"/>
            </a:pPr>
            <a:r>
              <a:rPr lang="en-US" altLang="en-US" sz="3300" dirty="0">
                <a:latin typeface="+mn-lt"/>
                <a:ea typeface="Majalla UI"/>
                <a:cs typeface="Majalla UI"/>
              </a:rPr>
              <a:t>Need for new sources of funding/providing services</a:t>
            </a:r>
          </a:p>
          <a:p>
            <a:pPr marL="850879" lvl="1" indent="-457189">
              <a:lnSpc>
                <a:spcPct val="120000"/>
              </a:lnSpc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en-US" altLang="en-US" sz="3200" dirty="0">
                <a:latin typeface="+mn-lt"/>
                <a:ea typeface="Majalla UI"/>
                <a:cs typeface="Majalla UI"/>
              </a:rPr>
              <a:t> </a:t>
            </a:r>
            <a:r>
              <a:rPr lang="en-US" altLang="en-US" sz="2800" dirty="0">
                <a:latin typeface="+mn-lt"/>
                <a:ea typeface="Majalla UI"/>
                <a:cs typeface="Majalla UI"/>
              </a:rPr>
              <a:t>Government—tax bases are low, and budgets are overstretched </a:t>
            </a:r>
          </a:p>
          <a:p>
            <a:pPr marL="850879" lvl="1" indent="-457189">
              <a:lnSpc>
                <a:spcPct val="120000"/>
              </a:lnSpc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en-US" altLang="en-US" sz="2800" dirty="0">
                <a:latin typeface="+mn-lt"/>
                <a:ea typeface="Majalla UI"/>
                <a:cs typeface="Majalla UI"/>
              </a:rPr>
              <a:t>Private sector—Financial sector</a:t>
            </a:r>
          </a:p>
          <a:p>
            <a:pPr marL="850879" lvl="1" indent="-457189">
              <a:lnSpc>
                <a:spcPct val="120000"/>
              </a:lnSpc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en-US" altLang="en-US" sz="2800" dirty="0">
                <a:latin typeface="+mn-lt"/>
                <a:ea typeface="Majalla UI"/>
                <a:cs typeface="Majalla UI"/>
              </a:rPr>
              <a:t>Non-profit/Third Sector</a:t>
            </a:r>
          </a:p>
          <a:p>
            <a:pPr marL="484175" indent="-457189">
              <a:lnSpc>
                <a:spcPct val="120000"/>
              </a:lnSpc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en-US" altLang="en-US" sz="3400" dirty="0">
                <a:latin typeface="+mn-lt"/>
              </a:rPr>
              <a:t>The traditional financial sector is not forthcoming to provide Sustainable Finance due to economic frictions</a:t>
            </a:r>
          </a:p>
          <a:p>
            <a:pPr marL="484175" indent="-457189">
              <a:lnSpc>
                <a:spcPct val="120000"/>
              </a:lnSpc>
              <a:buClr>
                <a:schemeClr val="tx1"/>
              </a:buClr>
              <a:buSzPct val="85000"/>
              <a:buFont typeface="Wingdings" pitchFamily="2" charset="2"/>
              <a:buChar char="Ø"/>
            </a:pPr>
            <a:r>
              <a:rPr lang="en-US" altLang="en-US" sz="3400" dirty="0" err="1">
                <a:latin typeface="+mn-lt"/>
              </a:rPr>
              <a:t>Fintechs</a:t>
            </a:r>
            <a:r>
              <a:rPr lang="en-US" altLang="en-US" sz="3400" dirty="0">
                <a:latin typeface="+mn-lt"/>
              </a:rPr>
              <a:t> has the potential to mitigate the frictions and provide Sustainable Finance </a:t>
            </a:r>
            <a:endParaRPr lang="en-GB" altLang="en-US" sz="3400" dirty="0">
              <a:latin typeface="+mn-lt"/>
            </a:endParaRPr>
          </a:p>
        </p:txBody>
      </p:sp>
      <p:sp>
        <p:nvSpPr>
          <p:cNvPr id="5125" name="Slide Number Placeholder 3">
            <a:extLst>
              <a:ext uri="{FF2B5EF4-FFF2-40B4-BE49-F238E27FC236}">
                <a16:creationId xmlns:a16="http://schemas.microsoft.com/office/drawing/2014/main" id="{1D00D94F-267E-5CD5-13F0-1DAE71475E9C}"/>
              </a:ext>
            </a:extLst>
          </p:cNvPr>
          <p:cNvSpPr txBox="1">
            <a:spLocks/>
          </p:cNvSpPr>
          <p:nvPr/>
        </p:nvSpPr>
        <p:spPr bwMode="auto">
          <a:xfrm>
            <a:off x="10413401" y="6356351"/>
            <a:ext cx="142180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B3F27FB-D8ED-C54D-B98D-58FDB75F71F2}" type="slidenum">
              <a:rPr lang="en-GB" altLang="en-US" sz="1200">
                <a:solidFill>
                  <a:srgbClr val="2C5490"/>
                </a:solidFill>
              </a:rPr>
              <a:pPr algn="r" eaLnBrk="1" hangingPunct="1"/>
              <a:t>6</a:t>
            </a:fld>
            <a:endParaRPr lang="en-GB" altLang="en-US" sz="1200">
              <a:solidFill>
                <a:srgbClr val="2C5490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3814D51-C07E-2AF3-4139-6CFC77395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17" y="2508423"/>
            <a:ext cx="2155859" cy="219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B7CC56-B106-BB14-57F9-A8121A865496}"/>
              </a:ext>
            </a:extLst>
          </p:cNvPr>
          <p:cNvSpPr txBox="1"/>
          <p:nvPr/>
        </p:nvSpPr>
        <p:spPr>
          <a:xfrm>
            <a:off x="287180" y="4464899"/>
            <a:ext cx="27116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C00000"/>
                </a:solidFill>
              </a:rPr>
              <a:t>$4 Trillion </a:t>
            </a:r>
          </a:p>
        </p:txBody>
      </p:sp>
    </p:spTree>
    <p:extLst>
      <p:ext uri="{BB962C8B-B14F-4D97-AF65-F5344CB8AC3E}">
        <p14:creationId xmlns:p14="http://schemas.microsoft.com/office/powerpoint/2010/main" val="143305159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1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Objectives of the Study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02920" y="1069849"/>
            <a:ext cx="11155680" cy="1517902"/>
          </a:xfrm>
          <a:prstGeom prst="roundRect">
            <a:avLst>
              <a:gd name="adj" fmla="val 6000"/>
            </a:avLst>
          </a:prstGeom>
          <a:solidFill>
            <a:srgbClr val="0E4C45"/>
          </a:solidFill>
          <a:ln/>
        </p:spPr>
        <p:txBody>
          <a:bodyPr/>
          <a:lstStyle/>
          <a:p>
            <a:endParaRPr lang="en-GB" sz="3200"/>
          </a:p>
        </p:txBody>
      </p:sp>
      <p:sp>
        <p:nvSpPr>
          <p:cNvPr id="4" name="Text 2"/>
          <p:cNvSpPr/>
          <p:nvPr/>
        </p:nvSpPr>
        <p:spPr>
          <a:xfrm>
            <a:off x="731520" y="1220724"/>
            <a:ext cx="10424160" cy="1216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aim: to conduct an in-depth analysis of the significant opportunities that crowdfunding can offer to entrepreneurs and investors in the OIC Member Countries (MCs).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3081527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3200"/>
          </a:p>
        </p:txBody>
      </p:sp>
      <p:sp>
        <p:nvSpPr>
          <p:cNvPr id="6" name="Text 4"/>
          <p:cNvSpPr/>
          <p:nvPr/>
        </p:nvSpPr>
        <p:spPr>
          <a:xfrm>
            <a:off x="502920" y="3081527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161288" y="2956221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comprehensive conceptual framework defining crowdfunding modalities (equity, debt, donation and reward-based), actors, mechanisms and their relevance for entrepreneurship and social impact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738360" y="3118103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02920" y="3977639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3200"/>
          </a:p>
        </p:txBody>
      </p:sp>
      <p:sp>
        <p:nvSpPr>
          <p:cNvPr id="10" name="Text 8"/>
          <p:cNvSpPr/>
          <p:nvPr/>
        </p:nvSpPr>
        <p:spPr>
          <a:xfrm>
            <a:off x="502920" y="3977639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161288" y="3886199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of crowdfunding models in relation to Shariah compliance and their role in the Islamic finance ecosystem, including social finance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738360" y="4096511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1, 2 and 3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02920" y="4873751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3200"/>
          </a:p>
        </p:txBody>
      </p:sp>
      <p:sp>
        <p:nvSpPr>
          <p:cNvPr id="14" name="Text 12"/>
          <p:cNvSpPr/>
          <p:nvPr/>
        </p:nvSpPr>
        <p:spPr>
          <a:xfrm>
            <a:off x="502920" y="4873751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161288" y="483311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Case-country analyses of four OIC MCs and one non-OIC country, illustrating practical experiences, policy environments and market outcomes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738360" y="4910327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3 and 4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02920" y="5769863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3200"/>
          </a:p>
        </p:txBody>
      </p:sp>
      <p:sp>
        <p:nvSpPr>
          <p:cNvPr id="18" name="Text 16"/>
          <p:cNvSpPr/>
          <p:nvPr/>
        </p:nvSpPr>
        <p:spPr>
          <a:xfrm>
            <a:off x="502920" y="5769863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161288" y="5746157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practical, development-level-differentiated roadmap for OIC Member Countries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9738360" y="5806439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</a:t>
            </a:r>
            <a:endParaRPr lang="en-US" sz="2000" dirty="0"/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09787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Methodology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18160" y="1026161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research is evaluative, analytical and descriptive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87499"/>
            <a:ext cx="5577840" cy="4875107"/>
          </a:xfrm>
          <a:prstGeom prst="roundRect">
            <a:avLst>
              <a:gd name="adj" fmla="val 1818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5" name="Text 3"/>
          <p:cNvSpPr/>
          <p:nvPr/>
        </p:nvSpPr>
        <p:spPr>
          <a:xfrm>
            <a:off x="822960" y="1838113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used to collect information and data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70560" y="2610274"/>
            <a:ext cx="5090160" cy="37507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2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analysis of documents and relevant literature</a:t>
            </a:r>
            <a:endParaRPr lang="en-US" sz="2200" dirty="0"/>
          </a:p>
          <a:p>
            <a:pPr marL="355600" lvl="1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documents from international multilateral organisations and standard-setting bodies</a:t>
            </a:r>
            <a:endParaRPr lang="en-US" sz="2000" dirty="0"/>
          </a:p>
          <a:p>
            <a:pPr marL="355600" lvl="1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public policy and legal/regulatory documents</a:t>
            </a:r>
            <a:endParaRPr lang="en-US" sz="2000" dirty="0"/>
          </a:p>
          <a:p>
            <a:pPr marL="355600" lvl="1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publications on crowdfunding</a:t>
            </a:r>
            <a:endParaRPr lang="en-US" sz="2000" dirty="0"/>
          </a:p>
          <a:p>
            <a:pPr marL="177800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2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gathered from country case studies, including interviews with CF platforms</a:t>
            </a:r>
            <a:endParaRPr lang="en-US" sz="2200" dirty="0"/>
          </a:p>
          <a:p>
            <a:pPr marL="177800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2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survey of potential fund-providers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526987" y="1830493"/>
            <a:ext cx="5131613" cy="4389120"/>
          </a:xfrm>
          <a:prstGeom prst="roundRect">
            <a:avLst>
              <a:gd name="adj" fmla="val 1818"/>
            </a:avLst>
          </a:prstGeom>
          <a:solidFill>
            <a:srgbClr val="0E4C45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8" name="Text 6"/>
          <p:cNvSpPr/>
          <p:nvPr/>
        </p:nvSpPr>
        <p:spPr>
          <a:xfrm>
            <a:off x="6755587" y="2036233"/>
            <a:ext cx="4491533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outputs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847026" y="2697481"/>
            <a:ext cx="4491533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220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key features, design and challenges related to the role of crowdfunding in promoting sustainable economic development</a:t>
            </a:r>
            <a:endParaRPr lang="en-US" sz="2200" dirty="0"/>
          </a:p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220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up with appropriate policy recommendations and roadmap to help the development of crowdfunding and enhance cooperation to promote it in OIC member countries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46126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Countries Used for Case Studies</a:t>
            </a:r>
            <a:endParaRPr lang="en-US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901475"/>
              </p:ext>
            </p:extLst>
          </p:nvPr>
        </p:nvGraphicFramePr>
        <p:xfrm>
          <a:off x="502919" y="1018032"/>
          <a:ext cx="11170921" cy="4821936"/>
        </p:xfrm>
        <a:graphic>
          <a:graphicData uri="http://schemas.openxmlformats.org/drawingml/2006/table">
            <a:tbl>
              <a:tblPr/>
              <a:tblGrid>
                <a:gridCol w="1935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6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4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29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Country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Legal system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Fintechs / per million people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Islamic banking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(% of banking assets, 2024)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Bahrain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Arab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Hybrid (Islamic / Common / Civil Law)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/ 2.52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31.6%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Indonesia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Asia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Civil Law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261 / 0.92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Kazakhstan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Asia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Civil Law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 / 1.60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Nigeria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Africa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Common Law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 / 0.30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1.3%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United Kingdom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Non-OIC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Common Law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620 / 8.96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19" y="6063234"/>
            <a:ext cx="11155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UK is included as a non-OIC comparator with one of the most developed fintech and crowdfunding sectors in the world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363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Financial Sector Size and Composition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502920" y="635508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9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World Bank Global Financial Development Database 2022. Low-income stock market capitalisation not available.</a:t>
            </a:r>
            <a:endParaRPr lang="en-US" sz="12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1E2673C-0E9A-58E9-EF2C-1ED01C95CD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9801161"/>
              </p:ext>
            </p:extLst>
          </p:nvPr>
        </p:nvGraphicFramePr>
        <p:xfrm>
          <a:off x="502920" y="1091829"/>
          <a:ext cx="11619912" cy="4923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F693037C-8D95-4A5A-91C7-3E515FD24EBC}"/>
              </a:ext>
            </a:extLst>
          </p:cNvPr>
          <p:cNvSpPr/>
          <p:nvPr/>
        </p:nvSpPr>
        <p:spPr>
          <a:xfrm>
            <a:off x="1908932" y="1091829"/>
            <a:ext cx="4583489" cy="74483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F34D4-BFEF-F589-8CB8-D6EA82A54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69" y="320330"/>
            <a:ext cx="11342232" cy="93364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Financial Inclusion — Engagement with Financial Institutions</a:t>
            </a:r>
            <a:endParaRPr lang="en-US" sz="36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59A1D46-1082-64C3-ACE7-5870714B6224}"/>
              </a:ext>
            </a:extLst>
          </p:cNvPr>
          <p:cNvGraphicFramePr/>
          <p:nvPr/>
        </p:nvGraphicFramePr>
        <p:xfrm>
          <a:off x="3310759" y="1673091"/>
          <a:ext cx="8881240" cy="4586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0DABA11-AADB-9F14-CC73-055089064E16}"/>
              </a:ext>
            </a:extLst>
          </p:cNvPr>
          <p:cNvSpPr txBox="1"/>
          <p:nvPr/>
        </p:nvSpPr>
        <p:spPr>
          <a:xfrm>
            <a:off x="5580063" y="6581248"/>
            <a:ext cx="6098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Source: World Bank Global Findex Database 2025</a:t>
            </a:r>
            <a:r>
              <a:rPr lang="en-GB" sz="1200" dirty="0">
                <a:effectLst/>
              </a:rPr>
              <a:t> </a:t>
            </a:r>
            <a:endParaRPr lang="en-GB" sz="12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6F6FD36-2BA7-D452-54D1-BB3AE0C88A87}"/>
              </a:ext>
            </a:extLst>
          </p:cNvPr>
          <p:cNvSpPr/>
          <p:nvPr/>
        </p:nvSpPr>
        <p:spPr>
          <a:xfrm rot="5400000">
            <a:off x="2556031" y="2665202"/>
            <a:ext cx="3240936" cy="152759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62319A-EBE5-BD55-7822-5A32C8996B22}"/>
              </a:ext>
            </a:extLst>
          </p:cNvPr>
          <p:cNvSpPr txBox="1"/>
          <p:nvPr/>
        </p:nvSpPr>
        <p:spPr>
          <a:xfrm>
            <a:off x="262759" y="2276587"/>
            <a:ext cx="278524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part of the financial exclusion in OIC MCs may be Voluntary (due to religious reasons)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Need to provide Shariah-based financial products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539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5765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Islamic Economic Worldview and Financial Systems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02920" y="706289"/>
            <a:ext cx="11155680" cy="1608647"/>
          </a:xfrm>
          <a:prstGeom prst="roundRect">
            <a:avLst>
              <a:gd name="adj" fmla="val 8000"/>
            </a:avLst>
          </a:prstGeom>
          <a:solidFill>
            <a:srgbClr val="0E4C45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722376" y="1195494"/>
            <a:ext cx="1057046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Islamic economic and financial system is governed by Shariah and Fiqh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overall purpose of Shariah is realising human wellbeing by enhancing benefits (</a:t>
            </a: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maslahah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and preventing harm (</a:t>
            </a:r>
            <a:r>
              <a:rPr lang="en-US" sz="2000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mafsadah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Shariah entails legal principles and ethical values to achieve </a:t>
            </a:r>
            <a:r>
              <a:rPr lang="en-US" sz="20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maslahah</a:t>
            </a:r>
            <a:endParaRPr lang="en-US" sz="20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" y="2599098"/>
            <a:ext cx="5410505" cy="3154680"/>
          </a:xfrm>
          <a:prstGeom prst="roundRect">
            <a:avLst>
              <a:gd name="adj" fmla="val 2319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795528" y="2781978"/>
            <a:ext cx="4825289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requirements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680" y="3193458"/>
            <a:ext cx="4678985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 of permissibility (</a:t>
            </a:r>
            <a:r>
              <a:rPr lang="en-US" sz="2000" i="1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ibahah</a:t>
            </a: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applies to economics and finance — all things are permitted except those prohibited by Shariah</a:t>
            </a:r>
            <a:endParaRPr lang="en-US" sz="2000" dirty="0"/>
          </a:p>
          <a:p>
            <a:pPr marL="177800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Exclude sectors producing forbidden goods and services — the halal economy</a:t>
            </a:r>
            <a:endParaRPr lang="en-US" sz="2000" dirty="0"/>
          </a:p>
          <a:p>
            <a:pPr marL="177800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</a:t>
            </a:r>
            <a:r>
              <a:rPr lang="en-US" sz="2000" i="1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riba</a:t>
            </a: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2000" i="1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gharar</a:t>
            </a: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transactions — use Shariah-compliant contracts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248095" y="2599098"/>
            <a:ext cx="5410505" cy="3154680"/>
          </a:xfrm>
          <a:prstGeom prst="roundRect">
            <a:avLst>
              <a:gd name="adj" fmla="val 2319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540703" y="2781978"/>
            <a:ext cx="4825289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values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613855" y="3193458"/>
            <a:ext cx="4678985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Shariah texts, Maqasid al Shariah and legal maxims (</a:t>
            </a:r>
            <a:r>
              <a:rPr lang="en-US" sz="2000" i="1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qawaid al fiqh</a:t>
            </a: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000" dirty="0"/>
          </a:p>
          <a:p>
            <a:pPr marL="177800" indent="-177800">
              <a:lnSpc>
                <a:spcPts val="1900"/>
              </a:lnSpc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Islamic social finance — </a:t>
            </a:r>
            <a:r>
              <a:rPr lang="en-US" sz="2000" i="1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zakat, sadaqah, waqf </a:t>
            </a:r>
            <a:r>
              <a:rPr lang="en-US" sz="20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</a:t>
            </a:r>
            <a:r>
              <a:rPr lang="en-US" sz="2000" i="1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qard hasan</a:t>
            </a:r>
            <a:endParaRPr lang="en-US" sz="2000" i="1" dirty="0"/>
          </a:p>
        </p:txBody>
      </p:sp>
      <p:sp>
        <p:nvSpPr>
          <p:cNvPr id="11" name="Text 9"/>
          <p:cNvSpPr/>
          <p:nvPr/>
        </p:nvSpPr>
        <p:spPr>
          <a:xfrm>
            <a:off x="502920" y="6151711"/>
            <a:ext cx="11357751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Applying Islamic legal principles and ethical values can produce a just and sustainable economy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A6E9B-5514-696E-2536-84D3C615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0672480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Global Islamic Finance Industry Assets, 2024</a:t>
            </a:r>
            <a:endParaRPr lang="en-US" sz="28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EB4FDFF-3474-B209-5716-36DC64CE64B6}"/>
              </a:ext>
            </a:extLst>
          </p:cNvPr>
          <p:cNvGraphicFramePr/>
          <p:nvPr/>
        </p:nvGraphicFramePr>
        <p:xfrm>
          <a:off x="432225" y="1966293"/>
          <a:ext cx="11327549" cy="445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val Callout 2">
            <a:extLst>
              <a:ext uri="{FF2B5EF4-FFF2-40B4-BE49-F238E27FC236}">
                <a16:creationId xmlns:a16="http://schemas.microsoft.com/office/drawing/2014/main" id="{07541881-7854-74CE-E8CF-4A1EEF792A4B}"/>
              </a:ext>
            </a:extLst>
          </p:cNvPr>
          <p:cNvSpPr/>
          <p:nvPr/>
        </p:nvSpPr>
        <p:spPr>
          <a:xfrm>
            <a:off x="5570805" y="2070538"/>
            <a:ext cx="3920035" cy="1358463"/>
          </a:xfrm>
          <a:prstGeom prst="wedgeEllipseCallout">
            <a:avLst>
              <a:gd name="adj1" fmla="val 46721"/>
              <a:gd name="adj2" fmla="val 14580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err="1">
                <a:solidFill>
                  <a:srgbClr val="C00000"/>
                </a:solidFill>
              </a:rPr>
              <a:t>Fintechs</a:t>
            </a:r>
            <a:r>
              <a:rPr lang="en-GB" sz="2000" dirty="0">
                <a:solidFill>
                  <a:srgbClr val="C00000"/>
                </a:solidFill>
              </a:rPr>
              <a:t>/Crowdfunding will be included in Other IFIs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9B098A-CBC5-1028-DD19-E4236471EB8C}"/>
              </a:ext>
            </a:extLst>
          </p:cNvPr>
          <p:cNvSpPr txBox="1"/>
          <p:nvPr/>
        </p:nvSpPr>
        <p:spPr>
          <a:xfrm>
            <a:off x="206497" y="6549167"/>
            <a:ext cx="6096000" cy="259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3975">
              <a:lnSpc>
                <a:spcPct val="90000"/>
              </a:lnSpc>
              <a:spcBef>
                <a:spcPts val="1000"/>
              </a:spcBef>
            </a:pPr>
            <a:r>
              <a:rPr lang="en-US" sz="1200" i="1" kern="1200" dirty="0">
                <a:effectLst/>
                <a:latin typeface="+mn-lt"/>
                <a:ea typeface="+mn-ea"/>
                <a:cs typeface="+mn-cs"/>
              </a:rPr>
              <a:t>Source: ICD–LSEG Islamic Finance Development Report 2025</a:t>
            </a:r>
          </a:p>
        </p:txBody>
      </p:sp>
    </p:spTree>
    <p:extLst>
      <p:ext uri="{BB962C8B-B14F-4D97-AF65-F5344CB8AC3E}">
        <p14:creationId xmlns:p14="http://schemas.microsoft.com/office/powerpoint/2010/main" val="3237488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02920" y="1463040"/>
            <a:ext cx="3792931" cy="1051560"/>
          </a:xfrm>
          <a:prstGeom prst="roundRect">
            <a:avLst>
              <a:gd name="adj" fmla="val 5217"/>
            </a:avLst>
          </a:prstGeom>
          <a:solidFill>
            <a:srgbClr val="0B403A"/>
          </a:solidFill>
          <a:ln w="12700">
            <a:solidFill>
              <a:srgbClr val="1C6A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822960" y="1664208"/>
            <a:ext cx="315285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FAE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1993392"/>
            <a:ext cx="315285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FAE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742078" y="1463040"/>
            <a:ext cx="6916522" cy="4114800"/>
          </a:xfrm>
          <a:prstGeom prst="roundRect">
            <a:avLst>
              <a:gd name="adj" fmla="val 1333"/>
            </a:avLst>
          </a:prstGeom>
          <a:solidFill>
            <a:srgbClr val="12574F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153558" y="1737360"/>
            <a:ext cx="609356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2: Crowdfunding — Conceptual Framework and Overview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5244998" y="2468880"/>
            <a:ext cx="5910682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Fintechs, Financial Intermediation, Functions and Frictions</a:t>
            </a:r>
            <a:endParaRPr lang="en-US" sz="1450" dirty="0"/>
          </a:p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Crowdfunding: Stakeholders and Models</a:t>
            </a:r>
            <a:endParaRPr lang="en-US" sz="1450" dirty="0"/>
          </a:p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 and Sustainable Development</a:t>
            </a:r>
            <a:endParaRPr lang="en-US" sz="1450" dirty="0"/>
          </a:p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CF: Challenges and Risks</a:t>
            </a:r>
            <a:endParaRPr lang="en-US" sz="1450" dirty="0"/>
          </a:p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Supportive Ecosystems</a:t>
            </a:r>
            <a:endParaRPr lang="en-US" sz="1450" dirty="0"/>
          </a:p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Enabling Regulatory Framework</a:t>
            </a:r>
            <a:endParaRPr lang="en-US" sz="1450" dirty="0"/>
          </a:p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CF: Shariah Perspectives</a:t>
            </a:r>
            <a:endParaRPr lang="en-US" sz="1450" dirty="0"/>
          </a:p>
          <a:p>
            <a:pPr marL="177800" indent="-177800">
              <a:lnSpc>
                <a:spcPts val="2200"/>
              </a:lnSpc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E4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Fintech and CF in OIC MCs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Functions of Financial Intermediation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18160" y="106984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financial sector performs key intermediation functions that promote economic activity and growth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2070202" cy="2926080"/>
          </a:xfrm>
          <a:prstGeom prst="roundRect">
            <a:avLst>
              <a:gd name="adj" fmla="val 3534"/>
            </a:avLst>
          </a:prstGeom>
          <a:solidFill>
            <a:srgbClr val="E9F0EE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5" name="Shape 3"/>
          <p:cNvSpPr/>
          <p:nvPr/>
        </p:nvSpPr>
        <p:spPr>
          <a:xfrm>
            <a:off x="1245413" y="2057400"/>
            <a:ext cx="585216" cy="585216"/>
          </a:xfrm>
          <a:prstGeom prst="ellipse">
            <a:avLst/>
          </a:prstGeom>
          <a:solidFill>
            <a:srgbClr val="14675E"/>
          </a:solidFill>
          <a:ln/>
        </p:spPr>
        <p:txBody>
          <a:bodyPr/>
          <a:lstStyle/>
          <a:p>
            <a:endParaRPr lang="en-GB" sz="2400"/>
          </a:p>
        </p:txBody>
      </p:sp>
      <p:sp>
        <p:nvSpPr>
          <p:cNvPr id="6" name="Text 4"/>
          <p:cNvSpPr/>
          <p:nvPr/>
        </p:nvSpPr>
        <p:spPr>
          <a:xfrm>
            <a:off x="1245413" y="20574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67512" y="2880360"/>
            <a:ext cx="174101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Clearing and Settling Payments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2774290" y="1737360"/>
            <a:ext cx="2070202" cy="2926080"/>
          </a:xfrm>
          <a:prstGeom prst="roundRect">
            <a:avLst>
              <a:gd name="adj" fmla="val 3534"/>
            </a:avLst>
          </a:prstGeom>
          <a:solidFill>
            <a:srgbClr val="F1F5F4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9" name="Shape 7"/>
          <p:cNvSpPr/>
          <p:nvPr/>
        </p:nvSpPr>
        <p:spPr>
          <a:xfrm>
            <a:off x="3516782" y="2057400"/>
            <a:ext cx="585216" cy="585216"/>
          </a:xfrm>
          <a:prstGeom prst="ellipse">
            <a:avLst/>
          </a:prstGeom>
          <a:solidFill>
            <a:srgbClr val="14675E"/>
          </a:solidFill>
          <a:ln/>
        </p:spPr>
        <p:txBody>
          <a:bodyPr/>
          <a:lstStyle/>
          <a:p>
            <a:endParaRPr lang="en-GB" sz="2400"/>
          </a:p>
        </p:txBody>
      </p:sp>
      <p:sp>
        <p:nvSpPr>
          <p:cNvPr id="10" name="Text 8"/>
          <p:cNvSpPr/>
          <p:nvPr/>
        </p:nvSpPr>
        <p:spPr>
          <a:xfrm>
            <a:off x="3516782" y="20574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2938882" y="2880360"/>
            <a:ext cx="174101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Mobilising Funds and Pooling of Resources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5045659" y="1737360"/>
            <a:ext cx="2070202" cy="2926080"/>
          </a:xfrm>
          <a:prstGeom prst="roundRect">
            <a:avLst>
              <a:gd name="adj" fmla="val 3534"/>
            </a:avLst>
          </a:prstGeom>
          <a:solidFill>
            <a:srgbClr val="E9F0EE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3" name="Shape 11"/>
          <p:cNvSpPr/>
          <p:nvPr/>
        </p:nvSpPr>
        <p:spPr>
          <a:xfrm>
            <a:off x="5788152" y="2057400"/>
            <a:ext cx="585216" cy="585216"/>
          </a:xfrm>
          <a:prstGeom prst="ellipse">
            <a:avLst/>
          </a:prstGeom>
          <a:solidFill>
            <a:srgbClr val="14675E"/>
          </a:solidFill>
          <a:ln/>
        </p:spPr>
        <p:txBody>
          <a:bodyPr/>
          <a:lstStyle/>
          <a:p>
            <a:endParaRPr lang="en-GB" sz="2400"/>
          </a:p>
        </p:txBody>
      </p:sp>
      <p:sp>
        <p:nvSpPr>
          <p:cNvPr id="14" name="Text 12"/>
          <p:cNvSpPr/>
          <p:nvPr/>
        </p:nvSpPr>
        <p:spPr>
          <a:xfrm>
            <a:off x="5788152" y="20574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210251" y="2880360"/>
            <a:ext cx="174101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Allocating Capital across Time and Space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7317029" y="1737360"/>
            <a:ext cx="2070202" cy="2926080"/>
          </a:xfrm>
          <a:prstGeom prst="roundRect">
            <a:avLst>
              <a:gd name="adj" fmla="val 3534"/>
            </a:avLst>
          </a:prstGeom>
          <a:solidFill>
            <a:srgbClr val="F1F5F4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7" name="Shape 15"/>
          <p:cNvSpPr/>
          <p:nvPr/>
        </p:nvSpPr>
        <p:spPr>
          <a:xfrm>
            <a:off x="8059522" y="2057400"/>
            <a:ext cx="585216" cy="585216"/>
          </a:xfrm>
          <a:prstGeom prst="ellipse">
            <a:avLst/>
          </a:prstGeom>
          <a:solidFill>
            <a:srgbClr val="14675E"/>
          </a:solidFill>
          <a:ln/>
        </p:spPr>
        <p:txBody>
          <a:bodyPr/>
          <a:lstStyle/>
          <a:p>
            <a:endParaRPr lang="en-GB" sz="2400"/>
          </a:p>
        </p:txBody>
      </p:sp>
      <p:sp>
        <p:nvSpPr>
          <p:cNvPr id="18" name="Text 16"/>
          <p:cNvSpPr/>
          <p:nvPr/>
        </p:nvSpPr>
        <p:spPr>
          <a:xfrm>
            <a:off x="8059522" y="20574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7481621" y="2880360"/>
            <a:ext cx="174101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and Mitigating Risks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9588398" y="1737360"/>
            <a:ext cx="2070202" cy="2926080"/>
          </a:xfrm>
          <a:prstGeom prst="roundRect">
            <a:avLst>
              <a:gd name="adj" fmla="val 3534"/>
            </a:avLst>
          </a:prstGeom>
          <a:solidFill>
            <a:srgbClr val="E9F0EE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21" name="Shape 19"/>
          <p:cNvSpPr/>
          <p:nvPr/>
        </p:nvSpPr>
        <p:spPr>
          <a:xfrm>
            <a:off x="10330891" y="2057400"/>
            <a:ext cx="585216" cy="585216"/>
          </a:xfrm>
          <a:prstGeom prst="ellipse">
            <a:avLst/>
          </a:prstGeom>
          <a:solidFill>
            <a:srgbClr val="14675E"/>
          </a:solidFill>
          <a:ln/>
        </p:spPr>
        <p:txBody>
          <a:bodyPr/>
          <a:lstStyle/>
          <a:p>
            <a:endParaRPr lang="en-GB" sz="2400"/>
          </a:p>
        </p:txBody>
      </p:sp>
      <p:sp>
        <p:nvSpPr>
          <p:cNvPr id="22" name="Text 20"/>
          <p:cNvSpPr/>
          <p:nvPr/>
        </p:nvSpPr>
        <p:spPr>
          <a:xfrm>
            <a:off x="10330891" y="20574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752990" y="2880360"/>
            <a:ext cx="174101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Providing Information and Advice</a:t>
            </a:r>
            <a:endParaRPr lang="en-US" dirty="0"/>
          </a:p>
        </p:txBody>
      </p: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Frictions in Financial Intermediation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institutions and markets face different frictions in performing their functions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155680" cy="841248"/>
          </a:xfrm>
          <a:prstGeom prst="roundRect">
            <a:avLst>
              <a:gd name="adj" fmla="val 6522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5" name="Text 3"/>
          <p:cNvSpPr/>
          <p:nvPr/>
        </p:nvSpPr>
        <p:spPr>
          <a:xfrm>
            <a:off x="822960" y="1645920"/>
            <a:ext cx="31089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frictions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069080" y="1627632"/>
            <a:ext cx="722376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transaction costs, including fixed and variable costs, of producing financial products and services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502920" y="2514600"/>
            <a:ext cx="11155680" cy="841248"/>
          </a:xfrm>
          <a:prstGeom prst="roundRect">
            <a:avLst>
              <a:gd name="adj" fmla="val 6522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8" name="Text 6"/>
          <p:cNvSpPr/>
          <p:nvPr/>
        </p:nvSpPr>
        <p:spPr>
          <a:xfrm>
            <a:off x="822960" y="2606040"/>
            <a:ext cx="31089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frictions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069080" y="2587752"/>
            <a:ext cx="722376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Arise from incomplete and asymmetric information — adverse selection and moral hazard problems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502920" y="3474720"/>
            <a:ext cx="11155680" cy="841248"/>
          </a:xfrm>
          <a:prstGeom prst="roundRect">
            <a:avLst>
              <a:gd name="adj" fmla="val 6522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1" name="Text 9"/>
          <p:cNvSpPr/>
          <p:nvPr/>
        </p:nvSpPr>
        <p:spPr>
          <a:xfrm>
            <a:off x="822960" y="3566160"/>
            <a:ext cx="31089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and transaction frictions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069080" y="3547872"/>
            <a:ext cx="722376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Incomplete contracts: it is impossible to incorporate all outcomes and contingencies affecting contractual performance, which increases risks and transaction costs from moral hazard or legal disputes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502920" y="4434840"/>
            <a:ext cx="11155680" cy="841248"/>
          </a:xfrm>
          <a:prstGeom prst="roundRect">
            <a:avLst>
              <a:gd name="adj" fmla="val 6522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4" name="Text 12"/>
          <p:cNvSpPr/>
          <p:nvPr/>
        </p:nvSpPr>
        <p:spPr>
          <a:xfrm>
            <a:off x="822960" y="4526280"/>
            <a:ext cx="31089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and distribution frictions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069080" y="4507992"/>
            <a:ext cx="722376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incurred to create and maintain customer relationships and distribution channels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18160" y="5809912"/>
            <a:ext cx="11155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frictions inhibit traditional financial institutions and markets from providing certain sustainable financial services — and can result in financial exclusion.</a:t>
            </a:r>
            <a:endParaRPr lang="en-US" sz="2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64123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Financial Intermediation Frictions and Fintechs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735913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digital technology addresses each friction</a:t>
            </a:r>
            <a:endParaRPr lang="en-US" sz="2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196048"/>
              </p:ext>
            </p:extLst>
          </p:nvPr>
        </p:nvGraphicFramePr>
        <p:xfrm>
          <a:off x="502920" y="1289415"/>
          <a:ext cx="11155680" cy="4572000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3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Friction type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fintechs respond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Production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technology-based production, which reduces fixed and variable costs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Information (data collection and processing)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Extract information from big data and process it using AI/ML — reduces search, replication, transportation, tracking and verification costs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Transactional / contractual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Blockchain and smart contracts — can improve speed, transparency and traceability of transactions and resolve the trust issue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Communication and distribution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Technology-based distribution and communication channels (e.g. mobile and apps) — reduces transaction costs significantly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18667" y="6152462"/>
            <a:ext cx="11155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Fintechs can mitigate the frictions arising in financial intermediation and have the potential to provide sustainable finance.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155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Crowdfunding: The Concept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" y="1291849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combination of crowdsourcing and microfinance, enabled by digital technology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3051665"/>
            <a:ext cx="3017520" cy="1554480"/>
          </a:xfrm>
          <a:prstGeom prst="roundRect">
            <a:avLst>
              <a:gd name="adj" fmla="val 4706"/>
            </a:avLst>
          </a:prstGeom>
          <a:solidFill>
            <a:srgbClr val="F1F5F4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5" name="Text 3"/>
          <p:cNvSpPr/>
          <p:nvPr/>
        </p:nvSpPr>
        <p:spPr>
          <a:xfrm>
            <a:off x="685800" y="3143105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Fund-providers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02920" y="3783185"/>
            <a:ext cx="2880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‘The crowd’ — a large number of people each providing a relatively small amount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206240" y="2823065"/>
            <a:ext cx="3017520" cy="2011680"/>
          </a:xfrm>
          <a:prstGeom prst="roundRect">
            <a:avLst>
              <a:gd name="adj" fmla="val 3636"/>
            </a:avLst>
          </a:prstGeom>
          <a:solidFill>
            <a:srgbClr val="0E4C45"/>
          </a:solidFill>
          <a:ln w="12700">
            <a:solidFill>
              <a:srgbClr val="0E4C45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8" name="Text 6"/>
          <p:cNvSpPr/>
          <p:nvPr/>
        </p:nvSpPr>
        <p:spPr>
          <a:xfrm>
            <a:off x="4361534" y="3019661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 Platform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4407254" y="3595733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BFD6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fund-seekers and fund-providers using the internet and digital technology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7909560" y="3051665"/>
            <a:ext cx="3017520" cy="1554480"/>
          </a:xfrm>
          <a:prstGeom prst="roundRect">
            <a:avLst>
              <a:gd name="adj" fmla="val 4706"/>
            </a:avLst>
          </a:prstGeom>
          <a:solidFill>
            <a:srgbClr val="F1F5F4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1" name="Text 9"/>
          <p:cNvSpPr/>
          <p:nvPr/>
        </p:nvSpPr>
        <p:spPr>
          <a:xfrm>
            <a:off x="8046720" y="3130083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Fund-seekers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138160" y="3678723"/>
            <a:ext cx="2560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Entrepreneurs, SMEs, projects and causes seeking finance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3630168" y="3710033"/>
            <a:ext cx="457200" cy="237744"/>
          </a:xfrm>
          <a:prstGeom prst="rightArrow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14" name="Shape 12"/>
          <p:cNvSpPr/>
          <p:nvPr/>
        </p:nvSpPr>
        <p:spPr>
          <a:xfrm>
            <a:off x="7333488" y="3710033"/>
            <a:ext cx="457200" cy="237744"/>
          </a:xfrm>
          <a:prstGeom prst="rightArrow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15" name="Text 13"/>
          <p:cNvSpPr/>
          <p:nvPr/>
        </p:nvSpPr>
        <p:spPr>
          <a:xfrm>
            <a:off x="446011" y="187969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stakeholders: the CF platform, fund-seekers and fund-providers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518160" y="5744573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Crowdfunding enables many fund providers to contribute relatively small amounts to fund seekers via the internet and digital technology.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 Models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02920" y="1508760"/>
            <a:ext cx="3547872" cy="1828800"/>
          </a:xfrm>
          <a:prstGeom prst="roundRect">
            <a:avLst>
              <a:gd name="adj" fmla="val 4000"/>
            </a:avLst>
          </a:prstGeom>
          <a:solidFill>
            <a:srgbClr val="F1F5F4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4" name="Shape 2"/>
          <p:cNvSpPr/>
          <p:nvPr/>
        </p:nvSpPr>
        <p:spPr>
          <a:xfrm>
            <a:off x="758952" y="176479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5" name="Text 3"/>
          <p:cNvSpPr/>
          <p:nvPr/>
        </p:nvSpPr>
        <p:spPr>
          <a:xfrm>
            <a:off x="758952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371600" y="1801368"/>
            <a:ext cx="24505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Donation-based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77240" y="2377440"/>
            <a:ext cx="29992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Charitable donations, with no reward expected by donors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306824" y="1508760"/>
            <a:ext cx="3547872" cy="1828800"/>
          </a:xfrm>
          <a:prstGeom prst="roundRect">
            <a:avLst>
              <a:gd name="adj" fmla="val 4000"/>
            </a:avLst>
          </a:prstGeom>
          <a:solidFill>
            <a:srgbClr val="F1F5F4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9" name="Shape 7"/>
          <p:cNvSpPr/>
          <p:nvPr/>
        </p:nvSpPr>
        <p:spPr>
          <a:xfrm>
            <a:off x="4562856" y="176479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10" name="Text 8"/>
          <p:cNvSpPr/>
          <p:nvPr/>
        </p:nvSpPr>
        <p:spPr>
          <a:xfrm>
            <a:off x="4562856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175504" y="1801368"/>
            <a:ext cx="24505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Reward-based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581144" y="2377440"/>
            <a:ext cx="29992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Non-monetary reward to funders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8110728" y="1508760"/>
            <a:ext cx="3547872" cy="1828800"/>
          </a:xfrm>
          <a:prstGeom prst="roundRect">
            <a:avLst>
              <a:gd name="adj" fmla="val 4000"/>
            </a:avLst>
          </a:prstGeom>
          <a:solidFill>
            <a:srgbClr val="F1F5F4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4" name="Shape 12"/>
          <p:cNvSpPr/>
          <p:nvPr/>
        </p:nvSpPr>
        <p:spPr>
          <a:xfrm>
            <a:off x="8366760" y="176479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15" name="Text 13"/>
          <p:cNvSpPr/>
          <p:nvPr/>
        </p:nvSpPr>
        <p:spPr>
          <a:xfrm>
            <a:off x="8366760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979408" y="1801368"/>
            <a:ext cx="24505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Presale-based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8385048" y="2377440"/>
            <a:ext cx="29992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Fund-providers receive goods or services at reduced cost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502920" y="3657600"/>
            <a:ext cx="3547872" cy="1828800"/>
          </a:xfrm>
          <a:prstGeom prst="roundRect">
            <a:avLst>
              <a:gd name="adj" fmla="val 4000"/>
            </a:avLst>
          </a:prstGeom>
          <a:solidFill>
            <a:srgbClr val="E9F0EE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9" name="Shape 17"/>
          <p:cNvSpPr/>
          <p:nvPr/>
        </p:nvSpPr>
        <p:spPr>
          <a:xfrm>
            <a:off x="758952" y="3913632"/>
            <a:ext cx="457200" cy="457200"/>
          </a:xfrm>
          <a:prstGeom prst="ellipse">
            <a:avLst/>
          </a:prstGeom>
          <a:solidFill>
            <a:srgbClr val="14675E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20" name="Text 18"/>
          <p:cNvSpPr/>
          <p:nvPr/>
        </p:nvSpPr>
        <p:spPr>
          <a:xfrm>
            <a:off x="758952" y="39136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371600" y="3950208"/>
            <a:ext cx="24505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Debt-based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777240" y="4526280"/>
            <a:ext cx="29992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Fund-providers earn interest on loans provided (P2P lending)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4306824" y="3657600"/>
            <a:ext cx="3547872" cy="1828800"/>
          </a:xfrm>
          <a:prstGeom prst="roundRect">
            <a:avLst>
              <a:gd name="adj" fmla="val 4000"/>
            </a:avLst>
          </a:prstGeom>
          <a:solidFill>
            <a:srgbClr val="E9F0EE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24" name="Shape 22"/>
          <p:cNvSpPr/>
          <p:nvPr/>
        </p:nvSpPr>
        <p:spPr>
          <a:xfrm>
            <a:off x="4562856" y="3913632"/>
            <a:ext cx="457200" cy="457200"/>
          </a:xfrm>
          <a:prstGeom prst="ellipse">
            <a:avLst/>
          </a:prstGeom>
          <a:solidFill>
            <a:srgbClr val="14675E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25" name="Text 23"/>
          <p:cNvSpPr/>
          <p:nvPr/>
        </p:nvSpPr>
        <p:spPr>
          <a:xfrm>
            <a:off x="4562856" y="39136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5175504" y="3950208"/>
            <a:ext cx="24505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Equity-based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4581144" y="4526280"/>
            <a:ext cx="29992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Fund-providers receive shares of the venture</a:t>
            </a: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8110728" y="3657600"/>
            <a:ext cx="3547872" cy="1828800"/>
          </a:xfrm>
          <a:prstGeom prst="roundRect">
            <a:avLst>
              <a:gd name="adj" fmla="val 4000"/>
            </a:avLst>
          </a:prstGeom>
          <a:solidFill>
            <a:srgbClr val="E9F0EE"/>
          </a:solidFill>
          <a:ln w="12700">
            <a:solidFill>
              <a:srgbClr val="D6E1DE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29" name="Shape 27"/>
          <p:cNvSpPr/>
          <p:nvPr/>
        </p:nvSpPr>
        <p:spPr>
          <a:xfrm>
            <a:off x="8366760" y="3913632"/>
            <a:ext cx="457200" cy="457200"/>
          </a:xfrm>
          <a:prstGeom prst="ellipse">
            <a:avLst/>
          </a:prstGeom>
          <a:solidFill>
            <a:srgbClr val="14675E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30" name="Text 28"/>
          <p:cNvSpPr/>
          <p:nvPr/>
        </p:nvSpPr>
        <p:spPr>
          <a:xfrm>
            <a:off x="8366760" y="39136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8979408" y="3950208"/>
            <a:ext cx="24505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Royalty-based</a:t>
            </a:r>
            <a:endParaRPr lang="en-US" sz="2400" dirty="0"/>
          </a:p>
        </p:txBody>
      </p:sp>
      <p:sp>
        <p:nvSpPr>
          <p:cNvPr id="32" name="Text 30"/>
          <p:cNvSpPr/>
          <p:nvPr/>
        </p:nvSpPr>
        <p:spPr>
          <a:xfrm>
            <a:off x="8385048" y="4526280"/>
            <a:ext cx="299923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Fund-providers receive a fraction of revenue or profits, without ownership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8620" y="335723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 and Sustainable Economic Development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2064923"/>
            <a:ext cx="2617470" cy="3931920"/>
          </a:xfrm>
          <a:prstGeom prst="roundRect">
            <a:avLst>
              <a:gd name="adj" fmla="val 279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4" name="Shape 2"/>
          <p:cNvSpPr/>
          <p:nvPr/>
        </p:nvSpPr>
        <p:spPr>
          <a:xfrm>
            <a:off x="758952" y="2339243"/>
            <a:ext cx="50292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2400"/>
          </a:p>
        </p:txBody>
      </p:sp>
      <p:sp>
        <p:nvSpPr>
          <p:cNvPr id="5" name="Text 3"/>
          <p:cNvSpPr/>
          <p:nvPr/>
        </p:nvSpPr>
        <p:spPr>
          <a:xfrm>
            <a:off x="758952" y="2522123"/>
            <a:ext cx="210540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inclusion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17220" y="3299363"/>
            <a:ext cx="2369048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side: low-cost sources of funds for consumers and businesses</a:t>
            </a:r>
            <a:endParaRPr lang="en-US" sz="1600" dirty="0"/>
          </a:p>
          <a:p>
            <a:pPr marL="177800" indent="-1778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side: alternative investment opportunities for retail and institutional investors to earn relatively higher returns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348990" y="2064923"/>
            <a:ext cx="2617470" cy="3931920"/>
          </a:xfrm>
          <a:prstGeom prst="roundRect">
            <a:avLst>
              <a:gd name="adj" fmla="val 279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8" name="Shape 6"/>
          <p:cNvSpPr/>
          <p:nvPr/>
        </p:nvSpPr>
        <p:spPr>
          <a:xfrm>
            <a:off x="3605022" y="2339243"/>
            <a:ext cx="50292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2400"/>
          </a:p>
        </p:txBody>
      </p:sp>
      <p:sp>
        <p:nvSpPr>
          <p:cNvPr id="9" name="Text 7"/>
          <p:cNvSpPr/>
          <p:nvPr/>
        </p:nvSpPr>
        <p:spPr>
          <a:xfrm>
            <a:off x="3605022" y="2522123"/>
            <a:ext cx="210540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Entrepreneurship and growth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623310" y="3299363"/>
            <a:ext cx="206883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Fills the financing gap for early-stage enterprises</a:t>
            </a:r>
            <a:endParaRPr lang="en-US" sz="1600" dirty="0"/>
          </a:p>
          <a:p>
            <a:pPr marL="177800" indent="-1778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Promotes innovation and entrepreneurship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195060" y="2064923"/>
            <a:ext cx="2617470" cy="3931920"/>
          </a:xfrm>
          <a:prstGeom prst="roundRect">
            <a:avLst>
              <a:gd name="adj" fmla="val 279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2" name="Shape 10"/>
          <p:cNvSpPr/>
          <p:nvPr/>
        </p:nvSpPr>
        <p:spPr>
          <a:xfrm>
            <a:off x="6451092" y="2339243"/>
            <a:ext cx="50292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2400"/>
          </a:p>
        </p:txBody>
      </p:sp>
      <p:sp>
        <p:nvSpPr>
          <p:cNvPr id="13" name="Text 11"/>
          <p:cNvSpPr/>
          <p:nvPr/>
        </p:nvSpPr>
        <p:spPr>
          <a:xfrm>
            <a:off x="6451092" y="2522123"/>
            <a:ext cx="210540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development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69380" y="3299363"/>
            <a:ext cx="206883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small-scale economic and social infrastructure — green energy projects, schools and similar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9041130" y="2064923"/>
            <a:ext cx="2617470" cy="3931920"/>
          </a:xfrm>
          <a:prstGeom prst="roundRect">
            <a:avLst>
              <a:gd name="adj" fmla="val 279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400"/>
          </a:p>
        </p:txBody>
      </p:sp>
      <p:sp>
        <p:nvSpPr>
          <p:cNvPr id="16" name="Shape 14"/>
          <p:cNvSpPr/>
          <p:nvPr/>
        </p:nvSpPr>
        <p:spPr>
          <a:xfrm>
            <a:off x="9297162" y="2339243"/>
            <a:ext cx="50292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 sz="2400"/>
          </a:p>
        </p:txBody>
      </p:sp>
      <p:sp>
        <p:nvSpPr>
          <p:cNvPr id="17" name="Text 15"/>
          <p:cNvSpPr/>
          <p:nvPr/>
        </p:nvSpPr>
        <p:spPr>
          <a:xfrm>
            <a:off x="9297162" y="2522123"/>
            <a:ext cx="2105406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finance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315450" y="3299363"/>
            <a:ext cx="206883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Generates philanthropic funds for broader societal and environmental purposes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4300" y="1227263"/>
            <a:ext cx="11155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Crowdfunding can contribute to sustainable development across all four channels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wipe/>
      </p:transition>
    </mc:Choice>
    <mc:Fallback xmlns="">
      <p:transition spd="slow"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74759-7463-5B28-1D01-30A88A42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196"/>
            <a:ext cx="10515600" cy="766989"/>
          </a:xfrm>
        </p:spPr>
        <p:txBody>
          <a:bodyPr/>
          <a:lstStyle/>
          <a:p>
            <a:r>
              <a:rPr lang="en-US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Supportive Fintech Ecosystem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992836C-DE4E-2460-2A57-3267764891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8440558"/>
              </p:ext>
            </p:extLst>
          </p:nvPr>
        </p:nvGraphicFramePr>
        <p:xfrm>
          <a:off x="326571" y="887186"/>
          <a:ext cx="11511643" cy="5850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6707F8B-FBC0-F224-6F0B-BF7C5F34E934}"/>
              </a:ext>
            </a:extLst>
          </p:cNvPr>
          <p:cNvSpPr txBox="1"/>
          <p:nvPr/>
        </p:nvSpPr>
        <p:spPr>
          <a:xfrm>
            <a:off x="9545904" y="2007477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Stakeholders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31C20A-2900-E092-B127-6B12D89B21C9}"/>
              </a:ext>
            </a:extLst>
          </p:cNvPr>
          <p:cNvSpPr txBox="1"/>
          <p:nvPr/>
        </p:nvSpPr>
        <p:spPr>
          <a:xfrm>
            <a:off x="1103165" y="4945597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Ecosystem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CA7E2575-B764-4E17-DA09-6DD554F6C02D}"/>
              </a:ext>
            </a:extLst>
          </p:cNvPr>
          <p:cNvSpPr/>
          <p:nvPr/>
        </p:nvSpPr>
        <p:spPr>
          <a:xfrm rot="20783571">
            <a:off x="5475894" y="1114097"/>
            <a:ext cx="4088524" cy="4183117"/>
          </a:xfrm>
          <a:prstGeom prst="arc">
            <a:avLst>
              <a:gd name="adj1" fmla="val 16200000"/>
              <a:gd name="adj2" fmla="val 376713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E674A76E-EA0F-4E00-4B0E-798463E9E6E3}"/>
              </a:ext>
            </a:extLst>
          </p:cNvPr>
          <p:cNvSpPr/>
          <p:nvPr/>
        </p:nvSpPr>
        <p:spPr>
          <a:xfrm rot="9833345">
            <a:off x="2638256" y="2264980"/>
            <a:ext cx="4088524" cy="4183117"/>
          </a:xfrm>
          <a:prstGeom prst="arc">
            <a:avLst>
              <a:gd name="adj1" fmla="val 16200000"/>
              <a:gd name="adj2" fmla="val 379067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8009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D4C94-5E8A-BC2B-C783-963C1C63A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66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Innovation Ecosystem: Status in OIC MCs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0089C04-ADF5-327B-A7BD-D125177227D1}"/>
              </a:ext>
            </a:extLst>
          </p:cNvPr>
          <p:cNvGraphicFramePr/>
          <p:nvPr/>
        </p:nvGraphicFramePr>
        <p:xfrm>
          <a:off x="262759" y="1321208"/>
          <a:ext cx="4347341" cy="4215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620EEB7-13CA-070D-A88A-6C58DEE2D3D1}"/>
              </a:ext>
            </a:extLst>
          </p:cNvPr>
          <p:cNvGraphicFramePr/>
          <p:nvPr/>
        </p:nvGraphicFramePr>
        <p:xfrm>
          <a:off x="4849586" y="1224643"/>
          <a:ext cx="6972300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920B78FF-F86F-6004-B955-AB811ACA8440}"/>
              </a:ext>
            </a:extLst>
          </p:cNvPr>
          <p:cNvSpPr/>
          <p:nvPr/>
        </p:nvSpPr>
        <p:spPr>
          <a:xfrm rot="5400000">
            <a:off x="1562389" y="3090255"/>
            <a:ext cx="909585" cy="344127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485F91-8E7A-C5CC-D1CA-5503E8FE57A4}"/>
              </a:ext>
            </a:extLst>
          </p:cNvPr>
          <p:cNvSpPr txBox="1"/>
          <p:nvPr/>
        </p:nvSpPr>
        <p:spPr>
          <a:xfrm>
            <a:off x="488409" y="5661877"/>
            <a:ext cx="41216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OIC MCs  have relatively weaker Innovation Ecosystems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15021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11ADE-170A-ED04-76A2-481178827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025" y="139345"/>
            <a:ext cx="10515600" cy="71437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Technological Ecosystem: Status in OIC MCs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27ED782-5D18-5373-C848-91B7AA068D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581322"/>
              </p:ext>
            </p:extLst>
          </p:nvPr>
        </p:nvGraphicFramePr>
        <p:xfrm>
          <a:off x="202690" y="1729046"/>
          <a:ext cx="5731510" cy="3851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46ABD64-4A66-2965-4D6D-E9966E3B0A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3063569"/>
              </p:ext>
            </p:extLst>
          </p:nvPr>
        </p:nvGraphicFramePr>
        <p:xfrm>
          <a:off x="6257799" y="1455279"/>
          <a:ext cx="5731510" cy="526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7703DCF0-0B59-3E4E-222B-E2F35B3D42C1}"/>
              </a:ext>
            </a:extLst>
          </p:cNvPr>
          <p:cNvSpPr/>
          <p:nvPr/>
        </p:nvSpPr>
        <p:spPr>
          <a:xfrm rot="5400000">
            <a:off x="-478166" y="2354327"/>
            <a:ext cx="2419816" cy="146348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6105BD8-2240-1EE1-3EC1-5D244282E466}"/>
              </a:ext>
            </a:extLst>
          </p:cNvPr>
          <p:cNvSpPr/>
          <p:nvPr/>
        </p:nvSpPr>
        <p:spPr>
          <a:xfrm rot="5400000">
            <a:off x="8777867" y="2856818"/>
            <a:ext cx="691375" cy="424014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128768-8CDD-4C31-0192-13258A7D801F}"/>
              </a:ext>
            </a:extLst>
          </p:cNvPr>
          <p:cNvSpPr txBox="1"/>
          <p:nvPr/>
        </p:nvSpPr>
        <p:spPr>
          <a:xfrm>
            <a:off x="731742" y="5622618"/>
            <a:ext cx="46616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OIC MCs  have weaker Technology Ecosystem scores compared to World averages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801E32-448B-1C1D-B5BF-7B74FF4A9F2C}"/>
              </a:ext>
            </a:extLst>
          </p:cNvPr>
          <p:cNvSpPr txBox="1"/>
          <p:nvPr/>
        </p:nvSpPr>
        <p:spPr>
          <a:xfrm>
            <a:off x="728025" y="1110106"/>
            <a:ext cx="3663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E4C45"/>
                </a:solidFill>
                <a:latin typeface="Cambria" pitchFamily="34" charset="0"/>
              </a:rPr>
              <a:t>Use of Digital Technology </a:t>
            </a:r>
            <a:endParaRPr lang="en-GB" sz="2400" dirty="0">
              <a:solidFill>
                <a:srgbClr val="0E4C45"/>
              </a:solidFill>
              <a:latin typeface="Cambria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5A2499-5649-8730-B3FC-2B0E1162D62D}"/>
              </a:ext>
            </a:extLst>
          </p:cNvPr>
          <p:cNvSpPr txBox="1"/>
          <p:nvPr/>
        </p:nvSpPr>
        <p:spPr>
          <a:xfrm>
            <a:off x="6798601" y="1000249"/>
            <a:ext cx="4840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E4C45"/>
                </a:solidFill>
                <a:latin typeface="Cambria" pitchFamily="34" charset="0"/>
              </a:rPr>
              <a:t>Use of Technology in Transactions </a:t>
            </a:r>
            <a:endParaRPr lang="en-GB" sz="2400" dirty="0">
              <a:solidFill>
                <a:srgbClr val="0E4C45"/>
              </a:solidFill>
              <a:latin typeface="Cambri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0569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7" grpId="0" animBg="1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0323" y="216794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Enabling Regulatory Environment for Crowdfunding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" y="890094"/>
            <a:ext cx="11155680" cy="10225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en-US" sz="2600" i="1" dirty="0">
                <a:solidFill>
                  <a:srgbClr val="5C6B68"/>
                </a:solidFill>
                <a:latin typeface="Calibri" pitchFamily="34" charset="0"/>
                <a:cs typeface="Calibri" pitchFamily="34" charset="-120"/>
              </a:rPr>
              <a:t>An enabling regulatory framework is necessary for the growth of crowdfunding to protect stakeholders and build trust</a:t>
            </a:r>
            <a:endParaRPr lang="en-GB" sz="2600" i="1" dirty="0">
              <a:solidFill>
                <a:srgbClr val="5C6B68"/>
              </a:solidFill>
              <a:latin typeface="Calibri" pitchFamily="34" charset="0"/>
              <a:cs typeface="Calibri" pitchFamily="34" charset="-120"/>
            </a:endParaRPr>
          </a:p>
          <a:p>
            <a:pPr marL="0" indent="0">
              <a:buNone/>
            </a:pPr>
            <a:endParaRPr lang="en-US" sz="2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162568"/>
              </p:ext>
            </p:extLst>
          </p:nvPr>
        </p:nvGraphicFramePr>
        <p:xfrm>
          <a:off x="502920" y="1816994"/>
          <a:ext cx="11155680" cy="457200"/>
        </p:xfrm>
        <a:graphic>
          <a:graphicData uri="http://schemas.openxmlformats.org/drawingml/2006/table">
            <a:tbl>
              <a:tblPr/>
              <a:tblGrid>
                <a:gridCol w="3718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CF Platform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Fund-Seekers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Fund-Providers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2274194"/>
            <a:ext cx="3718560" cy="3803846"/>
          </a:xfrm>
          <a:prstGeom prst="rect">
            <a:avLst/>
          </a:prstGeom>
          <a:solidFill>
            <a:srgbClr val="F7FAF9"/>
          </a:solidFill>
          <a:ln w="12700">
            <a:solidFill>
              <a:srgbClr val="D6DEDC"/>
            </a:solidFill>
            <a:prstDash val="solid"/>
          </a:ln>
        </p:spPr>
        <p:txBody>
          <a:bodyPr/>
          <a:lstStyle/>
          <a:p>
            <a:endParaRPr lang="en-GB" sz="3200"/>
          </a:p>
        </p:txBody>
      </p:sp>
      <p:sp>
        <p:nvSpPr>
          <p:cNvPr id="6" name="Text 3"/>
          <p:cNvSpPr/>
          <p:nvPr/>
        </p:nvSpPr>
        <p:spPr>
          <a:xfrm>
            <a:off x="533400" y="2420498"/>
            <a:ext cx="3598762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perimeters and CF models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requirements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and risk management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Conducting due diligence on the offering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Custody of assets and processing of trading and subscription orders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Conflicts of interest management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Dispute and complaint handling mechanisms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channels for stakeholders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221480" y="2274194"/>
            <a:ext cx="3718560" cy="3803846"/>
          </a:xfrm>
          <a:prstGeom prst="rect">
            <a:avLst/>
          </a:prstGeom>
          <a:solidFill>
            <a:srgbClr val="F1F5F4"/>
          </a:solidFill>
          <a:ln w="12700">
            <a:solidFill>
              <a:srgbClr val="D6DEDC"/>
            </a:solidFill>
            <a:prstDash val="solid"/>
          </a:ln>
        </p:spPr>
        <p:txBody>
          <a:bodyPr/>
          <a:lstStyle/>
          <a:p>
            <a:endParaRPr lang="en-GB" sz="3200"/>
          </a:p>
        </p:txBody>
      </p:sp>
      <p:sp>
        <p:nvSpPr>
          <p:cNvPr id="8" name="Text 5"/>
          <p:cNvSpPr/>
          <p:nvPr/>
        </p:nvSpPr>
        <p:spPr>
          <a:xfrm>
            <a:off x="4422648" y="2420498"/>
            <a:ext cx="3316224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 and limit of the offering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Type, size or location of the issuer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Offering document disclosure, other than financial disclosure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requirements — e.g. raising funds from only one CF platform; all-or-nothing requirement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7940040" y="2274194"/>
            <a:ext cx="3718560" cy="3803846"/>
          </a:xfrm>
          <a:prstGeom prst="rect">
            <a:avLst/>
          </a:prstGeom>
          <a:solidFill>
            <a:srgbClr val="F7FAF9"/>
          </a:solidFill>
          <a:ln w="12700">
            <a:solidFill>
              <a:srgbClr val="D6DEDC"/>
            </a:solidFill>
            <a:prstDash val="solid"/>
          </a:ln>
        </p:spPr>
        <p:txBody>
          <a:bodyPr/>
          <a:lstStyle/>
          <a:p>
            <a:endParaRPr lang="en-GB" sz="3200"/>
          </a:p>
        </p:txBody>
      </p:sp>
      <p:sp>
        <p:nvSpPr>
          <p:cNvPr id="10" name="Text 7"/>
          <p:cNvSpPr/>
          <p:nvPr/>
        </p:nvSpPr>
        <p:spPr>
          <a:xfrm>
            <a:off x="8141208" y="2420498"/>
            <a:ext cx="3316224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Investing limits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Rescission, cancellation and resale limits</a:t>
            </a:r>
            <a:endParaRPr lang="en-US" dirty="0"/>
          </a:p>
          <a:p>
            <a:pPr marL="177800" indent="-1778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acknowledgement and education requirements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Industry and Business Associations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Activities designed to strengthen the functioning of the state and markets so that business can succeed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5410505" cy="2651760"/>
          </a:xfrm>
          <a:prstGeom prst="roundRect">
            <a:avLst>
              <a:gd name="adj" fmla="val 2759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5" name="Text 3"/>
          <p:cNvSpPr/>
          <p:nvPr/>
        </p:nvSpPr>
        <p:spPr>
          <a:xfrm>
            <a:off x="822960" y="1783080"/>
            <a:ext cx="477042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Market-supporting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22960" y="2240280"/>
            <a:ext cx="4770425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to strengthen public goods — protection of property rights, the rule of law and infrastructure — that help the proper functioning of market systems.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6248095" y="1554480"/>
            <a:ext cx="5410505" cy="2651760"/>
          </a:xfrm>
          <a:prstGeom prst="roundRect">
            <a:avLst>
              <a:gd name="adj" fmla="val 2759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8" name="Text 6"/>
          <p:cNvSpPr/>
          <p:nvPr/>
        </p:nvSpPr>
        <p:spPr>
          <a:xfrm>
            <a:off x="6568135" y="1783080"/>
            <a:ext cx="477042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E4C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Market-complementing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68135" y="2240280"/>
            <a:ext cx="4770425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Alleviate market imperfections and distortions — lowering information costs, setting standards and coordinating quality.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502920" y="4978852"/>
            <a:ext cx="11155680" cy="1143000"/>
          </a:xfrm>
          <a:prstGeom prst="roundRect">
            <a:avLst>
              <a:gd name="adj" fmla="val 4800"/>
            </a:avLst>
          </a:prstGeom>
          <a:solidFill>
            <a:srgbClr val="0E4C45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11" name="Text 9"/>
          <p:cNvSpPr/>
          <p:nvPr/>
        </p:nvSpPr>
        <p:spPr>
          <a:xfrm>
            <a:off x="868680" y="511601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68680" y="5463484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UK Crowdfunding Association (UKCFA), established in 2013, developed a Code of Conduct for CF platforms.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8160" y="378782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Crowdfunding: Shariah Perspectives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02920" y="1087442"/>
            <a:ext cx="11155680" cy="1207008"/>
          </a:xfrm>
          <a:prstGeom prst="roundRect">
            <a:avLst>
              <a:gd name="adj" fmla="val 6316"/>
            </a:avLst>
          </a:prstGeom>
          <a:solidFill>
            <a:srgbClr val="0E4C45"/>
          </a:solidFill>
          <a:ln/>
        </p:spPr>
        <p:txBody>
          <a:bodyPr/>
          <a:lstStyle/>
          <a:p>
            <a:endParaRPr lang="en-GB" sz="2800"/>
          </a:p>
        </p:txBody>
      </p:sp>
      <p:sp>
        <p:nvSpPr>
          <p:cNvPr id="4" name="Text 2"/>
          <p:cNvSpPr/>
          <p:nvPr/>
        </p:nvSpPr>
        <p:spPr>
          <a:xfrm>
            <a:off x="868680" y="1147510"/>
            <a:ext cx="10424160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principle of permissibility applies in economic activities, and technology is Shariah-neutral</a:t>
            </a:r>
            <a:endParaRPr lang="en-US" sz="20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relationship between the CF platform and fund-seekers or fund-providers is an agency (wakala) contract, and fees may be charged for services provided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18160" y="267455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contract between the fund-seeker and fund-providers depends on the crowdfunding model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02920" y="3287206"/>
            <a:ext cx="3566160" cy="1298448"/>
          </a:xfrm>
          <a:prstGeom prst="roundRect">
            <a:avLst>
              <a:gd name="adj" fmla="val 422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7" name="Text 5"/>
          <p:cNvSpPr/>
          <p:nvPr/>
        </p:nvSpPr>
        <p:spPr>
          <a:xfrm>
            <a:off x="731520" y="3415222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Donation-based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62694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Sadaqah, gift (hiba) or interest-free loans (qard hassan) given by donors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97680" y="3287206"/>
            <a:ext cx="3566160" cy="1298448"/>
          </a:xfrm>
          <a:prstGeom prst="roundRect">
            <a:avLst>
              <a:gd name="adj" fmla="val 422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0" name="Text 8"/>
          <p:cNvSpPr/>
          <p:nvPr/>
        </p:nvSpPr>
        <p:spPr>
          <a:xfrm>
            <a:off x="4526280" y="3415222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Pre-sale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526280" y="3762694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form of salam or istisna contract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092440" y="3287206"/>
            <a:ext cx="3566160" cy="1298448"/>
          </a:xfrm>
          <a:prstGeom prst="roundRect">
            <a:avLst>
              <a:gd name="adj" fmla="val 422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3" name="Text 11"/>
          <p:cNvSpPr/>
          <p:nvPr/>
        </p:nvSpPr>
        <p:spPr>
          <a:xfrm>
            <a:off x="8321040" y="3415222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Debt-based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321040" y="3762694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be arranged as a murabahah contract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02920" y="4841686"/>
            <a:ext cx="3566160" cy="1298448"/>
          </a:xfrm>
          <a:prstGeom prst="roundRect">
            <a:avLst>
              <a:gd name="adj" fmla="val 422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6" name="Text 14"/>
          <p:cNvSpPr/>
          <p:nvPr/>
        </p:nvSpPr>
        <p:spPr>
          <a:xfrm>
            <a:off x="731520" y="4865527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Equity-based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31520" y="5317174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Musharakah contract between fund-providers and the fund-seeker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297680" y="4841686"/>
            <a:ext cx="3566160" cy="1298448"/>
          </a:xfrm>
          <a:prstGeom prst="roundRect">
            <a:avLst>
              <a:gd name="adj" fmla="val 422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9" name="Text 17"/>
          <p:cNvSpPr/>
          <p:nvPr/>
        </p:nvSpPr>
        <p:spPr>
          <a:xfrm>
            <a:off x="4526280" y="4888677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Royalty-based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526280" y="5317174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Mudarabah contract — fund-providers share profit without ownership stakes in the enterprise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092440" y="4841686"/>
            <a:ext cx="3566160" cy="1298448"/>
          </a:xfrm>
          <a:prstGeom prst="roundRect">
            <a:avLst>
              <a:gd name="adj" fmla="val 4225"/>
            </a:avLst>
          </a:prstGeom>
          <a:solidFill>
            <a:srgbClr val="F1F5F4"/>
          </a:solidFill>
          <a:ln w="12700">
            <a:solidFill>
              <a:srgbClr val="E2E9E7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22" name="Text 20"/>
          <p:cNvSpPr/>
          <p:nvPr/>
        </p:nvSpPr>
        <p:spPr>
          <a:xfrm>
            <a:off x="8321040" y="4877102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Asset-based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321040" y="5317174"/>
            <a:ext cx="32536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Funds purchase an asset needed by the fund-seeker, then leased using ijarah muntahiyah bittamlik (lease-to-own)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Global Fintechs: Regional Distribution</a:t>
            </a:r>
            <a:endParaRPr lang="en-US" sz="28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571112"/>
              </p:ext>
            </p:extLst>
          </p:nvPr>
        </p:nvGraphicFramePr>
        <p:xfrm>
          <a:off x="533400" y="1051560"/>
          <a:ext cx="11155680" cy="4754880"/>
        </p:xfrm>
        <a:graphic>
          <a:graphicData uri="http://schemas.openxmlformats.org/drawingml/2006/table">
            <a:tbl>
              <a:tblPr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9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326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No. of countries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No. of fintechs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of total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Average fintechs per country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Asia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634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126.8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Sub-Saharan Africa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18.8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Middle East &amp; North Africa (MENA)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 America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867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19.1%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289.0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Latin America &amp; Caribbean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366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17.4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Europe &amp; Central Asia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1,359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29.9%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 Asia &amp; Pacific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919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20.3%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4,538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OIC MCs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225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9A7B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33400" y="6080760"/>
            <a:ext cx="11155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OIC member countries host 5% of global fintechs, with an average of 9 fintechs per country against a global average of 39.5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Crowdfunding Firms by Type and Region, 2026</a:t>
            </a:r>
            <a:endParaRPr lang="en-US" sz="27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621360"/>
              </p:ext>
            </p:extLst>
          </p:nvPr>
        </p:nvGraphicFramePr>
        <p:xfrm>
          <a:off x="502920" y="1074420"/>
          <a:ext cx="11155680" cy="451104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66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6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12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78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Asia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Sub-Saharan Africa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 America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Latin America &amp; Caribbean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Europe &amp; Central Asia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 Asia &amp; Pacific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of Total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OIC MCs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P2P / Marketplace Lending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51.4%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 Estate Crowdfunding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Equity-Based Crowdfunding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Revenue / Profit Share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Donation-Based Crowdfunding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Reward-Based Crowdfunding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2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1,322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100.0%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of Total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15.6%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36.2%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25.1%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100.0%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18160" y="5783579"/>
            <a:ext cx="11155680" cy="6896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Globally, crowdfunding is dominated by debt-based platforms — 51.4% of the total</a:t>
            </a:r>
          </a:p>
          <a:p>
            <a:pPr algn="ctr"/>
            <a:r>
              <a:rPr lang="en-US" sz="20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OIC MCs have 176 CFPs, constituting 13.3% of global figures, of which 72.1% are debt-based CFPs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340875" y="6553198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A9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Estimated from CCAF Atlas (ccaf.io/atlas).</a:t>
            </a:r>
            <a:endParaRPr lang="en-US" sz="95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E9FC4F-BC27-6F5C-2888-BA4F2E94DE43}"/>
              </a:ext>
            </a:extLst>
          </p:cNvPr>
          <p:cNvSpPr/>
          <p:nvPr/>
        </p:nvSpPr>
        <p:spPr>
          <a:xfrm>
            <a:off x="9927478" y="1065418"/>
            <a:ext cx="779104" cy="4333352"/>
          </a:xfrm>
          <a:prstGeom prst="round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D24B9D6-8FE1-551C-05CF-8588B1A43520}"/>
              </a:ext>
            </a:extLst>
          </p:cNvPr>
          <p:cNvSpPr/>
          <p:nvPr/>
        </p:nvSpPr>
        <p:spPr>
          <a:xfrm rot="5400000">
            <a:off x="8744515" y="2759006"/>
            <a:ext cx="4921220" cy="96790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Islamic Fintechs, 2024–25: Regional Distribution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Total: 484 Islamic fintechs</a:t>
            </a:r>
            <a:endParaRPr lang="en-US" sz="24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3882805407"/>
              </p:ext>
            </p:extLst>
          </p:nvPr>
        </p:nvGraphicFramePr>
        <p:xfrm>
          <a:off x="441960" y="1298448"/>
          <a:ext cx="5924116" cy="4393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067895"/>
              </p:ext>
            </p:extLst>
          </p:nvPr>
        </p:nvGraphicFramePr>
        <p:xfrm>
          <a:off x="6750100" y="1328369"/>
          <a:ext cx="4908500" cy="4023360"/>
        </p:xfrm>
        <a:graphic>
          <a:graphicData uri="http://schemas.openxmlformats.org/drawingml/2006/table">
            <a:tbl>
              <a:tblPr/>
              <a:tblGrid>
                <a:gridCol w="2257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No. of fintechs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of total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MENA-GCC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34.1%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East Asia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29.3%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15.9%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&amp; Central Asia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 America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MENA-Other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Sub-Saharan Africa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629084" y="5817870"/>
            <a:ext cx="11155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MENA-GCC and South East Asia together account for almost two-thirds of </a:t>
            </a:r>
            <a:r>
              <a:rPr lang="en-US" sz="2200" b="1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Islamic fintechs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502920" y="635508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A9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Estimated from Dinar Standard and Elipses (2026), Global Islamic Fintech Report 2025/26.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E4C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Islamic Crowdfunding Platforms: Geographical Distribution, 2024/25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02920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C6B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Total: 76 Islamic CF platforms</a:t>
            </a:r>
            <a:endParaRPr lang="en-US" sz="24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2828983848"/>
              </p:ext>
            </p:extLst>
          </p:nvPr>
        </p:nvGraphicFramePr>
        <p:xfrm>
          <a:off x="502920" y="1146936"/>
          <a:ext cx="5721173" cy="4520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836894"/>
              </p:ext>
            </p:extLst>
          </p:nvPr>
        </p:nvGraphicFramePr>
        <p:xfrm>
          <a:off x="6750100" y="1171127"/>
          <a:ext cx="4908500" cy="4358640"/>
        </p:xfrm>
        <a:graphic>
          <a:graphicData uri="http://schemas.openxmlformats.org/drawingml/2006/table">
            <a:tbl>
              <a:tblPr/>
              <a:tblGrid>
                <a:gridCol w="2257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No. of platforms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of total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East Asia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46.1%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MENA-GCC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21.1%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Europe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17.1%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South &amp; Central Asia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MENA-Other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Sub-Saharan Africa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North America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dirty="0">
                          <a:solidFill>
                            <a:srgbClr val="1F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E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646253" y="5805283"/>
            <a:ext cx="11155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467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 East Asia alone hosts almost half of the world's Islamic crowdfunding platforms.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502920" y="635508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A9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Estimated from Dinar Standard and Elipses (2026), Global Islamic Fintech Report 2025/26.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E4C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651760"/>
            <a:ext cx="440474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502920" y="3703320"/>
            <a:ext cx="2011680" cy="41148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969F2367-7FD1-76CF-6655-7EDAA63887EC}"/>
              </a:ext>
            </a:extLst>
          </p:cNvPr>
          <p:cNvSpPr/>
          <p:nvPr/>
        </p:nvSpPr>
        <p:spPr>
          <a:xfrm>
            <a:off x="5528263" y="2651760"/>
            <a:ext cx="3582943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41300" dirty="0"/>
          </a:p>
        </p:txBody>
      </p:sp>
      <p:pic>
        <p:nvPicPr>
          <p:cNvPr id="4" name="Picture 3" descr="A logo with a castle in the middle&#10;&#10;Description automatically generated">
            <a:extLst>
              <a:ext uri="{FF2B5EF4-FFF2-40B4-BE49-F238E27FC236}">
                <a16:creationId xmlns:a16="http://schemas.microsoft.com/office/drawing/2014/main" id="{ED7FE75F-1E85-7082-E407-B9BE4FC95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58" y="-312685"/>
            <a:ext cx="2267713" cy="2299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4449</TotalTime>
  <Words>2614</Words>
  <Application>Microsoft Macintosh PowerPoint</Application>
  <PresentationFormat>Widescreen</PresentationFormat>
  <Paragraphs>630</Paragraphs>
  <Slides>31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Cambria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SDGs and Sustainable Finance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Financial Inclusion — Engagement with Financial Institutions</vt:lpstr>
      <vt:lpstr>PowerPoint Presentation</vt:lpstr>
      <vt:lpstr>Global Islamic Finance Industry Assets,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Supportive Fintech Ecosystem</vt:lpstr>
      <vt:lpstr>Innovation Ecosystem: Status in OIC MCs</vt:lpstr>
      <vt:lpstr>Technological Ecosystem: Status in OIC MCs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AHMED, HABIB</cp:lastModifiedBy>
  <cp:revision>2</cp:revision>
  <dcterms:created xsi:type="dcterms:W3CDTF">2026-08-16T10:52:57Z</dcterms:created>
  <dcterms:modified xsi:type="dcterms:W3CDTF">2026-09-16T11:20:24Z</dcterms:modified>
</cp:coreProperties>
</file>