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2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1"/>
  </p:notesMasterIdLst>
  <p:sldIdLst>
    <p:sldId id="256" r:id="rId2"/>
    <p:sldId id="614" r:id="rId3"/>
    <p:sldId id="257" r:id="rId4"/>
    <p:sldId id="618" r:id="rId5"/>
    <p:sldId id="259" r:id="rId6"/>
    <p:sldId id="258" r:id="rId7"/>
    <p:sldId id="617" r:id="rId8"/>
    <p:sldId id="260" r:id="rId9"/>
    <p:sldId id="262" r:id="rId10"/>
    <p:sldId id="263" r:id="rId11"/>
    <p:sldId id="261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620" r:id="rId28"/>
    <p:sldId id="279" r:id="rId29"/>
    <p:sldId id="285" r:id="rId3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4948"/>
    <a:srgbClr val="103838"/>
    <a:srgbClr val="124128"/>
    <a:srgbClr val="12423A"/>
    <a:srgbClr val="284F11"/>
    <a:srgbClr val="0091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6C5E8D-D42D-FF4B-A068-EE805AF4A979}" v="1" dt="2026-09-16T11:19:45.6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810"/>
    <p:restoredTop sz="94610"/>
  </p:normalViewPr>
  <p:slideViewPr>
    <p:cSldViewPr snapToGrid="0" snapToObjects="1">
      <p:cViewPr varScale="1">
        <p:scale>
          <a:sx n="81" d="100"/>
          <a:sy n="81" d="100"/>
        </p:scale>
        <p:origin x="192" y="10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CFDI</c:v>
                </c:pt>
              </c:strCache>
            </c:strRef>
          </c:tx>
          <c:spPr>
            <a:solidFill>
              <a:srgbClr val="14675E"/>
            </a:solidFill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14675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3754-2246-B1C7-9DF11AD8F776}"/>
              </c:ext>
            </c:extLst>
          </c:dPt>
          <c:dPt>
            <c:idx val="1"/>
            <c:invertIfNegative val="0"/>
            <c:bubble3D val="0"/>
            <c:spPr>
              <a:solidFill>
                <a:srgbClr val="14675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3754-2246-B1C7-9DF11AD8F776}"/>
              </c:ext>
            </c:extLst>
          </c:dPt>
          <c:dPt>
            <c:idx val="2"/>
            <c:invertIfNegative val="0"/>
            <c:bubble3D val="0"/>
            <c:spPr>
              <a:solidFill>
                <a:srgbClr val="C9A227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3754-2246-B1C7-9DF11AD8F776}"/>
              </c:ext>
            </c:extLst>
          </c:dPt>
          <c:dPt>
            <c:idx val="3"/>
            <c:invertIfNegative val="0"/>
            <c:bubble3D val="0"/>
            <c:spPr>
              <a:solidFill>
                <a:srgbClr val="C9A227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3754-2246-B1C7-9DF11AD8F776}"/>
              </c:ext>
            </c:extLst>
          </c:dPt>
          <c:dPt>
            <c:idx val="4"/>
            <c:invertIfNegative val="0"/>
            <c:bubble3D val="0"/>
            <c:spPr>
              <a:solidFill>
                <a:srgbClr val="B4553F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9-3754-2246-B1C7-9DF11AD8F776}"/>
              </c:ext>
            </c:extLst>
          </c:dPt>
          <c:dLbls>
            <c:numFmt formatCode="0.0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UK</c:v>
                </c:pt>
                <c:pt idx="1">
                  <c:v>Bahrain</c:v>
                </c:pt>
                <c:pt idx="2">
                  <c:v>Indonesia</c:v>
                </c:pt>
                <c:pt idx="3">
                  <c:v>Kazakhstan</c:v>
                </c:pt>
                <c:pt idx="4">
                  <c:v>Nigeria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1.91</c:v>
                </c:pt>
                <c:pt idx="1">
                  <c:v>1.26</c:v>
                </c:pt>
                <c:pt idx="2">
                  <c:v>0.4</c:v>
                </c:pt>
                <c:pt idx="3">
                  <c:v>0.15</c:v>
                </c:pt>
                <c:pt idx="4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3754-2246-B1C7-9DF11AD8F77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5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2.2000000000000002"/>
          <c:min val="0"/>
        </c:scaling>
        <c:delete val="0"/>
        <c:axPos val="l"/>
        <c:majorGridlines>
          <c:spPr>
            <a:ln w="12700" cap="flat">
              <a:solidFill>
                <a:srgbClr val="E6ECEA"/>
              </a:solidFill>
              <a:prstDash val="solid"/>
              <a:round/>
            </a:ln>
          </c:spPr>
        </c:majorGridlines>
        <c:numFmt formatCode="0.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Establishing</c:v>
                </c:pt>
              </c:strCache>
            </c:strRef>
          </c:tx>
          <c:spPr>
            <a:solidFill>
              <a:srgbClr val="14675E"/>
            </a:solidFill>
            <a:effectLst/>
          </c:spPr>
          <c:invertIfNegative val="0"/>
          <c:dLbls>
            <c:numFmt formatCode="0.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CrowdToLive (UK)</c:v>
                </c:pt>
                <c:pt idx="1">
                  <c:v>Kazakhstan avg.</c:v>
                </c:pt>
                <c:pt idx="2">
                  <c:v>Bambucorn (Bahrain)</c:v>
                </c:pt>
                <c:pt idx="3">
                  <c:v>Ethis (Indonesia)</c:v>
                </c:pt>
                <c:pt idx="4">
                  <c:v>Z&amp;S Waqf (Nigeria)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2.7</c:v>
                </c:pt>
                <c:pt idx="1">
                  <c:v>3</c:v>
                </c:pt>
                <c:pt idx="2">
                  <c:v>3.3</c:v>
                </c:pt>
                <c:pt idx="3">
                  <c:v>3.7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55-FD43-B111-9A53998D8C6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Operating</c:v>
                </c:pt>
              </c:strCache>
            </c:strRef>
          </c:tx>
          <c:spPr>
            <a:solidFill>
              <a:srgbClr val="C9A227"/>
            </a:solidFill>
            <a:effectLst/>
          </c:spPr>
          <c:invertIfNegative val="0"/>
          <c:dLbls>
            <c:numFmt formatCode="0.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CrowdToLive (UK)</c:v>
                </c:pt>
                <c:pt idx="1">
                  <c:v>Kazakhstan avg.</c:v>
                </c:pt>
                <c:pt idx="2">
                  <c:v>Bambucorn (Bahrain)</c:v>
                </c:pt>
                <c:pt idx="3">
                  <c:v>Ethis (Indonesia)</c:v>
                </c:pt>
                <c:pt idx="4">
                  <c:v>Z&amp;S Waqf (Nigeria)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2.4</c:v>
                </c:pt>
                <c:pt idx="1">
                  <c:v>3.3</c:v>
                </c:pt>
                <c:pt idx="2">
                  <c:v>3.6</c:v>
                </c:pt>
                <c:pt idx="3">
                  <c:v>3.6</c:v>
                </c:pt>
                <c:pt idx="4">
                  <c:v>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C55-FD43-B111-9A53998D8C6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5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5"/>
          <c:min val="0"/>
        </c:scaling>
        <c:delete val="0"/>
        <c:axPos val="b"/>
        <c:majorGridlines>
          <c:spPr>
            <a:ln w="12700" cap="flat">
              <a:solidFill>
                <a:srgbClr val="E6ECEA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</c:legend>
    <c:plotVisOnly val="1"/>
    <c:dispBlanksAs val="span"/>
    <c:showDLblsOverMax val="1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13560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Country status by theme, drawn from Chapter 4/5 analysis, leading to 32 policy recommendations.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B4E107-5BFB-A12B-0A16-7C33AA6F0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3BD82C-0E8E-E990-365E-6FB4698CA3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C531A9-A11A-9B1D-2BD4-3EA0636B0D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B10DFF-1C07-50CE-B78E-FF4A060062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6724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8784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B53304-1418-C027-3A65-1B7C97B5B8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EA676D-496C-F166-0F09-28DC6103AF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7D1E57-AA4F-D2D3-F907-927EECC535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DB5170-AACE-73AA-C6D8-CB79DC305A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7904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0506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2D9C24-0767-E91A-3243-E34A26A737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778E9B-6159-E932-48E6-F969D0A353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6E54EC-4E05-2511-AE2F-64C9FF7483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00A52E-69C0-0C86-09FC-31DF544FAD7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4024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on the roadmap: the same policy lands differently depending on a country's starting 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4C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765738"/>
            <a:ext cx="11155680" cy="29411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Potential of Crowdfunding for Economic Development in the OIC Member Countries</a:t>
            </a:r>
          </a:p>
          <a:p>
            <a:endParaRPr lang="en-US" sz="4400" b="1" dirty="0">
              <a:solidFill>
                <a:srgbClr val="FFFFFF"/>
              </a:solidFill>
              <a:latin typeface="Cambria" pitchFamily="34" charset="0"/>
              <a:ea typeface="Cambria" pitchFamily="34" charset="-122"/>
              <a:cs typeface="Cambria" pitchFamily="34" charset="-120"/>
            </a:endParaRPr>
          </a:p>
          <a:p>
            <a:r>
              <a:rPr lang="en-US" sz="40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2: </a:t>
            </a:r>
            <a:r>
              <a:rPr lang="en-US" sz="4000" dirty="0">
                <a:solidFill>
                  <a:srgbClr val="C9A227"/>
                </a:solidFill>
                <a:latin typeface="Calibri" pitchFamily="34" charset="0"/>
                <a:cs typeface="Calibri" pitchFamily="34" charset="-120"/>
              </a:rPr>
              <a:t>Country Case Studies and Policy Implications</a:t>
            </a:r>
          </a:p>
          <a:p>
            <a:endParaRPr lang="en-US" sz="4400" b="1" dirty="0">
              <a:solidFill>
                <a:srgbClr val="FFFFFF"/>
              </a:solidFill>
              <a:latin typeface="Cambria" pitchFamily="34" charset="0"/>
              <a:ea typeface="Cambria" pitchFamily="34" charset="-122"/>
              <a:cs typeface="Cambria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502920" y="4572000"/>
            <a:ext cx="2011680" cy="41148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502920" y="4800600"/>
            <a:ext cx="11155680" cy="17427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Prof. Dr. Habib Ahmed</a:t>
            </a:r>
          </a:p>
          <a:p>
            <a:endParaRPr lang="en-US" sz="2400" dirty="0">
              <a:solidFill>
                <a:srgbClr val="BFD6D2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r>
              <a:rPr lang="en-US" sz="2400" dirty="0">
                <a:solidFill>
                  <a:srgbClr val="BFD6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26th Meeting of the COMCEC Financial Cooperation Working Group</a:t>
            </a:r>
          </a:p>
          <a:p>
            <a:r>
              <a:rPr lang="en-US" sz="2400" dirty="0">
                <a:solidFill>
                  <a:srgbClr val="9CBA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September 21–22, 2026</a:t>
            </a:r>
            <a:endParaRPr lang="en-US" sz="2400" dirty="0"/>
          </a:p>
          <a:p>
            <a:endParaRPr lang="en-US" sz="1050" b="1" dirty="0">
              <a:solidFill>
                <a:srgbClr val="FFFFFF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pic>
        <p:nvPicPr>
          <p:cNvPr id="3" name="Picture 2" descr="A logo with a castle in the middle&#10;&#10;Description automatically generated">
            <a:extLst>
              <a:ext uri="{FF2B5EF4-FFF2-40B4-BE49-F238E27FC236}">
                <a16:creationId xmlns:a16="http://schemas.microsoft.com/office/drawing/2014/main" id="{F133EF7E-2414-A345-C09C-9B934A78AF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6984" y="-392620"/>
            <a:ext cx="2267713" cy="22998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0" y="1"/>
            <a:ext cx="12192000" cy="6857999"/>
          </a:xfrm>
          <a:prstGeom prst="roundRect">
            <a:avLst>
              <a:gd name="adj" fmla="val 0"/>
            </a:avLst>
          </a:prstGeom>
          <a:solidFill>
            <a:srgbClr val="12574F"/>
          </a:solidFill>
          <a:ln w="12700">
            <a:solidFill>
              <a:srgbClr val="1C6A61"/>
            </a:solidFill>
            <a:prstDash val="solid"/>
          </a:ln>
        </p:spPr>
        <p:txBody>
          <a:bodyPr/>
          <a:lstStyle/>
          <a:p>
            <a:endParaRPr lang="en-GB" sz="2800"/>
          </a:p>
        </p:txBody>
      </p:sp>
      <p:sp>
        <p:nvSpPr>
          <p:cNvPr id="4" name="Text 2"/>
          <p:cNvSpPr/>
          <p:nvPr/>
        </p:nvSpPr>
        <p:spPr>
          <a:xfrm>
            <a:off x="855699" y="1674507"/>
            <a:ext cx="9863528" cy="90148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GB" sz="5400" b="1" dirty="0">
                <a:solidFill>
                  <a:srgbClr val="C9A227"/>
                </a:solidFill>
                <a:latin typeface="Calibri" pitchFamily="34" charset="0"/>
                <a:cs typeface="Calibri" pitchFamily="34" charset="-120"/>
              </a:rPr>
              <a:t>Agenda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855699" y="2384780"/>
            <a:ext cx="10534837" cy="25811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spcAft>
                <a:spcPts val="600"/>
              </a:spcAft>
            </a:pPr>
            <a:r>
              <a:rPr lang="en-US" sz="34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Country Case Studies, Surveys and Policy Implications</a:t>
            </a:r>
          </a:p>
          <a:p>
            <a:pPr marL="914400" lvl="1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Introduction and Overview</a:t>
            </a:r>
          </a:p>
          <a:p>
            <a:pPr marL="914400" lvl="1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Supporting Ecosystems</a:t>
            </a:r>
          </a:p>
          <a:p>
            <a:pPr marL="914400" lvl="1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Enabling Policies and Regulatory Environment</a:t>
            </a:r>
            <a:endParaRPr lang="en-US" sz="2800" dirty="0"/>
          </a:p>
          <a:p>
            <a:pPr marL="914400" lvl="1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Crowdfunding Sector Development</a:t>
            </a:r>
            <a:endParaRPr lang="en-US" sz="2800" dirty="0"/>
          </a:p>
          <a:p>
            <a:pPr marL="914400" lvl="1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Crowdfunding Stakeholders and Operations</a:t>
            </a:r>
          </a:p>
          <a:p>
            <a:pPr marL="914400" lvl="1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FFFF"/>
                </a:solidFill>
                <a:latin typeface="Cambria" pitchFamily="34" charset="0"/>
              </a:rPr>
              <a:t>Conclusion</a:t>
            </a:r>
            <a:endParaRPr lang="en-US" sz="3200" dirty="0"/>
          </a:p>
        </p:txBody>
      </p:sp>
      <p:pic>
        <p:nvPicPr>
          <p:cNvPr id="2" name="Picture 1" descr="A logo with a castle in the middle&#10;&#10;Description automatically generated">
            <a:extLst>
              <a:ext uri="{FF2B5EF4-FFF2-40B4-BE49-F238E27FC236}">
                <a16:creationId xmlns:a16="http://schemas.microsoft.com/office/drawing/2014/main" id="{8FA8EE91-8211-1E21-F1B3-50E26D9C3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8158" y="-312685"/>
            <a:ext cx="2267713" cy="229987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55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E4C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Approach and Evidence Base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02920" y="932688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i="1" dirty="0">
                <a:solidFill>
                  <a:srgbClr val="5C6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the country status assessments in this presentation were produced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02920" y="1572767"/>
            <a:ext cx="2560320" cy="4027933"/>
          </a:xfrm>
          <a:prstGeom prst="roundRect">
            <a:avLst>
              <a:gd name="adj" fmla="val 2857"/>
            </a:avLst>
          </a:prstGeom>
          <a:solidFill>
            <a:srgbClr val="F1F5F4"/>
          </a:solidFill>
          <a:ln w="12700">
            <a:solidFill>
              <a:srgbClr val="E2E9E7"/>
            </a:solidFill>
            <a:prstDash val="solid"/>
          </a:ln>
        </p:spPr>
        <p:txBody>
          <a:bodyPr/>
          <a:lstStyle/>
          <a:p>
            <a:endParaRPr lang="en-GB" sz="2800"/>
          </a:p>
        </p:txBody>
      </p:sp>
      <p:sp>
        <p:nvSpPr>
          <p:cNvPr id="5" name="Text 3"/>
          <p:cNvSpPr/>
          <p:nvPr/>
        </p:nvSpPr>
        <p:spPr>
          <a:xfrm>
            <a:off x="731520" y="1828800"/>
            <a:ext cx="2148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6000" b="1" dirty="0">
                <a:solidFill>
                  <a:srgbClr val="1467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731520" y="2788920"/>
            <a:ext cx="21488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E4C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Country case studies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31520" y="3657601"/>
            <a:ext cx="214884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5C6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Bahrain, Indonesia, Kazakhstan and Nigeria, plus the UK as a developed comparator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3291840" y="1572766"/>
            <a:ext cx="2560320" cy="4027933"/>
          </a:xfrm>
          <a:prstGeom prst="roundRect">
            <a:avLst>
              <a:gd name="adj" fmla="val 2857"/>
            </a:avLst>
          </a:prstGeom>
          <a:solidFill>
            <a:srgbClr val="F1F5F4"/>
          </a:solidFill>
          <a:ln w="12700">
            <a:solidFill>
              <a:srgbClr val="E2E9E7"/>
            </a:solidFill>
            <a:prstDash val="solid"/>
          </a:ln>
        </p:spPr>
        <p:txBody>
          <a:bodyPr/>
          <a:lstStyle/>
          <a:p>
            <a:endParaRPr lang="en-GB" sz="2800"/>
          </a:p>
        </p:txBody>
      </p:sp>
      <p:sp>
        <p:nvSpPr>
          <p:cNvPr id="9" name="Text 7"/>
          <p:cNvSpPr/>
          <p:nvPr/>
        </p:nvSpPr>
        <p:spPr>
          <a:xfrm>
            <a:off x="3520440" y="1828800"/>
            <a:ext cx="2148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6000" b="1" dirty="0">
                <a:solidFill>
                  <a:srgbClr val="1467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6000" dirty="0"/>
          </a:p>
        </p:txBody>
      </p:sp>
      <p:sp>
        <p:nvSpPr>
          <p:cNvPr id="10" name="Text 8"/>
          <p:cNvSpPr/>
          <p:nvPr/>
        </p:nvSpPr>
        <p:spPr>
          <a:xfrm>
            <a:off x="3520440" y="2788920"/>
            <a:ext cx="21488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E4C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CF platform surveys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3497580" y="3657601"/>
            <a:ext cx="214884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900" dirty="0" err="1">
                <a:solidFill>
                  <a:srgbClr val="5C6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Bambucorn</a:t>
            </a:r>
            <a:r>
              <a:rPr lang="en-US" sz="1900" dirty="0">
                <a:solidFill>
                  <a:srgbClr val="5C6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(Bah), </a:t>
            </a:r>
            <a:r>
              <a:rPr lang="en-US" sz="1900" dirty="0" err="1">
                <a:solidFill>
                  <a:srgbClr val="5C6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Ethis</a:t>
            </a:r>
            <a:r>
              <a:rPr lang="en-US" sz="1900" dirty="0">
                <a:solidFill>
                  <a:srgbClr val="5C6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(Indo), </a:t>
            </a:r>
            <a:r>
              <a:rPr lang="en-US" sz="1900" dirty="0" err="1">
                <a:solidFill>
                  <a:srgbClr val="5C6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GoCrowd</a:t>
            </a:r>
            <a:r>
              <a:rPr lang="en-US" sz="1900" dirty="0">
                <a:solidFill>
                  <a:srgbClr val="5C6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&amp; </a:t>
            </a:r>
            <a:r>
              <a:rPr lang="en-US" sz="1900" dirty="0" err="1">
                <a:solidFill>
                  <a:srgbClr val="5C6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InvestRoom</a:t>
            </a:r>
            <a:r>
              <a:rPr lang="en-US" sz="1900" dirty="0">
                <a:solidFill>
                  <a:srgbClr val="5C6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(Kaz), </a:t>
            </a:r>
            <a:r>
              <a:rPr lang="en-GB" sz="1900" dirty="0">
                <a:solidFill>
                  <a:srgbClr val="5C6B68"/>
                </a:solidFill>
                <a:latin typeface="Calibri" pitchFamily="34" charset="0"/>
                <a:cs typeface="Calibri" pitchFamily="34" charset="-120"/>
              </a:rPr>
              <a:t>Z&amp;S Waqf Foundation (Nig), </a:t>
            </a:r>
            <a:r>
              <a:rPr lang="en-GB" sz="1900" dirty="0" err="1">
                <a:solidFill>
                  <a:srgbClr val="5C6B68"/>
                </a:solidFill>
                <a:latin typeface="Calibri" pitchFamily="34" charset="0"/>
                <a:cs typeface="Calibri" pitchFamily="34" charset="-120"/>
              </a:rPr>
              <a:t>CrowdtoLive</a:t>
            </a:r>
            <a:r>
              <a:rPr lang="en-GB" sz="1900" dirty="0">
                <a:solidFill>
                  <a:srgbClr val="5C6B68"/>
                </a:solidFill>
                <a:latin typeface="Calibri" pitchFamily="34" charset="0"/>
                <a:cs typeface="Calibri" pitchFamily="34" charset="-120"/>
              </a:rPr>
              <a:t> (UK.</a:t>
            </a:r>
            <a:endParaRPr lang="en-US" sz="1900" dirty="0">
              <a:solidFill>
                <a:srgbClr val="5C6B68"/>
              </a:solidFill>
              <a:latin typeface="Calibri" pitchFamily="34" charset="0"/>
              <a:cs typeface="Calibri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080760" y="1572767"/>
            <a:ext cx="2560320" cy="4027932"/>
          </a:xfrm>
          <a:prstGeom prst="roundRect">
            <a:avLst>
              <a:gd name="adj" fmla="val 2857"/>
            </a:avLst>
          </a:prstGeom>
          <a:solidFill>
            <a:srgbClr val="F1F5F4"/>
          </a:solidFill>
          <a:ln w="12700">
            <a:solidFill>
              <a:srgbClr val="E2E9E7"/>
            </a:solidFill>
            <a:prstDash val="solid"/>
          </a:ln>
        </p:spPr>
        <p:txBody>
          <a:bodyPr/>
          <a:lstStyle/>
          <a:p>
            <a:endParaRPr lang="en-GB" sz="2800"/>
          </a:p>
        </p:txBody>
      </p:sp>
      <p:sp>
        <p:nvSpPr>
          <p:cNvPr id="13" name="Text 11"/>
          <p:cNvSpPr/>
          <p:nvPr/>
        </p:nvSpPr>
        <p:spPr>
          <a:xfrm>
            <a:off x="6309360" y="1828800"/>
            <a:ext cx="2148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6000" b="1" dirty="0">
                <a:solidFill>
                  <a:srgbClr val="1467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6000" dirty="0"/>
          </a:p>
        </p:txBody>
      </p:sp>
      <p:sp>
        <p:nvSpPr>
          <p:cNvPr id="14" name="Text 12"/>
          <p:cNvSpPr/>
          <p:nvPr/>
        </p:nvSpPr>
        <p:spPr>
          <a:xfrm>
            <a:off x="6309360" y="2788920"/>
            <a:ext cx="21488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E4C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Fund-providers survey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6286500" y="3447136"/>
            <a:ext cx="214884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5C6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96 potential fund-providers surveyed on why they do or do not participate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8869680" y="1572767"/>
            <a:ext cx="2560320" cy="4027931"/>
          </a:xfrm>
          <a:prstGeom prst="roundRect">
            <a:avLst>
              <a:gd name="adj" fmla="val 2857"/>
            </a:avLst>
          </a:prstGeom>
          <a:solidFill>
            <a:srgbClr val="F1F5F4"/>
          </a:solidFill>
          <a:ln w="12700">
            <a:solidFill>
              <a:srgbClr val="E2E9E7"/>
            </a:solidFill>
            <a:prstDash val="solid"/>
          </a:ln>
        </p:spPr>
        <p:txBody>
          <a:bodyPr/>
          <a:lstStyle/>
          <a:p>
            <a:endParaRPr lang="en-GB" sz="2800"/>
          </a:p>
        </p:txBody>
      </p:sp>
      <p:sp>
        <p:nvSpPr>
          <p:cNvPr id="17" name="Text 15"/>
          <p:cNvSpPr/>
          <p:nvPr/>
        </p:nvSpPr>
        <p:spPr>
          <a:xfrm>
            <a:off x="9098280" y="1828800"/>
            <a:ext cx="2148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6000" b="1" dirty="0">
                <a:solidFill>
                  <a:srgbClr val="1467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32</a:t>
            </a:r>
            <a:endParaRPr lang="en-US" sz="6000" dirty="0"/>
          </a:p>
        </p:txBody>
      </p:sp>
      <p:sp>
        <p:nvSpPr>
          <p:cNvPr id="18" name="Text 16"/>
          <p:cNvSpPr/>
          <p:nvPr/>
        </p:nvSpPr>
        <p:spPr>
          <a:xfrm>
            <a:off x="9098280" y="2788920"/>
            <a:ext cx="21488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E4C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Policy recommendations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9098280" y="3545173"/>
            <a:ext cx="214884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5C6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Derived across four themes and translated into an implementation roadmap</a:t>
            </a:r>
            <a:endParaRPr lang="en-US" sz="2000" dirty="0"/>
          </a:p>
        </p:txBody>
      </p:sp>
    </p:spTree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4E0D0A-9E56-0DD2-2937-335728D31E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CEB09020-2C1E-63ED-87AE-3220AF14925D}"/>
              </a:ext>
            </a:extLst>
          </p:cNvPr>
          <p:cNvSpPr/>
          <p:nvPr/>
        </p:nvSpPr>
        <p:spPr>
          <a:xfrm>
            <a:off x="383078" y="373657"/>
            <a:ext cx="11155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E4C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Country Economies at a Glance</a:t>
            </a:r>
            <a:endParaRPr lang="en-US" sz="3200" dirty="0"/>
          </a:p>
        </p:txBody>
      </p:sp>
      <p:graphicFrame>
        <p:nvGraphicFramePr>
          <p:cNvPr id="24" name="Table 0">
            <a:extLst>
              <a:ext uri="{FF2B5EF4-FFF2-40B4-BE49-F238E27FC236}">
                <a16:creationId xmlns:a16="http://schemas.microsoft.com/office/drawing/2014/main" id="{F658ECDD-E419-40C6-C4A7-9A0852B111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7936670"/>
              </p:ext>
            </p:extLst>
          </p:nvPr>
        </p:nvGraphicFramePr>
        <p:xfrm>
          <a:off x="383078" y="1371895"/>
          <a:ext cx="11307042" cy="4111182"/>
        </p:xfrm>
        <a:graphic>
          <a:graphicData uri="http://schemas.openxmlformats.org/drawingml/2006/table">
            <a:tbl>
              <a:tblPr/>
              <a:tblGrid>
                <a:gridCol w="26378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38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38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338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338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338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Theme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Bahrain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Indonesia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Kazakhstan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Nigeria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UK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2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Population (million)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2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1.588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2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283.487</a:t>
                      </a:r>
                      <a:r>
                        <a:rPr lang="en-GB" sz="2200" dirty="0">
                          <a:effectLst/>
                        </a:rPr>
                        <a:t> 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2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20.532</a:t>
                      </a:r>
                      <a:r>
                        <a:rPr lang="en-GB" sz="2200" dirty="0">
                          <a:effectLst/>
                        </a:rPr>
                        <a:t> 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2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232.679 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2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69.226 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2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GDP (USD Billion)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2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47.2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2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1,396 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2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305.91</a:t>
                      </a:r>
                      <a:r>
                        <a:rPr lang="en-GB" sz="2200" dirty="0">
                          <a:effectLst/>
                        </a:rPr>
                        <a:t> 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2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252.083 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2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3,686 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2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GDP Per-capita (USD)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2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29,654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2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4,925</a:t>
                      </a:r>
                      <a:r>
                        <a:rPr lang="en-GB" sz="2200" dirty="0">
                          <a:effectLst/>
                        </a:rPr>
                        <a:t> 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2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14,854.8</a:t>
                      </a:r>
                      <a:r>
                        <a:rPr lang="en-GB" sz="2200" dirty="0">
                          <a:effectLst/>
                        </a:rPr>
                        <a:t> 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2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1,083</a:t>
                      </a:r>
                      <a:r>
                        <a:rPr lang="en-GB" sz="2200" dirty="0">
                          <a:effectLst/>
                        </a:rPr>
                        <a:t> 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2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53,246</a:t>
                      </a:r>
                      <a:r>
                        <a:rPr lang="en-GB" sz="2200" dirty="0">
                          <a:effectLst/>
                        </a:rPr>
                        <a:t> 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2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WB Income Group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2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High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2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Upper-middle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2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Upper-middle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2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Lower-middle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2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High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2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charset="0"/>
                          <a:cs typeface="Calibri" pitchFamily="34" charset="-120"/>
                        </a:rPr>
                        <a:t>Financial Sector Assets as a % of GDP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2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534.5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2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115.9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2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120.1</a:t>
                      </a:r>
                      <a:r>
                        <a:rPr lang="en-GB" sz="2200" dirty="0">
                          <a:effectLst/>
                        </a:rPr>
                        <a:t> 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2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51.3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2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965.5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3015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38102"/>
            <a:ext cx="11155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E4C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CF Development Indicator</a:t>
            </a:r>
            <a:endParaRPr lang="en-US" sz="3200" dirty="0"/>
          </a:p>
        </p:txBody>
      </p:sp>
      <p:graphicFrame>
        <p:nvGraphicFramePr>
          <p:cNvPr id="4" name="Chart 0"/>
          <p:cNvGraphicFramePr/>
          <p:nvPr>
            <p:extLst>
              <p:ext uri="{D42A27DB-BD31-4B8C-83A1-F6EECF244321}">
                <p14:modId xmlns:p14="http://schemas.microsoft.com/office/powerpoint/2010/main" val="1302591076"/>
              </p:ext>
            </p:extLst>
          </p:nvPr>
        </p:nvGraphicFramePr>
        <p:xfrm>
          <a:off x="1215520" y="1954961"/>
          <a:ext cx="10324837" cy="4023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DEC03C51-DD63-936E-CB59-CE5DE2F70D80}"/>
              </a:ext>
            </a:extLst>
          </p:cNvPr>
          <p:cNvSpPr txBox="1"/>
          <p:nvPr/>
        </p:nvSpPr>
        <p:spPr>
          <a:xfrm>
            <a:off x="387870" y="879679"/>
            <a:ext cx="1138577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Crowdfunding development is measured by the CF Development Indicator (CFDI): Operating CF platforms per million people</a:t>
            </a:r>
            <a:endParaRPr lang="en-US" sz="2400" dirty="0"/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B8ACEFCC-9149-BA2D-A01E-95D6D1067409}"/>
              </a:ext>
            </a:extLst>
          </p:cNvPr>
          <p:cNvSpPr/>
          <p:nvPr/>
        </p:nvSpPr>
        <p:spPr>
          <a:xfrm>
            <a:off x="3034860" y="6154138"/>
            <a:ext cx="668615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i="1" dirty="0">
                <a:solidFill>
                  <a:srgbClr val="5C6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Operating CF platforms per million people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880698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2999" y="369056"/>
            <a:ext cx="11155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E4C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Scoring Scheme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450635" y="917696"/>
            <a:ext cx="11358366" cy="1380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spcAft>
                <a:spcPts val="600"/>
              </a:spcAft>
              <a:buNone/>
            </a:pPr>
            <a:r>
              <a:rPr lang="en-US" sz="2800" i="1" dirty="0">
                <a:solidFill>
                  <a:srgbClr val="5C6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Scores as relative indicators of development </a:t>
            </a:r>
          </a:p>
          <a:p>
            <a:pPr>
              <a:spcAft>
                <a:spcPts val="600"/>
              </a:spcAft>
            </a:pPr>
            <a:r>
              <a:rPr lang="en-US" sz="2200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Countries are scored 3 / 2 / 1 against two benchmarks — the OIC Member-Country average and the World average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6306027"/>
              </p:ext>
            </p:extLst>
          </p:nvPr>
        </p:nvGraphicFramePr>
        <p:xfrm>
          <a:off x="502920" y="2455985"/>
          <a:ext cx="6247181" cy="3182112"/>
        </p:xfrm>
        <a:graphic>
          <a:graphicData uri="http://schemas.openxmlformats.org/drawingml/2006/table">
            <a:tbl>
              <a:tblPr/>
              <a:tblGrid>
                <a:gridCol w="1005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13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13232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Score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Meaning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3232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2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675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4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Indicator is better than BOTH the OIC average and the world average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3232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2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A22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4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Better than the OIC average, but below the world average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3232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2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553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4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Below BOTH the OIC average and the world average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7323125" y="2472176"/>
            <a:ext cx="4504114" cy="3182112"/>
          </a:xfrm>
          <a:prstGeom prst="roundRect">
            <a:avLst>
              <a:gd name="adj" fmla="val 2564"/>
            </a:avLst>
          </a:prstGeom>
          <a:solidFill>
            <a:srgbClr val="F1F5F4"/>
          </a:solidFill>
          <a:ln w="12700">
            <a:solidFill>
              <a:srgbClr val="E2E9E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3"/>
          <p:cNvSpPr/>
          <p:nvPr/>
        </p:nvSpPr>
        <p:spPr>
          <a:xfrm>
            <a:off x="7563917" y="2682488"/>
            <a:ext cx="3838651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E4C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Benchmark averages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7563917" y="3139688"/>
            <a:ext cx="4125163" cy="23467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Innovation Index              OIC 23.0  |  World 31.4</a:t>
            </a:r>
            <a:endParaRPr lang="en-US" sz="20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 to Digital Technology      OIC 69%  |  World 77%</a:t>
            </a:r>
            <a:endParaRPr lang="en-US" sz="20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of Tech in Transactions        OIC 24%  |  World 29%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5121A4-56C5-02B1-0D18-1731222FCE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E01779EA-82A3-80DD-7CDE-F67DEA605906}"/>
              </a:ext>
            </a:extLst>
          </p:cNvPr>
          <p:cNvSpPr/>
          <p:nvPr/>
        </p:nvSpPr>
        <p:spPr>
          <a:xfrm>
            <a:off x="502920" y="384048"/>
            <a:ext cx="11155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E4C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Financial Inclusion: Country Statuses</a:t>
            </a:r>
            <a:endParaRPr lang="en-US" sz="32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1E7391E6-7E70-D998-67B6-4391827ABB73}"/>
              </a:ext>
            </a:extLst>
          </p:cNvPr>
          <p:cNvSpPr/>
          <p:nvPr/>
        </p:nvSpPr>
        <p:spPr>
          <a:xfrm>
            <a:off x="518160" y="1014984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i="1" dirty="0">
                <a:solidFill>
                  <a:srgbClr val="5C6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Inclusion: Bank or similar financial institution account (%, age 15+)</a:t>
            </a:r>
            <a:endParaRPr lang="en-US" sz="2400" dirty="0"/>
          </a:p>
        </p:txBody>
      </p:sp>
      <p:graphicFrame>
        <p:nvGraphicFramePr>
          <p:cNvPr id="8" name="Table 0">
            <a:extLst>
              <a:ext uri="{FF2B5EF4-FFF2-40B4-BE49-F238E27FC236}">
                <a16:creationId xmlns:a16="http://schemas.microsoft.com/office/drawing/2014/main" id="{B1DA1102-72DC-57FE-0D3D-B5C00B0332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9068398"/>
              </p:ext>
            </p:extLst>
          </p:nvPr>
        </p:nvGraphicFramePr>
        <p:xfrm>
          <a:off x="502920" y="1572768"/>
          <a:ext cx="11155680" cy="3730752"/>
        </p:xfrm>
        <a:graphic>
          <a:graphicData uri="http://schemas.openxmlformats.org/drawingml/2006/table">
            <a:tbl>
              <a:tblPr/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408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21792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Country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Score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%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charset="0"/>
                          <a:cs typeface="Calibri" pitchFamily="34" charset="-120"/>
                        </a:rPr>
                        <a:t>Indicator explanation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4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Bahrain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675E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kumimoji="0" lang="en-US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82%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4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Above both OIC and World Averages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4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Indonesia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b="1" dirty="0">
                          <a:solidFill>
                            <a:srgbClr val="C9A2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52%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4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Above the OIC average, below the world average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4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Kazakhstan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4675E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kumimoji="0" lang="en-US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84%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4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Above both OIC and World Averages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4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Nigeria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b="1" dirty="0">
                          <a:solidFill>
                            <a:srgbClr val="C9A2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60%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4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Above the OIC average, below the world average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4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UK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b="1" dirty="0">
                          <a:solidFill>
                            <a:srgbClr val="1467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99%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F2A28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Above both OIC and World Averages</a:t>
                      </a:r>
                      <a:endParaRPr kumimoji="0" lang="en-US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 2">
            <a:extLst>
              <a:ext uri="{FF2B5EF4-FFF2-40B4-BE49-F238E27FC236}">
                <a16:creationId xmlns:a16="http://schemas.microsoft.com/office/drawing/2014/main" id="{3AB93764-CA13-F496-733A-9559D4D9E29F}"/>
              </a:ext>
            </a:extLst>
          </p:cNvPr>
          <p:cNvSpPr/>
          <p:nvPr/>
        </p:nvSpPr>
        <p:spPr>
          <a:xfrm>
            <a:off x="393469" y="5660136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146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World Average—63%; OIC Average—42%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406597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E4C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18160" y="2200182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THEME 1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502920" y="3108960"/>
            <a:ext cx="111556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Supporting Ecosystems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502920" y="4652197"/>
            <a:ext cx="10125106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BFD6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innovation ecosystem and digital technological infrastructure on which crowdfunding depends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E4C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Innovation Ecosystems: Country Statuses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18160" y="1014984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i="1" dirty="0">
                <a:solidFill>
                  <a:srgbClr val="5C6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Innovation Score and Innovation Index Value </a:t>
            </a:r>
            <a:endParaRPr lang="en-US" sz="24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5543869"/>
              </p:ext>
            </p:extLst>
          </p:nvPr>
        </p:nvGraphicFramePr>
        <p:xfrm>
          <a:off x="502920" y="1450848"/>
          <a:ext cx="11155680" cy="4169664"/>
        </p:xfrm>
        <a:graphic>
          <a:graphicData uri="http://schemas.openxmlformats.org/drawingml/2006/table">
            <a:tbl>
              <a:tblPr/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408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21792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Country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Score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Index value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National initiatives noted in the case studies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Bahrain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C9A2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27.6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GB" sz="2000" kern="1200" dirty="0">
                          <a:solidFill>
                            <a:srgbClr val="1F2A28"/>
                          </a:solidFill>
                          <a:latin typeface="Calibri" pitchFamily="34" charset="0"/>
                          <a:ea typeface="+mn-ea"/>
                          <a:cs typeface="Calibri" pitchFamily="34" charset="-120"/>
                        </a:rPr>
                        <a:t>Economic Vision 2030 (2008); Nothing specific related to innovation</a:t>
                      </a:r>
                      <a:endParaRPr lang="en-US" sz="2000" kern="1200" dirty="0">
                        <a:solidFill>
                          <a:srgbClr val="1F2A28"/>
                        </a:solidFill>
                        <a:latin typeface="Calibri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Indonesia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C9A2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30.6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GB" sz="2000" kern="1200" dirty="0">
                          <a:solidFill>
                            <a:srgbClr val="1F2A28"/>
                          </a:solidFill>
                          <a:latin typeface="Calibri" pitchFamily="34" charset="0"/>
                          <a:ea typeface="+mn-ea"/>
                          <a:cs typeface="Calibri" pitchFamily="34" charset="-120"/>
                        </a:rPr>
                        <a:t>Golden Indonesia Vision 2045 (2024)</a:t>
                      </a:r>
                      <a:endParaRPr lang="en-US" sz="2000" kern="1200" dirty="0">
                        <a:solidFill>
                          <a:srgbClr val="1F2A28"/>
                        </a:solidFill>
                        <a:latin typeface="Calibri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Kazakhstan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C9A2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GB" sz="2000" kern="1200" dirty="0">
                          <a:solidFill>
                            <a:srgbClr val="1F2A28"/>
                          </a:solidFill>
                          <a:latin typeface="Calibri" pitchFamily="34" charset="0"/>
                          <a:ea typeface="+mn-ea"/>
                          <a:cs typeface="Calibri" pitchFamily="34" charset="-120"/>
                        </a:rPr>
                        <a:t>Nothing specific related to innovation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Nigeria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B455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7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17.1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Startup Act 2022, establishment of </a:t>
                      </a:r>
                      <a:r>
                        <a:rPr lang="en-GB" sz="2000" kern="1200" dirty="0">
                          <a:solidFill>
                            <a:srgbClr val="1F2A28"/>
                          </a:solidFill>
                          <a:latin typeface="Calibri" pitchFamily="34" charset="0"/>
                          <a:ea typeface="+mn-ea"/>
                          <a:cs typeface="Calibri" pitchFamily="34" charset="-120"/>
                        </a:rPr>
                        <a:t>the National Council for Digital Innovation and Entrepreneurship</a:t>
                      </a:r>
                      <a:r>
                        <a:rPr lang="en-GB" sz="2000" kern="1200" dirty="0">
                          <a:solidFill>
                            <a:srgbClr val="1F2A28"/>
                          </a:solidFill>
                          <a:latin typeface="Calibri" pitchFamily="34" charset="0"/>
                          <a:cs typeface="Calibri" pitchFamily="34" charset="-120"/>
                        </a:rPr>
                        <a:t> </a:t>
                      </a:r>
                      <a:endParaRPr lang="en-US" sz="2000" kern="1200" dirty="0">
                        <a:solidFill>
                          <a:srgbClr val="1F2A28"/>
                        </a:solidFill>
                        <a:latin typeface="Calibri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UK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1467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61.0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International Research and Innovation Strategy 2019, </a:t>
                      </a:r>
                      <a:r>
                        <a:rPr lang="en-GB" sz="2000" kern="1200" dirty="0">
                          <a:solidFill>
                            <a:srgbClr val="1F2A28"/>
                          </a:solidFill>
                          <a:latin typeface="Calibri" pitchFamily="34" charset="0"/>
                          <a:ea typeface="+mn-ea"/>
                          <a:cs typeface="Calibri" pitchFamily="34" charset="-120"/>
                        </a:rPr>
                        <a:t>UK’s Modern Industrial Strategy 2025</a:t>
                      </a:r>
                      <a:r>
                        <a:rPr lang="en-GB" sz="2000" kern="1200" dirty="0">
                          <a:solidFill>
                            <a:srgbClr val="1F2A28"/>
                          </a:solidFill>
                          <a:latin typeface="Calibri" pitchFamily="34" charset="0"/>
                          <a:cs typeface="Calibri" pitchFamily="34" charset="-120"/>
                        </a:rPr>
                        <a:t> </a:t>
                      </a:r>
                      <a:endParaRPr lang="en-US" sz="2000" kern="1200" dirty="0">
                        <a:solidFill>
                          <a:srgbClr val="1F2A28"/>
                        </a:solidFill>
                        <a:latin typeface="Calibri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02920" y="5955792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46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Policy implication  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rgbClr val="146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A.1  Adopt strategies and policies to strengthen national innovation ecosystems.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E4C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Technological Infrastructure: Country Status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02920" y="932688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200" i="1" dirty="0">
                <a:solidFill>
                  <a:srgbClr val="5C6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Infrastructure Scores and Average Index Values in Parentheses </a:t>
            </a:r>
            <a:endParaRPr lang="en-US" sz="2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1064630"/>
              </p:ext>
            </p:extLst>
          </p:nvPr>
        </p:nvGraphicFramePr>
        <p:xfrm>
          <a:off x="502920" y="1481328"/>
          <a:ext cx="11155680" cy="3934732"/>
        </p:xfrm>
        <a:graphic>
          <a:graphicData uri="http://schemas.openxmlformats.org/drawingml/2006/table">
            <a:tbl>
              <a:tblPr/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035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2565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Country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Access to digital technology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Use of tech in transactions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National digital strategies noted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5063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Bahrain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1467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  (96%)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E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A9B5B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National Digital Economy Strategy 2030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5093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Indonesia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C9A2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  (75%)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2D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C9A2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  (28%)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2D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Digital Indonesia Vision 2045; White Paper on </a:t>
                      </a:r>
                      <a:r>
                        <a:rPr lang="en-GB" sz="180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National Strategy for Indonesia's Digital Economy Development 2030</a:t>
                      </a:r>
                      <a:r>
                        <a:rPr lang="en-GB" i="0" dirty="0">
                          <a:effectLst/>
                        </a:rPr>
                        <a:t> </a:t>
                      </a:r>
                      <a:endParaRPr lang="en-US" sz="1800" i="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5063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Kazakhstan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1467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  (87%)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E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1467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  (54%)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E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GB" sz="180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Digital Kazakhstan (2017, 2026)</a:t>
                      </a:r>
                      <a:r>
                        <a:rPr lang="en-GB" i="0" dirty="0">
                          <a:effectLst/>
                        </a:rPr>
                        <a:t> </a:t>
                      </a:r>
                      <a:endParaRPr lang="en-US" sz="1800" i="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5063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Nigeria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B455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  (52%)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7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B455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  (23%)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7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GB" sz="1800" kern="1200" dirty="0">
                          <a:solidFill>
                            <a:srgbClr val="1F2A28"/>
                          </a:solidFill>
                          <a:latin typeface="Calibri" pitchFamily="34" charset="0"/>
                          <a:ea typeface="+mn-ea"/>
                          <a:cs typeface="Calibri" pitchFamily="34" charset="-120"/>
                        </a:rPr>
                        <a:t>Nothing specific related to technological infrastructure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5063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UK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1467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  (91%)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E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1467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  (73%)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E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GB" sz="1800" kern="1200" dirty="0">
                          <a:solidFill>
                            <a:srgbClr val="1F2A28"/>
                          </a:solidFill>
                          <a:latin typeface="Calibri" pitchFamily="34" charset="0"/>
                          <a:ea typeface="+mn-ea"/>
                          <a:cs typeface="Calibri" pitchFamily="34" charset="-120"/>
                        </a:rPr>
                        <a:t>Included in UK’s Modern Industrial Strategy 2025</a:t>
                      </a:r>
                      <a:r>
                        <a:rPr lang="en-GB" sz="1800" kern="1200" dirty="0">
                          <a:solidFill>
                            <a:srgbClr val="1F2A28"/>
                          </a:solidFill>
                          <a:latin typeface="Calibri" pitchFamily="34" charset="0"/>
                          <a:cs typeface="Calibri" pitchFamily="34" charset="-120"/>
                        </a:rPr>
                        <a:t> 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02920" y="5925312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46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Policy implications  </a:t>
            </a:r>
          </a:p>
          <a:p>
            <a:pPr marL="0" indent="0" algn="ctr">
              <a:buNone/>
            </a:pPr>
            <a:r>
              <a:rPr lang="en-US" sz="2200" b="1" dirty="0">
                <a:solidFill>
                  <a:srgbClr val="146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A.2 Strategies and plans for technological infrastructure  •  A.3 Invest in digital infrastructure  •  A.4 Training in digital technology</a:t>
            </a:r>
            <a:endParaRPr 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46888"/>
            <a:ext cx="11155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E4C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Ecosystem Scores and CFDI</a:t>
            </a:r>
            <a:endParaRPr lang="en-US" sz="3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0389106"/>
              </p:ext>
            </p:extLst>
          </p:nvPr>
        </p:nvGraphicFramePr>
        <p:xfrm>
          <a:off x="502919" y="1216914"/>
          <a:ext cx="11155680" cy="3810000"/>
        </p:xfrm>
        <a:graphic>
          <a:graphicData uri="http://schemas.openxmlformats.org/drawingml/2006/table">
            <a:tbl>
              <a:tblPr/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1792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Country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Global Innovation Index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Access to Digital Technology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Use of Tech in Transactions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Average Ecosystem Score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CFDI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Bahrain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C9A2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  (27.6)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1467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  (96%)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dirty="0">
                          <a:solidFill>
                            <a:srgbClr val="A9B5B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2.5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24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Indonesia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C9A2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  (30.6)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C9A2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  (75%)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C9A2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  (28%)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2.0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0.40</a:t>
                      </a:r>
                      <a:endParaRPr lang="en-US" sz="24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Kazakhstan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C9A2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  (25.7)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1467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  (87%)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1467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  (54%)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2.7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0.15</a:t>
                      </a:r>
                      <a:endParaRPr lang="en-US" sz="24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Nigeria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B455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  (17.1)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7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B455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  (52%)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7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B455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  (23%)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7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0.01</a:t>
                      </a:r>
                      <a:endParaRPr lang="en-US" sz="24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UK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1467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  (61.0)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1467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  (91%)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1467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  (73%)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3.0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1.91</a:t>
                      </a:r>
                      <a:endParaRPr lang="en-US" sz="24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129914" y="5448300"/>
            <a:ext cx="11932171" cy="954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Overall, a positive correlation between Ecosystem and CFDI (Kazakhstan records the high average ecosystem score, yet a low CFDI) 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ecosystem is a necessary condition, but not a sufficient condition for a large CF sector</a:t>
            </a:r>
            <a:endParaRPr lang="en-US" sz="2400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02DE62D2-F139-8A1E-9DA5-53AFF70D9354}"/>
              </a:ext>
            </a:extLst>
          </p:cNvPr>
          <p:cNvSpPr/>
          <p:nvPr/>
        </p:nvSpPr>
        <p:spPr>
          <a:xfrm>
            <a:off x="8624454" y="951357"/>
            <a:ext cx="3304310" cy="4341114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5719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E4C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18160" y="1607500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THEME 2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502920" y="2508878"/>
            <a:ext cx="111556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Enabling Policies and Regulatory Environment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02920" y="4037315"/>
            <a:ext cx="9786974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BFD6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Strategies, the regulatory framework, Shariah governance, innovation facilitators and industry associations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E4C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Strategies and Policies: Country Status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02920" y="932688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i="1" dirty="0">
                <a:solidFill>
                  <a:srgbClr val="5C6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Whether a national fintech or crowdfunding strategy exists</a:t>
            </a:r>
            <a:endParaRPr lang="en-US" sz="24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3913125"/>
              </p:ext>
            </p:extLst>
          </p:nvPr>
        </p:nvGraphicFramePr>
        <p:xfrm>
          <a:off x="502920" y="1572768"/>
          <a:ext cx="11155680" cy="3785616"/>
        </p:xfrm>
        <a:graphic>
          <a:graphicData uri="http://schemas.openxmlformats.org/drawingml/2006/table">
            <a:tbl>
              <a:tblPr/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15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21792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Country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Strategy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Detail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Bahrain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5C6B6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 reported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case study does not record a dedicated fintech or crowdfunding strategy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Indonesia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1467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Yes — CF-specific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OJK Roadmap: Development and Reinforcement for IT-Based Joint Funding Services 2023–2028, linked to Golden Indonesia Vision 2045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Kazakhstan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5C6B6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 reported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case study does not record a dedicated fintech or crowdfunding strategy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Nigeria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9A7B1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Yes — fintech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National FinTech Strategy, Central Bank of Nigeria — competitiveness alongside financial inclusion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UK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9A7B1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Yes — fintech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Fintech Sector Strategy 2018; Financial Services: Growth and Competitiveness Strategy 2025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02920" y="5532120"/>
            <a:ext cx="1131154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000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Indonesia is one of the few countries anywhere with a strategy written specifically for crowdfunding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518160" y="6108192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46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Policy implication  </a:t>
            </a:r>
          </a:p>
          <a:p>
            <a:pPr marL="0" indent="0" algn="ctr">
              <a:buNone/>
            </a:pPr>
            <a:r>
              <a:rPr lang="en-US" sz="2000" b="1" dirty="0">
                <a:solidFill>
                  <a:srgbClr val="146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B.1  Adopt strategies for the fintech sector in general and crowdfunding in particular.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E4C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Regulatory Framework: Capital Requirements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02920" y="932688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5C6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five countries regulate crowdfunding — the burden it imposes differs sharply</a:t>
            </a:r>
            <a:endParaRPr lang="en-US" sz="20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1877144"/>
              </p:ext>
            </p:extLst>
          </p:nvPr>
        </p:nvGraphicFramePr>
        <p:xfrm>
          <a:off x="502920" y="1438151"/>
          <a:ext cx="11155680" cy="3657600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3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33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33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733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190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Bahrain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Indonesia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Kazakhstan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Nigeria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UK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Capital requirement (USD)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66,368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734,129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Proportional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72,712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67,017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GDP per capita (USD)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29,654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4,925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14,155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1,084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53,246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CAR / GDPPC ratio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1467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2.24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E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B455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149.05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7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A9B5B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B455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67.07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7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1467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E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Approach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Fixed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Fixed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Proportional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Fixed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Proportional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370390" y="5235454"/>
            <a:ext cx="1128821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UK and Kazakhstan set requirements proportionally; the UK also relaxes prospectus requirements for firms raising below GBP 5 ml.</a:t>
            </a:r>
          </a:p>
          <a:p>
            <a:pPr algn="ctr"/>
            <a:r>
              <a:rPr lang="en-US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ratio of capital requirements to GDP per capita (CAR/GDPPC) is negatively correlated with CF development.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137160"/>
            <a:ext cx="11155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E4C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CF Platforms Experience Regulation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02920" y="932688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i="1" dirty="0">
                <a:solidFill>
                  <a:srgbClr val="5C6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Barriers reported by CF platforms, 1–5 scale (higher = greater barrier)</a:t>
            </a:r>
            <a:endParaRPr lang="en-US" sz="2400" dirty="0"/>
          </a:p>
        </p:txBody>
      </p:sp>
      <p:graphicFrame>
        <p:nvGraphicFramePr>
          <p:cNvPr id="4" name="Chart 0"/>
          <p:cNvGraphicFramePr/>
          <p:nvPr>
            <p:extLst>
              <p:ext uri="{D42A27DB-BD31-4B8C-83A1-F6EECF244321}">
                <p14:modId xmlns:p14="http://schemas.microsoft.com/office/powerpoint/2010/main" val="2107086702"/>
              </p:ext>
            </p:extLst>
          </p:nvPr>
        </p:nvGraphicFramePr>
        <p:xfrm>
          <a:off x="411480" y="1572768"/>
          <a:ext cx="6916522" cy="3931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Shape 2"/>
          <p:cNvSpPr/>
          <p:nvPr/>
        </p:nvSpPr>
        <p:spPr>
          <a:xfrm>
            <a:off x="7865669" y="1572768"/>
            <a:ext cx="3792931" cy="3931920"/>
          </a:xfrm>
          <a:prstGeom prst="roundRect">
            <a:avLst>
              <a:gd name="adj" fmla="val 1929"/>
            </a:avLst>
          </a:prstGeom>
          <a:solidFill>
            <a:srgbClr val="F1F5F4"/>
          </a:solidFill>
          <a:ln w="12700">
            <a:solidFill>
              <a:srgbClr val="E2E9E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3"/>
          <p:cNvSpPr/>
          <p:nvPr/>
        </p:nvSpPr>
        <p:spPr>
          <a:xfrm>
            <a:off x="8121701" y="1783080"/>
            <a:ext cx="3280867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E4C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pattern</a:t>
            </a:r>
            <a:endParaRPr lang="en-US" sz="2800" dirty="0"/>
          </a:p>
        </p:txBody>
      </p:sp>
      <p:sp>
        <p:nvSpPr>
          <p:cNvPr id="7" name="Text 4"/>
          <p:cNvSpPr/>
          <p:nvPr/>
        </p:nvSpPr>
        <p:spPr>
          <a:xfrm>
            <a:off x="8121701" y="2240280"/>
            <a:ext cx="3280867" cy="3017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two countries with proportional capital requirements — the UK and Kazakhstan — report the lowest regulatory barriers.</a:t>
            </a:r>
            <a:endParaRPr lang="en-US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Nigeria (CAR/GDPPC 67.07) and Indonesia (149.05) report the highest barriers.</a:t>
            </a:r>
            <a:endParaRPr lang="en-US" dirty="0"/>
          </a:p>
        </p:txBody>
      </p:sp>
      <p:sp>
        <p:nvSpPr>
          <p:cNvPr id="9" name="Text 3">
            <a:extLst>
              <a:ext uri="{FF2B5EF4-FFF2-40B4-BE49-F238E27FC236}">
                <a16:creationId xmlns:a16="http://schemas.microsoft.com/office/drawing/2014/main" id="{1FC4E6F5-C0C0-8733-0D24-43AB988D369A}"/>
              </a:ext>
            </a:extLst>
          </p:cNvPr>
          <p:cNvSpPr/>
          <p:nvPr/>
        </p:nvSpPr>
        <p:spPr>
          <a:xfrm>
            <a:off x="502920" y="6108192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46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Policy implication  </a:t>
            </a:r>
          </a:p>
          <a:p>
            <a:pPr marL="0" indent="0" algn="ctr">
              <a:buNone/>
            </a:pPr>
            <a:r>
              <a:rPr lang="en-US" sz="2000" b="1" dirty="0">
                <a:solidFill>
                  <a:srgbClr val="146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B.2  Institute a flexible and proportional regulatory framework for crowdfunding</a:t>
            </a:r>
            <a:r>
              <a:rPr lang="en-US" b="1" dirty="0">
                <a:solidFill>
                  <a:srgbClr val="146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05908"/>
            <a:ext cx="11155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E4C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Shariah Governance: Country Status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02920" y="851663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5C6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country studied has regulations specific to Islamic crowdfunding</a:t>
            </a:r>
            <a:endParaRPr lang="en-US" sz="20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0307817"/>
              </p:ext>
            </p:extLst>
          </p:nvPr>
        </p:nvGraphicFramePr>
        <p:xfrm>
          <a:off x="502920" y="1256040"/>
          <a:ext cx="11155680" cy="3803904"/>
        </p:xfrm>
        <a:graphic>
          <a:graphicData uri="http://schemas.openxmlformats.org/drawingml/2006/table">
            <a:tbl>
              <a:tblPr/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23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21792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Country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Arrangement in place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Islamic CF regulation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Bahrain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AAOIFI standards required; a Shariah Supervisory Board or Shariah adviser is mandated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B455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None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7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Indonesia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 separate Islamic CF regulation; platforms follow DSN-MUI (National Shariah Council) guidance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B455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None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7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Kazakhstan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AIFC </a:t>
                      </a: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Central Shariah Council</a:t>
                      </a:r>
                      <a:r>
                        <a:rPr lang="en-GB" dirty="0">
                          <a:effectLst/>
                        </a:rPr>
                        <a:t> and </a:t>
                      </a: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several Islamic finance-related regulations 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B455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None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7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Nigeria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SEC Rules on Shariah Advisory Services require SEC-recognised advisers; these apply to Islamic CF platforms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B455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None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7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UK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 Shariah provisions in the regulatory framework; handled by the platforms themselves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B455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None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7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18160" y="5186037"/>
            <a:ext cx="111556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Platforms are asking for this. Bambucorn (Bahrain) proposes a dedicated Islamic tier within the existing CF module, and Ethis (Indonesia) argues for separate regulations. AAOIFI has contract-level Shariah standards but none addressing crowdfunding.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502920" y="6097801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46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Policy implications  </a:t>
            </a:r>
          </a:p>
          <a:p>
            <a:pPr marL="0" indent="0" algn="ctr">
              <a:buNone/>
            </a:pPr>
            <a:r>
              <a:rPr lang="en-US" sz="2000" b="1" dirty="0">
                <a:solidFill>
                  <a:srgbClr val="146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B.3 Specific Islamic CF regulations  •  B.4 International Islamic regulatory guidelines  •  B.5 Shariah governance regime for CF •  B.6 Global Shariah standards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18160" y="228600"/>
            <a:ext cx="11155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E4C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Innovation Facilitators: Country Status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02919" y="777240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5C6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five countries have facilitators — the range and depth vary widely</a:t>
            </a:r>
            <a:endParaRPr lang="en-US" sz="20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4554840"/>
              </p:ext>
            </p:extLst>
          </p:nvPr>
        </p:nvGraphicFramePr>
        <p:xfrm>
          <a:off x="522314" y="1248052"/>
          <a:ext cx="11155680" cy="3767328"/>
        </p:xfrm>
        <a:graphic>
          <a:graphicData uri="http://schemas.openxmlformats.org/drawingml/2006/table">
            <a:tbl>
              <a:tblPr/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23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21792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Country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Facilitators in place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Breadth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Bahrain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Incubation and digital hubs, a regulatory sandbox and an accelerator scheme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1467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Broad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5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Indonesia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OJK innovation hub and regulatory sandbox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9A7B1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Moderate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2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Kazakhstan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National Bank regulatory sandbox; Fintech Lab under the AIFC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9A7B1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Moderate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2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Nigeria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Central Bank regulatory sandbox; two SEC incubation initiatives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9A7B1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Moderate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2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UK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First sandbox globally (2016); Innovation Hub, Digital Sandbox, Innovation Pathways, AI Lab, Smart Data Accelerator, Scale-up Unit, Techsprints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1467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Extensive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E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19789" y="5182310"/>
            <a:ext cx="1132193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Initiatives: Global Financial Innovation Network (GFIN) — initiated by UK FCA </a:t>
            </a:r>
          </a:p>
          <a:p>
            <a:pPr algn="ctr"/>
            <a:r>
              <a:rPr lang="en-US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BIS Innovation Hubs provide models for cooperation across jurisdictions.</a:t>
            </a: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502917" y="6080760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46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Policy implications  </a:t>
            </a:r>
          </a:p>
          <a:p>
            <a:pPr marL="0" indent="0" algn="ctr">
              <a:buNone/>
            </a:pPr>
            <a:r>
              <a:rPr lang="en-US" sz="2000" b="1" dirty="0">
                <a:solidFill>
                  <a:srgbClr val="146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B.7 Introduce relevant innovation facilitators  •  B.8 Initiate a global network and innovation hub for Islamic fintech and CF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5205"/>
            <a:ext cx="11155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E4C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Industry Associations: Country Status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18160" y="860539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i="1" dirty="0">
                <a:solidFill>
                  <a:srgbClr val="5C6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Associations emerge only where the number of firms is large enough to sustain them</a:t>
            </a:r>
            <a:endParaRPr lang="en-US" sz="24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7639558"/>
              </p:ext>
            </p:extLst>
          </p:nvPr>
        </p:nvGraphicFramePr>
        <p:xfrm>
          <a:off x="502920" y="1312993"/>
          <a:ext cx="11155680" cy="3889248"/>
        </p:xfrm>
        <a:graphic>
          <a:graphicData uri="http://schemas.openxmlformats.org/drawingml/2006/table">
            <a:tbl>
              <a:tblPr/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06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21792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Country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Status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Detail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Bahrain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9A7B1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Partial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2D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 local body; a chapter of the MENA Fintech Association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Indonesia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1467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Established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E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Several conventional and Islamic fintech and crowdfunding associations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Kazakhstan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B455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None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7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 fintech or crowdfunding associations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Nigeria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9A7B1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Limited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2D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Fintech and CF associations exist, but the CF body is small — only three platforms in the country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UK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1467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Established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E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Several fintech associations, including one for crowdfunding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02920" y="5297424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pattern is structural: associations are groupings of firms, so they appear where a sector already has scale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502920" y="6124127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46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Policy implications  </a:t>
            </a:r>
          </a:p>
          <a:p>
            <a:pPr marL="0" indent="0" algn="ctr">
              <a:buNone/>
            </a:pPr>
            <a:r>
              <a:rPr lang="en-US" sz="2000" b="1" dirty="0">
                <a:solidFill>
                  <a:srgbClr val="146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B.9 Encourage associations once the sector is large enough  •  B.10 Smaller markets join a regional CF association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E4C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165044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THEME 3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502920" y="2923765"/>
            <a:ext cx="111556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Crowdfunding Sector Development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02920" y="4139686"/>
            <a:ext cx="9147658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BFD6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composition, the Islamic segment and cross-border operations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81217"/>
            <a:ext cx="11155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E4C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CF Sector Composition: Country Status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02920" y="689334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5C6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CF models available to fund-seekers</a:t>
            </a:r>
            <a:endParaRPr lang="en-US" sz="20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8438440"/>
              </p:ext>
            </p:extLst>
          </p:nvPr>
        </p:nvGraphicFramePr>
        <p:xfrm>
          <a:off x="518160" y="1237974"/>
          <a:ext cx="11155680" cy="3803904"/>
        </p:xfrm>
        <a:graphic>
          <a:graphicData uri="http://schemas.openxmlformats.org/drawingml/2006/table">
            <a:tbl>
              <a:tblPr/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31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9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21792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Country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No. of Operating CFPs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Models operating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Gap identified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Bahrain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One equity-based, one debt/equity-based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Very small base/market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Indonesia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112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Donation-based, P2P debt-based, securities-based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Debt-based crowdfunding dominates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Kazakhstan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Loan and investment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Limited diversity of models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Nigeria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Two debt-based, one real estate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 equity-based platform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UK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132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Donation, reward, debt and equity-based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Benchmark for diversity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02920" y="5270374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Diverse models matter because different stakeholders have different financial needs — social CF enables social finance, while debt and equity models serve SMEs and entrepreneurs</a:t>
            </a:r>
            <a:r>
              <a:rPr lang="en-US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398748" y="6073206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46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Policy implications  </a:t>
            </a:r>
          </a:p>
          <a:p>
            <a:pPr marL="0" indent="0" algn="ctr">
              <a:buNone/>
            </a:pPr>
            <a:r>
              <a:rPr lang="en-US" sz="2000" b="1" dirty="0">
                <a:solidFill>
                  <a:srgbClr val="146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C.1 Develop a diverse sector of social and commercial models  •  C.2 Balance debt-based and equity-based crowdfunding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11155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E4C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Islamic Crowdfunding: Country Status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02920" y="822960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i="1" dirty="0">
                <a:solidFill>
                  <a:srgbClr val="5C6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small share of the sector, with limited diversity where it exists</a:t>
            </a:r>
            <a:endParaRPr lang="en-US" sz="2400" dirty="0"/>
          </a:p>
        </p:txBody>
      </p:sp>
      <p:graphicFrame>
        <p:nvGraphicFramePr>
          <p:cNvPr id="1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0146035"/>
              </p:ext>
            </p:extLst>
          </p:nvPr>
        </p:nvGraphicFramePr>
        <p:xfrm>
          <a:off x="502920" y="1320225"/>
          <a:ext cx="11155680" cy="3810000"/>
        </p:xfrm>
        <a:graphic>
          <a:graphicData uri="http://schemas.openxmlformats.org/drawingml/2006/table">
            <a:tbl>
              <a:tblPr/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237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21792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Country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Presence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Detail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Bahrain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9A7B1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Present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 err="1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Bambucorn</a:t>
                      </a:r>
                      <a:r>
                        <a:rPr lang="en-US" sz="20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operates as Islamic; share of sector not reported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Indonesia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9A7B1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Small share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Only 8.9% of commercial CF platforms are Islamic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Kazakhstan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B455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None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7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 Islamic commercial CF platforms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Nigeria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B455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None (commercial)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7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 Islamic commercial CF platforms; Z&amp;S Waqf operates in the social segment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UK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9A7B1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Present, narrow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Most Islamic CF platforms are home-financing and real-estate based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02920" y="5261730"/>
            <a:ext cx="111556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Islamic financial services are a development issue: they mitigate voluntary financial exclusion that is based on religious grounds. Incentives such as tax benefits could widen the range of platforms.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502920" y="6035040"/>
            <a:ext cx="1136349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46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Policy implication  </a:t>
            </a:r>
          </a:p>
          <a:p>
            <a:pPr marL="0" indent="0" algn="ctr">
              <a:buNone/>
            </a:pPr>
            <a:r>
              <a:rPr lang="en-US" sz="2000" b="1" dirty="0">
                <a:solidFill>
                  <a:srgbClr val="146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C.3  Create more Islamic CF platforms to increase financial inclusion and promote development.</a:t>
            </a:r>
            <a:endParaRPr lang="en-US" sz="2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21897" y="228600"/>
            <a:ext cx="11155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E4C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Crowdfunding Across Borders: Country Status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02920" y="851665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i="1" dirty="0">
                <a:solidFill>
                  <a:srgbClr val="5C6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platforms already operate internationally in practice</a:t>
            </a:r>
            <a:endParaRPr lang="en-US" sz="2400" dirty="0"/>
          </a:p>
        </p:txBody>
      </p:sp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2347448"/>
              </p:ext>
            </p:extLst>
          </p:nvPr>
        </p:nvGraphicFramePr>
        <p:xfrm>
          <a:off x="518160" y="1431036"/>
          <a:ext cx="11155680" cy="3877056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18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21792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Country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Cross-border activity observed in the case studies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9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Bahrain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9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Uses international donation platforms such as LaunchGood. A small domestic market — cross-border fund-providers are identified as the main route to scale.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9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Indonesia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9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Ethis offers investors from several countries returns on Indonesian projects, including social housing.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9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Kazakhstan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9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 cross-border activity recorded in the case study.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9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Nigeria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9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People and non-profits use international donation platforms such as LaunchGood to raise funds and to donate abroad.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9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UK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9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CFPs open to global transactions; the FCA also led the development of GFIN.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02920" y="5440680"/>
            <a:ext cx="111556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000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Cross-border participation can increase intra-OIC investment at the retail level, but requires a coordinating framework to protect investors — a GFIN-type initiative within OIC member countries.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421897" y="6180361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46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Policy implication  </a:t>
            </a:r>
          </a:p>
          <a:p>
            <a:pPr marL="0" indent="0" algn="ctr">
              <a:buNone/>
            </a:pPr>
            <a:r>
              <a:rPr lang="en-US" sz="2000" b="1" dirty="0">
                <a:solidFill>
                  <a:srgbClr val="146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C.4  Develop a global network to enable and increase intra-OIC investments and donations.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E4C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26148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THEME 4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502920" y="2773294"/>
            <a:ext cx="111556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Crowdfunding Stakeholders and Operations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02920" y="3977640"/>
            <a:ext cx="10226812" cy="16736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BFD6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platforms, fund-seekers and fund-providers report — averages across the six CF platforms surveyed</a:t>
            </a:r>
            <a:endParaRPr lang="en-US" sz="3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13962"/>
            <a:ext cx="11155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E4C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Platform-Level Challenges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02920" y="754042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i="1" dirty="0">
                <a:solidFill>
                  <a:srgbClr val="5C6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Average scores across five CF platforms in OIC countries (1–5 scale)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329699"/>
            <a:ext cx="3499104" cy="3931920"/>
          </a:xfrm>
          <a:prstGeom prst="roundRect">
            <a:avLst>
              <a:gd name="adj" fmla="val 2091"/>
            </a:avLst>
          </a:prstGeom>
          <a:solidFill>
            <a:srgbClr val="F1F5F4"/>
          </a:solidFill>
          <a:ln w="12700">
            <a:solidFill>
              <a:srgbClr val="E2E9E7"/>
            </a:solidFill>
            <a:prstDash val="solid"/>
          </a:ln>
        </p:spPr>
        <p:txBody>
          <a:bodyPr/>
          <a:lstStyle/>
          <a:p>
            <a:endParaRPr lang="en-GB" sz="2400"/>
          </a:p>
        </p:txBody>
      </p:sp>
      <p:sp>
        <p:nvSpPr>
          <p:cNvPr id="5" name="Text 3"/>
          <p:cNvSpPr/>
          <p:nvPr/>
        </p:nvSpPr>
        <p:spPr>
          <a:xfrm>
            <a:off x="731520" y="1512579"/>
            <a:ext cx="2081784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E4C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and investment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2676144" y="1512579"/>
            <a:ext cx="1143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2800" b="1" dirty="0">
                <a:solidFill>
                  <a:srgbClr val="1467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3.6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2676144" y="1969779"/>
            <a:ext cx="1143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5C6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overall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20" y="2454411"/>
            <a:ext cx="56692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3.8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371600" y="2312678"/>
            <a:ext cx="2401824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startup costs make establishment difficult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31520" y="3368811"/>
            <a:ext cx="56692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3.8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371600" y="3299815"/>
            <a:ext cx="2401824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 to funding for developing platforms is limited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31520" y="4355948"/>
            <a:ext cx="56692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3.4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371600" y="4255779"/>
            <a:ext cx="2401824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Investors and VC funds hesitant to back CF startups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4221480" y="1329699"/>
            <a:ext cx="3499104" cy="3931920"/>
          </a:xfrm>
          <a:prstGeom prst="roundRect">
            <a:avLst>
              <a:gd name="adj" fmla="val 2091"/>
            </a:avLst>
          </a:prstGeom>
          <a:solidFill>
            <a:srgbClr val="F1F5F4"/>
          </a:solidFill>
          <a:ln w="12700">
            <a:solidFill>
              <a:srgbClr val="E2E9E7"/>
            </a:solidFill>
            <a:prstDash val="solid"/>
          </a:ln>
        </p:spPr>
        <p:txBody>
          <a:bodyPr/>
          <a:lstStyle/>
          <a:p>
            <a:endParaRPr lang="en-GB" sz="2400"/>
          </a:p>
        </p:txBody>
      </p:sp>
      <p:sp>
        <p:nvSpPr>
          <p:cNvPr id="15" name="Text 13"/>
          <p:cNvSpPr/>
          <p:nvPr/>
        </p:nvSpPr>
        <p:spPr>
          <a:xfrm>
            <a:off x="4450080" y="1512579"/>
            <a:ext cx="2081784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E4C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Technological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6394704" y="1512579"/>
            <a:ext cx="1143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2800" b="1" dirty="0">
                <a:solidFill>
                  <a:srgbClr val="1467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3.52</a:t>
            </a:r>
            <a:endParaRPr lang="en-US" sz="2800" dirty="0"/>
          </a:p>
        </p:txBody>
      </p:sp>
      <p:sp>
        <p:nvSpPr>
          <p:cNvPr id="17" name="Text 15"/>
          <p:cNvSpPr/>
          <p:nvPr/>
        </p:nvSpPr>
        <p:spPr>
          <a:xfrm>
            <a:off x="6394704" y="1969779"/>
            <a:ext cx="1143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5C6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overall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50080" y="2454411"/>
            <a:ext cx="56692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B455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4.2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5090160" y="2260723"/>
            <a:ext cx="2401824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Cybersecurity risks are a major concern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50080" y="3368811"/>
            <a:ext cx="56692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3.6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5090160" y="3195905"/>
            <a:ext cx="2401824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Technological limitations affect scalability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7940040" y="1329699"/>
            <a:ext cx="3499104" cy="3931920"/>
          </a:xfrm>
          <a:prstGeom prst="roundRect">
            <a:avLst>
              <a:gd name="adj" fmla="val 2091"/>
            </a:avLst>
          </a:prstGeom>
          <a:solidFill>
            <a:srgbClr val="F1F5F4"/>
          </a:solidFill>
          <a:ln w="12700">
            <a:solidFill>
              <a:srgbClr val="E2E9E7"/>
            </a:solidFill>
            <a:prstDash val="solid"/>
          </a:ln>
        </p:spPr>
        <p:txBody>
          <a:bodyPr/>
          <a:lstStyle/>
          <a:p>
            <a:endParaRPr lang="en-GB" sz="2400"/>
          </a:p>
        </p:txBody>
      </p:sp>
      <p:sp>
        <p:nvSpPr>
          <p:cNvPr id="23" name="Text 21"/>
          <p:cNvSpPr/>
          <p:nvPr/>
        </p:nvSpPr>
        <p:spPr>
          <a:xfrm>
            <a:off x="8168640" y="1512579"/>
            <a:ext cx="2081784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E4C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Management and operations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10113264" y="1512579"/>
            <a:ext cx="1143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2800" b="1" dirty="0">
                <a:solidFill>
                  <a:srgbClr val="1467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3.85</a:t>
            </a:r>
            <a:endParaRPr lang="en-US" sz="2800" dirty="0"/>
          </a:p>
        </p:txBody>
      </p:sp>
      <p:sp>
        <p:nvSpPr>
          <p:cNvPr id="25" name="Text 23"/>
          <p:cNvSpPr/>
          <p:nvPr/>
        </p:nvSpPr>
        <p:spPr>
          <a:xfrm>
            <a:off x="10113264" y="1969779"/>
            <a:ext cx="1143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5C6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overall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8168640" y="2454411"/>
            <a:ext cx="56692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B455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4.2</a:t>
            </a:r>
            <a:endParaRPr lang="en-US" sz="2000" dirty="0"/>
          </a:p>
        </p:txBody>
      </p:sp>
      <p:sp>
        <p:nvSpPr>
          <p:cNvPr id="27" name="Text 25"/>
          <p:cNvSpPr/>
          <p:nvPr/>
        </p:nvSpPr>
        <p:spPr>
          <a:xfrm>
            <a:off x="8808720" y="2291896"/>
            <a:ext cx="2401824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 public awareness limits establishment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8168640" y="3368811"/>
            <a:ext cx="56692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B455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4.0</a:t>
            </a:r>
            <a:endParaRPr lang="en-US" sz="2000" dirty="0"/>
          </a:p>
        </p:txBody>
      </p:sp>
      <p:sp>
        <p:nvSpPr>
          <p:cNvPr id="29" name="Text 27"/>
          <p:cNvSpPr/>
          <p:nvPr/>
        </p:nvSpPr>
        <p:spPr>
          <a:xfrm>
            <a:off x="8808720" y="3175123"/>
            <a:ext cx="2401824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Scaling up and attaining profitability (operating)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8168640" y="4283211"/>
            <a:ext cx="56692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3.4</a:t>
            </a:r>
            <a:endParaRPr lang="en-US" sz="2000" dirty="0"/>
          </a:p>
        </p:txBody>
      </p:sp>
      <p:sp>
        <p:nvSpPr>
          <p:cNvPr id="31" name="Text 29"/>
          <p:cNvSpPr/>
          <p:nvPr/>
        </p:nvSpPr>
        <p:spPr>
          <a:xfrm>
            <a:off x="8808720" y="4110305"/>
            <a:ext cx="2401824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model profitability (establishing)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502920" y="5764539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46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Policy implications  </a:t>
            </a:r>
          </a:p>
          <a:p>
            <a:pPr algn="ctr"/>
            <a:r>
              <a:rPr lang="en-US" sz="2000" b="1" dirty="0">
                <a:solidFill>
                  <a:srgbClr val="146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D.1 Islamic equity-based entrepreneurial finance institutions  •  D.2 Special government funds for entrepreneurial finance  •  A.4 Digital skills training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46888"/>
            <a:ext cx="11155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E4C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Fund-Seekers and Fund-Providers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02457" y="838754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i="1" dirty="0">
                <a:solidFill>
                  <a:srgbClr val="5C6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Fund-providers are the binding constraint — the highest scores in the whole survey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572768"/>
            <a:ext cx="5020056" cy="3931920"/>
          </a:xfrm>
          <a:prstGeom prst="roundRect">
            <a:avLst>
              <a:gd name="adj" fmla="val 1860"/>
            </a:avLst>
          </a:prstGeom>
          <a:solidFill>
            <a:srgbClr val="F1F5F4"/>
          </a:solidFill>
          <a:ln w="12700">
            <a:solidFill>
              <a:srgbClr val="E2E9E7"/>
            </a:solidFill>
            <a:prstDash val="solid"/>
          </a:ln>
        </p:spPr>
        <p:txBody>
          <a:bodyPr/>
          <a:lstStyle/>
          <a:p>
            <a:endParaRPr lang="en-GB" sz="2800"/>
          </a:p>
        </p:txBody>
      </p:sp>
      <p:sp>
        <p:nvSpPr>
          <p:cNvPr id="5" name="Text 3"/>
          <p:cNvSpPr/>
          <p:nvPr/>
        </p:nvSpPr>
        <p:spPr>
          <a:xfrm>
            <a:off x="758952" y="1755648"/>
            <a:ext cx="364845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E4C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Fund-seekers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4334256" y="1719072"/>
            <a:ext cx="914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3600" b="1" dirty="0">
                <a:solidFill>
                  <a:srgbClr val="1467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3.2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3602736" y="2157984"/>
            <a:ext cx="16459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5C6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overall average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58952" y="2539538"/>
            <a:ext cx="5486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3.8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371600" y="2578608"/>
            <a:ext cx="387705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Conducting due diligence and screening projects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80898" y="3223676"/>
            <a:ext cx="5486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3.6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389888" y="3251108"/>
            <a:ext cx="387705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Monitoring project performance after funding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58952" y="3827180"/>
            <a:ext cx="4507992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i="1" dirty="0">
                <a:solidFill>
                  <a:srgbClr val="5C6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Kazakhstan case study notes that proper due diligence lowers defaults and raises trust, and that external credit rating agencies can add a verification layer on founders.</a:t>
            </a: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6192317" y="1572768"/>
            <a:ext cx="5466283" cy="3931920"/>
          </a:xfrm>
          <a:prstGeom prst="roundRect">
            <a:avLst>
              <a:gd name="adj" fmla="val 1860"/>
            </a:avLst>
          </a:prstGeom>
          <a:solidFill>
            <a:srgbClr val="FBF4E6"/>
          </a:solidFill>
          <a:ln w="12700">
            <a:solidFill>
              <a:srgbClr val="E2E9E7"/>
            </a:solidFill>
            <a:prstDash val="solid"/>
          </a:ln>
        </p:spPr>
        <p:txBody>
          <a:bodyPr/>
          <a:lstStyle/>
          <a:p>
            <a:endParaRPr lang="en-GB" sz="2800"/>
          </a:p>
        </p:txBody>
      </p:sp>
      <p:sp>
        <p:nvSpPr>
          <p:cNvPr id="14" name="Text 12"/>
          <p:cNvSpPr/>
          <p:nvPr/>
        </p:nvSpPr>
        <p:spPr>
          <a:xfrm>
            <a:off x="6448349" y="1755648"/>
            <a:ext cx="4094683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E4C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Fund-providers</a:t>
            </a:r>
            <a:endParaRPr lang="en-US" sz="2800" dirty="0"/>
          </a:p>
        </p:txBody>
      </p:sp>
      <p:sp>
        <p:nvSpPr>
          <p:cNvPr id="15" name="Text 13"/>
          <p:cNvSpPr/>
          <p:nvPr/>
        </p:nvSpPr>
        <p:spPr>
          <a:xfrm>
            <a:off x="10469880" y="1719072"/>
            <a:ext cx="914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3600" b="1" dirty="0">
                <a:solidFill>
                  <a:srgbClr val="1467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4.1</a:t>
            </a:r>
            <a:endParaRPr lang="en-US" sz="3600" dirty="0"/>
          </a:p>
        </p:txBody>
      </p:sp>
      <p:sp>
        <p:nvSpPr>
          <p:cNvPr id="16" name="Text 14"/>
          <p:cNvSpPr/>
          <p:nvPr/>
        </p:nvSpPr>
        <p:spPr>
          <a:xfrm>
            <a:off x="9738360" y="2157984"/>
            <a:ext cx="16459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5C6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overall average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48349" y="2560320"/>
            <a:ext cx="5486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B455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4.6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7060997" y="2578608"/>
            <a:ext cx="4323283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Lack of awareness limits CF adoption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448349" y="2962656"/>
            <a:ext cx="5486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B455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4.4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7060997" y="2980944"/>
            <a:ext cx="4323283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Lack of trust is a barrier to development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6448349" y="3364992"/>
            <a:ext cx="5486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B455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4.2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7060997" y="3383280"/>
            <a:ext cx="4323283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Lack of engagement affects scalability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6448349" y="3767328"/>
            <a:ext cx="5486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B455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4.2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7060997" y="3785616"/>
            <a:ext cx="4323283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Investors perceive CF as high risk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6448349" y="4169664"/>
            <a:ext cx="5486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B455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4.2</a:t>
            </a:r>
            <a:endParaRPr lang="en-US" sz="2000" dirty="0"/>
          </a:p>
        </p:txBody>
      </p:sp>
      <p:sp>
        <p:nvSpPr>
          <p:cNvPr id="26" name="Text 24"/>
          <p:cNvSpPr/>
          <p:nvPr/>
        </p:nvSpPr>
        <p:spPr>
          <a:xfrm>
            <a:off x="7060997" y="4187952"/>
            <a:ext cx="4323283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Fraud concerns deter investment or donation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6448349" y="4572000"/>
            <a:ext cx="5486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B455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4.0</a:t>
            </a:r>
            <a:endParaRPr lang="en-US" sz="2000" dirty="0"/>
          </a:p>
        </p:txBody>
      </p:sp>
      <p:sp>
        <p:nvSpPr>
          <p:cNvPr id="28" name="Text 26"/>
          <p:cNvSpPr/>
          <p:nvPr/>
        </p:nvSpPr>
        <p:spPr>
          <a:xfrm>
            <a:off x="7060997" y="4590288"/>
            <a:ext cx="4323283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Retail investment limits reduce funding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6448349" y="4974336"/>
            <a:ext cx="5486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3.4</a:t>
            </a:r>
            <a:endParaRPr lang="en-US" sz="2000" dirty="0"/>
          </a:p>
        </p:txBody>
      </p:sp>
      <p:sp>
        <p:nvSpPr>
          <p:cNvPr id="30" name="Text 28"/>
          <p:cNvSpPr/>
          <p:nvPr/>
        </p:nvSpPr>
        <p:spPr>
          <a:xfrm>
            <a:off x="7060997" y="4992624"/>
            <a:ext cx="4323283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Lack of liquidity of investments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518160" y="5952744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46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Policy implications  </a:t>
            </a:r>
          </a:p>
          <a:p>
            <a:pPr algn="ctr"/>
            <a:r>
              <a:rPr lang="en-US" sz="2000" b="1" dirty="0">
                <a:solidFill>
                  <a:srgbClr val="146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E.1–E.3 Literacy </a:t>
            </a:r>
            <a:r>
              <a:rPr lang="en-US" sz="2000" b="1" dirty="0" err="1">
                <a:solidFill>
                  <a:srgbClr val="146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programmes</a:t>
            </a:r>
            <a:r>
              <a:rPr lang="en-US" sz="2000" b="1" dirty="0">
                <a:solidFill>
                  <a:srgbClr val="146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at national and international levels, and a credit rating </a:t>
            </a:r>
            <a:r>
              <a:rPr lang="en-US" sz="2000" b="1" dirty="0" err="1">
                <a:solidFill>
                  <a:srgbClr val="146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organisation</a:t>
            </a:r>
            <a:r>
              <a:rPr lang="en-US" sz="2000" b="1" dirty="0">
                <a:solidFill>
                  <a:srgbClr val="146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  •  F.1–F.5 Governance, transparency, fraud protection, secondary markets, CF Funds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E4C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Country Status at a Glance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02920" y="932688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i="1" dirty="0">
                <a:solidFill>
                  <a:srgbClr val="5C6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Consolidated view across themes</a:t>
            </a:r>
            <a:endParaRPr lang="en-US" sz="2400" dirty="0"/>
          </a:p>
        </p:txBody>
      </p:sp>
      <p:graphicFrame>
        <p:nvGraphicFramePr>
          <p:cNvPr id="2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0966604"/>
              </p:ext>
            </p:extLst>
          </p:nvPr>
        </p:nvGraphicFramePr>
        <p:xfrm>
          <a:off x="502920" y="1481328"/>
          <a:ext cx="11155680" cy="4114800"/>
        </p:xfrm>
        <a:graphic>
          <a:graphicData uri="http://schemas.openxmlformats.org/drawingml/2006/table">
            <a:tbl>
              <a:tblPr/>
              <a:tblGrid>
                <a:gridCol w="2834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30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65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642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642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642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Theme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Bahrain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Indonesia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Kazakhstan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Nigeria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UK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CF development (CFDI)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0.40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0.15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0.01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1.91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Average ecosystem score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2.5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2.0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2.7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3.0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Fintech / CF strategy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 reported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CF-specific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 reported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Fintech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Fintech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Capital burden (CAR/GDPPC)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2.24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149.05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Proportional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67.07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Islamic CF regulation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None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None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None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None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None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Innovation facilitators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Broad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Moderate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Moderate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Moderate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Extensive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Industry association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Partial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Established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None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Limited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Established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Islamic CF platforms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Present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Small (8.9% share)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None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None (comm.)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Narrow range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18160" y="5971032"/>
            <a:ext cx="111556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UK leads on every dimension. Among the OIC countries, Bahrain leads on outcome but has the smallest base; Kazakhstan has ecosystem strength without sector development; Nigeria trails on most measures.</a:t>
            </a:r>
            <a:endParaRPr lang="en-US" sz="2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8D4EBD-C462-3AF7-B548-5703670E24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ABA5E85C-942A-5840-8C98-10A6E283B8AE}"/>
              </a:ext>
            </a:extLst>
          </p:cNvPr>
          <p:cNvSpPr/>
          <p:nvPr/>
        </p:nvSpPr>
        <p:spPr>
          <a:xfrm>
            <a:off x="502920" y="228600"/>
            <a:ext cx="11155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4C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CF Contribution to Sustainable Development: Country Status</a:t>
            </a:r>
            <a:endParaRPr lang="en-US" sz="30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83D310DD-1A63-A669-76F4-382C85D123BA}"/>
              </a:ext>
            </a:extLst>
          </p:cNvPr>
          <p:cNvSpPr/>
          <p:nvPr/>
        </p:nvSpPr>
        <p:spPr>
          <a:xfrm>
            <a:off x="518160" y="864498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800" i="1" dirty="0">
                <a:solidFill>
                  <a:srgbClr val="5C6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small share of the sector creates a smaller impact</a:t>
            </a:r>
            <a:endParaRPr lang="en-US" sz="2800" dirty="0"/>
          </a:p>
        </p:txBody>
      </p:sp>
      <p:graphicFrame>
        <p:nvGraphicFramePr>
          <p:cNvPr id="19" name="Table 0">
            <a:extLst>
              <a:ext uri="{FF2B5EF4-FFF2-40B4-BE49-F238E27FC236}">
                <a16:creationId xmlns:a16="http://schemas.microsoft.com/office/drawing/2014/main" id="{E8D1DD0A-6518-84F0-741A-951FD45C31AA}"/>
              </a:ext>
            </a:extLst>
          </p:cNvPr>
          <p:cNvGraphicFramePr>
            <a:graphicFrameLocks noGrp="1"/>
          </p:cNvGraphicFramePr>
          <p:nvPr/>
        </p:nvGraphicFramePr>
        <p:xfrm>
          <a:off x="502920" y="1579998"/>
          <a:ext cx="11155680" cy="4047744"/>
        </p:xfrm>
        <a:graphic>
          <a:graphicData uri="http://schemas.openxmlformats.org/drawingml/2006/table">
            <a:tbl>
              <a:tblPr/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237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21792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Country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Scale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Details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Bahrain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9A7B1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Moderate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charset="0"/>
                          <a:cs typeface="Calibri" pitchFamily="34" charset="-120"/>
                        </a:rPr>
                        <a:t>Contributed to green infrastructure, financial inclusion, entrepreneurship and social finance: Scale is moderate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Indonesia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9A7B1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Moderate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charset="0"/>
                          <a:cs typeface="Calibri" pitchFamily="34" charset="-120"/>
                        </a:rPr>
                        <a:t>Contributed to social infrastructure, financial inclusion, entrepreneurship and social finance; Scale is moderate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Kazakhstan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B455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Small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charset="0"/>
                          <a:cs typeface="Calibri" pitchFamily="34" charset="-120"/>
                        </a:rPr>
                        <a:t>Contributed to financial inclusion, entrepreneurship and social finance: Scale is small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Nigeria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B455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Small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charset="0"/>
                          <a:cs typeface="Calibri" pitchFamily="34" charset="-120"/>
                        </a:rPr>
                        <a:t>Contributed to financial inclusion and social finance: Scale is small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UK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Significant</a:t>
                      </a:r>
                      <a:endParaRPr lang="en-US" sz="20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charset="0"/>
                          <a:cs typeface="Calibri" pitchFamily="34" charset="-120"/>
                        </a:rPr>
                        <a:t>Contributed to green infrastructure, financial inclusion, entrepreneurship and social finance: Scale is significant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18238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E4C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19" y="168036"/>
            <a:ext cx="11155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From Status to Policies and Roadmap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02919" y="937467"/>
            <a:ext cx="11332241" cy="61701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200" dirty="0">
                <a:solidFill>
                  <a:srgbClr val="BFD6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 evidence-based policy recommendations across four themes (supporting ecosystems, enabling policies and regulatory environment,  CF sector development and CF stakeholders and operations) are </a:t>
            </a:r>
            <a:r>
              <a:rPr lang="en-US" sz="2200" dirty="0" err="1">
                <a:solidFill>
                  <a:srgbClr val="BFD6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organised</a:t>
            </a:r>
            <a:r>
              <a:rPr lang="en-US" sz="2200" dirty="0">
                <a:solidFill>
                  <a:srgbClr val="BFD6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into 10 policy categories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731520" y="3090672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0E4C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429879" y="5303519"/>
            <a:ext cx="11332241" cy="11086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i="1" dirty="0">
                <a:solidFill>
                  <a:srgbClr val="D6E6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Roadmap: Implementation of policies is phased across countries with underdeveloped CF sectors, countries with developed sectors, and international </a:t>
            </a:r>
            <a:r>
              <a:rPr lang="en-US" sz="2200" i="1" dirty="0" err="1">
                <a:solidFill>
                  <a:srgbClr val="D6E6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organisations</a:t>
            </a:r>
            <a:r>
              <a:rPr lang="en-US" sz="2200" i="1" dirty="0">
                <a:solidFill>
                  <a:srgbClr val="D6E6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over short, medium and long terms</a:t>
            </a:r>
            <a:endParaRPr lang="en-US" sz="22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ABFE8B8-27FC-60C2-A05F-374EA1E27250}"/>
              </a:ext>
            </a:extLst>
          </p:cNvPr>
          <p:cNvSpPr txBox="1"/>
          <p:nvPr/>
        </p:nvSpPr>
        <p:spPr>
          <a:xfrm>
            <a:off x="789133" y="1981110"/>
            <a:ext cx="10759812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35000" lvl="0" indent="-635000">
              <a:buFont typeface="+mj-lt"/>
              <a:buAutoNum type="arabicPeriod"/>
            </a:pPr>
            <a:r>
              <a:rPr lang="en-ID" sz="2000" b="0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Establish the Supportive Ecosystems Foundations</a:t>
            </a:r>
            <a:r>
              <a:rPr lang="en-ID" sz="2000" b="1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 </a:t>
            </a:r>
            <a:endParaRPr lang="en-GB" sz="20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35000" lvl="0" indent="-635000" algn="just">
              <a:buFont typeface="+mj-lt"/>
              <a:buAutoNum type="arabicPeriod"/>
            </a:pPr>
            <a:r>
              <a:rPr lang="en-GB" sz="2000" b="0" kern="100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Adopt Enabling Strategies and Regulatory Framework</a:t>
            </a:r>
            <a:endParaRPr lang="en-GB" sz="2000" kern="100" dirty="0">
              <a:solidFill>
                <a:schemeClr val="bg1"/>
              </a:solidFill>
              <a:effectLst/>
              <a:latin typeface="Cambria" panose="020405030504060302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635000" lvl="0" indent="-635000">
              <a:buFont typeface="+mj-lt"/>
              <a:buAutoNum type="arabicPeriod"/>
            </a:pPr>
            <a:r>
              <a:rPr lang="en-ID" sz="2000" b="0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Strengthen Industry Structures and Standards</a:t>
            </a:r>
            <a:endParaRPr lang="en-GB" sz="20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35000" lvl="0" indent="-635000">
              <a:buFont typeface="+mj-lt"/>
              <a:buAutoNum type="arabicPeriod"/>
            </a:pPr>
            <a:r>
              <a:rPr lang="en-ID" sz="2000" b="0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Develop a Diversified Crowdfunding Sector</a:t>
            </a:r>
            <a:endParaRPr lang="en-GB" sz="20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35000" lvl="0" indent="-635000">
              <a:buFont typeface="+mj-lt"/>
              <a:buAutoNum type="arabicPeriod"/>
            </a:pPr>
            <a:r>
              <a:rPr lang="en-ID" sz="2000" b="0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Promote Islamic Crowdfunding</a:t>
            </a:r>
            <a:endParaRPr lang="en-GB" sz="20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35000" lvl="0" indent="-635000" algn="just">
              <a:buFont typeface="+mj-lt"/>
              <a:buAutoNum type="arabicPeriod"/>
            </a:pPr>
            <a:r>
              <a:rPr lang="en-GB" sz="2000" b="0" kern="100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Build Awareness and Literacy among People</a:t>
            </a:r>
            <a:endParaRPr lang="en-GB" sz="2000" kern="100" dirty="0">
              <a:solidFill>
                <a:schemeClr val="bg1"/>
              </a:solidFill>
              <a:effectLst/>
              <a:latin typeface="Cambria" panose="020405030504060302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635000" lvl="0" indent="-635000" algn="just">
              <a:buFont typeface="+mj-lt"/>
              <a:buAutoNum type="arabicPeriod"/>
            </a:pPr>
            <a:r>
              <a:rPr lang="en-GB" sz="2000" b="0" kern="100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Develop Human Capital with Appropriate Skills</a:t>
            </a:r>
            <a:endParaRPr lang="en-GB" sz="2000" kern="100" dirty="0">
              <a:solidFill>
                <a:schemeClr val="bg1"/>
              </a:solidFill>
              <a:effectLst/>
              <a:latin typeface="Cambria" panose="020405030504060302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635000" lvl="0" indent="-635000">
              <a:buFont typeface="+mj-lt"/>
              <a:buAutoNum type="arabicPeriod"/>
            </a:pPr>
            <a:r>
              <a:rPr lang="en-ID" sz="2000" b="0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Provide Necessary Financial Services for CF Startups</a:t>
            </a:r>
            <a:endParaRPr lang="en-GB" sz="20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35000" lvl="0" indent="-635000" algn="just">
              <a:buFont typeface="+mj-lt"/>
              <a:buAutoNum type="arabicPeriod"/>
            </a:pPr>
            <a:r>
              <a:rPr lang="en-GB" sz="2000" b="0" kern="100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Develop Global Standards of Islamic CF</a:t>
            </a:r>
            <a:endParaRPr lang="en-GB" sz="2000" kern="100" dirty="0">
              <a:solidFill>
                <a:schemeClr val="bg1"/>
              </a:solidFill>
              <a:effectLst/>
              <a:latin typeface="Cambria" panose="020405030504060302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635000" lvl="0" indent="-635000" algn="just">
              <a:buFont typeface="+mj-lt"/>
              <a:buAutoNum type="arabicPeriod"/>
            </a:pPr>
            <a:r>
              <a:rPr lang="en-GB" sz="2000" b="0" kern="100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Create an Integrated OIC Crowdfunding Market</a:t>
            </a:r>
            <a:endParaRPr lang="en-GB" sz="2000" kern="100" dirty="0">
              <a:solidFill>
                <a:schemeClr val="bg1"/>
              </a:solidFill>
              <a:effectLst/>
              <a:latin typeface="Cambria" panose="020405030504060302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49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651760"/>
            <a:ext cx="4883468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Questions</a:t>
            </a:r>
            <a:endParaRPr lang="en-US" sz="7200" dirty="0"/>
          </a:p>
        </p:txBody>
      </p:sp>
      <p:sp>
        <p:nvSpPr>
          <p:cNvPr id="3" name="Shape 1"/>
          <p:cNvSpPr/>
          <p:nvPr/>
        </p:nvSpPr>
        <p:spPr>
          <a:xfrm>
            <a:off x="788677" y="3860482"/>
            <a:ext cx="2011680" cy="41148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" name="Text 0">
            <a:extLst>
              <a:ext uri="{FF2B5EF4-FFF2-40B4-BE49-F238E27FC236}">
                <a16:creationId xmlns:a16="http://schemas.microsoft.com/office/drawing/2014/main" id="{969F2367-7FD1-76CF-6655-7EDAA63887EC}"/>
              </a:ext>
            </a:extLst>
          </p:cNvPr>
          <p:cNvSpPr/>
          <p:nvPr/>
        </p:nvSpPr>
        <p:spPr>
          <a:xfrm>
            <a:off x="5799726" y="2514600"/>
            <a:ext cx="3582943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?</a:t>
            </a:r>
            <a:endParaRPr lang="en-US" sz="41300" dirty="0"/>
          </a:p>
        </p:txBody>
      </p:sp>
      <p:pic>
        <p:nvPicPr>
          <p:cNvPr id="4" name="Picture 3" descr="A logo with a castle in the middle&#10;&#10;Description automatically generated">
            <a:extLst>
              <a:ext uri="{FF2B5EF4-FFF2-40B4-BE49-F238E27FC236}">
                <a16:creationId xmlns:a16="http://schemas.microsoft.com/office/drawing/2014/main" id="{87FE814B-4DF2-2099-D965-E8932BFD90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8158" y="-312685"/>
            <a:ext cx="2267713" cy="229987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7313</TotalTime>
  <Words>2754</Words>
  <Application>Microsoft Macintosh PowerPoint</Application>
  <PresentationFormat>Widescreen</PresentationFormat>
  <Paragraphs>602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Calibri</vt:lpstr>
      <vt:lpstr>Cambria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AHMED, HABIB</cp:lastModifiedBy>
  <cp:revision>2</cp:revision>
  <dcterms:created xsi:type="dcterms:W3CDTF">2026-08-16T10:02:00Z</dcterms:created>
  <dcterms:modified xsi:type="dcterms:W3CDTF">2026-09-16T11:19:52Z</dcterms:modified>
</cp:coreProperties>
</file>