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omments/modernComment_7FFFD104_2B2B18B3.xml" ContentType="application/vnd.ms-powerpoint.comments+xml"/>
  <Override PartName="/ppt/notesSlides/notesSlide10.xml" ContentType="application/vnd.openxmlformats-officedocument.presentationml.notesSlide+xml"/>
  <Override PartName="/ppt/comments/modernComment_7FFFE741_70B722A3.xml" ContentType="application/vnd.ms-powerpoint.comment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7" r:id="rId2"/>
    <p:sldId id="323" r:id="rId3"/>
    <p:sldId id="2147477311" r:id="rId4"/>
    <p:sldId id="2147477306" r:id="rId5"/>
    <p:sldId id="2147471621" r:id="rId6"/>
    <p:sldId id="268" r:id="rId7"/>
    <p:sldId id="2147477312" r:id="rId8"/>
    <p:sldId id="266" r:id="rId9"/>
    <p:sldId id="2147471620" r:id="rId10"/>
    <p:sldId id="2147477313" r:id="rId11"/>
  </p:sldIdLst>
  <p:sldSz cx="18288000" cy="10287000"/>
  <p:notesSz cx="18288000" cy="10287000"/>
  <p:embeddedFontLst>
    <p:embeddedFont>
      <p:font typeface="Abadi" panose="020B0604020104020204" pitchFamily="34" charset="0"/>
      <p:regular r:id="rId13"/>
      <p:bold r:id="rId14"/>
      <p:italic r:id="rId15"/>
      <p:boldItalic r:id="rId16"/>
    </p:embeddedFont>
    <p:embeddedFont>
      <p:font typeface="Leelawadee UI" panose="020B0502040204020203" pitchFamily="34" charset="-34"/>
      <p:regular r:id="rId17"/>
      <p:bold r:id="rId18"/>
    </p:embeddedFont>
    <p:embeddedFont>
      <p:font typeface="Trebuchet MS" panose="020B0603020202020204" pitchFamily="34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864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6" roundtripDataSignature="AMtx7mhB52Y6TG3B9MNBy2/wu0QOdcapWQ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3EBA57F-F24D-C176-0063-94D7EE00CACD}" name="Noviyanto Utomo" initials="NU" userId="S::Noviyanto.Utomo@ojk.go.id::d5c103a7-5ff6-43a9-8be5-17b2f94268b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C07CAFC-87E7-4E9B-A46D-D7A825854E2C}" v="55" dt="2026-04-16T01:17:22.247"/>
  </p1510:revLst>
</p1510:revInfo>
</file>

<file path=ppt/tableStyles.xml><?xml version="1.0" encoding="utf-8"?>
<a:tblStyleLst xmlns:a="http://schemas.openxmlformats.org/drawingml/2006/main" def="{DE967F9F-C67F-496F-816E-62CA115DD353}">
  <a:tblStyle styleId="{DE967F9F-C67F-496F-816E-62CA115DD353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4E8E8"/>
          </a:solidFill>
        </a:fill>
      </a:tcStyle>
    </a:wholeTbl>
    <a:band1H>
      <a:tcTxStyle/>
      <a:tcStyle>
        <a:tcBdr/>
        <a:fill>
          <a:solidFill>
            <a:srgbClr val="E8CFC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8CFC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2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2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AA80A89D-E431-4994-91A1-7EB9B0DF48FA}" styleName="Table_1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tcBdr/>
        <a:fill>
          <a:solidFill>
            <a:srgbClr val="CFD7E7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FD7E7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4F81BD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4F81BD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4F81BD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4F81BD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32"/>
    <p:restoredTop sz="94404" autoAdjust="0"/>
  </p:normalViewPr>
  <p:slideViewPr>
    <p:cSldViewPr snapToGrid="0">
      <p:cViewPr varScale="1">
        <p:scale>
          <a:sx n="45" d="100"/>
          <a:sy n="45" d="100"/>
        </p:scale>
        <p:origin x="664" y="44"/>
      </p:cViewPr>
      <p:guideLst>
        <p:guide orient="horz" pos="2880"/>
        <p:guide pos="2160"/>
        <p:guide orient="horz" pos="8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51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46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52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48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D" dirty="0"/>
              <a:t>NUMBER</a:t>
            </a:r>
            <a:r>
              <a:rPr lang="en-ID" baseline="0" dirty="0"/>
              <a:t> OF PLATFORM</a:t>
            </a:r>
            <a:endParaRPr lang="en-ID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ID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Sheet1!$C$49</c:f>
              <c:strCache>
                <c:ptCount val="1"/>
                <c:pt idx="0">
                  <c:v>Issuer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Sheet1!$D$47:$L$47</c:f>
              <c:numCache>
                <c:formatCode>General</c:formatCode>
                <c:ptCount val="9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  <c:pt idx="8">
                  <c:v>2026</c:v>
                </c:pt>
              </c:numCache>
            </c:numRef>
          </c:cat>
          <c:val>
            <c:numRef>
              <c:f>Sheet1!$D$49:$L$49</c:f>
              <c:numCache>
                <c:formatCode>General</c:formatCode>
                <c:ptCount val="9"/>
                <c:pt idx="0">
                  <c:v>7</c:v>
                </c:pt>
                <c:pt idx="1">
                  <c:v>24</c:v>
                </c:pt>
                <c:pt idx="2">
                  <c:v>78</c:v>
                </c:pt>
                <c:pt idx="3">
                  <c:v>138</c:v>
                </c:pt>
                <c:pt idx="4">
                  <c:v>246</c:v>
                </c:pt>
                <c:pt idx="5">
                  <c:v>339</c:v>
                </c:pt>
                <c:pt idx="6">
                  <c:v>473</c:v>
                </c:pt>
                <c:pt idx="7">
                  <c:v>591</c:v>
                </c:pt>
                <c:pt idx="8">
                  <c:v>641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E3-4187-BA43-310658E1C6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3977856"/>
        <c:axId val="166383024"/>
      </c:barChart>
      <c:catAx>
        <c:axId val="323977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383024"/>
        <c:crosses val="autoZero"/>
        <c:auto val="1"/>
        <c:lblAlgn val="ctr"/>
        <c:lblOffset val="100"/>
        <c:noMultiLvlLbl val="0"/>
      </c:catAx>
      <c:valAx>
        <c:axId val="166383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9778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NUMBER OF ISSUER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Sheet1!$C$49</c:f>
              <c:strCache>
                <c:ptCount val="1"/>
                <c:pt idx="0">
                  <c:v>Issuer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Sheet1!$D$47:$L$47</c:f>
              <c:numCache>
                <c:formatCode>General</c:formatCode>
                <c:ptCount val="9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  <c:pt idx="8">
                  <c:v>2026</c:v>
                </c:pt>
              </c:numCache>
            </c:numRef>
          </c:cat>
          <c:val>
            <c:numRef>
              <c:f>Sheet1!$D$49:$L$49</c:f>
              <c:numCache>
                <c:formatCode>General</c:formatCode>
                <c:ptCount val="9"/>
                <c:pt idx="0">
                  <c:v>7</c:v>
                </c:pt>
                <c:pt idx="1">
                  <c:v>24</c:v>
                </c:pt>
                <c:pt idx="2">
                  <c:v>78</c:v>
                </c:pt>
                <c:pt idx="3">
                  <c:v>138</c:v>
                </c:pt>
                <c:pt idx="4">
                  <c:v>246</c:v>
                </c:pt>
                <c:pt idx="5">
                  <c:v>339</c:v>
                </c:pt>
                <c:pt idx="6">
                  <c:v>473</c:v>
                </c:pt>
                <c:pt idx="7">
                  <c:v>591</c:v>
                </c:pt>
                <c:pt idx="8">
                  <c:v>641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12-4359-841F-125A92BDEC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946784"/>
        <c:axId val="166386384"/>
      </c:barChart>
      <c:catAx>
        <c:axId val="321946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386384"/>
        <c:crosses val="autoZero"/>
        <c:auto val="1"/>
        <c:lblAlgn val="ctr"/>
        <c:lblOffset val="100"/>
        <c:noMultiLvlLbl val="0"/>
      </c:catAx>
      <c:valAx>
        <c:axId val="166386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946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NUMBER</a:t>
            </a:r>
            <a:r>
              <a:rPr lang="en-US" baseline="0" dirty="0"/>
              <a:t> OF INVESTORS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Sheet1!$C$50</c:f>
              <c:strCache>
                <c:ptCount val="1"/>
                <c:pt idx="0">
                  <c:v>Investors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Sheet1!$D$47:$L$47</c:f>
              <c:numCache>
                <c:formatCode>General</c:formatCode>
                <c:ptCount val="9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  <c:pt idx="8">
                  <c:v>2026</c:v>
                </c:pt>
              </c:numCache>
            </c:numRef>
          </c:cat>
          <c:val>
            <c:numRef>
              <c:f>Sheet1!$D$50:$L$50</c:f>
              <c:numCache>
                <c:formatCode>#,##0</c:formatCode>
                <c:ptCount val="9"/>
                <c:pt idx="0" formatCode="General">
                  <c:v>174</c:v>
                </c:pt>
                <c:pt idx="1">
                  <c:v>2298</c:v>
                </c:pt>
                <c:pt idx="2">
                  <c:v>33682</c:v>
                </c:pt>
                <c:pt idx="3">
                  <c:v>73859</c:v>
                </c:pt>
                <c:pt idx="4">
                  <c:v>114165</c:v>
                </c:pt>
                <c:pt idx="5">
                  <c:v>143521</c:v>
                </c:pt>
                <c:pt idx="6">
                  <c:v>173036</c:v>
                </c:pt>
                <c:pt idx="7">
                  <c:v>193270</c:v>
                </c:pt>
                <c:pt idx="8">
                  <c:v>204381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D6-4246-9F61-F6220222DA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3043984"/>
        <c:axId val="166439664"/>
      </c:lineChart>
      <c:catAx>
        <c:axId val="323043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439664"/>
        <c:crosses val="autoZero"/>
        <c:auto val="1"/>
        <c:lblAlgn val="ctr"/>
        <c:lblOffset val="100"/>
        <c:noMultiLvlLbl val="0"/>
      </c:catAx>
      <c:valAx>
        <c:axId val="166439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043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Sheet1!$C$52</c:f>
              <c:strCache>
                <c:ptCount val="1"/>
                <c:pt idx="0">
                  <c:v>Values of Securities ($)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Sheet1!$D$47:$L$47</c:f>
              <c:numCache>
                <c:formatCode>General</c:formatCode>
                <c:ptCount val="9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  <c:pt idx="8">
                  <c:v>2026</c:v>
                </c:pt>
              </c:numCache>
            </c:numRef>
          </c:cat>
          <c:val>
            <c:numRef>
              <c:f>Sheet1!$D$52:$L$52</c:f>
              <c:numCache>
                <c:formatCode>_(* #,##0.00_);_(* \(#,##0.00\);_(* "-"??_);_(@_)</c:formatCode>
                <c:ptCount val="9"/>
                <c:pt idx="0">
                  <c:v>157917.42000000001</c:v>
                </c:pt>
                <c:pt idx="1">
                  <c:v>2176637.98</c:v>
                </c:pt>
                <c:pt idx="2">
                  <c:v>7357127.5899999999</c:v>
                </c:pt>
                <c:pt idx="3">
                  <c:v>19374187.41</c:v>
                </c:pt>
                <c:pt idx="4">
                  <c:v>34884357.810000002</c:v>
                </c:pt>
                <c:pt idx="5">
                  <c:v>53534006.399999999</c:v>
                </c:pt>
                <c:pt idx="6">
                  <c:v>77690811.319999993</c:v>
                </c:pt>
                <c:pt idx="7">
                  <c:v>105569792.62</c:v>
                </c:pt>
                <c:pt idx="8">
                  <c:v>116352075.01000001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81-47D8-ADE2-4D73259CA5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4256144"/>
        <c:axId val="166420944"/>
      </c:lineChart>
      <c:catAx>
        <c:axId val="324256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420944"/>
        <c:crosses val="autoZero"/>
        <c:auto val="1"/>
        <c:lblAlgn val="ctr"/>
        <c:lblOffset val="100"/>
        <c:noMultiLvlLbl val="0"/>
      </c:catAx>
      <c:valAx>
        <c:axId val="166420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2561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7FFFD104_2B2B18B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B1F148A-F8FA-4ACE-BBAC-45159C893D2E}" authorId="{43EBA57F-F24D-C176-0063-94D7EE00CACD}" status="resolved" created="2026-04-21T00:58:53.512" complete="100000">
    <pc:sldMkLst xmlns:pc="http://schemas.microsoft.com/office/powerpoint/2013/main/command">
      <pc:docMk/>
      <pc:sldMk cId="724244659" sldId="2147471620"/>
    </pc:sldMkLst>
    <p188:txBody>
      <a:bodyPr/>
      <a:lstStyle/>
      <a:p>
        <a:r>
          <a:rPr lang="en-ID"/>
          <a:t>Ini diletakan sebelum terima kasih
Kalo kita punya data berapa penonton film tersebut agar ditampilkan
Kalo nggak ada datanya nggak pa pa</a:t>
        </a:r>
      </a:p>
    </p188:txBody>
  </p188:cm>
</p188:cmLst>
</file>

<file path=ppt/comments/modernComment_7FFFE741_70B722A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0118F48-A39B-4C9F-B952-31B5CD3D0566}" authorId="{43EBA57F-F24D-C176-0063-94D7EE00CACD}" status="resolved" created="2026-04-21T00:58:53.512">
    <pc:sldMkLst xmlns:pc="http://schemas.microsoft.com/office/powerpoint/2013/main/command">
      <pc:docMk/>
      <pc:sldMk cId="724244659" sldId="2147471620"/>
    </pc:sldMkLst>
    <p188:txBody>
      <a:bodyPr/>
      <a:lstStyle/>
      <a:p>
        <a:r>
          <a:rPr lang="en-ID"/>
          <a:t>Ini diletakan sebelum terima kasih
Kalo kita punya data berapa penonton film tersebut agar ditampilkan
Kalo nggak ada datanya nggak pa pa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7924800" cy="515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10358438" y="0"/>
            <a:ext cx="7924800" cy="515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771063"/>
            <a:ext cx="7924800" cy="51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aecab119be_0_174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g3aecab119be_0_1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8EB3DF59-8479-C5F7-8637-B8E07B46A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aecab119be_0_198:notes">
            <a:extLst>
              <a:ext uri="{FF2B5EF4-FFF2-40B4-BE49-F238E27FC236}">
                <a16:creationId xmlns:a16="http://schemas.microsoft.com/office/drawing/2014/main" id="{0D7396E7-526B-AABE-68B7-2453564C6E2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IFSA regulate and supervise Peer To Peer Lending dan Securities Crowdfunding, in this session we will explain securities crowdfunding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6" name="Google Shape;106;g3aecab119be_0_198:notes">
            <a:extLst>
              <a:ext uri="{FF2B5EF4-FFF2-40B4-BE49-F238E27FC236}">
                <a16:creationId xmlns:a16="http://schemas.microsoft.com/office/drawing/2014/main" id="{6A2BCEAD-CEB2-0103-6182-929A24D5E11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320965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1D75F7C9-4C5F-8400-E4E6-87B8B0254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aecab119be_0_198:notes">
            <a:extLst>
              <a:ext uri="{FF2B5EF4-FFF2-40B4-BE49-F238E27FC236}">
                <a16:creationId xmlns:a16="http://schemas.microsoft.com/office/drawing/2014/main" id="{A821F5BA-1004-1203-35B1-CD5AF2DC676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ID" sz="1200" dirty="0"/>
              <a:t>Overall, the crowdfunding industry in Indonesia shows </a:t>
            </a:r>
            <a:r>
              <a:rPr lang="en-ID" sz="1200" b="1" dirty="0">
                <a:solidFill>
                  <a:schemeClr val="accent1">
                    <a:lumMod val="75000"/>
                  </a:schemeClr>
                </a:solidFill>
              </a:rPr>
              <a:t>a continued positive growth</a:t>
            </a:r>
            <a:r>
              <a:rPr lang="en-ID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ID" sz="1200" dirty="0"/>
              <a:t>trend from 2018 to August 2026.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6" name="Google Shape;106;g3aecab119be_0_198:notes">
            <a:extLst>
              <a:ext uri="{FF2B5EF4-FFF2-40B4-BE49-F238E27FC236}">
                <a16:creationId xmlns:a16="http://schemas.microsoft.com/office/drawing/2014/main" id="{31BAE220-B699-7823-0D22-BADD809129D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680978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48312CD9-3D6A-05A1-90DA-089FB95E9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aecab119be_0_198:notes">
            <a:extLst>
              <a:ext uri="{FF2B5EF4-FFF2-40B4-BE49-F238E27FC236}">
                <a16:creationId xmlns:a16="http://schemas.microsoft.com/office/drawing/2014/main" id="{5C169828-59FA-7C83-A531-4C114CE3077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This slide shows technical workflow between the 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Investor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 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SCF Platform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 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Issuer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and third-party institutions such as 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KSEI (Depository)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 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Custodian Banks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and credit information agencies</a:t>
            </a:r>
            <a:endParaRPr dirty="0"/>
          </a:p>
        </p:txBody>
      </p:sp>
      <p:sp>
        <p:nvSpPr>
          <p:cNvPr id="106" name="Google Shape;106;g3aecab119be_0_198:notes">
            <a:extLst>
              <a:ext uri="{FF2B5EF4-FFF2-40B4-BE49-F238E27FC236}">
                <a16:creationId xmlns:a16="http://schemas.microsoft.com/office/drawing/2014/main" id="{005B724B-3B6B-0C3B-98BF-B05DDB709D3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02987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B549B18D-9774-C121-BFC5-0012FF6B6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aecab119be_0_198:notes">
            <a:extLst>
              <a:ext uri="{FF2B5EF4-FFF2-40B4-BE49-F238E27FC236}">
                <a16:creationId xmlns:a16="http://schemas.microsoft.com/office/drawing/2014/main" id="{03BCAB7B-675B-B3E4-388C-44B204C396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g3aecab119be_0_198:notes">
            <a:extLst>
              <a:ext uri="{FF2B5EF4-FFF2-40B4-BE49-F238E27FC236}">
                <a16:creationId xmlns:a16="http://schemas.microsoft.com/office/drawing/2014/main" id="{12DA69EC-36E8-CD65-75B5-9642E02FF47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749211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23179C09-E684-C2EA-6EB5-6A9994871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aecab119be_0_198:notes">
            <a:extLst>
              <a:ext uri="{FF2B5EF4-FFF2-40B4-BE49-F238E27FC236}">
                <a16:creationId xmlns:a16="http://schemas.microsoft.com/office/drawing/2014/main" id="{BABA143B-12F1-F437-2077-0B943977BA4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g3aecab119be_0_198:notes">
            <a:extLst>
              <a:ext uri="{FF2B5EF4-FFF2-40B4-BE49-F238E27FC236}">
                <a16:creationId xmlns:a16="http://schemas.microsoft.com/office/drawing/2014/main" id="{9C7889C3-9AA6-F0B0-5218-4D4B0C97AD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635549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F9DA69D9-BC37-4C0C-E329-6315D5566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aecab119be_0_198:notes">
            <a:extLst>
              <a:ext uri="{FF2B5EF4-FFF2-40B4-BE49-F238E27FC236}">
                <a16:creationId xmlns:a16="http://schemas.microsoft.com/office/drawing/2014/main" id="{85E1C38B-95FA-C604-979B-5C8EEB1C012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g3aecab119be_0_198:notes">
            <a:extLst>
              <a:ext uri="{FF2B5EF4-FFF2-40B4-BE49-F238E27FC236}">
                <a16:creationId xmlns:a16="http://schemas.microsoft.com/office/drawing/2014/main" id="{D48E5172-0A16-4462-9FCF-33E4C088C77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828642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9:notes"/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1151D25A-0EA7-64ED-5D07-E6E4AA0A4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aecab119be_0_198:notes">
            <a:extLst>
              <a:ext uri="{FF2B5EF4-FFF2-40B4-BE49-F238E27FC236}">
                <a16:creationId xmlns:a16="http://schemas.microsoft.com/office/drawing/2014/main" id="{10E3B60E-35C8-698D-C8E4-A0A179CB61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g3aecab119be_0_198:notes">
            <a:extLst>
              <a:ext uri="{FF2B5EF4-FFF2-40B4-BE49-F238E27FC236}">
                <a16:creationId xmlns:a16="http://schemas.microsoft.com/office/drawing/2014/main" id="{EBBFA265-8E06-F762-5854-16088959C44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785741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6393BFFD-7FCE-CCFF-6A22-F321F0211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aecab119be_0_198:notes">
            <a:extLst>
              <a:ext uri="{FF2B5EF4-FFF2-40B4-BE49-F238E27FC236}">
                <a16:creationId xmlns:a16="http://schemas.microsoft.com/office/drawing/2014/main" id="{4E11F410-A8F9-41A2-E9AE-8ED9BBEDB7E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8800" y="4951413"/>
            <a:ext cx="14630400" cy="404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g3aecab119be_0_198:notes">
            <a:extLst>
              <a:ext uri="{FF2B5EF4-FFF2-40B4-BE49-F238E27FC236}">
                <a16:creationId xmlns:a16="http://schemas.microsoft.com/office/drawing/2014/main" id="{BD05D098-64F8-D2EA-0BF4-81E480857D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60144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obj">
  <p:cSld name="OBJEC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1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1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1"/>
          <p:cNvSpPr txBox="1">
            <a:spLocks noGrp="1"/>
          </p:cNvSpPr>
          <p:nvPr>
            <p:ph type="sldNum" idx="12"/>
          </p:nvPr>
        </p:nvSpPr>
        <p:spPr>
          <a:xfrm>
            <a:off x="13167361" y="9896594"/>
            <a:ext cx="420624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" name="Google Shape;28;p21"/>
          <p:cNvSpPr txBox="1"/>
          <p:nvPr userDrawn="1"/>
        </p:nvSpPr>
        <p:spPr>
          <a:xfrm>
            <a:off x="3200400" y="9879568"/>
            <a:ext cx="9045146" cy="369291"/>
          </a:xfrm>
          <a:prstGeom prst="rect">
            <a:avLst/>
          </a:prstGeom>
          <a:solidFill>
            <a:srgbClr val="D0302B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en-US" sz="18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>
  <p:cSld name="Title Only">
    <p:bg>
      <p:bgPr>
        <a:solidFill>
          <a:schemeClr val="lt1"/>
        </a:solid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2"/>
          <p:cNvSpPr/>
          <p:nvPr/>
        </p:nvSpPr>
        <p:spPr>
          <a:xfrm>
            <a:off x="8402801" y="1"/>
            <a:ext cx="9885680" cy="10287000"/>
          </a:xfrm>
          <a:custGeom>
            <a:avLst/>
            <a:gdLst/>
            <a:ahLst/>
            <a:cxnLst/>
            <a:rect l="l" t="t" r="r" b="b"/>
            <a:pathLst>
              <a:path w="9885680" h="10287000" extrusionOk="0">
                <a:moveTo>
                  <a:pt x="9885198" y="10286999"/>
                </a:moveTo>
                <a:lnTo>
                  <a:pt x="3964350" y="10286999"/>
                </a:lnTo>
                <a:lnTo>
                  <a:pt x="0" y="5143500"/>
                </a:lnTo>
                <a:lnTo>
                  <a:pt x="3964350" y="0"/>
                </a:lnTo>
                <a:lnTo>
                  <a:pt x="9885198" y="0"/>
                </a:lnTo>
                <a:lnTo>
                  <a:pt x="9885198" y="10286999"/>
                </a:lnTo>
                <a:close/>
              </a:path>
            </a:pathLst>
          </a:custGeom>
          <a:solidFill>
            <a:srgbClr val="292929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" name="Google Shape;31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828886" y="0"/>
            <a:ext cx="8459112" cy="10286999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22"/>
          <p:cNvSpPr/>
          <p:nvPr/>
        </p:nvSpPr>
        <p:spPr>
          <a:xfrm>
            <a:off x="9664070" y="1190066"/>
            <a:ext cx="6991350" cy="9097010"/>
          </a:xfrm>
          <a:custGeom>
            <a:avLst/>
            <a:gdLst/>
            <a:ahLst/>
            <a:cxnLst/>
            <a:rect l="l" t="t" r="r" b="b"/>
            <a:pathLst>
              <a:path w="6991350" h="9097010" extrusionOk="0">
                <a:moveTo>
                  <a:pt x="6991175" y="9096933"/>
                </a:moveTo>
                <a:lnTo>
                  <a:pt x="5749505" y="9096933"/>
                </a:lnTo>
                <a:lnTo>
                  <a:pt x="0" y="1595555"/>
                </a:lnTo>
                <a:lnTo>
                  <a:pt x="18662" y="59"/>
                </a:lnTo>
                <a:lnTo>
                  <a:pt x="6991175" y="9096933"/>
                </a:lnTo>
                <a:close/>
              </a:path>
            </a:pathLst>
          </a:custGeom>
          <a:solidFill>
            <a:srgbClr val="A6172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22"/>
          <p:cNvSpPr/>
          <p:nvPr/>
        </p:nvSpPr>
        <p:spPr>
          <a:xfrm>
            <a:off x="9028392" y="11"/>
            <a:ext cx="5547995" cy="5083175"/>
          </a:xfrm>
          <a:custGeom>
            <a:avLst/>
            <a:gdLst/>
            <a:ahLst/>
            <a:cxnLst/>
            <a:rect l="l" t="t" r="r" b="b"/>
            <a:pathLst>
              <a:path w="5547994" h="5083175" extrusionOk="0">
                <a:moveTo>
                  <a:pt x="2801594" y="0"/>
                </a:moveTo>
                <a:lnTo>
                  <a:pt x="1535201" y="0"/>
                </a:lnTo>
                <a:lnTo>
                  <a:pt x="654862" y="1129766"/>
                </a:lnTo>
                <a:lnTo>
                  <a:pt x="626643" y="2791231"/>
                </a:lnTo>
                <a:lnTo>
                  <a:pt x="2801594" y="0"/>
                </a:lnTo>
                <a:close/>
              </a:path>
              <a:path w="5547994" h="5083175" extrusionOk="0">
                <a:moveTo>
                  <a:pt x="5547804" y="0"/>
                </a:moveTo>
                <a:lnTo>
                  <a:pt x="3930446" y="0"/>
                </a:lnTo>
                <a:lnTo>
                  <a:pt x="0" y="5083060"/>
                </a:lnTo>
                <a:lnTo>
                  <a:pt x="1617878" y="5082387"/>
                </a:lnTo>
                <a:lnTo>
                  <a:pt x="5547804" y="0"/>
                </a:lnTo>
                <a:close/>
              </a:path>
            </a:pathLst>
          </a:custGeom>
          <a:solidFill>
            <a:srgbClr val="CF0909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22"/>
          <p:cNvSpPr/>
          <p:nvPr/>
        </p:nvSpPr>
        <p:spPr>
          <a:xfrm>
            <a:off x="9028282" y="5070089"/>
            <a:ext cx="5599430" cy="5217160"/>
          </a:xfrm>
          <a:custGeom>
            <a:avLst/>
            <a:gdLst/>
            <a:ahLst/>
            <a:cxnLst/>
            <a:rect l="l" t="t" r="r" b="b"/>
            <a:pathLst>
              <a:path w="5599430" h="5217159" extrusionOk="0">
                <a:moveTo>
                  <a:pt x="4006253" y="5216909"/>
                </a:moveTo>
                <a:lnTo>
                  <a:pt x="0" y="0"/>
                </a:lnTo>
                <a:lnTo>
                  <a:pt x="1593326" y="992"/>
                </a:lnTo>
                <a:lnTo>
                  <a:pt x="5598817" y="5216909"/>
                </a:lnTo>
                <a:lnTo>
                  <a:pt x="4006253" y="5216909"/>
                </a:lnTo>
                <a:close/>
              </a:path>
            </a:pathLst>
          </a:custGeom>
          <a:solidFill>
            <a:srgbClr val="A6172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22"/>
          <p:cNvSpPr txBox="1">
            <a:spLocks noGrp="1"/>
          </p:cNvSpPr>
          <p:nvPr>
            <p:ph type="title"/>
          </p:nvPr>
        </p:nvSpPr>
        <p:spPr>
          <a:xfrm>
            <a:off x="4546880" y="416214"/>
            <a:ext cx="9194239" cy="1349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500" b="1" i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2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2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2"/>
          <p:cNvSpPr txBox="1">
            <a:spLocks noGrp="1"/>
          </p:cNvSpPr>
          <p:nvPr>
            <p:ph type="sldNum" idx="12"/>
          </p:nvPr>
        </p:nvSpPr>
        <p:spPr>
          <a:xfrm>
            <a:off x="13167361" y="9896594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3"/>
          <p:cNvSpPr txBox="1"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3"/>
          <p:cNvSpPr txBox="1">
            <a:spLocks noGrp="1"/>
          </p:cNvSpPr>
          <p:nvPr>
            <p:ph type="subTitle" idx="1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3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3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3"/>
          <p:cNvSpPr txBox="1">
            <a:spLocks noGrp="1"/>
          </p:cNvSpPr>
          <p:nvPr>
            <p:ph type="sldNum" idx="12"/>
          </p:nvPr>
        </p:nvSpPr>
        <p:spPr>
          <a:xfrm>
            <a:off x="13167361" y="9896594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5" name="Google Shape;45;p23"/>
          <p:cNvGrpSpPr/>
          <p:nvPr/>
        </p:nvGrpSpPr>
        <p:grpSpPr>
          <a:xfrm>
            <a:off x="15916245" y="0"/>
            <a:ext cx="2372360" cy="2120265"/>
            <a:chOff x="15916245" y="0"/>
            <a:chExt cx="2372360" cy="2120265"/>
          </a:xfrm>
        </p:grpSpPr>
        <p:sp>
          <p:nvSpPr>
            <p:cNvPr id="46" name="Google Shape;46;p23"/>
            <p:cNvSpPr/>
            <p:nvPr/>
          </p:nvSpPr>
          <p:spPr>
            <a:xfrm>
              <a:off x="15916245" y="0"/>
              <a:ext cx="2372360" cy="2120265"/>
            </a:xfrm>
            <a:custGeom>
              <a:avLst/>
              <a:gdLst/>
              <a:ahLst/>
              <a:cxnLst/>
              <a:rect l="l" t="t" r="r" b="b"/>
              <a:pathLst>
                <a:path w="2372359" h="2120265" extrusionOk="0">
                  <a:moveTo>
                    <a:pt x="2371753" y="0"/>
                  </a:moveTo>
                  <a:lnTo>
                    <a:pt x="0" y="0"/>
                  </a:lnTo>
                  <a:lnTo>
                    <a:pt x="2371753" y="2120049"/>
                  </a:lnTo>
                  <a:lnTo>
                    <a:pt x="2371753" y="0"/>
                  </a:lnTo>
                  <a:close/>
                </a:path>
              </a:pathLst>
            </a:custGeom>
            <a:solidFill>
              <a:srgbClr val="292929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7" name="Google Shape;47;p23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7423167" y="0"/>
              <a:ext cx="864831" cy="78548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" name="Google Shape;48;p23"/>
            <p:cNvSpPr/>
            <p:nvPr/>
          </p:nvSpPr>
          <p:spPr>
            <a:xfrm>
              <a:off x="15916720" y="0"/>
              <a:ext cx="1906270" cy="1696720"/>
            </a:xfrm>
            <a:custGeom>
              <a:avLst/>
              <a:gdLst/>
              <a:ahLst/>
              <a:cxnLst/>
              <a:rect l="l" t="t" r="r" b="b"/>
              <a:pathLst>
                <a:path w="1906269" h="1696720" extrusionOk="0">
                  <a:moveTo>
                    <a:pt x="809310" y="0"/>
                  </a:moveTo>
                  <a:lnTo>
                    <a:pt x="0" y="0"/>
                  </a:lnTo>
                  <a:lnTo>
                    <a:pt x="1902235" y="1696580"/>
                  </a:lnTo>
                  <a:lnTo>
                    <a:pt x="1906183" y="964482"/>
                  </a:lnTo>
                  <a:lnTo>
                    <a:pt x="809310" y="0"/>
                  </a:lnTo>
                  <a:close/>
                </a:path>
              </a:pathLst>
            </a:custGeom>
            <a:solidFill>
              <a:srgbClr val="CF0909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9" name="Google Shape;49;p2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6728173" y="0"/>
              <a:ext cx="1096716" cy="96329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0" name="Google Shape;50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3067049" cy="1661492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23"/>
          <p:cNvSpPr txBox="1"/>
          <p:nvPr/>
        </p:nvSpPr>
        <p:spPr>
          <a:xfrm>
            <a:off x="3200400" y="9896594"/>
            <a:ext cx="725589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Direktorat Pengawasan Lembaga Efek dan Lembaga Penunjang | DPEL OJK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>
  <p:cSld name="Title and Content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4"/>
          <p:cNvSpPr txBox="1">
            <a:spLocks noGrp="1"/>
          </p:cNvSpPr>
          <p:nvPr>
            <p:ph type="title"/>
          </p:nvPr>
        </p:nvSpPr>
        <p:spPr>
          <a:xfrm>
            <a:off x="4546880" y="416214"/>
            <a:ext cx="9194239" cy="1349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500" b="1" i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4"/>
          <p:cNvSpPr txBox="1">
            <a:spLocks noGrp="1"/>
          </p:cNvSpPr>
          <p:nvPr>
            <p:ph type="body" idx="1"/>
          </p:nvPr>
        </p:nvSpPr>
        <p:spPr>
          <a:xfrm>
            <a:off x="1133911" y="1621194"/>
            <a:ext cx="16020177" cy="2630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4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4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4"/>
          <p:cNvSpPr txBox="1">
            <a:spLocks noGrp="1"/>
          </p:cNvSpPr>
          <p:nvPr>
            <p:ph type="sldNum" idx="12"/>
          </p:nvPr>
        </p:nvSpPr>
        <p:spPr>
          <a:xfrm>
            <a:off x="13167361" y="9896594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wo Content">
  <p:cSld name="Two Content">
    <p:bg>
      <p:bgPr>
        <a:solidFill>
          <a:schemeClr val="lt1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5"/>
          <p:cNvSpPr txBox="1">
            <a:spLocks noGrp="1"/>
          </p:cNvSpPr>
          <p:nvPr>
            <p:ph type="title"/>
          </p:nvPr>
        </p:nvSpPr>
        <p:spPr>
          <a:xfrm>
            <a:off x="4546880" y="416214"/>
            <a:ext cx="9194239" cy="1349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500" b="1" i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5"/>
          <p:cNvSpPr txBox="1">
            <a:spLocks noGrp="1"/>
          </p:cNvSpPr>
          <p:nvPr>
            <p:ph type="body" idx="1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5"/>
          <p:cNvSpPr txBox="1">
            <a:spLocks noGrp="1"/>
          </p:cNvSpPr>
          <p:nvPr>
            <p:ph type="body" idx="2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5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5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5"/>
          <p:cNvSpPr txBox="1">
            <a:spLocks noGrp="1"/>
          </p:cNvSpPr>
          <p:nvPr>
            <p:ph type="sldNum" idx="12"/>
          </p:nvPr>
        </p:nvSpPr>
        <p:spPr>
          <a:xfrm>
            <a:off x="13167361" y="9896594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0"/>
          <p:cNvSpPr/>
          <p:nvPr/>
        </p:nvSpPr>
        <p:spPr>
          <a:xfrm>
            <a:off x="0" y="9861471"/>
            <a:ext cx="18288000" cy="426084"/>
          </a:xfrm>
          <a:custGeom>
            <a:avLst/>
            <a:gdLst/>
            <a:ahLst/>
            <a:cxnLst/>
            <a:rect l="l" t="t" r="r" b="b"/>
            <a:pathLst>
              <a:path w="18288000" h="426084" extrusionOk="0">
                <a:moveTo>
                  <a:pt x="18287999" y="425527"/>
                </a:moveTo>
                <a:lnTo>
                  <a:pt x="0" y="425527"/>
                </a:lnTo>
                <a:lnTo>
                  <a:pt x="0" y="0"/>
                </a:lnTo>
                <a:lnTo>
                  <a:pt x="18287999" y="0"/>
                </a:lnTo>
                <a:lnTo>
                  <a:pt x="18287999" y="425527"/>
                </a:lnTo>
                <a:close/>
              </a:path>
            </a:pathLst>
          </a:custGeom>
          <a:solidFill>
            <a:srgbClr val="292929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20"/>
          <p:cNvSpPr/>
          <p:nvPr/>
        </p:nvSpPr>
        <p:spPr>
          <a:xfrm>
            <a:off x="2791404" y="9861471"/>
            <a:ext cx="12705715" cy="426084"/>
          </a:xfrm>
          <a:custGeom>
            <a:avLst/>
            <a:gdLst/>
            <a:ahLst/>
            <a:cxnLst/>
            <a:rect l="l" t="t" r="r" b="b"/>
            <a:pathLst>
              <a:path w="12705715" h="426084" extrusionOk="0">
                <a:moveTo>
                  <a:pt x="12705190" y="425527"/>
                </a:moveTo>
                <a:lnTo>
                  <a:pt x="0" y="425527"/>
                </a:lnTo>
                <a:lnTo>
                  <a:pt x="252234" y="0"/>
                </a:lnTo>
                <a:lnTo>
                  <a:pt x="12452955" y="0"/>
                </a:lnTo>
                <a:lnTo>
                  <a:pt x="12705190" y="425527"/>
                </a:lnTo>
                <a:close/>
              </a:path>
            </a:pathLst>
          </a:custGeom>
          <a:solidFill>
            <a:srgbClr val="CF0909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20"/>
          <p:cNvSpPr txBox="1">
            <a:spLocks noGrp="1"/>
          </p:cNvSpPr>
          <p:nvPr>
            <p:ph type="title"/>
          </p:nvPr>
        </p:nvSpPr>
        <p:spPr>
          <a:xfrm>
            <a:off x="4546880" y="416214"/>
            <a:ext cx="9194239" cy="1349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5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20"/>
          <p:cNvSpPr txBox="1">
            <a:spLocks noGrp="1"/>
          </p:cNvSpPr>
          <p:nvPr>
            <p:ph type="body" idx="1"/>
          </p:nvPr>
        </p:nvSpPr>
        <p:spPr>
          <a:xfrm>
            <a:off x="1133911" y="1621194"/>
            <a:ext cx="16020177" cy="2630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0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20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20"/>
          <p:cNvSpPr txBox="1">
            <a:spLocks noGrp="1"/>
          </p:cNvSpPr>
          <p:nvPr>
            <p:ph type="sldNum" idx="12"/>
          </p:nvPr>
        </p:nvSpPr>
        <p:spPr>
          <a:xfrm>
            <a:off x="13167361" y="9896594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u="none"/>
          </a:p>
        </p:txBody>
      </p:sp>
      <p:sp>
        <p:nvSpPr>
          <p:cNvPr id="17" name="Google Shape;17;p20"/>
          <p:cNvSpPr txBox="1"/>
          <p:nvPr/>
        </p:nvSpPr>
        <p:spPr>
          <a:xfrm>
            <a:off x="3200400" y="9896594"/>
            <a:ext cx="725589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Direktorat Pengawasan Lembaga Efek dan Lembaga Penunjang | DPEL OJK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" name="Google Shape;18;p20"/>
          <p:cNvGrpSpPr/>
          <p:nvPr/>
        </p:nvGrpSpPr>
        <p:grpSpPr>
          <a:xfrm>
            <a:off x="15916245" y="0"/>
            <a:ext cx="2372360" cy="2120265"/>
            <a:chOff x="15916245" y="0"/>
            <a:chExt cx="2372360" cy="2120265"/>
          </a:xfrm>
        </p:grpSpPr>
        <p:sp>
          <p:nvSpPr>
            <p:cNvPr id="19" name="Google Shape;19;p20"/>
            <p:cNvSpPr/>
            <p:nvPr/>
          </p:nvSpPr>
          <p:spPr>
            <a:xfrm>
              <a:off x="15916245" y="0"/>
              <a:ext cx="2372360" cy="2120265"/>
            </a:xfrm>
            <a:custGeom>
              <a:avLst/>
              <a:gdLst/>
              <a:ahLst/>
              <a:cxnLst/>
              <a:rect l="l" t="t" r="r" b="b"/>
              <a:pathLst>
                <a:path w="2372359" h="2120265" extrusionOk="0">
                  <a:moveTo>
                    <a:pt x="2371753" y="0"/>
                  </a:moveTo>
                  <a:lnTo>
                    <a:pt x="0" y="0"/>
                  </a:lnTo>
                  <a:lnTo>
                    <a:pt x="2371753" y="2120049"/>
                  </a:lnTo>
                  <a:lnTo>
                    <a:pt x="2371753" y="0"/>
                  </a:lnTo>
                  <a:close/>
                </a:path>
              </a:pathLst>
            </a:custGeom>
            <a:solidFill>
              <a:srgbClr val="292929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0" name="Google Shape;20;p20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7423167" y="0"/>
              <a:ext cx="864831" cy="78548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" name="Google Shape;21;p20"/>
            <p:cNvSpPr/>
            <p:nvPr/>
          </p:nvSpPr>
          <p:spPr>
            <a:xfrm>
              <a:off x="15916720" y="0"/>
              <a:ext cx="1906270" cy="1696720"/>
            </a:xfrm>
            <a:custGeom>
              <a:avLst/>
              <a:gdLst/>
              <a:ahLst/>
              <a:cxnLst/>
              <a:rect l="l" t="t" r="r" b="b"/>
              <a:pathLst>
                <a:path w="1906269" h="1696720" extrusionOk="0">
                  <a:moveTo>
                    <a:pt x="809310" y="0"/>
                  </a:moveTo>
                  <a:lnTo>
                    <a:pt x="0" y="0"/>
                  </a:lnTo>
                  <a:lnTo>
                    <a:pt x="1902235" y="1696580"/>
                  </a:lnTo>
                  <a:lnTo>
                    <a:pt x="1906183" y="964482"/>
                  </a:lnTo>
                  <a:lnTo>
                    <a:pt x="809310" y="0"/>
                  </a:lnTo>
                  <a:close/>
                </a:path>
              </a:pathLst>
            </a:custGeom>
            <a:solidFill>
              <a:srgbClr val="CF0909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2" name="Google Shape;22;p20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6728173" y="0"/>
              <a:ext cx="1096716" cy="96329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3" name="Google Shape;23;p2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0" y="0"/>
            <a:ext cx="3067049" cy="1661492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18/10/relationships/comments" Target="../comments/modernComment_7FFFD104_2B2B18B3.xml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7FFFE741_70B722A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aecab119be_0_174"/>
          <p:cNvSpPr/>
          <p:nvPr/>
        </p:nvSpPr>
        <p:spPr>
          <a:xfrm>
            <a:off x="3142742" y="2392933"/>
            <a:ext cx="1181735" cy="991235"/>
          </a:xfrm>
          <a:custGeom>
            <a:avLst/>
            <a:gdLst/>
            <a:ahLst/>
            <a:cxnLst/>
            <a:rect l="l" t="t" r="r" b="b"/>
            <a:pathLst>
              <a:path w="1181735" h="991235" extrusionOk="0">
                <a:moveTo>
                  <a:pt x="379806" y="487794"/>
                </a:moveTo>
                <a:lnTo>
                  <a:pt x="359206" y="467194"/>
                </a:lnTo>
                <a:lnTo>
                  <a:pt x="352907" y="467194"/>
                </a:lnTo>
                <a:lnTo>
                  <a:pt x="332320" y="487794"/>
                </a:lnTo>
                <a:lnTo>
                  <a:pt x="332320" y="494080"/>
                </a:lnTo>
                <a:lnTo>
                  <a:pt x="352907" y="514680"/>
                </a:lnTo>
                <a:lnTo>
                  <a:pt x="359206" y="514680"/>
                </a:lnTo>
                <a:lnTo>
                  <a:pt x="379806" y="494080"/>
                </a:lnTo>
                <a:lnTo>
                  <a:pt x="379806" y="490943"/>
                </a:lnTo>
                <a:lnTo>
                  <a:pt x="379806" y="487794"/>
                </a:lnTo>
                <a:close/>
              </a:path>
              <a:path w="1181735" h="991235" extrusionOk="0">
                <a:moveTo>
                  <a:pt x="453669" y="487794"/>
                </a:moveTo>
                <a:lnTo>
                  <a:pt x="433070" y="467194"/>
                </a:lnTo>
                <a:lnTo>
                  <a:pt x="426783" y="467194"/>
                </a:lnTo>
                <a:lnTo>
                  <a:pt x="406184" y="487794"/>
                </a:lnTo>
                <a:lnTo>
                  <a:pt x="406184" y="494080"/>
                </a:lnTo>
                <a:lnTo>
                  <a:pt x="426783" y="514680"/>
                </a:lnTo>
                <a:lnTo>
                  <a:pt x="433070" y="514680"/>
                </a:lnTo>
                <a:lnTo>
                  <a:pt x="453669" y="494080"/>
                </a:lnTo>
                <a:lnTo>
                  <a:pt x="453669" y="490943"/>
                </a:lnTo>
                <a:lnTo>
                  <a:pt x="453669" y="487794"/>
                </a:lnTo>
                <a:close/>
              </a:path>
              <a:path w="1181735" h="991235" extrusionOk="0">
                <a:moveTo>
                  <a:pt x="634707" y="214630"/>
                </a:moveTo>
                <a:lnTo>
                  <a:pt x="583755" y="214630"/>
                </a:lnTo>
                <a:lnTo>
                  <a:pt x="583755" y="360121"/>
                </a:lnTo>
                <a:lnTo>
                  <a:pt x="634707" y="360121"/>
                </a:lnTo>
                <a:lnTo>
                  <a:pt x="634707" y="214630"/>
                </a:lnTo>
                <a:close/>
              </a:path>
              <a:path w="1181735" h="991235" extrusionOk="0">
                <a:moveTo>
                  <a:pt x="780961" y="133769"/>
                </a:moveTo>
                <a:lnTo>
                  <a:pt x="777989" y="127660"/>
                </a:lnTo>
                <a:lnTo>
                  <a:pt x="621690" y="4521"/>
                </a:lnTo>
                <a:lnTo>
                  <a:pt x="615454" y="1130"/>
                </a:lnTo>
                <a:lnTo>
                  <a:pt x="608622" y="0"/>
                </a:lnTo>
                <a:lnTo>
                  <a:pt x="601802" y="1130"/>
                </a:lnTo>
                <a:lnTo>
                  <a:pt x="595566" y="4521"/>
                </a:lnTo>
                <a:lnTo>
                  <a:pt x="439254" y="127660"/>
                </a:lnTo>
                <a:lnTo>
                  <a:pt x="436295" y="133769"/>
                </a:lnTo>
                <a:lnTo>
                  <a:pt x="436295" y="140233"/>
                </a:lnTo>
                <a:lnTo>
                  <a:pt x="436295" y="339013"/>
                </a:lnTo>
                <a:lnTo>
                  <a:pt x="437959" y="347230"/>
                </a:lnTo>
                <a:lnTo>
                  <a:pt x="442480" y="353936"/>
                </a:lnTo>
                <a:lnTo>
                  <a:pt x="449186" y="358457"/>
                </a:lnTo>
                <a:lnTo>
                  <a:pt x="457403" y="360121"/>
                </a:lnTo>
                <a:lnTo>
                  <a:pt x="541553" y="360121"/>
                </a:lnTo>
                <a:lnTo>
                  <a:pt x="541553" y="211061"/>
                </a:lnTo>
                <a:lnTo>
                  <a:pt x="544588" y="196037"/>
                </a:lnTo>
                <a:lnTo>
                  <a:pt x="552881" y="183743"/>
                </a:lnTo>
                <a:lnTo>
                  <a:pt x="565162" y="175450"/>
                </a:lnTo>
                <a:lnTo>
                  <a:pt x="580199" y="172415"/>
                </a:lnTo>
                <a:lnTo>
                  <a:pt x="638263" y="172415"/>
                </a:lnTo>
                <a:lnTo>
                  <a:pt x="653300" y="175450"/>
                </a:lnTo>
                <a:lnTo>
                  <a:pt x="665581" y="183743"/>
                </a:lnTo>
                <a:lnTo>
                  <a:pt x="673874" y="196037"/>
                </a:lnTo>
                <a:lnTo>
                  <a:pt x="676910" y="211061"/>
                </a:lnTo>
                <a:lnTo>
                  <a:pt x="676910" y="360121"/>
                </a:lnTo>
                <a:lnTo>
                  <a:pt x="759853" y="360121"/>
                </a:lnTo>
                <a:lnTo>
                  <a:pt x="768070" y="358457"/>
                </a:lnTo>
                <a:lnTo>
                  <a:pt x="774776" y="353936"/>
                </a:lnTo>
                <a:lnTo>
                  <a:pt x="779297" y="347230"/>
                </a:lnTo>
                <a:lnTo>
                  <a:pt x="780961" y="339013"/>
                </a:lnTo>
                <a:lnTo>
                  <a:pt x="780961" y="133769"/>
                </a:lnTo>
                <a:close/>
              </a:path>
              <a:path w="1181735" h="991235" extrusionOk="0">
                <a:moveTo>
                  <a:pt x="1181481" y="499300"/>
                </a:moveTo>
                <a:lnTo>
                  <a:pt x="1177836" y="459181"/>
                </a:lnTo>
                <a:lnTo>
                  <a:pt x="1158709" y="421995"/>
                </a:lnTo>
                <a:lnTo>
                  <a:pt x="1129411" y="396836"/>
                </a:lnTo>
                <a:lnTo>
                  <a:pt x="1094143" y="384949"/>
                </a:lnTo>
                <a:lnTo>
                  <a:pt x="1056995" y="386918"/>
                </a:lnTo>
                <a:lnTo>
                  <a:pt x="1022007" y="403263"/>
                </a:lnTo>
                <a:lnTo>
                  <a:pt x="753135" y="599414"/>
                </a:lnTo>
                <a:lnTo>
                  <a:pt x="617613" y="499668"/>
                </a:lnTo>
                <a:lnTo>
                  <a:pt x="596950" y="487032"/>
                </a:lnTo>
                <a:lnTo>
                  <a:pt x="574827" y="477888"/>
                </a:lnTo>
                <a:lnTo>
                  <a:pt x="551535" y="472325"/>
                </a:lnTo>
                <a:lnTo>
                  <a:pt x="527392" y="470446"/>
                </a:lnTo>
                <a:lnTo>
                  <a:pt x="502920" y="470446"/>
                </a:lnTo>
                <a:lnTo>
                  <a:pt x="494703" y="472109"/>
                </a:lnTo>
                <a:lnTo>
                  <a:pt x="487997" y="476631"/>
                </a:lnTo>
                <a:lnTo>
                  <a:pt x="483476" y="483336"/>
                </a:lnTo>
                <a:lnTo>
                  <a:pt x="481812" y="491553"/>
                </a:lnTo>
                <a:lnTo>
                  <a:pt x="483476" y="499770"/>
                </a:lnTo>
                <a:lnTo>
                  <a:pt x="487997" y="506476"/>
                </a:lnTo>
                <a:lnTo>
                  <a:pt x="494703" y="510997"/>
                </a:lnTo>
                <a:lnTo>
                  <a:pt x="502920" y="512660"/>
                </a:lnTo>
                <a:lnTo>
                  <a:pt x="527392" y="512660"/>
                </a:lnTo>
                <a:lnTo>
                  <a:pt x="544906" y="514019"/>
                </a:lnTo>
                <a:lnTo>
                  <a:pt x="561797" y="518045"/>
                </a:lnTo>
                <a:lnTo>
                  <a:pt x="577811" y="524649"/>
                </a:lnTo>
                <a:lnTo>
                  <a:pt x="592734" y="533755"/>
                </a:lnTo>
                <a:lnTo>
                  <a:pt x="717372" y="625500"/>
                </a:lnTo>
                <a:lnTo>
                  <a:pt x="662228" y="665734"/>
                </a:lnTo>
                <a:lnTo>
                  <a:pt x="644410" y="675284"/>
                </a:lnTo>
                <a:lnTo>
                  <a:pt x="625132" y="679500"/>
                </a:lnTo>
                <a:lnTo>
                  <a:pt x="605421" y="678294"/>
                </a:lnTo>
                <a:lnTo>
                  <a:pt x="586359" y="671576"/>
                </a:lnTo>
                <a:lnTo>
                  <a:pt x="510133" y="632231"/>
                </a:lnTo>
                <a:lnTo>
                  <a:pt x="502069" y="629945"/>
                </a:lnTo>
                <a:lnTo>
                  <a:pt x="494030" y="630885"/>
                </a:lnTo>
                <a:lnTo>
                  <a:pt x="486943" y="634771"/>
                </a:lnTo>
                <a:lnTo>
                  <a:pt x="481698" y="641311"/>
                </a:lnTo>
                <a:lnTo>
                  <a:pt x="479399" y="649376"/>
                </a:lnTo>
                <a:lnTo>
                  <a:pt x="480339" y="657402"/>
                </a:lnTo>
                <a:lnTo>
                  <a:pt x="567004" y="709091"/>
                </a:lnTo>
                <a:lnTo>
                  <a:pt x="628370" y="721614"/>
                </a:lnTo>
                <a:lnTo>
                  <a:pt x="658914" y="714946"/>
                </a:lnTo>
                <a:lnTo>
                  <a:pt x="687095" y="699833"/>
                </a:lnTo>
                <a:lnTo>
                  <a:pt x="714971" y="679500"/>
                </a:lnTo>
                <a:lnTo>
                  <a:pt x="824750" y="599414"/>
                </a:lnTo>
                <a:lnTo>
                  <a:pt x="1046886" y="437362"/>
                </a:lnTo>
                <a:lnTo>
                  <a:pt x="1067028" y="427951"/>
                </a:lnTo>
                <a:lnTo>
                  <a:pt x="1088415" y="426821"/>
                </a:lnTo>
                <a:lnTo>
                  <a:pt x="1108710" y="433666"/>
                </a:lnTo>
                <a:lnTo>
                  <a:pt x="1125575" y="448144"/>
                </a:lnTo>
                <a:lnTo>
                  <a:pt x="1137208" y="470750"/>
                </a:lnTo>
                <a:lnTo>
                  <a:pt x="1139418" y="495147"/>
                </a:lnTo>
                <a:lnTo>
                  <a:pt x="1132471" y="518642"/>
                </a:lnTo>
                <a:lnTo>
                  <a:pt x="660946" y="926680"/>
                </a:lnTo>
                <a:lnTo>
                  <a:pt x="612343" y="948944"/>
                </a:lnTo>
                <a:lnTo>
                  <a:pt x="585685" y="949261"/>
                </a:lnTo>
                <a:lnTo>
                  <a:pt x="559333" y="942060"/>
                </a:lnTo>
                <a:lnTo>
                  <a:pt x="397954" y="872883"/>
                </a:lnTo>
                <a:lnTo>
                  <a:pt x="382993" y="866470"/>
                </a:lnTo>
                <a:lnTo>
                  <a:pt x="295249" y="828852"/>
                </a:lnTo>
                <a:lnTo>
                  <a:pt x="295173" y="476631"/>
                </a:lnTo>
                <a:lnTo>
                  <a:pt x="292049" y="461225"/>
                </a:lnTo>
                <a:lnTo>
                  <a:pt x="290690" y="454482"/>
                </a:lnTo>
                <a:lnTo>
                  <a:pt x="278231" y="436029"/>
                </a:lnTo>
                <a:lnTo>
                  <a:pt x="259791" y="423583"/>
                </a:lnTo>
                <a:lnTo>
                  <a:pt x="253047" y="422224"/>
                </a:lnTo>
                <a:lnTo>
                  <a:pt x="253047" y="468325"/>
                </a:lnTo>
                <a:lnTo>
                  <a:pt x="253047" y="859370"/>
                </a:lnTo>
                <a:lnTo>
                  <a:pt x="245948" y="866470"/>
                </a:lnTo>
                <a:lnTo>
                  <a:pt x="49314" y="866470"/>
                </a:lnTo>
                <a:lnTo>
                  <a:pt x="42214" y="859370"/>
                </a:lnTo>
                <a:lnTo>
                  <a:pt x="42214" y="468325"/>
                </a:lnTo>
                <a:lnTo>
                  <a:pt x="49314" y="461225"/>
                </a:lnTo>
                <a:lnTo>
                  <a:pt x="245948" y="461225"/>
                </a:lnTo>
                <a:lnTo>
                  <a:pt x="253047" y="468325"/>
                </a:lnTo>
                <a:lnTo>
                  <a:pt x="253047" y="422224"/>
                </a:lnTo>
                <a:lnTo>
                  <a:pt x="237223" y="419011"/>
                </a:lnTo>
                <a:lnTo>
                  <a:pt x="58039" y="419011"/>
                </a:lnTo>
                <a:lnTo>
                  <a:pt x="17018" y="436029"/>
                </a:lnTo>
                <a:lnTo>
                  <a:pt x="88" y="476631"/>
                </a:lnTo>
                <a:lnTo>
                  <a:pt x="0" y="850646"/>
                </a:lnTo>
                <a:lnTo>
                  <a:pt x="4572" y="873213"/>
                </a:lnTo>
                <a:lnTo>
                  <a:pt x="17018" y="891667"/>
                </a:lnTo>
                <a:lnTo>
                  <a:pt x="35471" y="904113"/>
                </a:lnTo>
                <a:lnTo>
                  <a:pt x="58039" y="908685"/>
                </a:lnTo>
                <a:lnTo>
                  <a:pt x="237223" y="908685"/>
                </a:lnTo>
                <a:lnTo>
                  <a:pt x="254546" y="906043"/>
                </a:lnTo>
                <a:lnTo>
                  <a:pt x="269786" y="898652"/>
                </a:lnTo>
                <a:lnTo>
                  <a:pt x="282143" y="887336"/>
                </a:lnTo>
                <a:lnTo>
                  <a:pt x="290817" y="872883"/>
                </a:lnTo>
                <a:lnTo>
                  <a:pt x="542709" y="980859"/>
                </a:lnTo>
                <a:lnTo>
                  <a:pt x="580466" y="991171"/>
                </a:lnTo>
                <a:lnTo>
                  <a:pt x="618667" y="990727"/>
                </a:lnTo>
                <a:lnTo>
                  <a:pt x="655307" y="979830"/>
                </a:lnTo>
                <a:lnTo>
                  <a:pt x="688314" y="958811"/>
                </a:lnTo>
                <a:lnTo>
                  <a:pt x="699528" y="949261"/>
                </a:lnTo>
                <a:lnTo>
                  <a:pt x="1144016" y="570661"/>
                </a:lnTo>
                <a:lnTo>
                  <a:pt x="1170063" y="537946"/>
                </a:lnTo>
                <a:lnTo>
                  <a:pt x="1181481" y="4993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g3aecab119be_0_174"/>
          <p:cNvSpPr/>
          <p:nvPr/>
        </p:nvSpPr>
        <p:spPr>
          <a:xfrm>
            <a:off x="3227565" y="3199612"/>
            <a:ext cx="405764" cy="518795"/>
          </a:xfrm>
          <a:custGeom>
            <a:avLst/>
            <a:gdLst/>
            <a:ahLst/>
            <a:cxnLst/>
            <a:rect l="l" t="t" r="r" b="b"/>
            <a:pathLst>
              <a:path w="405764" h="518795" extrusionOk="0">
                <a:moveTo>
                  <a:pt x="356616" y="50698"/>
                </a:moveTo>
                <a:lnTo>
                  <a:pt x="331355" y="14351"/>
                </a:lnTo>
                <a:lnTo>
                  <a:pt x="298742" y="1104"/>
                </a:lnTo>
                <a:lnTo>
                  <a:pt x="283616" y="1562"/>
                </a:lnTo>
                <a:lnTo>
                  <a:pt x="269455" y="6769"/>
                </a:lnTo>
                <a:lnTo>
                  <a:pt x="257492" y="16459"/>
                </a:lnTo>
                <a:lnTo>
                  <a:pt x="235559" y="41313"/>
                </a:lnTo>
                <a:lnTo>
                  <a:pt x="233870" y="41452"/>
                </a:lnTo>
                <a:lnTo>
                  <a:pt x="233184" y="41452"/>
                </a:lnTo>
                <a:lnTo>
                  <a:pt x="230809" y="41313"/>
                </a:lnTo>
                <a:lnTo>
                  <a:pt x="208597" y="15824"/>
                </a:lnTo>
                <a:lnTo>
                  <a:pt x="197231" y="6350"/>
                </a:lnTo>
                <a:lnTo>
                  <a:pt x="183794" y="1003"/>
                </a:lnTo>
                <a:lnTo>
                  <a:pt x="169303" y="0"/>
                </a:lnTo>
                <a:lnTo>
                  <a:pt x="154813" y="3594"/>
                </a:lnTo>
                <a:lnTo>
                  <a:pt x="113423" y="25488"/>
                </a:lnTo>
                <a:lnTo>
                  <a:pt x="101714" y="51511"/>
                </a:lnTo>
                <a:lnTo>
                  <a:pt x="101815" y="60934"/>
                </a:lnTo>
                <a:lnTo>
                  <a:pt x="103924" y="70129"/>
                </a:lnTo>
                <a:lnTo>
                  <a:pt x="107988" y="78790"/>
                </a:lnTo>
                <a:lnTo>
                  <a:pt x="115862" y="91706"/>
                </a:lnTo>
                <a:lnTo>
                  <a:pt x="125069" y="89687"/>
                </a:lnTo>
                <a:lnTo>
                  <a:pt x="134467" y="88214"/>
                </a:lnTo>
                <a:lnTo>
                  <a:pt x="144056" y="87312"/>
                </a:lnTo>
                <a:lnTo>
                  <a:pt x="153784" y="87007"/>
                </a:lnTo>
                <a:lnTo>
                  <a:pt x="304533" y="87096"/>
                </a:lnTo>
                <a:lnTo>
                  <a:pt x="314185" y="87388"/>
                </a:lnTo>
                <a:lnTo>
                  <a:pt x="323710" y="88265"/>
                </a:lnTo>
                <a:lnTo>
                  <a:pt x="333082" y="89700"/>
                </a:lnTo>
                <a:lnTo>
                  <a:pt x="342290" y="91681"/>
                </a:lnTo>
                <a:lnTo>
                  <a:pt x="350888" y="76695"/>
                </a:lnTo>
                <a:lnTo>
                  <a:pt x="354609" y="68364"/>
                </a:lnTo>
                <a:lnTo>
                  <a:pt x="356527" y="59639"/>
                </a:lnTo>
                <a:lnTo>
                  <a:pt x="356616" y="50698"/>
                </a:lnTo>
                <a:close/>
              </a:path>
              <a:path w="405764" h="518795" extrusionOk="0">
                <a:moveTo>
                  <a:pt x="405739" y="192036"/>
                </a:moveTo>
                <a:lnTo>
                  <a:pt x="364858" y="146748"/>
                </a:lnTo>
                <a:lnTo>
                  <a:pt x="304507" y="129311"/>
                </a:lnTo>
                <a:lnTo>
                  <a:pt x="288937" y="129311"/>
                </a:lnTo>
                <a:lnTo>
                  <a:pt x="288937" y="359346"/>
                </a:lnTo>
                <a:lnTo>
                  <a:pt x="286067" y="377659"/>
                </a:lnTo>
                <a:lnTo>
                  <a:pt x="278066" y="393687"/>
                </a:lnTo>
                <a:lnTo>
                  <a:pt x="265823" y="406527"/>
                </a:lnTo>
                <a:lnTo>
                  <a:pt x="250291" y="415251"/>
                </a:lnTo>
                <a:lnTo>
                  <a:pt x="250240" y="428256"/>
                </a:lnTo>
                <a:lnTo>
                  <a:pt x="248589" y="436473"/>
                </a:lnTo>
                <a:lnTo>
                  <a:pt x="244068" y="443179"/>
                </a:lnTo>
                <a:lnTo>
                  <a:pt x="237363" y="447700"/>
                </a:lnTo>
                <a:lnTo>
                  <a:pt x="229146" y="449364"/>
                </a:lnTo>
                <a:lnTo>
                  <a:pt x="220929" y="447700"/>
                </a:lnTo>
                <a:lnTo>
                  <a:pt x="214223" y="443179"/>
                </a:lnTo>
                <a:lnTo>
                  <a:pt x="209689" y="436473"/>
                </a:lnTo>
                <a:lnTo>
                  <a:pt x="208038" y="428256"/>
                </a:lnTo>
                <a:lnTo>
                  <a:pt x="208038" y="415251"/>
                </a:lnTo>
                <a:lnTo>
                  <a:pt x="196380" y="409333"/>
                </a:lnTo>
                <a:lnTo>
                  <a:pt x="186309" y="401053"/>
                </a:lnTo>
                <a:lnTo>
                  <a:pt x="178206" y="390690"/>
                </a:lnTo>
                <a:lnTo>
                  <a:pt x="172491" y="378510"/>
                </a:lnTo>
                <a:lnTo>
                  <a:pt x="171424" y="370205"/>
                </a:lnTo>
                <a:lnTo>
                  <a:pt x="173570" y="362394"/>
                </a:lnTo>
                <a:lnTo>
                  <a:pt x="178473" y="355955"/>
                </a:lnTo>
                <a:lnTo>
                  <a:pt x="185724" y="351751"/>
                </a:lnTo>
                <a:lnTo>
                  <a:pt x="194030" y="350697"/>
                </a:lnTo>
                <a:lnTo>
                  <a:pt x="201841" y="352831"/>
                </a:lnTo>
                <a:lnTo>
                  <a:pt x="208280" y="357733"/>
                </a:lnTo>
                <a:lnTo>
                  <a:pt x="212471" y="364985"/>
                </a:lnTo>
                <a:lnTo>
                  <a:pt x="214896" y="372122"/>
                </a:lnTo>
                <a:lnTo>
                  <a:pt x="221589" y="376923"/>
                </a:lnTo>
                <a:lnTo>
                  <a:pt x="238836" y="376923"/>
                </a:lnTo>
                <a:lnTo>
                  <a:pt x="246722" y="369036"/>
                </a:lnTo>
                <a:lnTo>
                  <a:pt x="246722" y="350697"/>
                </a:lnTo>
                <a:lnTo>
                  <a:pt x="246722" y="349643"/>
                </a:lnTo>
                <a:lnTo>
                  <a:pt x="238836" y="341757"/>
                </a:lnTo>
                <a:lnTo>
                  <a:pt x="229146" y="341757"/>
                </a:lnTo>
                <a:lnTo>
                  <a:pt x="205892" y="337045"/>
                </a:lnTo>
                <a:lnTo>
                  <a:pt x="186880" y="324218"/>
                </a:lnTo>
                <a:lnTo>
                  <a:pt x="174053" y="305206"/>
                </a:lnTo>
                <a:lnTo>
                  <a:pt x="169341" y="281952"/>
                </a:lnTo>
                <a:lnTo>
                  <a:pt x="172212" y="263639"/>
                </a:lnTo>
                <a:lnTo>
                  <a:pt x="180225" y="247611"/>
                </a:lnTo>
                <a:lnTo>
                  <a:pt x="192468" y="234772"/>
                </a:lnTo>
                <a:lnTo>
                  <a:pt x="208026" y="226034"/>
                </a:lnTo>
                <a:lnTo>
                  <a:pt x="208038" y="209397"/>
                </a:lnTo>
                <a:lnTo>
                  <a:pt x="209689" y="201193"/>
                </a:lnTo>
                <a:lnTo>
                  <a:pt x="214223" y="194475"/>
                </a:lnTo>
                <a:lnTo>
                  <a:pt x="220929" y="189953"/>
                </a:lnTo>
                <a:lnTo>
                  <a:pt x="229146" y="188302"/>
                </a:lnTo>
                <a:lnTo>
                  <a:pt x="237363" y="189953"/>
                </a:lnTo>
                <a:lnTo>
                  <a:pt x="244068" y="194475"/>
                </a:lnTo>
                <a:lnTo>
                  <a:pt x="248589" y="201193"/>
                </a:lnTo>
                <a:lnTo>
                  <a:pt x="250240" y="209397"/>
                </a:lnTo>
                <a:lnTo>
                  <a:pt x="250240" y="226034"/>
                </a:lnTo>
                <a:lnTo>
                  <a:pt x="258216" y="229730"/>
                </a:lnTo>
                <a:lnTo>
                  <a:pt x="281393" y="259143"/>
                </a:lnTo>
                <a:lnTo>
                  <a:pt x="281266" y="263639"/>
                </a:lnTo>
                <a:lnTo>
                  <a:pt x="278650" y="270624"/>
                </a:lnTo>
                <a:lnTo>
                  <a:pt x="272923" y="276733"/>
                </a:lnTo>
                <a:lnTo>
                  <a:pt x="265264" y="280149"/>
                </a:lnTo>
                <a:lnTo>
                  <a:pt x="257175" y="280352"/>
                </a:lnTo>
                <a:lnTo>
                  <a:pt x="249605" y="277507"/>
                </a:lnTo>
                <a:lnTo>
                  <a:pt x="243497" y="271780"/>
                </a:lnTo>
                <a:lnTo>
                  <a:pt x="240182" y="267144"/>
                </a:lnTo>
                <a:lnTo>
                  <a:pt x="234823" y="264375"/>
                </a:lnTo>
                <a:lnTo>
                  <a:pt x="219443" y="264375"/>
                </a:lnTo>
                <a:lnTo>
                  <a:pt x="211556" y="272262"/>
                </a:lnTo>
                <a:lnTo>
                  <a:pt x="211556" y="291655"/>
                </a:lnTo>
                <a:lnTo>
                  <a:pt x="219443" y="299542"/>
                </a:lnTo>
                <a:lnTo>
                  <a:pt x="229146" y="299542"/>
                </a:lnTo>
                <a:lnTo>
                  <a:pt x="252399" y="304253"/>
                </a:lnTo>
                <a:lnTo>
                  <a:pt x="271399" y="317080"/>
                </a:lnTo>
                <a:lnTo>
                  <a:pt x="284226" y="336092"/>
                </a:lnTo>
                <a:lnTo>
                  <a:pt x="288937" y="359346"/>
                </a:lnTo>
                <a:lnTo>
                  <a:pt x="288937" y="129311"/>
                </a:lnTo>
                <a:lnTo>
                  <a:pt x="153784" y="129222"/>
                </a:lnTo>
                <a:lnTo>
                  <a:pt x="109918" y="138049"/>
                </a:lnTo>
                <a:lnTo>
                  <a:pt x="74053" y="162102"/>
                </a:lnTo>
                <a:lnTo>
                  <a:pt x="49847" y="197751"/>
                </a:lnTo>
                <a:lnTo>
                  <a:pt x="40970" y="241363"/>
                </a:lnTo>
                <a:lnTo>
                  <a:pt x="40919" y="317080"/>
                </a:lnTo>
                <a:lnTo>
                  <a:pt x="39725" y="337578"/>
                </a:lnTo>
                <a:lnTo>
                  <a:pt x="36068" y="358521"/>
                </a:lnTo>
                <a:lnTo>
                  <a:pt x="30035" y="378929"/>
                </a:lnTo>
                <a:lnTo>
                  <a:pt x="21717" y="398500"/>
                </a:lnTo>
                <a:lnTo>
                  <a:pt x="6388" y="429425"/>
                </a:lnTo>
                <a:lnTo>
                  <a:pt x="1219" y="444309"/>
                </a:lnTo>
                <a:lnTo>
                  <a:pt x="9232" y="489216"/>
                </a:lnTo>
                <a:lnTo>
                  <a:pt x="46266" y="516547"/>
                </a:lnTo>
                <a:lnTo>
                  <a:pt x="62064" y="518541"/>
                </a:lnTo>
                <a:lnTo>
                  <a:pt x="312864" y="518541"/>
                </a:lnTo>
                <a:lnTo>
                  <a:pt x="310540" y="511962"/>
                </a:lnTo>
                <a:lnTo>
                  <a:pt x="309257" y="504901"/>
                </a:lnTo>
                <a:lnTo>
                  <a:pt x="309257" y="449364"/>
                </a:lnTo>
                <a:lnTo>
                  <a:pt x="309257" y="298754"/>
                </a:lnTo>
                <a:lnTo>
                  <a:pt x="310870" y="284441"/>
                </a:lnTo>
                <a:lnTo>
                  <a:pt x="312318" y="280352"/>
                </a:lnTo>
                <a:lnTo>
                  <a:pt x="315582" y="271094"/>
                </a:lnTo>
                <a:lnTo>
                  <a:pt x="323151" y="259143"/>
                </a:lnTo>
                <a:lnTo>
                  <a:pt x="333400" y="249021"/>
                </a:lnTo>
                <a:lnTo>
                  <a:pt x="405739" y="19203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3aecab119be_0_174"/>
          <p:cNvSpPr/>
          <p:nvPr/>
        </p:nvSpPr>
        <p:spPr>
          <a:xfrm>
            <a:off x="3881499" y="3199776"/>
            <a:ext cx="285114" cy="518795"/>
          </a:xfrm>
          <a:custGeom>
            <a:avLst/>
            <a:gdLst/>
            <a:ahLst/>
            <a:cxnLst/>
            <a:rect l="l" t="t" r="r" b="b"/>
            <a:pathLst>
              <a:path w="285114" h="518795" extrusionOk="0">
                <a:moveTo>
                  <a:pt x="263654" y="518760"/>
                </a:moveTo>
                <a:lnTo>
                  <a:pt x="80689" y="518760"/>
                </a:lnTo>
                <a:lnTo>
                  <a:pt x="83098" y="512072"/>
                </a:lnTo>
                <a:lnTo>
                  <a:pt x="84418" y="504869"/>
                </a:lnTo>
                <a:lnTo>
                  <a:pt x="84418" y="298586"/>
                </a:lnTo>
                <a:lnTo>
                  <a:pt x="82804" y="284276"/>
                </a:lnTo>
                <a:lnTo>
                  <a:pt x="78103" y="270927"/>
                </a:lnTo>
                <a:lnTo>
                  <a:pt x="70526" y="258973"/>
                </a:lnTo>
                <a:lnTo>
                  <a:pt x="60284" y="248851"/>
                </a:lnTo>
                <a:lnTo>
                  <a:pt x="0" y="201360"/>
                </a:lnTo>
                <a:lnTo>
                  <a:pt x="0" y="21104"/>
                </a:lnTo>
                <a:lnTo>
                  <a:pt x="1658" y="12889"/>
                </a:lnTo>
                <a:lnTo>
                  <a:pt x="6181" y="6181"/>
                </a:lnTo>
                <a:lnTo>
                  <a:pt x="12889" y="1658"/>
                </a:lnTo>
                <a:lnTo>
                  <a:pt x="21104" y="0"/>
                </a:lnTo>
                <a:lnTo>
                  <a:pt x="263654" y="0"/>
                </a:lnTo>
                <a:lnTo>
                  <a:pt x="271869" y="1658"/>
                </a:lnTo>
                <a:lnTo>
                  <a:pt x="278578" y="6181"/>
                </a:lnTo>
                <a:lnTo>
                  <a:pt x="283100" y="12889"/>
                </a:lnTo>
                <a:lnTo>
                  <a:pt x="284759" y="21104"/>
                </a:lnTo>
                <a:lnTo>
                  <a:pt x="284759" y="103959"/>
                </a:lnTo>
                <a:lnTo>
                  <a:pt x="98739" y="103959"/>
                </a:lnTo>
                <a:lnTo>
                  <a:pt x="90523" y="105618"/>
                </a:lnTo>
                <a:lnTo>
                  <a:pt x="83815" y="110141"/>
                </a:lnTo>
                <a:lnTo>
                  <a:pt x="79292" y="116849"/>
                </a:lnTo>
                <a:lnTo>
                  <a:pt x="77634" y="125064"/>
                </a:lnTo>
                <a:lnTo>
                  <a:pt x="77634" y="137435"/>
                </a:lnTo>
                <a:lnTo>
                  <a:pt x="79292" y="145650"/>
                </a:lnTo>
                <a:lnTo>
                  <a:pt x="83815" y="152359"/>
                </a:lnTo>
                <a:lnTo>
                  <a:pt x="90523" y="156882"/>
                </a:lnTo>
                <a:lnTo>
                  <a:pt x="98739" y="158540"/>
                </a:lnTo>
                <a:lnTo>
                  <a:pt x="284759" y="158540"/>
                </a:lnTo>
                <a:lnTo>
                  <a:pt x="284759" y="186404"/>
                </a:lnTo>
                <a:lnTo>
                  <a:pt x="98739" y="186404"/>
                </a:lnTo>
                <a:lnTo>
                  <a:pt x="77634" y="207508"/>
                </a:lnTo>
                <a:lnTo>
                  <a:pt x="77634" y="219880"/>
                </a:lnTo>
                <a:lnTo>
                  <a:pt x="79292" y="228095"/>
                </a:lnTo>
                <a:lnTo>
                  <a:pt x="83815" y="234803"/>
                </a:lnTo>
                <a:lnTo>
                  <a:pt x="90523" y="239326"/>
                </a:lnTo>
                <a:lnTo>
                  <a:pt x="98739" y="240984"/>
                </a:lnTo>
                <a:lnTo>
                  <a:pt x="284759" y="240984"/>
                </a:lnTo>
                <a:lnTo>
                  <a:pt x="284759" y="277775"/>
                </a:lnTo>
                <a:lnTo>
                  <a:pt x="186020" y="277775"/>
                </a:lnTo>
                <a:lnTo>
                  <a:pt x="177805" y="279433"/>
                </a:lnTo>
                <a:lnTo>
                  <a:pt x="171096" y="283956"/>
                </a:lnTo>
                <a:lnTo>
                  <a:pt x="166573" y="290664"/>
                </a:lnTo>
                <a:lnTo>
                  <a:pt x="164974" y="298586"/>
                </a:lnTo>
                <a:lnTo>
                  <a:pt x="164915" y="311251"/>
                </a:lnTo>
                <a:lnTo>
                  <a:pt x="166573" y="319466"/>
                </a:lnTo>
                <a:lnTo>
                  <a:pt x="171096" y="326174"/>
                </a:lnTo>
                <a:lnTo>
                  <a:pt x="177805" y="330697"/>
                </a:lnTo>
                <a:lnTo>
                  <a:pt x="186020" y="332355"/>
                </a:lnTo>
                <a:lnTo>
                  <a:pt x="284759" y="332355"/>
                </a:lnTo>
                <a:lnTo>
                  <a:pt x="284759" y="360219"/>
                </a:lnTo>
                <a:lnTo>
                  <a:pt x="186020" y="360219"/>
                </a:lnTo>
                <a:lnTo>
                  <a:pt x="177805" y="361877"/>
                </a:lnTo>
                <a:lnTo>
                  <a:pt x="171096" y="366400"/>
                </a:lnTo>
                <a:lnTo>
                  <a:pt x="166573" y="373109"/>
                </a:lnTo>
                <a:lnTo>
                  <a:pt x="164915" y="381324"/>
                </a:lnTo>
                <a:lnTo>
                  <a:pt x="164915" y="393695"/>
                </a:lnTo>
                <a:lnTo>
                  <a:pt x="166573" y="401910"/>
                </a:lnTo>
                <a:lnTo>
                  <a:pt x="171096" y="408618"/>
                </a:lnTo>
                <a:lnTo>
                  <a:pt x="177805" y="413141"/>
                </a:lnTo>
                <a:lnTo>
                  <a:pt x="186020" y="414800"/>
                </a:lnTo>
                <a:lnTo>
                  <a:pt x="284759" y="414800"/>
                </a:lnTo>
                <a:lnTo>
                  <a:pt x="284759" y="497655"/>
                </a:lnTo>
                <a:lnTo>
                  <a:pt x="283100" y="505870"/>
                </a:lnTo>
                <a:lnTo>
                  <a:pt x="278578" y="512578"/>
                </a:lnTo>
                <a:lnTo>
                  <a:pt x="271869" y="517101"/>
                </a:lnTo>
                <a:lnTo>
                  <a:pt x="263654" y="518760"/>
                </a:lnTo>
                <a:close/>
              </a:path>
              <a:path w="285114" h="518795" extrusionOk="0">
                <a:moveTo>
                  <a:pt x="181814" y="158540"/>
                </a:moveTo>
                <a:lnTo>
                  <a:pt x="98739" y="158540"/>
                </a:lnTo>
                <a:lnTo>
                  <a:pt x="106954" y="156882"/>
                </a:lnTo>
                <a:lnTo>
                  <a:pt x="113662" y="152359"/>
                </a:lnTo>
                <a:lnTo>
                  <a:pt x="118185" y="145650"/>
                </a:lnTo>
                <a:lnTo>
                  <a:pt x="119843" y="137435"/>
                </a:lnTo>
                <a:lnTo>
                  <a:pt x="119843" y="125064"/>
                </a:lnTo>
                <a:lnTo>
                  <a:pt x="118185" y="116849"/>
                </a:lnTo>
                <a:lnTo>
                  <a:pt x="113662" y="110141"/>
                </a:lnTo>
                <a:lnTo>
                  <a:pt x="106954" y="105618"/>
                </a:lnTo>
                <a:lnTo>
                  <a:pt x="98739" y="103959"/>
                </a:lnTo>
                <a:lnTo>
                  <a:pt x="181814" y="103959"/>
                </a:lnTo>
                <a:lnTo>
                  <a:pt x="173599" y="105618"/>
                </a:lnTo>
                <a:lnTo>
                  <a:pt x="166891" y="110141"/>
                </a:lnTo>
                <a:lnTo>
                  <a:pt x="162368" y="116849"/>
                </a:lnTo>
                <a:lnTo>
                  <a:pt x="160709" y="125064"/>
                </a:lnTo>
                <a:lnTo>
                  <a:pt x="160709" y="137435"/>
                </a:lnTo>
                <a:lnTo>
                  <a:pt x="162368" y="145650"/>
                </a:lnTo>
                <a:lnTo>
                  <a:pt x="166891" y="152359"/>
                </a:lnTo>
                <a:lnTo>
                  <a:pt x="173599" y="156882"/>
                </a:lnTo>
                <a:lnTo>
                  <a:pt x="181814" y="158540"/>
                </a:lnTo>
                <a:close/>
              </a:path>
              <a:path w="285114" h="518795" extrusionOk="0">
                <a:moveTo>
                  <a:pt x="284759" y="158540"/>
                </a:moveTo>
                <a:lnTo>
                  <a:pt x="181814" y="158540"/>
                </a:lnTo>
                <a:lnTo>
                  <a:pt x="190029" y="156882"/>
                </a:lnTo>
                <a:lnTo>
                  <a:pt x="196738" y="152359"/>
                </a:lnTo>
                <a:lnTo>
                  <a:pt x="201260" y="145650"/>
                </a:lnTo>
                <a:lnTo>
                  <a:pt x="202919" y="137435"/>
                </a:lnTo>
                <a:lnTo>
                  <a:pt x="202919" y="125064"/>
                </a:lnTo>
                <a:lnTo>
                  <a:pt x="201260" y="116849"/>
                </a:lnTo>
                <a:lnTo>
                  <a:pt x="196738" y="110141"/>
                </a:lnTo>
                <a:lnTo>
                  <a:pt x="190029" y="105618"/>
                </a:lnTo>
                <a:lnTo>
                  <a:pt x="181814" y="103959"/>
                </a:lnTo>
                <a:lnTo>
                  <a:pt x="284759" y="103959"/>
                </a:lnTo>
                <a:lnTo>
                  <a:pt x="284759" y="158540"/>
                </a:lnTo>
                <a:close/>
              </a:path>
              <a:path w="285114" h="518795" extrusionOk="0">
                <a:moveTo>
                  <a:pt x="181814" y="240984"/>
                </a:moveTo>
                <a:lnTo>
                  <a:pt x="98739" y="240984"/>
                </a:lnTo>
                <a:lnTo>
                  <a:pt x="106954" y="239326"/>
                </a:lnTo>
                <a:lnTo>
                  <a:pt x="113662" y="234803"/>
                </a:lnTo>
                <a:lnTo>
                  <a:pt x="118185" y="228095"/>
                </a:lnTo>
                <a:lnTo>
                  <a:pt x="119843" y="219880"/>
                </a:lnTo>
                <a:lnTo>
                  <a:pt x="119843" y="207508"/>
                </a:lnTo>
                <a:lnTo>
                  <a:pt x="118185" y="199293"/>
                </a:lnTo>
                <a:lnTo>
                  <a:pt x="113662" y="192585"/>
                </a:lnTo>
                <a:lnTo>
                  <a:pt x="106954" y="188062"/>
                </a:lnTo>
                <a:lnTo>
                  <a:pt x="98739" y="186404"/>
                </a:lnTo>
                <a:lnTo>
                  <a:pt x="181814" y="186404"/>
                </a:lnTo>
                <a:lnTo>
                  <a:pt x="173599" y="188062"/>
                </a:lnTo>
                <a:lnTo>
                  <a:pt x="166891" y="192585"/>
                </a:lnTo>
                <a:lnTo>
                  <a:pt x="162368" y="199293"/>
                </a:lnTo>
                <a:lnTo>
                  <a:pt x="160709" y="207508"/>
                </a:lnTo>
                <a:lnTo>
                  <a:pt x="160709" y="219880"/>
                </a:lnTo>
                <a:lnTo>
                  <a:pt x="162368" y="228095"/>
                </a:lnTo>
                <a:lnTo>
                  <a:pt x="166891" y="234803"/>
                </a:lnTo>
                <a:lnTo>
                  <a:pt x="173599" y="239326"/>
                </a:lnTo>
                <a:lnTo>
                  <a:pt x="181814" y="240984"/>
                </a:lnTo>
                <a:close/>
              </a:path>
              <a:path w="285114" h="518795" extrusionOk="0">
                <a:moveTo>
                  <a:pt x="284759" y="240984"/>
                </a:moveTo>
                <a:lnTo>
                  <a:pt x="181814" y="240984"/>
                </a:lnTo>
                <a:lnTo>
                  <a:pt x="190029" y="239326"/>
                </a:lnTo>
                <a:lnTo>
                  <a:pt x="196738" y="234803"/>
                </a:lnTo>
                <a:lnTo>
                  <a:pt x="201260" y="228095"/>
                </a:lnTo>
                <a:lnTo>
                  <a:pt x="202919" y="219880"/>
                </a:lnTo>
                <a:lnTo>
                  <a:pt x="202919" y="207508"/>
                </a:lnTo>
                <a:lnTo>
                  <a:pt x="201260" y="199293"/>
                </a:lnTo>
                <a:lnTo>
                  <a:pt x="196738" y="192585"/>
                </a:lnTo>
                <a:lnTo>
                  <a:pt x="190029" y="188062"/>
                </a:lnTo>
                <a:lnTo>
                  <a:pt x="181814" y="186404"/>
                </a:lnTo>
                <a:lnTo>
                  <a:pt x="284759" y="186404"/>
                </a:lnTo>
                <a:lnTo>
                  <a:pt x="284759" y="240984"/>
                </a:lnTo>
                <a:close/>
              </a:path>
              <a:path w="285114" h="518795" extrusionOk="0">
                <a:moveTo>
                  <a:pt x="284759" y="332355"/>
                </a:moveTo>
                <a:lnTo>
                  <a:pt x="186020" y="332355"/>
                </a:lnTo>
                <a:lnTo>
                  <a:pt x="194235" y="330697"/>
                </a:lnTo>
                <a:lnTo>
                  <a:pt x="200943" y="326174"/>
                </a:lnTo>
                <a:lnTo>
                  <a:pt x="205466" y="319466"/>
                </a:lnTo>
                <a:lnTo>
                  <a:pt x="207125" y="311251"/>
                </a:lnTo>
                <a:lnTo>
                  <a:pt x="207065" y="298586"/>
                </a:lnTo>
                <a:lnTo>
                  <a:pt x="205466" y="290664"/>
                </a:lnTo>
                <a:lnTo>
                  <a:pt x="200943" y="283956"/>
                </a:lnTo>
                <a:lnTo>
                  <a:pt x="194235" y="279433"/>
                </a:lnTo>
                <a:lnTo>
                  <a:pt x="186020" y="277775"/>
                </a:lnTo>
                <a:lnTo>
                  <a:pt x="284759" y="277775"/>
                </a:lnTo>
                <a:lnTo>
                  <a:pt x="284759" y="332355"/>
                </a:lnTo>
                <a:close/>
              </a:path>
              <a:path w="285114" h="518795" extrusionOk="0">
                <a:moveTo>
                  <a:pt x="284759" y="414800"/>
                </a:moveTo>
                <a:lnTo>
                  <a:pt x="186020" y="414800"/>
                </a:lnTo>
                <a:lnTo>
                  <a:pt x="194235" y="413141"/>
                </a:lnTo>
                <a:lnTo>
                  <a:pt x="200943" y="408618"/>
                </a:lnTo>
                <a:lnTo>
                  <a:pt x="205466" y="401910"/>
                </a:lnTo>
                <a:lnTo>
                  <a:pt x="207125" y="393695"/>
                </a:lnTo>
                <a:lnTo>
                  <a:pt x="207125" y="381324"/>
                </a:lnTo>
                <a:lnTo>
                  <a:pt x="205466" y="373109"/>
                </a:lnTo>
                <a:lnTo>
                  <a:pt x="200943" y="366400"/>
                </a:lnTo>
                <a:lnTo>
                  <a:pt x="194235" y="361877"/>
                </a:lnTo>
                <a:lnTo>
                  <a:pt x="186020" y="360219"/>
                </a:lnTo>
                <a:lnTo>
                  <a:pt x="284759" y="360219"/>
                </a:lnTo>
                <a:lnTo>
                  <a:pt x="284759" y="4148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g3aecab119be_0_174"/>
          <p:cNvSpPr/>
          <p:nvPr/>
        </p:nvSpPr>
        <p:spPr>
          <a:xfrm>
            <a:off x="9401508" y="2817914"/>
            <a:ext cx="294640" cy="294639"/>
          </a:xfrm>
          <a:custGeom>
            <a:avLst/>
            <a:gdLst/>
            <a:ahLst/>
            <a:cxnLst/>
            <a:rect l="l" t="t" r="r" b="b"/>
            <a:pathLst>
              <a:path w="294640" h="294639" extrusionOk="0">
                <a:moveTo>
                  <a:pt x="216584" y="60667"/>
                </a:moveTo>
                <a:lnTo>
                  <a:pt x="77756" y="60667"/>
                </a:lnTo>
                <a:lnTo>
                  <a:pt x="88646" y="53125"/>
                </a:lnTo>
                <a:lnTo>
                  <a:pt x="94183" y="49961"/>
                </a:lnTo>
                <a:lnTo>
                  <a:pt x="106287" y="44369"/>
                </a:lnTo>
                <a:lnTo>
                  <a:pt x="110039" y="37838"/>
                </a:lnTo>
                <a:lnTo>
                  <a:pt x="110039" y="0"/>
                </a:lnTo>
                <a:lnTo>
                  <a:pt x="184282" y="0"/>
                </a:lnTo>
                <a:lnTo>
                  <a:pt x="184282" y="37838"/>
                </a:lnTo>
                <a:lnTo>
                  <a:pt x="188035" y="44369"/>
                </a:lnTo>
                <a:lnTo>
                  <a:pt x="200139" y="49961"/>
                </a:lnTo>
                <a:lnTo>
                  <a:pt x="205676" y="53125"/>
                </a:lnTo>
                <a:lnTo>
                  <a:pt x="216584" y="60667"/>
                </a:lnTo>
                <a:close/>
              </a:path>
              <a:path w="294640" h="294639" extrusionOk="0">
                <a:moveTo>
                  <a:pt x="37121" y="252602"/>
                </a:moveTo>
                <a:lnTo>
                  <a:pt x="0" y="188881"/>
                </a:lnTo>
                <a:lnTo>
                  <a:pt x="37728" y="167285"/>
                </a:lnTo>
                <a:lnTo>
                  <a:pt x="36514" y="160755"/>
                </a:lnTo>
                <a:lnTo>
                  <a:pt x="35796" y="154041"/>
                </a:lnTo>
                <a:lnTo>
                  <a:pt x="35796" y="140281"/>
                </a:lnTo>
                <a:lnTo>
                  <a:pt x="36514" y="133567"/>
                </a:lnTo>
                <a:lnTo>
                  <a:pt x="37728" y="127036"/>
                </a:lnTo>
                <a:lnTo>
                  <a:pt x="0" y="105440"/>
                </a:lnTo>
                <a:lnTo>
                  <a:pt x="37121" y="41720"/>
                </a:lnTo>
                <a:lnTo>
                  <a:pt x="70177" y="60630"/>
                </a:lnTo>
                <a:lnTo>
                  <a:pt x="268238" y="60667"/>
                </a:lnTo>
                <a:lnTo>
                  <a:pt x="285910" y="91000"/>
                </a:lnTo>
                <a:lnTo>
                  <a:pt x="147381" y="91000"/>
                </a:lnTo>
                <a:lnTo>
                  <a:pt x="125720" y="95619"/>
                </a:lnTo>
                <a:lnTo>
                  <a:pt x="108135" y="107694"/>
                </a:lnTo>
                <a:lnTo>
                  <a:pt x="96400" y="125426"/>
                </a:lnTo>
                <a:lnTo>
                  <a:pt x="92288" y="147014"/>
                </a:lnTo>
                <a:lnTo>
                  <a:pt x="96948" y="168481"/>
                </a:lnTo>
                <a:lnTo>
                  <a:pt x="109136" y="185908"/>
                </a:lnTo>
                <a:lnTo>
                  <a:pt x="127032" y="197537"/>
                </a:lnTo>
                <a:lnTo>
                  <a:pt x="148816" y="201610"/>
                </a:lnTo>
                <a:lnTo>
                  <a:pt x="286906" y="201610"/>
                </a:lnTo>
                <a:lnTo>
                  <a:pt x="268239" y="233655"/>
                </a:lnTo>
                <a:lnTo>
                  <a:pt x="216566" y="233655"/>
                </a:lnTo>
                <a:lnTo>
                  <a:pt x="77737" y="233655"/>
                </a:lnTo>
                <a:lnTo>
                  <a:pt x="70177" y="233692"/>
                </a:lnTo>
                <a:lnTo>
                  <a:pt x="37121" y="252602"/>
                </a:lnTo>
                <a:close/>
              </a:path>
              <a:path w="294640" h="294639" extrusionOk="0">
                <a:moveTo>
                  <a:pt x="268238" y="60667"/>
                </a:moveTo>
                <a:lnTo>
                  <a:pt x="216584" y="60667"/>
                </a:lnTo>
                <a:lnTo>
                  <a:pt x="224144" y="60630"/>
                </a:lnTo>
                <a:lnTo>
                  <a:pt x="257201" y="41720"/>
                </a:lnTo>
                <a:lnTo>
                  <a:pt x="268238" y="60667"/>
                </a:lnTo>
                <a:close/>
              </a:path>
              <a:path w="294640" h="294639" extrusionOk="0">
                <a:moveTo>
                  <a:pt x="286906" y="201610"/>
                </a:moveTo>
                <a:lnTo>
                  <a:pt x="148816" y="201610"/>
                </a:lnTo>
                <a:lnTo>
                  <a:pt x="170478" y="196989"/>
                </a:lnTo>
                <a:lnTo>
                  <a:pt x="188062" y="184910"/>
                </a:lnTo>
                <a:lnTo>
                  <a:pt x="199797" y="167177"/>
                </a:lnTo>
                <a:lnTo>
                  <a:pt x="203910" y="145597"/>
                </a:lnTo>
                <a:lnTo>
                  <a:pt x="199250" y="124130"/>
                </a:lnTo>
                <a:lnTo>
                  <a:pt x="187062" y="106703"/>
                </a:lnTo>
                <a:lnTo>
                  <a:pt x="169166" y="95074"/>
                </a:lnTo>
                <a:lnTo>
                  <a:pt x="147381" y="91000"/>
                </a:lnTo>
                <a:lnTo>
                  <a:pt x="285910" y="91000"/>
                </a:lnTo>
                <a:lnTo>
                  <a:pt x="294322" y="105440"/>
                </a:lnTo>
                <a:lnTo>
                  <a:pt x="256594" y="127036"/>
                </a:lnTo>
                <a:lnTo>
                  <a:pt x="257808" y="133567"/>
                </a:lnTo>
                <a:lnTo>
                  <a:pt x="258525" y="140281"/>
                </a:lnTo>
                <a:lnTo>
                  <a:pt x="258525" y="154041"/>
                </a:lnTo>
                <a:lnTo>
                  <a:pt x="257808" y="160755"/>
                </a:lnTo>
                <a:lnTo>
                  <a:pt x="256594" y="167285"/>
                </a:lnTo>
                <a:lnTo>
                  <a:pt x="294322" y="188881"/>
                </a:lnTo>
                <a:lnTo>
                  <a:pt x="286906" y="201610"/>
                </a:lnTo>
                <a:close/>
              </a:path>
              <a:path w="294640" h="294639" extrusionOk="0">
                <a:moveTo>
                  <a:pt x="257201" y="252602"/>
                </a:moveTo>
                <a:lnTo>
                  <a:pt x="224145" y="233692"/>
                </a:lnTo>
                <a:lnTo>
                  <a:pt x="216566" y="233655"/>
                </a:lnTo>
                <a:lnTo>
                  <a:pt x="268239" y="233655"/>
                </a:lnTo>
                <a:lnTo>
                  <a:pt x="257201" y="252602"/>
                </a:lnTo>
                <a:close/>
              </a:path>
              <a:path w="294640" h="294639" extrusionOk="0">
                <a:moveTo>
                  <a:pt x="184282" y="294322"/>
                </a:moveTo>
                <a:lnTo>
                  <a:pt x="110039" y="294322"/>
                </a:lnTo>
                <a:lnTo>
                  <a:pt x="110039" y="256483"/>
                </a:lnTo>
                <a:lnTo>
                  <a:pt x="106287" y="249953"/>
                </a:lnTo>
                <a:lnTo>
                  <a:pt x="94183" y="244361"/>
                </a:lnTo>
                <a:lnTo>
                  <a:pt x="88646" y="241197"/>
                </a:lnTo>
                <a:lnTo>
                  <a:pt x="77737" y="233655"/>
                </a:lnTo>
                <a:lnTo>
                  <a:pt x="216566" y="233655"/>
                </a:lnTo>
                <a:lnTo>
                  <a:pt x="205676" y="241197"/>
                </a:lnTo>
                <a:lnTo>
                  <a:pt x="200139" y="244361"/>
                </a:lnTo>
                <a:lnTo>
                  <a:pt x="188035" y="249953"/>
                </a:lnTo>
                <a:lnTo>
                  <a:pt x="184282" y="256483"/>
                </a:lnTo>
                <a:lnTo>
                  <a:pt x="184282" y="2943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3aecab119be_0_174"/>
          <p:cNvSpPr/>
          <p:nvPr/>
        </p:nvSpPr>
        <p:spPr>
          <a:xfrm>
            <a:off x="8592122" y="2817914"/>
            <a:ext cx="294640" cy="294639"/>
          </a:xfrm>
          <a:custGeom>
            <a:avLst/>
            <a:gdLst/>
            <a:ahLst/>
            <a:cxnLst/>
            <a:rect l="l" t="t" r="r" b="b"/>
            <a:pathLst>
              <a:path w="294640" h="294639" extrusionOk="0">
                <a:moveTo>
                  <a:pt x="268238" y="60667"/>
                </a:moveTo>
                <a:lnTo>
                  <a:pt x="77756" y="60667"/>
                </a:lnTo>
                <a:lnTo>
                  <a:pt x="88646" y="53125"/>
                </a:lnTo>
                <a:lnTo>
                  <a:pt x="94183" y="49961"/>
                </a:lnTo>
                <a:lnTo>
                  <a:pt x="106287" y="44369"/>
                </a:lnTo>
                <a:lnTo>
                  <a:pt x="110039" y="37838"/>
                </a:lnTo>
                <a:lnTo>
                  <a:pt x="110039" y="0"/>
                </a:lnTo>
                <a:lnTo>
                  <a:pt x="184282" y="0"/>
                </a:lnTo>
                <a:lnTo>
                  <a:pt x="184282" y="37838"/>
                </a:lnTo>
                <a:lnTo>
                  <a:pt x="188035" y="44369"/>
                </a:lnTo>
                <a:lnTo>
                  <a:pt x="200139" y="49961"/>
                </a:lnTo>
                <a:lnTo>
                  <a:pt x="205676" y="53125"/>
                </a:lnTo>
                <a:lnTo>
                  <a:pt x="216584" y="60667"/>
                </a:lnTo>
                <a:lnTo>
                  <a:pt x="268238" y="60667"/>
                </a:lnTo>
                <a:close/>
              </a:path>
              <a:path w="294640" h="294639" extrusionOk="0">
                <a:moveTo>
                  <a:pt x="268238" y="60667"/>
                </a:moveTo>
                <a:lnTo>
                  <a:pt x="216584" y="60667"/>
                </a:lnTo>
                <a:lnTo>
                  <a:pt x="224144" y="60630"/>
                </a:lnTo>
                <a:lnTo>
                  <a:pt x="257201" y="41720"/>
                </a:lnTo>
                <a:lnTo>
                  <a:pt x="268238" y="60667"/>
                </a:lnTo>
                <a:close/>
              </a:path>
              <a:path w="294640" h="294639" extrusionOk="0">
                <a:moveTo>
                  <a:pt x="37121" y="252602"/>
                </a:moveTo>
                <a:lnTo>
                  <a:pt x="0" y="188881"/>
                </a:lnTo>
                <a:lnTo>
                  <a:pt x="37728" y="167285"/>
                </a:lnTo>
                <a:lnTo>
                  <a:pt x="36514" y="160755"/>
                </a:lnTo>
                <a:lnTo>
                  <a:pt x="35796" y="154041"/>
                </a:lnTo>
                <a:lnTo>
                  <a:pt x="35796" y="140281"/>
                </a:lnTo>
                <a:lnTo>
                  <a:pt x="36514" y="133567"/>
                </a:lnTo>
                <a:lnTo>
                  <a:pt x="37728" y="127036"/>
                </a:lnTo>
                <a:lnTo>
                  <a:pt x="0" y="105440"/>
                </a:lnTo>
                <a:lnTo>
                  <a:pt x="37121" y="41720"/>
                </a:lnTo>
                <a:lnTo>
                  <a:pt x="70177" y="60630"/>
                </a:lnTo>
                <a:lnTo>
                  <a:pt x="77756" y="60667"/>
                </a:lnTo>
                <a:lnTo>
                  <a:pt x="268238" y="60667"/>
                </a:lnTo>
                <a:lnTo>
                  <a:pt x="285899" y="90982"/>
                </a:lnTo>
                <a:lnTo>
                  <a:pt x="147381" y="90982"/>
                </a:lnTo>
                <a:lnTo>
                  <a:pt x="125710" y="95603"/>
                </a:lnTo>
                <a:lnTo>
                  <a:pt x="108122" y="107682"/>
                </a:lnTo>
                <a:lnTo>
                  <a:pt x="96390" y="125415"/>
                </a:lnTo>
                <a:lnTo>
                  <a:pt x="92288" y="146995"/>
                </a:lnTo>
                <a:lnTo>
                  <a:pt x="96948" y="168463"/>
                </a:lnTo>
                <a:lnTo>
                  <a:pt x="109136" y="185889"/>
                </a:lnTo>
                <a:lnTo>
                  <a:pt x="127032" y="197518"/>
                </a:lnTo>
                <a:lnTo>
                  <a:pt x="148816" y="201592"/>
                </a:lnTo>
                <a:lnTo>
                  <a:pt x="286917" y="201592"/>
                </a:lnTo>
                <a:lnTo>
                  <a:pt x="268238" y="233655"/>
                </a:lnTo>
                <a:lnTo>
                  <a:pt x="77737" y="233655"/>
                </a:lnTo>
                <a:lnTo>
                  <a:pt x="70177" y="233692"/>
                </a:lnTo>
                <a:lnTo>
                  <a:pt x="37121" y="252602"/>
                </a:lnTo>
                <a:close/>
              </a:path>
              <a:path w="294640" h="294639" extrusionOk="0">
                <a:moveTo>
                  <a:pt x="286917" y="201592"/>
                </a:moveTo>
                <a:lnTo>
                  <a:pt x="148816" y="201592"/>
                </a:lnTo>
                <a:lnTo>
                  <a:pt x="170480" y="196974"/>
                </a:lnTo>
                <a:lnTo>
                  <a:pt x="188069" y="184898"/>
                </a:lnTo>
                <a:lnTo>
                  <a:pt x="199805" y="167167"/>
                </a:lnTo>
                <a:lnTo>
                  <a:pt x="203910" y="145579"/>
                </a:lnTo>
                <a:lnTo>
                  <a:pt x="199250" y="124111"/>
                </a:lnTo>
                <a:lnTo>
                  <a:pt x="187062" y="106684"/>
                </a:lnTo>
                <a:lnTo>
                  <a:pt x="169166" y="95056"/>
                </a:lnTo>
                <a:lnTo>
                  <a:pt x="147381" y="90982"/>
                </a:lnTo>
                <a:lnTo>
                  <a:pt x="285899" y="90982"/>
                </a:lnTo>
                <a:lnTo>
                  <a:pt x="294322" y="105440"/>
                </a:lnTo>
                <a:lnTo>
                  <a:pt x="256594" y="127036"/>
                </a:lnTo>
                <a:lnTo>
                  <a:pt x="257808" y="133567"/>
                </a:lnTo>
                <a:lnTo>
                  <a:pt x="258525" y="140281"/>
                </a:lnTo>
                <a:lnTo>
                  <a:pt x="258525" y="154041"/>
                </a:lnTo>
                <a:lnTo>
                  <a:pt x="257808" y="160755"/>
                </a:lnTo>
                <a:lnTo>
                  <a:pt x="256594" y="167285"/>
                </a:lnTo>
                <a:lnTo>
                  <a:pt x="294322" y="188881"/>
                </a:lnTo>
                <a:lnTo>
                  <a:pt x="286917" y="201592"/>
                </a:lnTo>
                <a:close/>
              </a:path>
              <a:path w="294640" h="294639" extrusionOk="0">
                <a:moveTo>
                  <a:pt x="184282" y="294322"/>
                </a:moveTo>
                <a:lnTo>
                  <a:pt x="110039" y="294322"/>
                </a:lnTo>
                <a:lnTo>
                  <a:pt x="110039" y="256483"/>
                </a:lnTo>
                <a:lnTo>
                  <a:pt x="106287" y="249953"/>
                </a:lnTo>
                <a:lnTo>
                  <a:pt x="94183" y="244361"/>
                </a:lnTo>
                <a:lnTo>
                  <a:pt x="88646" y="241197"/>
                </a:lnTo>
                <a:lnTo>
                  <a:pt x="77737" y="233655"/>
                </a:lnTo>
                <a:lnTo>
                  <a:pt x="216566" y="233655"/>
                </a:lnTo>
                <a:lnTo>
                  <a:pt x="205676" y="241197"/>
                </a:lnTo>
                <a:lnTo>
                  <a:pt x="200139" y="244361"/>
                </a:lnTo>
                <a:lnTo>
                  <a:pt x="188035" y="249953"/>
                </a:lnTo>
                <a:lnTo>
                  <a:pt x="184282" y="256483"/>
                </a:lnTo>
                <a:lnTo>
                  <a:pt x="184282" y="294322"/>
                </a:lnTo>
                <a:close/>
              </a:path>
              <a:path w="294640" h="294639" extrusionOk="0">
                <a:moveTo>
                  <a:pt x="257201" y="252602"/>
                </a:moveTo>
                <a:lnTo>
                  <a:pt x="224144" y="233692"/>
                </a:lnTo>
                <a:lnTo>
                  <a:pt x="216566" y="233655"/>
                </a:lnTo>
                <a:lnTo>
                  <a:pt x="268238" y="233655"/>
                </a:lnTo>
                <a:lnTo>
                  <a:pt x="257201" y="25260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8" name="Google Shape;88;g3aecab119be_0_174"/>
          <p:cNvGrpSpPr/>
          <p:nvPr/>
        </p:nvGrpSpPr>
        <p:grpSpPr>
          <a:xfrm>
            <a:off x="8997152" y="2414159"/>
            <a:ext cx="294004" cy="477335"/>
            <a:chOff x="8997152" y="3379359"/>
            <a:chExt cx="294004" cy="477335"/>
          </a:xfrm>
        </p:grpSpPr>
        <p:pic>
          <p:nvPicPr>
            <p:cNvPr id="89" name="Google Shape;89;g3aecab119be_0_17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070395" y="3764719"/>
              <a:ext cx="147161" cy="91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" name="Google Shape;90;g3aecab119be_0_174"/>
            <p:cNvSpPr/>
            <p:nvPr/>
          </p:nvSpPr>
          <p:spPr>
            <a:xfrm>
              <a:off x="8997152" y="3379359"/>
              <a:ext cx="294004" cy="348614"/>
            </a:xfrm>
            <a:custGeom>
              <a:avLst/>
              <a:gdLst/>
              <a:ahLst/>
              <a:cxnLst/>
              <a:rect l="l" t="t" r="r" b="b"/>
              <a:pathLst>
                <a:path w="294004" h="348614" extrusionOk="0">
                  <a:moveTo>
                    <a:pt x="220404" y="348569"/>
                  </a:moveTo>
                  <a:lnTo>
                    <a:pt x="165218" y="348569"/>
                  </a:lnTo>
                  <a:lnTo>
                    <a:pt x="165218" y="232404"/>
                  </a:lnTo>
                  <a:lnTo>
                    <a:pt x="162496" y="226941"/>
                  </a:lnTo>
                  <a:lnTo>
                    <a:pt x="92778" y="174661"/>
                  </a:lnTo>
                  <a:lnTo>
                    <a:pt x="91638" y="172380"/>
                  </a:lnTo>
                  <a:lnTo>
                    <a:pt x="91638" y="147639"/>
                  </a:lnTo>
                  <a:lnTo>
                    <a:pt x="100247" y="144052"/>
                  </a:lnTo>
                  <a:lnTo>
                    <a:pt x="133818" y="177623"/>
                  </a:lnTo>
                  <a:lnTo>
                    <a:pt x="139905" y="181669"/>
                  </a:lnTo>
                  <a:lnTo>
                    <a:pt x="146823" y="183018"/>
                  </a:lnTo>
                  <a:lnTo>
                    <a:pt x="153742" y="181669"/>
                  </a:lnTo>
                  <a:lnTo>
                    <a:pt x="159829" y="177623"/>
                  </a:lnTo>
                  <a:lnTo>
                    <a:pt x="193381" y="144052"/>
                  </a:lnTo>
                  <a:lnTo>
                    <a:pt x="202009" y="147639"/>
                  </a:lnTo>
                  <a:lnTo>
                    <a:pt x="202009" y="169842"/>
                  </a:lnTo>
                  <a:lnTo>
                    <a:pt x="200390" y="172454"/>
                  </a:lnTo>
                  <a:lnTo>
                    <a:pt x="173883" y="187317"/>
                  </a:lnTo>
                  <a:lnTo>
                    <a:pt x="192057" y="219307"/>
                  </a:lnTo>
                  <a:lnTo>
                    <a:pt x="232207" y="190304"/>
                  </a:lnTo>
                  <a:lnTo>
                    <a:pt x="238799" y="166936"/>
                  </a:lnTo>
                  <a:lnTo>
                    <a:pt x="238799" y="153838"/>
                  </a:lnTo>
                  <a:lnTo>
                    <a:pt x="235304" y="136571"/>
                  </a:lnTo>
                  <a:lnTo>
                    <a:pt x="225778" y="122454"/>
                  </a:lnTo>
                  <a:lnTo>
                    <a:pt x="211661" y="112928"/>
                  </a:lnTo>
                  <a:lnTo>
                    <a:pt x="194393" y="109432"/>
                  </a:lnTo>
                  <a:lnTo>
                    <a:pt x="185661" y="110285"/>
                  </a:lnTo>
                  <a:lnTo>
                    <a:pt x="177389" y="112789"/>
                  </a:lnTo>
                  <a:lnTo>
                    <a:pt x="169769" y="116867"/>
                  </a:lnTo>
                  <a:lnTo>
                    <a:pt x="162993" y="122438"/>
                  </a:lnTo>
                  <a:lnTo>
                    <a:pt x="146823" y="138607"/>
                  </a:lnTo>
                  <a:lnTo>
                    <a:pt x="130654" y="122438"/>
                  </a:lnTo>
                  <a:lnTo>
                    <a:pt x="123877" y="116867"/>
                  </a:lnTo>
                  <a:lnTo>
                    <a:pt x="116257" y="112789"/>
                  </a:lnTo>
                  <a:lnTo>
                    <a:pt x="107986" y="110285"/>
                  </a:lnTo>
                  <a:lnTo>
                    <a:pt x="99253" y="109432"/>
                  </a:lnTo>
                  <a:lnTo>
                    <a:pt x="81986" y="112928"/>
                  </a:lnTo>
                  <a:lnTo>
                    <a:pt x="67869" y="122454"/>
                  </a:lnTo>
                  <a:lnTo>
                    <a:pt x="58343" y="136571"/>
                  </a:lnTo>
                  <a:lnTo>
                    <a:pt x="54848" y="153838"/>
                  </a:lnTo>
                  <a:lnTo>
                    <a:pt x="54848" y="170007"/>
                  </a:lnTo>
                  <a:lnTo>
                    <a:pt x="72617" y="205529"/>
                  </a:lnTo>
                  <a:lnTo>
                    <a:pt x="128428" y="247396"/>
                  </a:lnTo>
                  <a:lnTo>
                    <a:pt x="128428" y="348569"/>
                  </a:lnTo>
                  <a:lnTo>
                    <a:pt x="73243" y="348569"/>
                  </a:lnTo>
                  <a:lnTo>
                    <a:pt x="73243" y="337900"/>
                  </a:lnTo>
                  <a:lnTo>
                    <a:pt x="70589" y="311715"/>
                  </a:lnTo>
                  <a:lnTo>
                    <a:pt x="63006" y="286775"/>
                  </a:lnTo>
                  <a:lnTo>
                    <a:pt x="51063" y="263457"/>
                  </a:lnTo>
                  <a:lnTo>
                    <a:pt x="35330" y="242135"/>
                  </a:lnTo>
                  <a:lnTo>
                    <a:pt x="17690" y="216759"/>
                  </a:lnTo>
                  <a:lnTo>
                    <a:pt x="5654" y="187878"/>
                  </a:lnTo>
                  <a:lnTo>
                    <a:pt x="0" y="156253"/>
                  </a:lnTo>
                  <a:lnTo>
                    <a:pt x="1502" y="122640"/>
                  </a:lnTo>
                  <a:lnTo>
                    <a:pt x="16708" y="77345"/>
                  </a:lnTo>
                  <a:lnTo>
                    <a:pt x="45257" y="39880"/>
                  </a:lnTo>
                  <a:lnTo>
                    <a:pt x="84060" y="13135"/>
                  </a:lnTo>
                  <a:lnTo>
                    <a:pt x="130029" y="0"/>
                  </a:lnTo>
                  <a:lnTo>
                    <a:pt x="181177" y="3094"/>
                  </a:lnTo>
                  <a:lnTo>
                    <a:pt x="226100" y="22218"/>
                  </a:lnTo>
                  <a:lnTo>
                    <a:pt x="261845" y="54417"/>
                  </a:lnTo>
                  <a:lnTo>
                    <a:pt x="285457" y="96737"/>
                  </a:lnTo>
                  <a:lnTo>
                    <a:pt x="293985" y="146223"/>
                  </a:lnTo>
                  <a:lnTo>
                    <a:pt x="291497" y="173273"/>
                  </a:lnTo>
                  <a:lnTo>
                    <a:pt x="284332" y="198672"/>
                  </a:lnTo>
                  <a:lnTo>
                    <a:pt x="272938" y="221980"/>
                  </a:lnTo>
                  <a:lnTo>
                    <a:pt x="242141" y="263862"/>
                  </a:lnTo>
                  <a:lnTo>
                    <a:pt x="230386" y="287033"/>
                  </a:lnTo>
                  <a:lnTo>
                    <a:pt x="222980" y="311839"/>
                  </a:lnTo>
                  <a:lnTo>
                    <a:pt x="220404" y="337845"/>
                  </a:lnTo>
                  <a:lnTo>
                    <a:pt x="220404" y="3485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1" name="Google Shape;91;g3aecab119be_0_174"/>
          <p:cNvSpPr/>
          <p:nvPr/>
        </p:nvSpPr>
        <p:spPr>
          <a:xfrm>
            <a:off x="9125580" y="3268050"/>
            <a:ext cx="36829" cy="55245"/>
          </a:xfrm>
          <a:custGeom>
            <a:avLst/>
            <a:gdLst/>
            <a:ahLst/>
            <a:cxnLst/>
            <a:rect l="l" t="t" r="r" b="b"/>
            <a:pathLst>
              <a:path w="36829" h="55245" extrusionOk="0">
                <a:moveTo>
                  <a:pt x="36790" y="55185"/>
                </a:moveTo>
                <a:lnTo>
                  <a:pt x="0" y="55185"/>
                </a:lnTo>
                <a:lnTo>
                  <a:pt x="0" y="0"/>
                </a:lnTo>
                <a:lnTo>
                  <a:pt x="36790" y="0"/>
                </a:lnTo>
                <a:lnTo>
                  <a:pt x="36790" y="5518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g3aecab119be_0_174"/>
          <p:cNvSpPr/>
          <p:nvPr/>
        </p:nvSpPr>
        <p:spPr>
          <a:xfrm>
            <a:off x="9346323" y="2541987"/>
            <a:ext cx="55245" cy="36829"/>
          </a:xfrm>
          <a:custGeom>
            <a:avLst/>
            <a:gdLst/>
            <a:ahLst/>
            <a:cxnLst/>
            <a:rect l="l" t="t" r="r" b="b"/>
            <a:pathLst>
              <a:path w="55245" h="36829" extrusionOk="0">
                <a:moveTo>
                  <a:pt x="55185" y="36790"/>
                </a:moveTo>
                <a:lnTo>
                  <a:pt x="0" y="36790"/>
                </a:lnTo>
                <a:lnTo>
                  <a:pt x="0" y="0"/>
                </a:lnTo>
                <a:lnTo>
                  <a:pt x="55185" y="0"/>
                </a:lnTo>
                <a:lnTo>
                  <a:pt x="55185" y="3679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g3aecab119be_0_174"/>
          <p:cNvSpPr/>
          <p:nvPr/>
        </p:nvSpPr>
        <p:spPr>
          <a:xfrm>
            <a:off x="8886444" y="2541987"/>
            <a:ext cx="55245" cy="36829"/>
          </a:xfrm>
          <a:custGeom>
            <a:avLst/>
            <a:gdLst/>
            <a:ahLst/>
            <a:cxnLst/>
            <a:rect l="l" t="t" r="r" b="b"/>
            <a:pathLst>
              <a:path w="55245" h="36829" extrusionOk="0">
                <a:moveTo>
                  <a:pt x="55185" y="36790"/>
                </a:moveTo>
                <a:lnTo>
                  <a:pt x="0" y="36790"/>
                </a:lnTo>
                <a:lnTo>
                  <a:pt x="0" y="0"/>
                </a:lnTo>
                <a:lnTo>
                  <a:pt x="55185" y="0"/>
                </a:lnTo>
                <a:lnTo>
                  <a:pt x="55185" y="3679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3aecab119be_0_174"/>
          <p:cNvSpPr/>
          <p:nvPr/>
        </p:nvSpPr>
        <p:spPr>
          <a:xfrm>
            <a:off x="9274040" y="2690464"/>
            <a:ext cx="65404" cy="65404"/>
          </a:xfrm>
          <a:custGeom>
            <a:avLst/>
            <a:gdLst/>
            <a:ahLst/>
            <a:cxnLst/>
            <a:rect l="l" t="t" r="r" b="b"/>
            <a:pathLst>
              <a:path w="65404" h="65404" extrusionOk="0">
                <a:moveTo>
                  <a:pt x="65036" y="39021"/>
                </a:moveTo>
                <a:lnTo>
                  <a:pt x="39022" y="65036"/>
                </a:lnTo>
                <a:lnTo>
                  <a:pt x="0" y="26015"/>
                </a:lnTo>
                <a:lnTo>
                  <a:pt x="26014" y="0"/>
                </a:lnTo>
                <a:lnTo>
                  <a:pt x="65036" y="3902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3aecab119be_0_174"/>
          <p:cNvSpPr/>
          <p:nvPr/>
        </p:nvSpPr>
        <p:spPr>
          <a:xfrm>
            <a:off x="8948863" y="2365269"/>
            <a:ext cx="65404" cy="65404"/>
          </a:xfrm>
          <a:custGeom>
            <a:avLst/>
            <a:gdLst/>
            <a:ahLst/>
            <a:cxnLst/>
            <a:rect l="l" t="t" r="r" b="b"/>
            <a:pathLst>
              <a:path w="65404" h="65404" extrusionOk="0">
                <a:moveTo>
                  <a:pt x="65036" y="39021"/>
                </a:moveTo>
                <a:lnTo>
                  <a:pt x="39022" y="65036"/>
                </a:lnTo>
                <a:lnTo>
                  <a:pt x="0" y="26015"/>
                </a:lnTo>
                <a:lnTo>
                  <a:pt x="26014" y="0"/>
                </a:lnTo>
                <a:lnTo>
                  <a:pt x="65036" y="3902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3aecab119be_0_174"/>
          <p:cNvSpPr/>
          <p:nvPr/>
        </p:nvSpPr>
        <p:spPr>
          <a:xfrm>
            <a:off x="9274040" y="2365274"/>
            <a:ext cx="65404" cy="65404"/>
          </a:xfrm>
          <a:custGeom>
            <a:avLst/>
            <a:gdLst/>
            <a:ahLst/>
            <a:cxnLst/>
            <a:rect l="l" t="t" r="r" b="b"/>
            <a:pathLst>
              <a:path w="65404" h="65404" extrusionOk="0">
                <a:moveTo>
                  <a:pt x="65036" y="26014"/>
                </a:moveTo>
                <a:lnTo>
                  <a:pt x="26015" y="65036"/>
                </a:lnTo>
                <a:lnTo>
                  <a:pt x="0" y="39022"/>
                </a:lnTo>
                <a:lnTo>
                  <a:pt x="39021" y="0"/>
                </a:lnTo>
                <a:lnTo>
                  <a:pt x="65036" y="260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3aecab119be_0_174"/>
          <p:cNvSpPr/>
          <p:nvPr/>
        </p:nvSpPr>
        <p:spPr>
          <a:xfrm>
            <a:off x="8948845" y="2690451"/>
            <a:ext cx="65404" cy="65404"/>
          </a:xfrm>
          <a:custGeom>
            <a:avLst/>
            <a:gdLst/>
            <a:ahLst/>
            <a:cxnLst/>
            <a:rect l="l" t="t" r="r" b="b"/>
            <a:pathLst>
              <a:path w="65404" h="65404" extrusionOk="0">
                <a:moveTo>
                  <a:pt x="65036" y="26014"/>
                </a:moveTo>
                <a:lnTo>
                  <a:pt x="26015" y="65036"/>
                </a:lnTo>
                <a:lnTo>
                  <a:pt x="0" y="39022"/>
                </a:lnTo>
                <a:lnTo>
                  <a:pt x="39021" y="0"/>
                </a:lnTo>
                <a:lnTo>
                  <a:pt x="65036" y="260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8" name="Google Shape;98;g3aecab119be_0_17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58704" y="3114003"/>
            <a:ext cx="125252" cy="82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g3aecab119be_0_17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303995" y="3114738"/>
            <a:ext cx="123909" cy="81766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g3aecab119be_0_174"/>
          <p:cNvSpPr/>
          <p:nvPr/>
        </p:nvSpPr>
        <p:spPr>
          <a:xfrm>
            <a:off x="8610517" y="3194469"/>
            <a:ext cx="1067434" cy="554354"/>
          </a:xfrm>
          <a:custGeom>
            <a:avLst/>
            <a:gdLst/>
            <a:ahLst/>
            <a:cxnLst/>
            <a:rect l="l" t="t" r="r" b="b"/>
            <a:pathLst>
              <a:path w="1067434" h="554354" extrusionOk="0">
                <a:moveTo>
                  <a:pt x="1063368" y="554117"/>
                </a:moveTo>
                <a:lnTo>
                  <a:pt x="1026872" y="549592"/>
                </a:lnTo>
                <a:lnTo>
                  <a:pt x="1028289" y="536462"/>
                </a:lnTo>
                <a:lnTo>
                  <a:pt x="1029307" y="523234"/>
                </a:lnTo>
                <a:lnTo>
                  <a:pt x="1029922" y="509954"/>
                </a:lnTo>
                <a:lnTo>
                  <a:pt x="1030128" y="496669"/>
                </a:lnTo>
                <a:lnTo>
                  <a:pt x="1027559" y="449716"/>
                </a:lnTo>
                <a:lnTo>
                  <a:pt x="1020020" y="404104"/>
                </a:lnTo>
                <a:lnTo>
                  <a:pt x="1007762" y="360066"/>
                </a:lnTo>
                <a:lnTo>
                  <a:pt x="991036" y="317835"/>
                </a:lnTo>
                <a:lnTo>
                  <a:pt x="970095" y="277643"/>
                </a:lnTo>
                <a:lnTo>
                  <a:pt x="945190" y="239725"/>
                </a:lnTo>
                <a:lnTo>
                  <a:pt x="916572" y="204312"/>
                </a:lnTo>
                <a:lnTo>
                  <a:pt x="884494" y="171638"/>
                </a:lnTo>
                <a:lnTo>
                  <a:pt x="849206" y="141935"/>
                </a:lnTo>
                <a:lnTo>
                  <a:pt x="810960" y="115437"/>
                </a:lnTo>
                <a:lnTo>
                  <a:pt x="770008" y="92377"/>
                </a:lnTo>
                <a:lnTo>
                  <a:pt x="726601" y="72987"/>
                </a:lnTo>
                <a:lnTo>
                  <a:pt x="680991" y="57500"/>
                </a:lnTo>
                <a:lnTo>
                  <a:pt x="633430" y="46150"/>
                </a:lnTo>
                <a:lnTo>
                  <a:pt x="584169" y="39169"/>
                </a:lnTo>
                <a:lnTo>
                  <a:pt x="533459" y="36790"/>
                </a:lnTo>
                <a:lnTo>
                  <a:pt x="482749" y="39169"/>
                </a:lnTo>
                <a:lnTo>
                  <a:pt x="433488" y="46150"/>
                </a:lnTo>
                <a:lnTo>
                  <a:pt x="385927" y="57500"/>
                </a:lnTo>
                <a:lnTo>
                  <a:pt x="340317" y="72987"/>
                </a:lnTo>
                <a:lnTo>
                  <a:pt x="296910" y="92377"/>
                </a:lnTo>
                <a:lnTo>
                  <a:pt x="255958" y="115437"/>
                </a:lnTo>
                <a:lnTo>
                  <a:pt x="217712" y="141935"/>
                </a:lnTo>
                <a:lnTo>
                  <a:pt x="182424" y="171638"/>
                </a:lnTo>
                <a:lnTo>
                  <a:pt x="150346" y="204312"/>
                </a:lnTo>
                <a:lnTo>
                  <a:pt x="121728" y="239725"/>
                </a:lnTo>
                <a:lnTo>
                  <a:pt x="96823" y="277643"/>
                </a:lnTo>
                <a:lnTo>
                  <a:pt x="75882" y="317835"/>
                </a:lnTo>
                <a:lnTo>
                  <a:pt x="59156" y="360066"/>
                </a:lnTo>
                <a:lnTo>
                  <a:pt x="46898" y="404104"/>
                </a:lnTo>
                <a:lnTo>
                  <a:pt x="39359" y="449716"/>
                </a:lnTo>
                <a:lnTo>
                  <a:pt x="36790" y="496669"/>
                </a:lnTo>
                <a:lnTo>
                  <a:pt x="36996" y="509954"/>
                </a:lnTo>
                <a:lnTo>
                  <a:pt x="37611" y="523234"/>
                </a:lnTo>
                <a:lnTo>
                  <a:pt x="38629" y="536462"/>
                </a:lnTo>
                <a:lnTo>
                  <a:pt x="40046" y="549592"/>
                </a:lnTo>
                <a:lnTo>
                  <a:pt x="3531" y="554117"/>
                </a:lnTo>
                <a:lnTo>
                  <a:pt x="1986" y="539863"/>
                </a:lnTo>
                <a:lnTo>
                  <a:pt x="882" y="525503"/>
                </a:lnTo>
                <a:lnTo>
                  <a:pt x="220" y="511088"/>
                </a:lnTo>
                <a:lnTo>
                  <a:pt x="0" y="496669"/>
                </a:lnTo>
                <a:lnTo>
                  <a:pt x="2184" y="451526"/>
                </a:lnTo>
                <a:lnTo>
                  <a:pt x="8610" y="407507"/>
                </a:lnTo>
                <a:lnTo>
                  <a:pt x="19087" y="364786"/>
                </a:lnTo>
                <a:lnTo>
                  <a:pt x="33428" y="323540"/>
                </a:lnTo>
                <a:lnTo>
                  <a:pt x="51440" y="283948"/>
                </a:lnTo>
                <a:lnTo>
                  <a:pt x="72936" y="246184"/>
                </a:lnTo>
                <a:lnTo>
                  <a:pt x="97724" y="210426"/>
                </a:lnTo>
                <a:lnTo>
                  <a:pt x="125615" y="176850"/>
                </a:lnTo>
                <a:lnTo>
                  <a:pt x="156420" y="145634"/>
                </a:lnTo>
                <a:lnTo>
                  <a:pt x="189949" y="116953"/>
                </a:lnTo>
                <a:lnTo>
                  <a:pt x="226012" y="90985"/>
                </a:lnTo>
                <a:lnTo>
                  <a:pt x="264418" y="67906"/>
                </a:lnTo>
                <a:lnTo>
                  <a:pt x="304979" y="47893"/>
                </a:lnTo>
                <a:lnTo>
                  <a:pt x="347505" y="31123"/>
                </a:lnTo>
                <a:lnTo>
                  <a:pt x="391806" y="17771"/>
                </a:lnTo>
                <a:lnTo>
                  <a:pt x="437691" y="8016"/>
                </a:lnTo>
                <a:lnTo>
                  <a:pt x="484972" y="2033"/>
                </a:lnTo>
                <a:lnTo>
                  <a:pt x="533459" y="0"/>
                </a:lnTo>
                <a:lnTo>
                  <a:pt x="581946" y="2033"/>
                </a:lnTo>
                <a:lnTo>
                  <a:pt x="629227" y="8016"/>
                </a:lnTo>
                <a:lnTo>
                  <a:pt x="675112" y="17771"/>
                </a:lnTo>
                <a:lnTo>
                  <a:pt x="719413" y="31123"/>
                </a:lnTo>
                <a:lnTo>
                  <a:pt x="761939" y="47893"/>
                </a:lnTo>
                <a:lnTo>
                  <a:pt x="802500" y="67906"/>
                </a:lnTo>
                <a:lnTo>
                  <a:pt x="840906" y="90985"/>
                </a:lnTo>
                <a:lnTo>
                  <a:pt x="876969" y="116953"/>
                </a:lnTo>
                <a:lnTo>
                  <a:pt x="910498" y="145634"/>
                </a:lnTo>
                <a:lnTo>
                  <a:pt x="941303" y="176850"/>
                </a:lnTo>
                <a:lnTo>
                  <a:pt x="969194" y="210426"/>
                </a:lnTo>
                <a:lnTo>
                  <a:pt x="993982" y="246184"/>
                </a:lnTo>
                <a:lnTo>
                  <a:pt x="1015478" y="283948"/>
                </a:lnTo>
                <a:lnTo>
                  <a:pt x="1033490" y="323540"/>
                </a:lnTo>
                <a:lnTo>
                  <a:pt x="1047831" y="364786"/>
                </a:lnTo>
                <a:lnTo>
                  <a:pt x="1058308" y="407507"/>
                </a:lnTo>
                <a:lnTo>
                  <a:pt x="1064734" y="451526"/>
                </a:lnTo>
                <a:lnTo>
                  <a:pt x="1066919" y="496669"/>
                </a:lnTo>
                <a:lnTo>
                  <a:pt x="1066698" y="511088"/>
                </a:lnTo>
                <a:lnTo>
                  <a:pt x="1066033" y="525503"/>
                </a:lnTo>
                <a:lnTo>
                  <a:pt x="1064924" y="539863"/>
                </a:lnTo>
                <a:lnTo>
                  <a:pt x="1063368" y="55411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1" name="Google Shape;101;g3aecab119be_0_17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033605" y="2946680"/>
            <a:ext cx="220741" cy="386298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g3aecab119be_0_174"/>
          <p:cNvSpPr txBox="1">
            <a:spLocks noGrp="1"/>
          </p:cNvSpPr>
          <p:nvPr>
            <p:ph type="sldNum" idx="12"/>
          </p:nvPr>
        </p:nvSpPr>
        <p:spPr>
          <a:xfrm>
            <a:off x="13167361" y="9896594"/>
            <a:ext cx="4206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  <p:sp>
        <p:nvSpPr>
          <p:cNvPr id="103" name="Google Shape;103;g3aecab119be_0_174"/>
          <p:cNvSpPr txBox="1"/>
          <p:nvPr/>
        </p:nvSpPr>
        <p:spPr>
          <a:xfrm>
            <a:off x="792030" y="1872675"/>
            <a:ext cx="16667100" cy="5909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The Development of Securities Crowdfunding Industry in Indonesia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5000" b="1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5000" b="1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Presented at</a:t>
            </a:r>
          </a:p>
          <a:p>
            <a:pPr lvl="0" algn="ctr"/>
            <a:r>
              <a:rPr lang="en-US" sz="36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26th Meeting of the COMCEC Financial Cooperation Working Group</a:t>
            </a:r>
          </a:p>
          <a:p>
            <a:pPr lvl="0" algn="ctr"/>
            <a:r>
              <a:rPr lang="en-US" sz="2800" b="1" dirty="0"/>
              <a:t>"Potential of Crowdfunding for Economic Development in the OIC Member Countries"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September 21-22, 2026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Ankara, </a:t>
            </a:r>
            <a:r>
              <a:rPr lang="en-US" sz="2800" b="1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Turkiye</a:t>
            </a:r>
            <a:endParaRPr sz="2800" b="1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00C1E2-01E5-6F9B-5851-4354AD22E36E}"/>
              </a:ext>
            </a:extLst>
          </p:cNvPr>
          <p:cNvSpPr txBox="1"/>
          <p:nvPr/>
        </p:nvSpPr>
        <p:spPr>
          <a:xfrm>
            <a:off x="8438147" y="2483853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4" name="TextBox 15">
            <a:extLst>
              <a:ext uri="{FF2B5EF4-FFF2-40B4-BE49-F238E27FC236}">
                <a16:creationId xmlns:a16="http://schemas.microsoft.com/office/drawing/2014/main" id="{7AB39C6D-4AEF-666B-938C-C7645BD595E4}"/>
              </a:ext>
            </a:extLst>
          </p:cNvPr>
          <p:cNvSpPr txBox="1"/>
          <p:nvPr/>
        </p:nvSpPr>
        <p:spPr>
          <a:xfrm>
            <a:off x="2998187" y="8231106"/>
            <a:ext cx="1188700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200" b="1" dirty="0" err="1">
                <a:latin typeface="Aptos" panose="020B0004020202020204" pitchFamily="34" charset="0"/>
                <a:cs typeface="Arial" panose="020B0604020202020204" pitchFamily="34" charset="0"/>
              </a:rPr>
              <a:t>Noviyanto</a:t>
            </a:r>
            <a:r>
              <a:rPr lang="en-US" sz="3200" b="1" dirty="0">
                <a:latin typeface="Aptos" panose="020B0004020202020204" pitchFamily="34" charset="0"/>
                <a:cs typeface="Arial" panose="020B0604020202020204" pitchFamily="34" charset="0"/>
              </a:rPr>
              <a:t> Utomo</a:t>
            </a:r>
            <a:endParaRPr lang="en-US" sz="3200" b="1" dirty="0">
              <a:solidFill>
                <a:srgbClr val="000000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Deputy Director of Securities Crowdfunding Supervision</a:t>
            </a:r>
          </a:p>
          <a:p>
            <a:pPr algn="ctr"/>
            <a:r>
              <a:rPr lang="en-US" sz="2800" dirty="0">
                <a:latin typeface="Aptos" panose="020B0004020202020204" pitchFamily="34" charset="0"/>
                <a:cs typeface="Arial" panose="020B0604020202020204" pitchFamily="34" charset="0"/>
              </a:rPr>
              <a:t>Indonesia Financial Services Authorithy</a:t>
            </a:r>
            <a:endParaRPr lang="en-US" sz="2800" dirty="0">
              <a:solidFill>
                <a:srgbClr val="000000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5E384CB3-DC61-2800-5715-C37822826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aecab119be_0_198">
            <a:extLst>
              <a:ext uri="{FF2B5EF4-FFF2-40B4-BE49-F238E27FC236}">
                <a16:creationId xmlns:a16="http://schemas.microsoft.com/office/drawing/2014/main" id="{4294577B-E0E8-779A-5B39-BECF19E4899C}"/>
              </a:ext>
            </a:extLst>
          </p:cNvPr>
          <p:cNvSpPr txBox="1"/>
          <p:nvPr/>
        </p:nvSpPr>
        <p:spPr>
          <a:xfrm>
            <a:off x="3255036" y="729382"/>
            <a:ext cx="1343617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3200" b="1" u="sng" dirty="0">
                <a:latin typeface="Leelawadee UI" panose="020B0502040204020203" pitchFamily="34" charset="-34"/>
                <a:cs typeface="Leelawadee UI" panose="020B0502040204020203" pitchFamily="34" charset="-34"/>
              </a:rPr>
              <a:t>Securities Crowdfunding Landscape</a:t>
            </a:r>
            <a:endParaRPr lang="en-ID" sz="3200" b="1" i="1" u="sng" dirty="0">
              <a:latin typeface="Leelawadee UI" panose="020B0502040204020203" pitchFamily="34" charset="-34"/>
              <a:cs typeface="Leelawadee UI" panose="020B0502040204020203" pitchFamily="34" charset="-34"/>
            </a:endParaRPr>
          </a:p>
        </p:txBody>
      </p:sp>
      <p:sp>
        <p:nvSpPr>
          <p:cNvPr id="128" name="Google Shape;128;g3aecab119be_0_198">
            <a:extLst>
              <a:ext uri="{FF2B5EF4-FFF2-40B4-BE49-F238E27FC236}">
                <a16:creationId xmlns:a16="http://schemas.microsoft.com/office/drawing/2014/main" id="{B2D1CF02-E414-51EA-F992-6E62634DFE4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3167361" y="9896594"/>
            <a:ext cx="4206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DED200-62DF-0DAD-3E19-C27E2FF03D55}"/>
              </a:ext>
            </a:extLst>
          </p:cNvPr>
          <p:cNvSpPr txBox="1"/>
          <p:nvPr/>
        </p:nvSpPr>
        <p:spPr>
          <a:xfrm>
            <a:off x="324703" y="7775735"/>
            <a:ext cx="5254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*Data August, 31, 2026</a:t>
            </a:r>
          </a:p>
          <a:p>
            <a:r>
              <a:rPr lang="en-US" dirty="0"/>
              <a:t>**Kurs USD to IDR, September 9, 2026, 1 USD = 17.541 IDR</a:t>
            </a:r>
            <a:endParaRPr lang="en-ID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FD821AA-5688-839B-4908-89A18D94FC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703" y="2357376"/>
            <a:ext cx="17638594" cy="5153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450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019D65CC-14DC-229E-6F1B-CDA06988F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aecab119be_0_198">
            <a:extLst>
              <a:ext uri="{FF2B5EF4-FFF2-40B4-BE49-F238E27FC236}">
                <a16:creationId xmlns:a16="http://schemas.microsoft.com/office/drawing/2014/main" id="{2C8D0E65-FCC8-96DB-5929-01D86FB4B349}"/>
              </a:ext>
            </a:extLst>
          </p:cNvPr>
          <p:cNvSpPr txBox="1"/>
          <p:nvPr/>
        </p:nvSpPr>
        <p:spPr>
          <a:xfrm>
            <a:off x="3255036" y="729382"/>
            <a:ext cx="1343617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3200" b="1" u="sng" dirty="0">
                <a:latin typeface="Leelawadee UI" panose="020B0502040204020203" pitchFamily="34" charset="-34"/>
                <a:cs typeface="Leelawadee UI" panose="020B0502040204020203" pitchFamily="34" charset="-34"/>
              </a:rPr>
              <a:t>Securities Crowdfunding Landscape</a:t>
            </a:r>
            <a:endParaRPr lang="en-ID" sz="3200" b="1" i="1" u="sng" dirty="0">
              <a:latin typeface="Leelawadee UI" panose="020B0502040204020203" pitchFamily="34" charset="-34"/>
              <a:cs typeface="Leelawadee UI" panose="020B0502040204020203" pitchFamily="34" charset="-34"/>
            </a:endParaRPr>
          </a:p>
        </p:txBody>
      </p:sp>
      <p:sp>
        <p:nvSpPr>
          <p:cNvPr id="128" name="Google Shape;128;g3aecab119be_0_198">
            <a:extLst>
              <a:ext uri="{FF2B5EF4-FFF2-40B4-BE49-F238E27FC236}">
                <a16:creationId xmlns:a16="http://schemas.microsoft.com/office/drawing/2014/main" id="{3B657A59-DF0F-E512-607D-1A4E9D44968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3167361" y="9896594"/>
            <a:ext cx="4206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CD2C5E88-B7CB-3A9B-9679-CCE43DAA5A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7396174"/>
              </p:ext>
            </p:extLst>
          </p:nvPr>
        </p:nvGraphicFramePr>
        <p:xfrm>
          <a:off x="484494" y="1528550"/>
          <a:ext cx="8537585" cy="3614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D9EBC4B-3720-1215-022A-F51BD79CB56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9906581"/>
              </p:ext>
            </p:extLst>
          </p:nvPr>
        </p:nvGraphicFramePr>
        <p:xfrm>
          <a:off x="10134599" y="1528550"/>
          <a:ext cx="7239061" cy="3614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DB71769-E797-883C-9391-4F0D8B66C08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1409384"/>
              </p:ext>
            </p:extLst>
          </p:nvPr>
        </p:nvGraphicFramePr>
        <p:xfrm>
          <a:off x="484494" y="5341619"/>
          <a:ext cx="8659505" cy="43209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7EDC2F7-BFD2-E5BC-FA2F-8CDD930E566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0641662"/>
              </p:ext>
            </p:extLst>
          </p:nvPr>
        </p:nvGraphicFramePr>
        <p:xfrm>
          <a:off x="10134600" y="5459104"/>
          <a:ext cx="7376160" cy="42035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205111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E43707B8-2542-B2F2-C600-8C4001B8E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aecab119be_0_198">
            <a:extLst>
              <a:ext uri="{FF2B5EF4-FFF2-40B4-BE49-F238E27FC236}">
                <a16:creationId xmlns:a16="http://schemas.microsoft.com/office/drawing/2014/main" id="{7FAEF98D-0D47-43FB-AFFD-E39603732F82}"/>
              </a:ext>
            </a:extLst>
          </p:cNvPr>
          <p:cNvSpPr txBox="1"/>
          <p:nvPr/>
        </p:nvSpPr>
        <p:spPr>
          <a:xfrm>
            <a:off x="3255036" y="729382"/>
            <a:ext cx="1334854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u="sng" dirty="0">
                <a:solidFill>
                  <a:schemeClr val="dk1"/>
                </a:solidFill>
                <a:ea typeface="Trebuchet MS"/>
              </a:rPr>
              <a:t>Evolution of SCF Regulation</a:t>
            </a:r>
            <a:endParaRPr sz="3200" b="1" u="sng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8" name="Google Shape;128;g3aecab119be_0_198">
            <a:extLst>
              <a:ext uri="{FF2B5EF4-FFF2-40B4-BE49-F238E27FC236}">
                <a16:creationId xmlns:a16="http://schemas.microsoft.com/office/drawing/2014/main" id="{42A48BEC-EE2C-B038-B3C3-91302B8FC52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3167361" y="9896594"/>
            <a:ext cx="4206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1E008D4-5748-2FF5-D55C-1F4B52A5EF18}"/>
              </a:ext>
            </a:extLst>
          </p:cNvPr>
          <p:cNvGrpSpPr/>
          <p:nvPr/>
        </p:nvGrpSpPr>
        <p:grpSpPr>
          <a:xfrm>
            <a:off x="434644" y="2703632"/>
            <a:ext cx="5802443" cy="6530988"/>
            <a:chOff x="646606" y="2718712"/>
            <a:chExt cx="3868295" cy="4353992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5579C5A-C0D8-6106-7ACD-98880C7FDFE0}"/>
                </a:ext>
              </a:extLst>
            </p:cNvPr>
            <p:cNvSpPr/>
            <p:nvPr/>
          </p:nvSpPr>
          <p:spPr>
            <a:xfrm>
              <a:off x="772286" y="3189072"/>
              <a:ext cx="3600000" cy="38836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286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sz="2100" dirty="0"/>
            </a:p>
          </p:txBody>
        </p:sp>
        <p:sp>
          <p:nvSpPr>
            <p:cNvPr id="21" name="Arrow: Pentagon 2">
              <a:extLst>
                <a:ext uri="{FF2B5EF4-FFF2-40B4-BE49-F238E27FC236}">
                  <a16:creationId xmlns:a16="http://schemas.microsoft.com/office/drawing/2014/main" id="{C4C05049-171F-2326-2B8D-A237F609A6B8}"/>
                </a:ext>
              </a:extLst>
            </p:cNvPr>
            <p:cNvSpPr/>
            <p:nvPr/>
          </p:nvSpPr>
          <p:spPr>
            <a:xfrm>
              <a:off x="646606" y="2718712"/>
              <a:ext cx="3868295" cy="470359"/>
            </a:xfrm>
            <a:prstGeom prst="homePlat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b="1" i="1" dirty="0">
                  <a:solidFill>
                    <a:schemeClr val="bg1"/>
                  </a:solidFill>
                </a:rPr>
                <a:t>Equity Crowdfunding </a:t>
              </a:r>
              <a:r>
                <a:rPr lang="en-US" sz="2100" b="1" dirty="0">
                  <a:solidFill>
                    <a:schemeClr val="bg1"/>
                  </a:solidFill>
                </a:rPr>
                <a:t>(ECF)</a:t>
              </a:r>
              <a:endParaRPr lang="en-ID" sz="2100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5D0F47F-2886-732A-2F9C-07EF5EA821D1}"/>
                </a:ext>
              </a:extLst>
            </p:cNvPr>
            <p:cNvSpPr/>
            <p:nvPr/>
          </p:nvSpPr>
          <p:spPr>
            <a:xfrm>
              <a:off x="851636" y="3388036"/>
              <a:ext cx="3395830" cy="22775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ID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Clause: </a:t>
              </a:r>
            </a:p>
            <a:p>
              <a:pPr algn="just"/>
              <a:r>
                <a:rPr lang="en-ID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POJK 37/2018 concerning Information Technology-Based Crowdfunding Services through Share Offerings (Equity Crowdfunding).</a:t>
              </a:r>
              <a:endParaRPr lang="en-ID" sz="2400" b="1" i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428646" indent="-428646" algn="just">
                <a:buFont typeface="Wingdings" pitchFamily="2" charset="2"/>
                <a:buChar char="ü"/>
              </a:pPr>
              <a:r>
                <a:rPr lang="en-ID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Facilitates start-ups and MSMEs in obtaining funds through the issuance of </a:t>
              </a:r>
              <a:r>
                <a:rPr lang="en-ID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shares</a:t>
              </a:r>
              <a:r>
                <a:rPr lang="en-ID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 in the capital market.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FC39CEA7-8F89-DFD0-3493-B5886FB7C607}"/>
              </a:ext>
            </a:extLst>
          </p:cNvPr>
          <p:cNvSpPr txBox="1"/>
          <p:nvPr/>
        </p:nvSpPr>
        <p:spPr>
          <a:xfrm>
            <a:off x="1989097" y="1766453"/>
            <a:ext cx="2668145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Abadi" panose="020B0604020104020204" pitchFamily="34" charset="0"/>
              </a:rPr>
              <a:t>2018</a:t>
            </a:r>
            <a:endParaRPr lang="en-ID" sz="4800" b="1" dirty="0">
              <a:latin typeface="Abadi" panose="020B0604020104020204" pitchFamily="34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5E9407D-F86D-2B7A-AEA3-697122ACC46E}"/>
              </a:ext>
            </a:extLst>
          </p:cNvPr>
          <p:cNvGrpSpPr/>
          <p:nvPr/>
        </p:nvGrpSpPr>
        <p:grpSpPr>
          <a:xfrm>
            <a:off x="6425611" y="2663621"/>
            <a:ext cx="5802443" cy="6570998"/>
            <a:chOff x="789218" y="2715365"/>
            <a:chExt cx="3868295" cy="4759366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DA29E3D-1776-CA4F-1E92-B6C06A100964}"/>
                </a:ext>
              </a:extLst>
            </p:cNvPr>
            <p:cNvSpPr/>
            <p:nvPr/>
          </p:nvSpPr>
          <p:spPr>
            <a:xfrm>
              <a:off x="930080" y="3108958"/>
              <a:ext cx="3600000" cy="43657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286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sz="2100" dirty="0"/>
            </a:p>
          </p:txBody>
        </p:sp>
        <p:sp>
          <p:nvSpPr>
            <p:cNvPr id="29" name="Arrow: Pentagon 19">
              <a:extLst>
                <a:ext uri="{FF2B5EF4-FFF2-40B4-BE49-F238E27FC236}">
                  <a16:creationId xmlns:a16="http://schemas.microsoft.com/office/drawing/2014/main" id="{CFA18F24-0047-8A69-C829-E6F77C8479CD}"/>
                </a:ext>
              </a:extLst>
            </p:cNvPr>
            <p:cNvSpPr/>
            <p:nvPr/>
          </p:nvSpPr>
          <p:spPr>
            <a:xfrm>
              <a:off x="789218" y="2715365"/>
              <a:ext cx="3868295" cy="540000"/>
            </a:xfrm>
            <a:prstGeom prst="homePlat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671513" indent="-457200"/>
              <a:r>
                <a:rPr lang="en-US" sz="2100" b="1" i="1" dirty="0">
                  <a:solidFill>
                    <a:schemeClr val="bg1"/>
                  </a:solidFill>
                </a:rPr>
                <a:t>Securities Crowdfunding </a:t>
              </a:r>
              <a:r>
                <a:rPr lang="en-US" sz="2100" b="1" dirty="0">
                  <a:solidFill>
                    <a:schemeClr val="bg1"/>
                  </a:solidFill>
                </a:rPr>
                <a:t>(SCF)</a:t>
              </a:r>
              <a:endParaRPr lang="en-ID" sz="2100" b="1" dirty="0">
                <a:solidFill>
                  <a:schemeClr val="bg1"/>
                </a:solidFill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7497573B-92D2-00BC-339A-3AD538A7960E}"/>
                </a:ext>
              </a:extLst>
            </p:cNvPr>
            <p:cNvSpPr/>
            <p:nvPr/>
          </p:nvSpPr>
          <p:spPr>
            <a:xfrm>
              <a:off x="1072694" y="3331027"/>
              <a:ext cx="3308422" cy="38119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ID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Clause: </a:t>
              </a:r>
            </a:p>
            <a:p>
              <a:pPr marL="428625" indent="-428625" algn="just">
                <a:buFont typeface="Courier New" panose="02070309020205020404" pitchFamily="49" charset="0"/>
                <a:buChar char="o"/>
              </a:pPr>
              <a:r>
                <a:rPr lang="en-ID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POJK 57/2020 concerning Information Technology-Based Securities Offerings through Crowdfunding Services.</a:t>
              </a:r>
            </a:p>
            <a:p>
              <a:pPr marL="428625" indent="-428625" algn="just">
                <a:buFont typeface="Courier New" panose="02070309020205020404" pitchFamily="49" charset="0"/>
                <a:buChar char="o"/>
              </a:pPr>
              <a:r>
                <a:rPr lang="en-ID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POJK 16/2021 concerning Amendments to POJK 57/2020.</a:t>
              </a:r>
              <a:endParaRPr lang="en-ID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just"/>
              <a:endParaRPr lang="en-ID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428646" indent="-428646" algn="just">
                <a:buFont typeface="Wingdings" pitchFamily="2" charset="2"/>
                <a:buChar char="ü"/>
              </a:pPr>
              <a:r>
                <a:rPr lang="en-ID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Facilitates start-ups and MSMEs in obtaining funds through the issuance of </a:t>
              </a:r>
              <a:r>
                <a:rPr lang="en-ID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shares/bonds/sukuk </a:t>
              </a:r>
              <a:r>
                <a:rPr lang="en-ID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in the capital market because not all MSMEs are established as Limited Liability Companies (PT).</a:t>
              </a:r>
              <a:endParaRPr lang="en-US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B9F42D19-5143-A18B-26FD-D35E28A16E30}"/>
              </a:ext>
            </a:extLst>
          </p:cNvPr>
          <p:cNvSpPr txBox="1"/>
          <p:nvPr/>
        </p:nvSpPr>
        <p:spPr>
          <a:xfrm>
            <a:off x="7791535" y="1694306"/>
            <a:ext cx="2668145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Abadi" panose="020B0604020104020204" pitchFamily="34" charset="0"/>
              </a:rPr>
              <a:t>2020</a:t>
            </a:r>
            <a:endParaRPr lang="en-ID" sz="4800" b="1" dirty="0">
              <a:latin typeface="Abadi" panose="020B0604020104020204" pitchFamily="34" charset="0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4590917-8A94-5419-1CFF-85F3529A8CC5}"/>
              </a:ext>
            </a:extLst>
          </p:cNvPr>
          <p:cNvGrpSpPr/>
          <p:nvPr/>
        </p:nvGrpSpPr>
        <p:grpSpPr>
          <a:xfrm>
            <a:off x="12439350" y="1797148"/>
            <a:ext cx="5611293" cy="7394963"/>
            <a:chOff x="4393557" y="1647633"/>
            <a:chExt cx="3740862" cy="4929975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89659EC0-EBBA-7355-78F0-C0745D8914B8}"/>
                </a:ext>
              </a:extLst>
            </p:cNvPr>
            <p:cNvGrpSpPr/>
            <p:nvPr/>
          </p:nvGrpSpPr>
          <p:grpSpPr>
            <a:xfrm>
              <a:off x="4393557" y="2225282"/>
              <a:ext cx="3740862" cy="4352326"/>
              <a:chOff x="789218" y="2715365"/>
              <a:chExt cx="3740862" cy="4352326"/>
            </a:xfrm>
          </p:grpSpPr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742FBA72-DC78-E4AD-1D1E-CF485666882F}"/>
                  </a:ext>
                </a:extLst>
              </p:cNvPr>
              <p:cNvSpPr/>
              <p:nvPr/>
            </p:nvSpPr>
            <p:spPr>
              <a:xfrm>
                <a:off x="930080" y="3108958"/>
                <a:ext cx="3425106" cy="395873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286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 sz="2100" dirty="0"/>
              </a:p>
            </p:txBody>
          </p:sp>
          <p:sp>
            <p:nvSpPr>
              <p:cNvPr id="45" name="Arrow: Pentagon 40">
                <a:extLst>
                  <a:ext uri="{FF2B5EF4-FFF2-40B4-BE49-F238E27FC236}">
                    <a16:creationId xmlns:a16="http://schemas.microsoft.com/office/drawing/2014/main" id="{9973F77D-26AA-DF84-C27C-280D9B42EFE6}"/>
                  </a:ext>
                </a:extLst>
              </p:cNvPr>
              <p:cNvSpPr/>
              <p:nvPr/>
            </p:nvSpPr>
            <p:spPr>
              <a:xfrm>
                <a:off x="789218" y="2715365"/>
                <a:ext cx="3599997" cy="497032"/>
              </a:xfrm>
              <a:prstGeom prst="homePlate">
                <a:avLst/>
              </a:prstGeom>
              <a:solidFill>
                <a:srgbClr val="C00000"/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671547"/>
                <a:r>
                  <a:rPr lang="en-US" sz="2100" b="1" dirty="0">
                    <a:solidFill>
                      <a:schemeClr val="bg1"/>
                    </a:solidFill>
                  </a:rPr>
                  <a:t>Issuance of POJK 17/2025</a:t>
                </a:r>
                <a:endParaRPr lang="en-ID" sz="21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F22A1B13-485D-F079-F1E2-60364F52D9FC}"/>
                  </a:ext>
                </a:extLst>
              </p:cNvPr>
              <p:cNvSpPr/>
              <p:nvPr/>
            </p:nvSpPr>
            <p:spPr>
              <a:xfrm>
                <a:off x="930082" y="3282039"/>
                <a:ext cx="3599998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28646" indent="-428646">
                  <a:buFont typeface="Arial" panose="020B0604020202020204" pitchFamily="34" charset="0"/>
                  <a:buChar char="•"/>
                </a:pPr>
                <a:endParaRPr lang="en-ID" sz="2100" dirty="0"/>
              </a:p>
            </p:txBody>
          </p:sp>
        </p:grp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B82C289-EECE-E019-9C20-49D856EF187B}"/>
                </a:ext>
              </a:extLst>
            </p:cNvPr>
            <p:cNvSpPr txBox="1"/>
            <p:nvPr/>
          </p:nvSpPr>
          <p:spPr>
            <a:xfrm>
              <a:off x="5163305" y="1647633"/>
              <a:ext cx="1778763" cy="5539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dirty="0">
                  <a:solidFill>
                    <a:srgbClr val="C00000"/>
                  </a:solidFill>
                  <a:latin typeface="Abadi" panose="020B0604020104020204" pitchFamily="34" charset="0"/>
                </a:rPr>
                <a:t>2025</a:t>
              </a:r>
              <a:endParaRPr lang="en-ID" sz="4800" b="1" dirty="0">
                <a:solidFill>
                  <a:srgbClr val="C00000"/>
                </a:solidFill>
                <a:latin typeface="Abadi" panose="020B0604020104020204" pitchFamily="34" charset="0"/>
              </a:endParaRPr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D47BAC4D-4546-4963-E809-26CE8BECE59E}"/>
              </a:ext>
            </a:extLst>
          </p:cNvPr>
          <p:cNvSpPr txBox="1"/>
          <p:nvPr/>
        </p:nvSpPr>
        <p:spPr>
          <a:xfrm>
            <a:off x="12725960" y="3682052"/>
            <a:ext cx="4938878" cy="2446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8625" indent="-428625" algn="just">
              <a:buFont typeface="Courier New" panose="02070309020205020404" pitchFamily="49" charset="0"/>
              <a:buChar char="o"/>
            </a:pPr>
            <a:r>
              <a:rPr lang="en-ID" sz="2550" b="1" dirty="0">
                <a:latin typeface="Calibri" panose="020F0502020204030204" pitchFamily="34" charset="0"/>
                <a:cs typeface="Calibri" panose="020F0502020204030204" pitchFamily="34" charset="0"/>
              </a:rPr>
              <a:t>POJK 57/2020 concerning Information Technology-Based Securities Offerings through Crowdfunding Services</a:t>
            </a:r>
          </a:p>
          <a:p>
            <a:pPr marL="428625" indent="-428625" algn="just">
              <a:buFont typeface="Courier New" panose="02070309020205020404" pitchFamily="49" charset="0"/>
              <a:buChar char="o"/>
            </a:pPr>
            <a:r>
              <a:rPr lang="en-ID" sz="2550" b="1" dirty="0">
                <a:latin typeface="Calibri" panose="020F0502020204030204" pitchFamily="34" charset="0"/>
                <a:cs typeface="Calibri" panose="020F0502020204030204" pitchFamily="34" charset="0"/>
              </a:rPr>
              <a:t>POJK 16/2021 concerning Amendments to POJK 57/2020 </a:t>
            </a:r>
            <a:endParaRPr lang="en-ID" sz="25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B73AEBB1-BF1A-1A4A-7936-0AEE2408625F}"/>
              </a:ext>
            </a:extLst>
          </p:cNvPr>
          <p:cNvSpPr/>
          <p:nvPr/>
        </p:nvSpPr>
        <p:spPr>
          <a:xfrm>
            <a:off x="13126097" y="7334357"/>
            <a:ext cx="4289702" cy="1211126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are revoked and replaced by POJK 17/2025</a:t>
            </a:r>
            <a:endParaRPr lang="en-US" sz="2800" b="1" dirty="0"/>
          </a:p>
        </p:txBody>
      </p:sp>
      <p:sp>
        <p:nvSpPr>
          <p:cNvPr id="51" name="Down Arrow 50">
            <a:extLst>
              <a:ext uri="{FF2B5EF4-FFF2-40B4-BE49-F238E27FC236}">
                <a16:creationId xmlns:a16="http://schemas.microsoft.com/office/drawing/2014/main" id="{21382E97-A359-85FE-716C-767D392BEA7B}"/>
              </a:ext>
            </a:extLst>
          </p:cNvPr>
          <p:cNvSpPr/>
          <p:nvPr/>
        </p:nvSpPr>
        <p:spPr>
          <a:xfrm>
            <a:off x="14928044" y="6569065"/>
            <a:ext cx="585224" cy="454877"/>
          </a:xfrm>
          <a:prstGeom prst="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/>
          </a:p>
        </p:txBody>
      </p:sp>
    </p:spTree>
    <p:extLst>
      <p:ext uri="{BB962C8B-B14F-4D97-AF65-F5344CB8AC3E}">
        <p14:creationId xmlns:p14="http://schemas.microsoft.com/office/powerpoint/2010/main" val="828456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1D87DC0B-D326-2C71-4220-5A1184A2A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aecab119be_0_198">
            <a:extLst>
              <a:ext uri="{FF2B5EF4-FFF2-40B4-BE49-F238E27FC236}">
                <a16:creationId xmlns:a16="http://schemas.microsoft.com/office/drawing/2014/main" id="{A8AB8C28-C310-A363-B12A-87A76A2031B6}"/>
              </a:ext>
            </a:extLst>
          </p:cNvPr>
          <p:cNvSpPr/>
          <p:nvPr/>
        </p:nvSpPr>
        <p:spPr>
          <a:xfrm>
            <a:off x="3742819" y="3358133"/>
            <a:ext cx="1181735" cy="991235"/>
          </a:xfrm>
          <a:custGeom>
            <a:avLst/>
            <a:gdLst/>
            <a:ahLst/>
            <a:cxnLst/>
            <a:rect l="l" t="t" r="r" b="b"/>
            <a:pathLst>
              <a:path w="1181735" h="991235" extrusionOk="0">
                <a:moveTo>
                  <a:pt x="379806" y="487794"/>
                </a:moveTo>
                <a:lnTo>
                  <a:pt x="359206" y="467194"/>
                </a:lnTo>
                <a:lnTo>
                  <a:pt x="352907" y="467194"/>
                </a:lnTo>
                <a:lnTo>
                  <a:pt x="332320" y="487794"/>
                </a:lnTo>
                <a:lnTo>
                  <a:pt x="332320" y="494080"/>
                </a:lnTo>
                <a:lnTo>
                  <a:pt x="352907" y="514680"/>
                </a:lnTo>
                <a:lnTo>
                  <a:pt x="359206" y="514680"/>
                </a:lnTo>
                <a:lnTo>
                  <a:pt x="379806" y="494080"/>
                </a:lnTo>
                <a:lnTo>
                  <a:pt x="379806" y="490943"/>
                </a:lnTo>
                <a:lnTo>
                  <a:pt x="379806" y="487794"/>
                </a:lnTo>
                <a:close/>
              </a:path>
              <a:path w="1181735" h="991235" extrusionOk="0">
                <a:moveTo>
                  <a:pt x="453669" y="487794"/>
                </a:moveTo>
                <a:lnTo>
                  <a:pt x="433070" y="467194"/>
                </a:lnTo>
                <a:lnTo>
                  <a:pt x="426783" y="467194"/>
                </a:lnTo>
                <a:lnTo>
                  <a:pt x="406184" y="487794"/>
                </a:lnTo>
                <a:lnTo>
                  <a:pt x="406184" y="494080"/>
                </a:lnTo>
                <a:lnTo>
                  <a:pt x="426783" y="514680"/>
                </a:lnTo>
                <a:lnTo>
                  <a:pt x="433070" y="514680"/>
                </a:lnTo>
                <a:lnTo>
                  <a:pt x="453669" y="494080"/>
                </a:lnTo>
                <a:lnTo>
                  <a:pt x="453669" y="490943"/>
                </a:lnTo>
                <a:lnTo>
                  <a:pt x="453669" y="487794"/>
                </a:lnTo>
                <a:close/>
              </a:path>
              <a:path w="1181735" h="991235" extrusionOk="0">
                <a:moveTo>
                  <a:pt x="634707" y="214630"/>
                </a:moveTo>
                <a:lnTo>
                  <a:pt x="583755" y="214630"/>
                </a:lnTo>
                <a:lnTo>
                  <a:pt x="583755" y="360121"/>
                </a:lnTo>
                <a:lnTo>
                  <a:pt x="634707" y="360121"/>
                </a:lnTo>
                <a:lnTo>
                  <a:pt x="634707" y="214630"/>
                </a:lnTo>
                <a:close/>
              </a:path>
              <a:path w="1181735" h="991235" extrusionOk="0">
                <a:moveTo>
                  <a:pt x="780961" y="133769"/>
                </a:moveTo>
                <a:lnTo>
                  <a:pt x="777989" y="127660"/>
                </a:lnTo>
                <a:lnTo>
                  <a:pt x="621690" y="4521"/>
                </a:lnTo>
                <a:lnTo>
                  <a:pt x="615454" y="1130"/>
                </a:lnTo>
                <a:lnTo>
                  <a:pt x="608622" y="0"/>
                </a:lnTo>
                <a:lnTo>
                  <a:pt x="601802" y="1130"/>
                </a:lnTo>
                <a:lnTo>
                  <a:pt x="595566" y="4521"/>
                </a:lnTo>
                <a:lnTo>
                  <a:pt x="439254" y="127660"/>
                </a:lnTo>
                <a:lnTo>
                  <a:pt x="436295" y="133769"/>
                </a:lnTo>
                <a:lnTo>
                  <a:pt x="436295" y="140233"/>
                </a:lnTo>
                <a:lnTo>
                  <a:pt x="436295" y="339013"/>
                </a:lnTo>
                <a:lnTo>
                  <a:pt x="437959" y="347230"/>
                </a:lnTo>
                <a:lnTo>
                  <a:pt x="442480" y="353936"/>
                </a:lnTo>
                <a:lnTo>
                  <a:pt x="449186" y="358457"/>
                </a:lnTo>
                <a:lnTo>
                  <a:pt x="457403" y="360121"/>
                </a:lnTo>
                <a:lnTo>
                  <a:pt x="541553" y="360121"/>
                </a:lnTo>
                <a:lnTo>
                  <a:pt x="541553" y="211061"/>
                </a:lnTo>
                <a:lnTo>
                  <a:pt x="544588" y="196037"/>
                </a:lnTo>
                <a:lnTo>
                  <a:pt x="552881" y="183743"/>
                </a:lnTo>
                <a:lnTo>
                  <a:pt x="565162" y="175450"/>
                </a:lnTo>
                <a:lnTo>
                  <a:pt x="580199" y="172415"/>
                </a:lnTo>
                <a:lnTo>
                  <a:pt x="638263" y="172415"/>
                </a:lnTo>
                <a:lnTo>
                  <a:pt x="653300" y="175450"/>
                </a:lnTo>
                <a:lnTo>
                  <a:pt x="665581" y="183743"/>
                </a:lnTo>
                <a:lnTo>
                  <a:pt x="673874" y="196037"/>
                </a:lnTo>
                <a:lnTo>
                  <a:pt x="676910" y="211061"/>
                </a:lnTo>
                <a:lnTo>
                  <a:pt x="676910" y="360121"/>
                </a:lnTo>
                <a:lnTo>
                  <a:pt x="759853" y="360121"/>
                </a:lnTo>
                <a:lnTo>
                  <a:pt x="768070" y="358457"/>
                </a:lnTo>
                <a:lnTo>
                  <a:pt x="774776" y="353936"/>
                </a:lnTo>
                <a:lnTo>
                  <a:pt x="779297" y="347230"/>
                </a:lnTo>
                <a:lnTo>
                  <a:pt x="780961" y="339013"/>
                </a:lnTo>
                <a:lnTo>
                  <a:pt x="780961" y="133769"/>
                </a:lnTo>
                <a:close/>
              </a:path>
              <a:path w="1181735" h="991235" extrusionOk="0">
                <a:moveTo>
                  <a:pt x="1181481" y="499300"/>
                </a:moveTo>
                <a:lnTo>
                  <a:pt x="1177836" y="459181"/>
                </a:lnTo>
                <a:lnTo>
                  <a:pt x="1158709" y="421995"/>
                </a:lnTo>
                <a:lnTo>
                  <a:pt x="1129411" y="396836"/>
                </a:lnTo>
                <a:lnTo>
                  <a:pt x="1094143" y="384949"/>
                </a:lnTo>
                <a:lnTo>
                  <a:pt x="1056995" y="386918"/>
                </a:lnTo>
                <a:lnTo>
                  <a:pt x="1022007" y="403263"/>
                </a:lnTo>
                <a:lnTo>
                  <a:pt x="753135" y="599414"/>
                </a:lnTo>
                <a:lnTo>
                  <a:pt x="617613" y="499668"/>
                </a:lnTo>
                <a:lnTo>
                  <a:pt x="596950" y="487032"/>
                </a:lnTo>
                <a:lnTo>
                  <a:pt x="574827" y="477888"/>
                </a:lnTo>
                <a:lnTo>
                  <a:pt x="551535" y="472325"/>
                </a:lnTo>
                <a:lnTo>
                  <a:pt x="527392" y="470446"/>
                </a:lnTo>
                <a:lnTo>
                  <a:pt x="502920" y="470446"/>
                </a:lnTo>
                <a:lnTo>
                  <a:pt x="494703" y="472109"/>
                </a:lnTo>
                <a:lnTo>
                  <a:pt x="487997" y="476631"/>
                </a:lnTo>
                <a:lnTo>
                  <a:pt x="483476" y="483336"/>
                </a:lnTo>
                <a:lnTo>
                  <a:pt x="481812" y="491553"/>
                </a:lnTo>
                <a:lnTo>
                  <a:pt x="483476" y="499770"/>
                </a:lnTo>
                <a:lnTo>
                  <a:pt x="487997" y="506476"/>
                </a:lnTo>
                <a:lnTo>
                  <a:pt x="494703" y="510997"/>
                </a:lnTo>
                <a:lnTo>
                  <a:pt x="502920" y="512660"/>
                </a:lnTo>
                <a:lnTo>
                  <a:pt x="527392" y="512660"/>
                </a:lnTo>
                <a:lnTo>
                  <a:pt x="544906" y="514019"/>
                </a:lnTo>
                <a:lnTo>
                  <a:pt x="561797" y="518045"/>
                </a:lnTo>
                <a:lnTo>
                  <a:pt x="577811" y="524649"/>
                </a:lnTo>
                <a:lnTo>
                  <a:pt x="592734" y="533755"/>
                </a:lnTo>
                <a:lnTo>
                  <a:pt x="717372" y="625500"/>
                </a:lnTo>
                <a:lnTo>
                  <a:pt x="662228" y="665734"/>
                </a:lnTo>
                <a:lnTo>
                  <a:pt x="644410" y="675284"/>
                </a:lnTo>
                <a:lnTo>
                  <a:pt x="625132" y="679500"/>
                </a:lnTo>
                <a:lnTo>
                  <a:pt x="605421" y="678294"/>
                </a:lnTo>
                <a:lnTo>
                  <a:pt x="586359" y="671576"/>
                </a:lnTo>
                <a:lnTo>
                  <a:pt x="510133" y="632231"/>
                </a:lnTo>
                <a:lnTo>
                  <a:pt x="502069" y="629945"/>
                </a:lnTo>
                <a:lnTo>
                  <a:pt x="494030" y="630885"/>
                </a:lnTo>
                <a:lnTo>
                  <a:pt x="486943" y="634771"/>
                </a:lnTo>
                <a:lnTo>
                  <a:pt x="481698" y="641311"/>
                </a:lnTo>
                <a:lnTo>
                  <a:pt x="479399" y="649376"/>
                </a:lnTo>
                <a:lnTo>
                  <a:pt x="480339" y="657402"/>
                </a:lnTo>
                <a:lnTo>
                  <a:pt x="567004" y="709091"/>
                </a:lnTo>
                <a:lnTo>
                  <a:pt x="628370" y="721614"/>
                </a:lnTo>
                <a:lnTo>
                  <a:pt x="658914" y="714946"/>
                </a:lnTo>
                <a:lnTo>
                  <a:pt x="687095" y="699833"/>
                </a:lnTo>
                <a:lnTo>
                  <a:pt x="714971" y="679500"/>
                </a:lnTo>
                <a:lnTo>
                  <a:pt x="824750" y="599414"/>
                </a:lnTo>
                <a:lnTo>
                  <a:pt x="1046886" y="437362"/>
                </a:lnTo>
                <a:lnTo>
                  <a:pt x="1067028" y="427951"/>
                </a:lnTo>
                <a:lnTo>
                  <a:pt x="1088415" y="426821"/>
                </a:lnTo>
                <a:lnTo>
                  <a:pt x="1108710" y="433666"/>
                </a:lnTo>
                <a:lnTo>
                  <a:pt x="1125575" y="448144"/>
                </a:lnTo>
                <a:lnTo>
                  <a:pt x="1137208" y="470750"/>
                </a:lnTo>
                <a:lnTo>
                  <a:pt x="1139418" y="495147"/>
                </a:lnTo>
                <a:lnTo>
                  <a:pt x="1132471" y="518642"/>
                </a:lnTo>
                <a:lnTo>
                  <a:pt x="660946" y="926680"/>
                </a:lnTo>
                <a:lnTo>
                  <a:pt x="612343" y="948944"/>
                </a:lnTo>
                <a:lnTo>
                  <a:pt x="585685" y="949261"/>
                </a:lnTo>
                <a:lnTo>
                  <a:pt x="559333" y="942060"/>
                </a:lnTo>
                <a:lnTo>
                  <a:pt x="397954" y="872883"/>
                </a:lnTo>
                <a:lnTo>
                  <a:pt x="382993" y="866470"/>
                </a:lnTo>
                <a:lnTo>
                  <a:pt x="295249" y="828852"/>
                </a:lnTo>
                <a:lnTo>
                  <a:pt x="295173" y="476631"/>
                </a:lnTo>
                <a:lnTo>
                  <a:pt x="292049" y="461225"/>
                </a:lnTo>
                <a:lnTo>
                  <a:pt x="290690" y="454482"/>
                </a:lnTo>
                <a:lnTo>
                  <a:pt x="278231" y="436029"/>
                </a:lnTo>
                <a:lnTo>
                  <a:pt x="259791" y="423583"/>
                </a:lnTo>
                <a:lnTo>
                  <a:pt x="253047" y="422224"/>
                </a:lnTo>
                <a:lnTo>
                  <a:pt x="253047" y="468325"/>
                </a:lnTo>
                <a:lnTo>
                  <a:pt x="253047" y="859370"/>
                </a:lnTo>
                <a:lnTo>
                  <a:pt x="245948" y="866470"/>
                </a:lnTo>
                <a:lnTo>
                  <a:pt x="49314" y="866470"/>
                </a:lnTo>
                <a:lnTo>
                  <a:pt x="42214" y="859370"/>
                </a:lnTo>
                <a:lnTo>
                  <a:pt x="42214" y="468325"/>
                </a:lnTo>
                <a:lnTo>
                  <a:pt x="49314" y="461225"/>
                </a:lnTo>
                <a:lnTo>
                  <a:pt x="245948" y="461225"/>
                </a:lnTo>
                <a:lnTo>
                  <a:pt x="253047" y="468325"/>
                </a:lnTo>
                <a:lnTo>
                  <a:pt x="253047" y="422224"/>
                </a:lnTo>
                <a:lnTo>
                  <a:pt x="237223" y="419011"/>
                </a:lnTo>
                <a:lnTo>
                  <a:pt x="58039" y="419011"/>
                </a:lnTo>
                <a:lnTo>
                  <a:pt x="17018" y="436029"/>
                </a:lnTo>
                <a:lnTo>
                  <a:pt x="88" y="476631"/>
                </a:lnTo>
                <a:lnTo>
                  <a:pt x="0" y="850646"/>
                </a:lnTo>
                <a:lnTo>
                  <a:pt x="4572" y="873213"/>
                </a:lnTo>
                <a:lnTo>
                  <a:pt x="17018" y="891667"/>
                </a:lnTo>
                <a:lnTo>
                  <a:pt x="35471" y="904113"/>
                </a:lnTo>
                <a:lnTo>
                  <a:pt x="58039" y="908685"/>
                </a:lnTo>
                <a:lnTo>
                  <a:pt x="237223" y="908685"/>
                </a:lnTo>
                <a:lnTo>
                  <a:pt x="254546" y="906043"/>
                </a:lnTo>
                <a:lnTo>
                  <a:pt x="269786" y="898652"/>
                </a:lnTo>
                <a:lnTo>
                  <a:pt x="282143" y="887336"/>
                </a:lnTo>
                <a:lnTo>
                  <a:pt x="290817" y="872883"/>
                </a:lnTo>
                <a:lnTo>
                  <a:pt x="542709" y="980859"/>
                </a:lnTo>
                <a:lnTo>
                  <a:pt x="580466" y="991171"/>
                </a:lnTo>
                <a:lnTo>
                  <a:pt x="618667" y="990727"/>
                </a:lnTo>
                <a:lnTo>
                  <a:pt x="655307" y="979830"/>
                </a:lnTo>
                <a:lnTo>
                  <a:pt x="688314" y="958811"/>
                </a:lnTo>
                <a:lnTo>
                  <a:pt x="699528" y="949261"/>
                </a:lnTo>
                <a:lnTo>
                  <a:pt x="1144016" y="570661"/>
                </a:lnTo>
                <a:lnTo>
                  <a:pt x="1170063" y="537946"/>
                </a:lnTo>
                <a:lnTo>
                  <a:pt x="1181481" y="4993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g3aecab119be_0_198">
            <a:extLst>
              <a:ext uri="{FF2B5EF4-FFF2-40B4-BE49-F238E27FC236}">
                <a16:creationId xmlns:a16="http://schemas.microsoft.com/office/drawing/2014/main" id="{53AC3F03-83E1-EEC2-5EA8-AA44AA531152}"/>
              </a:ext>
            </a:extLst>
          </p:cNvPr>
          <p:cNvSpPr/>
          <p:nvPr/>
        </p:nvSpPr>
        <p:spPr>
          <a:xfrm>
            <a:off x="3827642" y="3199612"/>
            <a:ext cx="405764" cy="518795"/>
          </a:xfrm>
          <a:custGeom>
            <a:avLst/>
            <a:gdLst/>
            <a:ahLst/>
            <a:cxnLst/>
            <a:rect l="l" t="t" r="r" b="b"/>
            <a:pathLst>
              <a:path w="405764" h="518795" extrusionOk="0">
                <a:moveTo>
                  <a:pt x="356616" y="50698"/>
                </a:moveTo>
                <a:lnTo>
                  <a:pt x="331355" y="14351"/>
                </a:lnTo>
                <a:lnTo>
                  <a:pt x="298742" y="1104"/>
                </a:lnTo>
                <a:lnTo>
                  <a:pt x="283616" y="1562"/>
                </a:lnTo>
                <a:lnTo>
                  <a:pt x="269455" y="6769"/>
                </a:lnTo>
                <a:lnTo>
                  <a:pt x="257492" y="16459"/>
                </a:lnTo>
                <a:lnTo>
                  <a:pt x="235559" y="41313"/>
                </a:lnTo>
                <a:lnTo>
                  <a:pt x="233870" y="41452"/>
                </a:lnTo>
                <a:lnTo>
                  <a:pt x="233184" y="41452"/>
                </a:lnTo>
                <a:lnTo>
                  <a:pt x="230809" y="41313"/>
                </a:lnTo>
                <a:lnTo>
                  <a:pt x="208597" y="15824"/>
                </a:lnTo>
                <a:lnTo>
                  <a:pt x="197231" y="6350"/>
                </a:lnTo>
                <a:lnTo>
                  <a:pt x="183794" y="1003"/>
                </a:lnTo>
                <a:lnTo>
                  <a:pt x="169303" y="0"/>
                </a:lnTo>
                <a:lnTo>
                  <a:pt x="154813" y="3594"/>
                </a:lnTo>
                <a:lnTo>
                  <a:pt x="113423" y="25488"/>
                </a:lnTo>
                <a:lnTo>
                  <a:pt x="101714" y="51511"/>
                </a:lnTo>
                <a:lnTo>
                  <a:pt x="101815" y="60934"/>
                </a:lnTo>
                <a:lnTo>
                  <a:pt x="103924" y="70129"/>
                </a:lnTo>
                <a:lnTo>
                  <a:pt x="107988" y="78790"/>
                </a:lnTo>
                <a:lnTo>
                  <a:pt x="115862" y="91706"/>
                </a:lnTo>
                <a:lnTo>
                  <a:pt x="125069" y="89687"/>
                </a:lnTo>
                <a:lnTo>
                  <a:pt x="134467" y="88214"/>
                </a:lnTo>
                <a:lnTo>
                  <a:pt x="144056" y="87312"/>
                </a:lnTo>
                <a:lnTo>
                  <a:pt x="153784" y="87007"/>
                </a:lnTo>
                <a:lnTo>
                  <a:pt x="304533" y="87096"/>
                </a:lnTo>
                <a:lnTo>
                  <a:pt x="314185" y="87388"/>
                </a:lnTo>
                <a:lnTo>
                  <a:pt x="323710" y="88265"/>
                </a:lnTo>
                <a:lnTo>
                  <a:pt x="333082" y="89700"/>
                </a:lnTo>
                <a:lnTo>
                  <a:pt x="342290" y="91681"/>
                </a:lnTo>
                <a:lnTo>
                  <a:pt x="350888" y="76695"/>
                </a:lnTo>
                <a:lnTo>
                  <a:pt x="354609" y="68364"/>
                </a:lnTo>
                <a:lnTo>
                  <a:pt x="356527" y="59639"/>
                </a:lnTo>
                <a:lnTo>
                  <a:pt x="356616" y="50698"/>
                </a:lnTo>
                <a:close/>
              </a:path>
              <a:path w="405764" h="518795" extrusionOk="0">
                <a:moveTo>
                  <a:pt x="405739" y="192036"/>
                </a:moveTo>
                <a:lnTo>
                  <a:pt x="364858" y="146748"/>
                </a:lnTo>
                <a:lnTo>
                  <a:pt x="304507" y="129311"/>
                </a:lnTo>
                <a:lnTo>
                  <a:pt x="288937" y="129311"/>
                </a:lnTo>
                <a:lnTo>
                  <a:pt x="288937" y="359346"/>
                </a:lnTo>
                <a:lnTo>
                  <a:pt x="286067" y="377659"/>
                </a:lnTo>
                <a:lnTo>
                  <a:pt x="278066" y="393687"/>
                </a:lnTo>
                <a:lnTo>
                  <a:pt x="265823" y="406527"/>
                </a:lnTo>
                <a:lnTo>
                  <a:pt x="250291" y="415251"/>
                </a:lnTo>
                <a:lnTo>
                  <a:pt x="250240" y="428256"/>
                </a:lnTo>
                <a:lnTo>
                  <a:pt x="248589" y="436473"/>
                </a:lnTo>
                <a:lnTo>
                  <a:pt x="244068" y="443179"/>
                </a:lnTo>
                <a:lnTo>
                  <a:pt x="237363" y="447700"/>
                </a:lnTo>
                <a:lnTo>
                  <a:pt x="229146" y="449364"/>
                </a:lnTo>
                <a:lnTo>
                  <a:pt x="220929" y="447700"/>
                </a:lnTo>
                <a:lnTo>
                  <a:pt x="214223" y="443179"/>
                </a:lnTo>
                <a:lnTo>
                  <a:pt x="209689" y="436473"/>
                </a:lnTo>
                <a:lnTo>
                  <a:pt x="208038" y="428256"/>
                </a:lnTo>
                <a:lnTo>
                  <a:pt x="208038" y="415251"/>
                </a:lnTo>
                <a:lnTo>
                  <a:pt x="196380" y="409333"/>
                </a:lnTo>
                <a:lnTo>
                  <a:pt x="186309" y="401053"/>
                </a:lnTo>
                <a:lnTo>
                  <a:pt x="178206" y="390690"/>
                </a:lnTo>
                <a:lnTo>
                  <a:pt x="172491" y="378510"/>
                </a:lnTo>
                <a:lnTo>
                  <a:pt x="171424" y="370205"/>
                </a:lnTo>
                <a:lnTo>
                  <a:pt x="173570" y="362394"/>
                </a:lnTo>
                <a:lnTo>
                  <a:pt x="178473" y="355955"/>
                </a:lnTo>
                <a:lnTo>
                  <a:pt x="185724" y="351751"/>
                </a:lnTo>
                <a:lnTo>
                  <a:pt x="194030" y="350697"/>
                </a:lnTo>
                <a:lnTo>
                  <a:pt x="201841" y="352831"/>
                </a:lnTo>
                <a:lnTo>
                  <a:pt x="208280" y="357733"/>
                </a:lnTo>
                <a:lnTo>
                  <a:pt x="212471" y="364985"/>
                </a:lnTo>
                <a:lnTo>
                  <a:pt x="214896" y="372122"/>
                </a:lnTo>
                <a:lnTo>
                  <a:pt x="221589" y="376923"/>
                </a:lnTo>
                <a:lnTo>
                  <a:pt x="238836" y="376923"/>
                </a:lnTo>
                <a:lnTo>
                  <a:pt x="246722" y="369036"/>
                </a:lnTo>
                <a:lnTo>
                  <a:pt x="246722" y="350697"/>
                </a:lnTo>
                <a:lnTo>
                  <a:pt x="246722" y="349643"/>
                </a:lnTo>
                <a:lnTo>
                  <a:pt x="238836" y="341757"/>
                </a:lnTo>
                <a:lnTo>
                  <a:pt x="229146" y="341757"/>
                </a:lnTo>
                <a:lnTo>
                  <a:pt x="205892" y="337045"/>
                </a:lnTo>
                <a:lnTo>
                  <a:pt x="186880" y="324218"/>
                </a:lnTo>
                <a:lnTo>
                  <a:pt x="174053" y="305206"/>
                </a:lnTo>
                <a:lnTo>
                  <a:pt x="169341" y="281952"/>
                </a:lnTo>
                <a:lnTo>
                  <a:pt x="172212" y="263639"/>
                </a:lnTo>
                <a:lnTo>
                  <a:pt x="180225" y="247611"/>
                </a:lnTo>
                <a:lnTo>
                  <a:pt x="192468" y="234772"/>
                </a:lnTo>
                <a:lnTo>
                  <a:pt x="208026" y="226034"/>
                </a:lnTo>
                <a:lnTo>
                  <a:pt x="208038" y="209397"/>
                </a:lnTo>
                <a:lnTo>
                  <a:pt x="209689" y="201193"/>
                </a:lnTo>
                <a:lnTo>
                  <a:pt x="214223" y="194475"/>
                </a:lnTo>
                <a:lnTo>
                  <a:pt x="220929" y="189953"/>
                </a:lnTo>
                <a:lnTo>
                  <a:pt x="229146" y="188302"/>
                </a:lnTo>
                <a:lnTo>
                  <a:pt x="237363" y="189953"/>
                </a:lnTo>
                <a:lnTo>
                  <a:pt x="244068" y="194475"/>
                </a:lnTo>
                <a:lnTo>
                  <a:pt x="248589" y="201193"/>
                </a:lnTo>
                <a:lnTo>
                  <a:pt x="250240" y="209397"/>
                </a:lnTo>
                <a:lnTo>
                  <a:pt x="250240" y="226034"/>
                </a:lnTo>
                <a:lnTo>
                  <a:pt x="258216" y="229730"/>
                </a:lnTo>
                <a:lnTo>
                  <a:pt x="281393" y="259143"/>
                </a:lnTo>
                <a:lnTo>
                  <a:pt x="281266" y="263639"/>
                </a:lnTo>
                <a:lnTo>
                  <a:pt x="278650" y="270624"/>
                </a:lnTo>
                <a:lnTo>
                  <a:pt x="272923" y="276733"/>
                </a:lnTo>
                <a:lnTo>
                  <a:pt x="265264" y="280149"/>
                </a:lnTo>
                <a:lnTo>
                  <a:pt x="257175" y="280352"/>
                </a:lnTo>
                <a:lnTo>
                  <a:pt x="249605" y="277507"/>
                </a:lnTo>
                <a:lnTo>
                  <a:pt x="243497" y="271780"/>
                </a:lnTo>
                <a:lnTo>
                  <a:pt x="240182" y="267144"/>
                </a:lnTo>
                <a:lnTo>
                  <a:pt x="234823" y="264375"/>
                </a:lnTo>
                <a:lnTo>
                  <a:pt x="219443" y="264375"/>
                </a:lnTo>
                <a:lnTo>
                  <a:pt x="211556" y="272262"/>
                </a:lnTo>
                <a:lnTo>
                  <a:pt x="211556" y="291655"/>
                </a:lnTo>
                <a:lnTo>
                  <a:pt x="219443" y="299542"/>
                </a:lnTo>
                <a:lnTo>
                  <a:pt x="229146" y="299542"/>
                </a:lnTo>
                <a:lnTo>
                  <a:pt x="252399" y="304253"/>
                </a:lnTo>
                <a:lnTo>
                  <a:pt x="271399" y="317080"/>
                </a:lnTo>
                <a:lnTo>
                  <a:pt x="284226" y="336092"/>
                </a:lnTo>
                <a:lnTo>
                  <a:pt x="288937" y="359346"/>
                </a:lnTo>
                <a:lnTo>
                  <a:pt x="288937" y="129311"/>
                </a:lnTo>
                <a:lnTo>
                  <a:pt x="153784" y="129222"/>
                </a:lnTo>
                <a:lnTo>
                  <a:pt x="109918" y="138049"/>
                </a:lnTo>
                <a:lnTo>
                  <a:pt x="74053" y="162102"/>
                </a:lnTo>
                <a:lnTo>
                  <a:pt x="49847" y="197751"/>
                </a:lnTo>
                <a:lnTo>
                  <a:pt x="40970" y="241363"/>
                </a:lnTo>
                <a:lnTo>
                  <a:pt x="40919" y="317080"/>
                </a:lnTo>
                <a:lnTo>
                  <a:pt x="39725" y="337578"/>
                </a:lnTo>
                <a:lnTo>
                  <a:pt x="36068" y="358521"/>
                </a:lnTo>
                <a:lnTo>
                  <a:pt x="30035" y="378929"/>
                </a:lnTo>
                <a:lnTo>
                  <a:pt x="21717" y="398500"/>
                </a:lnTo>
                <a:lnTo>
                  <a:pt x="6388" y="429425"/>
                </a:lnTo>
                <a:lnTo>
                  <a:pt x="1219" y="444309"/>
                </a:lnTo>
                <a:lnTo>
                  <a:pt x="9232" y="489216"/>
                </a:lnTo>
                <a:lnTo>
                  <a:pt x="46266" y="516547"/>
                </a:lnTo>
                <a:lnTo>
                  <a:pt x="62064" y="518541"/>
                </a:lnTo>
                <a:lnTo>
                  <a:pt x="312864" y="518541"/>
                </a:lnTo>
                <a:lnTo>
                  <a:pt x="310540" y="511962"/>
                </a:lnTo>
                <a:lnTo>
                  <a:pt x="309257" y="504901"/>
                </a:lnTo>
                <a:lnTo>
                  <a:pt x="309257" y="449364"/>
                </a:lnTo>
                <a:lnTo>
                  <a:pt x="309257" y="298754"/>
                </a:lnTo>
                <a:lnTo>
                  <a:pt x="310870" y="284441"/>
                </a:lnTo>
                <a:lnTo>
                  <a:pt x="312318" y="280352"/>
                </a:lnTo>
                <a:lnTo>
                  <a:pt x="315582" y="271094"/>
                </a:lnTo>
                <a:lnTo>
                  <a:pt x="323151" y="259143"/>
                </a:lnTo>
                <a:lnTo>
                  <a:pt x="333400" y="249021"/>
                </a:lnTo>
                <a:lnTo>
                  <a:pt x="405739" y="19203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g3aecab119be_0_198">
            <a:extLst>
              <a:ext uri="{FF2B5EF4-FFF2-40B4-BE49-F238E27FC236}">
                <a16:creationId xmlns:a16="http://schemas.microsoft.com/office/drawing/2014/main" id="{050C9B37-6B2B-79C8-7874-2C3596279D62}"/>
              </a:ext>
            </a:extLst>
          </p:cNvPr>
          <p:cNvSpPr/>
          <p:nvPr/>
        </p:nvSpPr>
        <p:spPr>
          <a:xfrm>
            <a:off x="4481576" y="3199776"/>
            <a:ext cx="285114" cy="518795"/>
          </a:xfrm>
          <a:custGeom>
            <a:avLst/>
            <a:gdLst/>
            <a:ahLst/>
            <a:cxnLst/>
            <a:rect l="l" t="t" r="r" b="b"/>
            <a:pathLst>
              <a:path w="285114" h="518795" extrusionOk="0">
                <a:moveTo>
                  <a:pt x="263654" y="518760"/>
                </a:moveTo>
                <a:lnTo>
                  <a:pt x="80689" y="518760"/>
                </a:lnTo>
                <a:lnTo>
                  <a:pt x="83098" y="512072"/>
                </a:lnTo>
                <a:lnTo>
                  <a:pt x="84418" y="504869"/>
                </a:lnTo>
                <a:lnTo>
                  <a:pt x="84418" y="298586"/>
                </a:lnTo>
                <a:lnTo>
                  <a:pt x="82804" y="284276"/>
                </a:lnTo>
                <a:lnTo>
                  <a:pt x="78103" y="270927"/>
                </a:lnTo>
                <a:lnTo>
                  <a:pt x="70526" y="258973"/>
                </a:lnTo>
                <a:lnTo>
                  <a:pt x="60284" y="248851"/>
                </a:lnTo>
                <a:lnTo>
                  <a:pt x="0" y="201360"/>
                </a:lnTo>
                <a:lnTo>
                  <a:pt x="0" y="21104"/>
                </a:lnTo>
                <a:lnTo>
                  <a:pt x="1658" y="12889"/>
                </a:lnTo>
                <a:lnTo>
                  <a:pt x="6181" y="6181"/>
                </a:lnTo>
                <a:lnTo>
                  <a:pt x="12889" y="1658"/>
                </a:lnTo>
                <a:lnTo>
                  <a:pt x="21104" y="0"/>
                </a:lnTo>
                <a:lnTo>
                  <a:pt x="263654" y="0"/>
                </a:lnTo>
                <a:lnTo>
                  <a:pt x="271869" y="1658"/>
                </a:lnTo>
                <a:lnTo>
                  <a:pt x="278578" y="6181"/>
                </a:lnTo>
                <a:lnTo>
                  <a:pt x="283100" y="12889"/>
                </a:lnTo>
                <a:lnTo>
                  <a:pt x="284759" y="21104"/>
                </a:lnTo>
                <a:lnTo>
                  <a:pt x="284759" y="103959"/>
                </a:lnTo>
                <a:lnTo>
                  <a:pt x="98739" y="103959"/>
                </a:lnTo>
                <a:lnTo>
                  <a:pt x="90523" y="105618"/>
                </a:lnTo>
                <a:lnTo>
                  <a:pt x="83815" y="110141"/>
                </a:lnTo>
                <a:lnTo>
                  <a:pt x="79292" y="116849"/>
                </a:lnTo>
                <a:lnTo>
                  <a:pt x="77634" y="125064"/>
                </a:lnTo>
                <a:lnTo>
                  <a:pt x="77634" y="137435"/>
                </a:lnTo>
                <a:lnTo>
                  <a:pt x="79292" y="145650"/>
                </a:lnTo>
                <a:lnTo>
                  <a:pt x="83815" y="152359"/>
                </a:lnTo>
                <a:lnTo>
                  <a:pt x="90523" y="156882"/>
                </a:lnTo>
                <a:lnTo>
                  <a:pt x="98739" y="158540"/>
                </a:lnTo>
                <a:lnTo>
                  <a:pt x="284759" y="158540"/>
                </a:lnTo>
                <a:lnTo>
                  <a:pt x="284759" y="186404"/>
                </a:lnTo>
                <a:lnTo>
                  <a:pt x="98739" y="186404"/>
                </a:lnTo>
                <a:lnTo>
                  <a:pt x="77634" y="207508"/>
                </a:lnTo>
                <a:lnTo>
                  <a:pt x="77634" y="219880"/>
                </a:lnTo>
                <a:lnTo>
                  <a:pt x="79292" y="228095"/>
                </a:lnTo>
                <a:lnTo>
                  <a:pt x="83815" y="234803"/>
                </a:lnTo>
                <a:lnTo>
                  <a:pt x="90523" y="239326"/>
                </a:lnTo>
                <a:lnTo>
                  <a:pt x="98739" y="240984"/>
                </a:lnTo>
                <a:lnTo>
                  <a:pt x="284759" y="240984"/>
                </a:lnTo>
                <a:lnTo>
                  <a:pt x="284759" y="277775"/>
                </a:lnTo>
                <a:lnTo>
                  <a:pt x="186020" y="277775"/>
                </a:lnTo>
                <a:lnTo>
                  <a:pt x="177805" y="279433"/>
                </a:lnTo>
                <a:lnTo>
                  <a:pt x="171096" y="283956"/>
                </a:lnTo>
                <a:lnTo>
                  <a:pt x="166573" y="290664"/>
                </a:lnTo>
                <a:lnTo>
                  <a:pt x="164974" y="298586"/>
                </a:lnTo>
                <a:lnTo>
                  <a:pt x="164915" y="311251"/>
                </a:lnTo>
                <a:lnTo>
                  <a:pt x="166573" y="319466"/>
                </a:lnTo>
                <a:lnTo>
                  <a:pt x="171096" y="326174"/>
                </a:lnTo>
                <a:lnTo>
                  <a:pt x="177805" y="330697"/>
                </a:lnTo>
                <a:lnTo>
                  <a:pt x="186020" y="332355"/>
                </a:lnTo>
                <a:lnTo>
                  <a:pt x="284759" y="332355"/>
                </a:lnTo>
                <a:lnTo>
                  <a:pt x="284759" y="360219"/>
                </a:lnTo>
                <a:lnTo>
                  <a:pt x="186020" y="360219"/>
                </a:lnTo>
                <a:lnTo>
                  <a:pt x="177805" y="361877"/>
                </a:lnTo>
                <a:lnTo>
                  <a:pt x="171096" y="366400"/>
                </a:lnTo>
                <a:lnTo>
                  <a:pt x="166573" y="373109"/>
                </a:lnTo>
                <a:lnTo>
                  <a:pt x="164915" y="381324"/>
                </a:lnTo>
                <a:lnTo>
                  <a:pt x="164915" y="393695"/>
                </a:lnTo>
                <a:lnTo>
                  <a:pt x="166573" y="401910"/>
                </a:lnTo>
                <a:lnTo>
                  <a:pt x="171096" y="408618"/>
                </a:lnTo>
                <a:lnTo>
                  <a:pt x="177805" y="413141"/>
                </a:lnTo>
                <a:lnTo>
                  <a:pt x="186020" y="414800"/>
                </a:lnTo>
                <a:lnTo>
                  <a:pt x="284759" y="414800"/>
                </a:lnTo>
                <a:lnTo>
                  <a:pt x="284759" y="497655"/>
                </a:lnTo>
                <a:lnTo>
                  <a:pt x="283100" y="505870"/>
                </a:lnTo>
                <a:lnTo>
                  <a:pt x="278578" y="512578"/>
                </a:lnTo>
                <a:lnTo>
                  <a:pt x="271869" y="517101"/>
                </a:lnTo>
                <a:lnTo>
                  <a:pt x="263654" y="518760"/>
                </a:lnTo>
                <a:close/>
              </a:path>
              <a:path w="285114" h="518795" extrusionOk="0">
                <a:moveTo>
                  <a:pt x="181814" y="158540"/>
                </a:moveTo>
                <a:lnTo>
                  <a:pt x="98739" y="158540"/>
                </a:lnTo>
                <a:lnTo>
                  <a:pt x="106954" y="156882"/>
                </a:lnTo>
                <a:lnTo>
                  <a:pt x="113662" y="152359"/>
                </a:lnTo>
                <a:lnTo>
                  <a:pt x="118185" y="145650"/>
                </a:lnTo>
                <a:lnTo>
                  <a:pt x="119843" y="137435"/>
                </a:lnTo>
                <a:lnTo>
                  <a:pt x="119843" y="125064"/>
                </a:lnTo>
                <a:lnTo>
                  <a:pt x="118185" y="116849"/>
                </a:lnTo>
                <a:lnTo>
                  <a:pt x="113662" y="110141"/>
                </a:lnTo>
                <a:lnTo>
                  <a:pt x="106954" y="105618"/>
                </a:lnTo>
                <a:lnTo>
                  <a:pt x="98739" y="103959"/>
                </a:lnTo>
                <a:lnTo>
                  <a:pt x="181814" y="103959"/>
                </a:lnTo>
                <a:lnTo>
                  <a:pt x="173599" y="105618"/>
                </a:lnTo>
                <a:lnTo>
                  <a:pt x="166891" y="110141"/>
                </a:lnTo>
                <a:lnTo>
                  <a:pt x="162368" y="116849"/>
                </a:lnTo>
                <a:lnTo>
                  <a:pt x="160709" y="125064"/>
                </a:lnTo>
                <a:lnTo>
                  <a:pt x="160709" y="137435"/>
                </a:lnTo>
                <a:lnTo>
                  <a:pt x="162368" y="145650"/>
                </a:lnTo>
                <a:lnTo>
                  <a:pt x="166891" y="152359"/>
                </a:lnTo>
                <a:lnTo>
                  <a:pt x="173599" y="156882"/>
                </a:lnTo>
                <a:lnTo>
                  <a:pt x="181814" y="158540"/>
                </a:lnTo>
                <a:close/>
              </a:path>
              <a:path w="285114" h="518795" extrusionOk="0">
                <a:moveTo>
                  <a:pt x="284759" y="158540"/>
                </a:moveTo>
                <a:lnTo>
                  <a:pt x="181814" y="158540"/>
                </a:lnTo>
                <a:lnTo>
                  <a:pt x="190029" y="156882"/>
                </a:lnTo>
                <a:lnTo>
                  <a:pt x="196738" y="152359"/>
                </a:lnTo>
                <a:lnTo>
                  <a:pt x="201260" y="145650"/>
                </a:lnTo>
                <a:lnTo>
                  <a:pt x="202919" y="137435"/>
                </a:lnTo>
                <a:lnTo>
                  <a:pt x="202919" y="125064"/>
                </a:lnTo>
                <a:lnTo>
                  <a:pt x="201260" y="116849"/>
                </a:lnTo>
                <a:lnTo>
                  <a:pt x="196738" y="110141"/>
                </a:lnTo>
                <a:lnTo>
                  <a:pt x="190029" y="105618"/>
                </a:lnTo>
                <a:lnTo>
                  <a:pt x="181814" y="103959"/>
                </a:lnTo>
                <a:lnTo>
                  <a:pt x="284759" y="103959"/>
                </a:lnTo>
                <a:lnTo>
                  <a:pt x="284759" y="158540"/>
                </a:lnTo>
                <a:close/>
              </a:path>
              <a:path w="285114" h="518795" extrusionOk="0">
                <a:moveTo>
                  <a:pt x="181814" y="240984"/>
                </a:moveTo>
                <a:lnTo>
                  <a:pt x="98739" y="240984"/>
                </a:lnTo>
                <a:lnTo>
                  <a:pt x="106954" y="239326"/>
                </a:lnTo>
                <a:lnTo>
                  <a:pt x="113662" y="234803"/>
                </a:lnTo>
                <a:lnTo>
                  <a:pt x="118185" y="228095"/>
                </a:lnTo>
                <a:lnTo>
                  <a:pt x="119843" y="219880"/>
                </a:lnTo>
                <a:lnTo>
                  <a:pt x="119843" y="207508"/>
                </a:lnTo>
                <a:lnTo>
                  <a:pt x="118185" y="199293"/>
                </a:lnTo>
                <a:lnTo>
                  <a:pt x="113662" y="192585"/>
                </a:lnTo>
                <a:lnTo>
                  <a:pt x="106954" y="188062"/>
                </a:lnTo>
                <a:lnTo>
                  <a:pt x="98739" y="186404"/>
                </a:lnTo>
                <a:lnTo>
                  <a:pt x="181814" y="186404"/>
                </a:lnTo>
                <a:lnTo>
                  <a:pt x="173599" y="188062"/>
                </a:lnTo>
                <a:lnTo>
                  <a:pt x="166891" y="192585"/>
                </a:lnTo>
                <a:lnTo>
                  <a:pt x="162368" y="199293"/>
                </a:lnTo>
                <a:lnTo>
                  <a:pt x="160709" y="207508"/>
                </a:lnTo>
                <a:lnTo>
                  <a:pt x="160709" y="219880"/>
                </a:lnTo>
                <a:lnTo>
                  <a:pt x="162368" y="228095"/>
                </a:lnTo>
                <a:lnTo>
                  <a:pt x="166891" y="234803"/>
                </a:lnTo>
                <a:lnTo>
                  <a:pt x="173599" y="239326"/>
                </a:lnTo>
                <a:lnTo>
                  <a:pt x="181814" y="240984"/>
                </a:lnTo>
                <a:close/>
              </a:path>
              <a:path w="285114" h="518795" extrusionOk="0">
                <a:moveTo>
                  <a:pt x="284759" y="240984"/>
                </a:moveTo>
                <a:lnTo>
                  <a:pt x="181814" y="240984"/>
                </a:lnTo>
                <a:lnTo>
                  <a:pt x="190029" y="239326"/>
                </a:lnTo>
                <a:lnTo>
                  <a:pt x="196738" y="234803"/>
                </a:lnTo>
                <a:lnTo>
                  <a:pt x="201260" y="228095"/>
                </a:lnTo>
                <a:lnTo>
                  <a:pt x="202919" y="219880"/>
                </a:lnTo>
                <a:lnTo>
                  <a:pt x="202919" y="207508"/>
                </a:lnTo>
                <a:lnTo>
                  <a:pt x="201260" y="199293"/>
                </a:lnTo>
                <a:lnTo>
                  <a:pt x="196738" y="192585"/>
                </a:lnTo>
                <a:lnTo>
                  <a:pt x="190029" y="188062"/>
                </a:lnTo>
                <a:lnTo>
                  <a:pt x="181814" y="186404"/>
                </a:lnTo>
                <a:lnTo>
                  <a:pt x="284759" y="186404"/>
                </a:lnTo>
                <a:lnTo>
                  <a:pt x="284759" y="240984"/>
                </a:lnTo>
                <a:close/>
              </a:path>
              <a:path w="285114" h="518795" extrusionOk="0">
                <a:moveTo>
                  <a:pt x="284759" y="332355"/>
                </a:moveTo>
                <a:lnTo>
                  <a:pt x="186020" y="332355"/>
                </a:lnTo>
                <a:lnTo>
                  <a:pt x="194235" y="330697"/>
                </a:lnTo>
                <a:lnTo>
                  <a:pt x="200943" y="326174"/>
                </a:lnTo>
                <a:lnTo>
                  <a:pt x="205466" y="319466"/>
                </a:lnTo>
                <a:lnTo>
                  <a:pt x="207125" y="311251"/>
                </a:lnTo>
                <a:lnTo>
                  <a:pt x="207065" y="298586"/>
                </a:lnTo>
                <a:lnTo>
                  <a:pt x="205466" y="290664"/>
                </a:lnTo>
                <a:lnTo>
                  <a:pt x="200943" y="283956"/>
                </a:lnTo>
                <a:lnTo>
                  <a:pt x="194235" y="279433"/>
                </a:lnTo>
                <a:lnTo>
                  <a:pt x="186020" y="277775"/>
                </a:lnTo>
                <a:lnTo>
                  <a:pt x="284759" y="277775"/>
                </a:lnTo>
                <a:lnTo>
                  <a:pt x="284759" y="332355"/>
                </a:lnTo>
                <a:close/>
              </a:path>
              <a:path w="285114" h="518795" extrusionOk="0">
                <a:moveTo>
                  <a:pt x="284759" y="414800"/>
                </a:moveTo>
                <a:lnTo>
                  <a:pt x="186020" y="414800"/>
                </a:lnTo>
                <a:lnTo>
                  <a:pt x="194235" y="413141"/>
                </a:lnTo>
                <a:lnTo>
                  <a:pt x="200943" y="408618"/>
                </a:lnTo>
                <a:lnTo>
                  <a:pt x="205466" y="401910"/>
                </a:lnTo>
                <a:lnTo>
                  <a:pt x="207125" y="393695"/>
                </a:lnTo>
                <a:lnTo>
                  <a:pt x="207125" y="381324"/>
                </a:lnTo>
                <a:lnTo>
                  <a:pt x="205466" y="373109"/>
                </a:lnTo>
                <a:lnTo>
                  <a:pt x="200943" y="366400"/>
                </a:lnTo>
                <a:lnTo>
                  <a:pt x="194235" y="361877"/>
                </a:lnTo>
                <a:lnTo>
                  <a:pt x="186020" y="360219"/>
                </a:lnTo>
                <a:lnTo>
                  <a:pt x="284759" y="360219"/>
                </a:lnTo>
                <a:lnTo>
                  <a:pt x="284759" y="4148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g3aecab119be_0_198">
            <a:extLst>
              <a:ext uri="{FF2B5EF4-FFF2-40B4-BE49-F238E27FC236}">
                <a16:creationId xmlns:a16="http://schemas.microsoft.com/office/drawing/2014/main" id="{EACC8193-3407-6C6D-3210-1C23BE0857DC}"/>
              </a:ext>
            </a:extLst>
          </p:cNvPr>
          <p:cNvSpPr/>
          <p:nvPr/>
        </p:nvSpPr>
        <p:spPr>
          <a:xfrm>
            <a:off x="15040308" y="3783114"/>
            <a:ext cx="294640" cy="294639"/>
          </a:xfrm>
          <a:custGeom>
            <a:avLst/>
            <a:gdLst/>
            <a:ahLst/>
            <a:cxnLst/>
            <a:rect l="l" t="t" r="r" b="b"/>
            <a:pathLst>
              <a:path w="294640" h="294639" extrusionOk="0">
                <a:moveTo>
                  <a:pt x="216584" y="60667"/>
                </a:moveTo>
                <a:lnTo>
                  <a:pt x="77756" y="60667"/>
                </a:lnTo>
                <a:lnTo>
                  <a:pt x="88646" y="53125"/>
                </a:lnTo>
                <a:lnTo>
                  <a:pt x="94183" y="49961"/>
                </a:lnTo>
                <a:lnTo>
                  <a:pt x="106287" y="44369"/>
                </a:lnTo>
                <a:lnTo>
                  <a:pt x="110039" y="37838"/>
                </a:lnTo>
                <a:lnTo>
                  <a:pt x="110039" y="0"/>
                </a:lnTo>
                <a:lnTo>
                  <a:pt x="184282" y="0"/>
                </a:lnTo>
                <a:lnTo>
                  <a:pt x="184282" y="37838"/>
                </a:lnTo>
                <a:lnTo>
                  <a:pt x="188035" y="44369"/>
                </a:lnTo>
                <a:lnTo>
                  <a:pt x="200139" y="49961"/>
                </a:lnTo>
                <a:lnTo>
                  <a:pt x="205676" y="53125"/>
                </a:lnTo>
                <a:lnTo>
                  <a:pt x="216584" y="60667"/>
                </a:lnTo>
                <a:close/>
              </a:path>
              <a:path w="294640" h="294639" extrusionOk="0">
                <a:moveTo>
                  <a:pt x="37121" y="252602"/>
                </a:moveTo>
                <a:lnTo>
                  <a:pt x="0" y="188881"/>
                </a:lnTo>
                <a:lnTo>
                  <a:pt x="37728" y="167285"/>
                </a:lnTo>
                <a:lnTo>
                  <a:pt x="36514" y="160755"/>
                </a:lnTo>
                <a:lnTo>
                  <a:pt x="35796" y="154041"/>
                </a:lnTo>
                <a:lnTo>
                  <a:pt x="35796" y="140281"/>
                </a:lnTo>
                <a:lnTo>
                  <a:pt x="36514" y="133567"/>
                </a:lnTo>
                <a:lnTo>
                  <a:pt x="37728" y="127036"/>
                </a:lnTo>
                <a:lnTo>
                  <a:pt x="0" y="105440"/>
                </a:lnTo>
                <a:lnTo>
                  <a:pt x="37121" y="41720"/>
                </a:lnTo>
                <a:lnTo>
                  <a:pt x="70177" y="60630"/>
                </a:lnTo>
                <a:lnTo>
                  <a:pt x="268238" y="60667"/>
                </a:lnTo>
                <a:lnTo>
                  <a:pt x="285910" y="91000"/>
                </a:lnTo>
                <a:lnTo>
                  <a:pt x="147381" y="91000"/>
                </a:lnTo>
                <a:lnTo>
                  <a:pt x="125720" y="95619"/>
                </a:lnTo>
                <a:lnTo>
                  <a:pt x="108135" y="107694"/>
                </a:lnTo>
                <a:lnTo>
                  <a:pt x="96400" y="125426"/>
                </a:lnTo>
                <a:lnTo>
                  <a:pt x="92288" y="147014"/>
                </a:lnTo>
                <a:lnTo>
                  <a:pt x="96948" y="168481"/>
                </a:lnTo>
                <a:lnTo>
                  <a:pt x="109136" y="185908"/>
                </a:lnTo>
                <a:lnTo>
                  <a:pt x="127032" y="197537"/>
                </a:lnTo>
                <a:lnTo>
                  <a:pt x="148816" y="201610"/>
                </a:lnTo>
                <a:lnTo>
                  <a:pt x="286906" y="201610"/>
                </a:lnTo>
                <a:lnTo>
                  <a:pt x="268239" y="233655"/>
                </a:lnTo>
                <a:lnTo>
                  <a:pt x="216566" y="233655"/>
                </a:lnTo>
                <a:lnTo>
                  <a:pt x="77737" y="233655"/>
                </a:lnTo>
                <a:lnTo>
                  <a:pt x="70177" y="233692"/>
                </a:lnTo>
                <a:lnTo>
                  <a:pt x="37121" y="252602"/>
                </a:lnTo>
                <a:close/>
              </a:path>
              <a:path w="294640" h="294639" extrusionOk="0">
                <a:moveTo>
                  <a:pt x="268238" y="60667"/>
                </a:moveTo>
                <a:lnTo>
                  <a:pt x="216584" y="60667"/>
                </a:lnTo>
                <a:lnTo>
                  <a:pt x="224144" y="60630"/>
                </a:lnTo>
                <a:lnTo>
                  <a:pt x="257201" y="41720"/>
                </a:lnTo>
                <a:lnTo>
                  <a:pt x="268238" y="60667"/>
                </a:lnTo>
                <a:close/>
              </a:path>
              <a:path w="294640" h="294639" extrusionOk="0">
                <a:moveTo>
                  <a:pt x="286906" y="201610"/>
                </a:moveTo>
                <a:lnTo>
                  <a:pt x="148816" y="201610"/>
                </a:lnTo>
                <a:lnTo>
                  <a:pt x="170478" y="196989"/>
                </a:lnTo>
                <a:lnTo>
                  <a:pt x="188062" y="184910"/>
                </a:lnTo>
                <a:lnTo>
                  <a:pt x="199797" y="167177"/>
                </a:lnTo>
                <a:lnTo>
                  <a:pt x="203910" y="145597"/>
                </a:lnTo>
                <a:lnTo>
                  <a:pt x="199250" y="124130"/>
                </a:lnTo>
                <a:lnTo>
                  <a:pt x="187062" y="106703"/>
                </a:lnTo>
                <a:lnTo>
                  <a:pt x="169166" y="95074"/>
                </a:lnTo>
                <a:lnTo>
                  <a:pt x="147381" y="91000"/>
                </a:lnTo>
                <a:lnTo>
                  <a:pt x="285910" y="91000"/>
                </a:lnTo>
                <a:lnTo>
                  <a:pt x="294322" y="105440"/>
                </a:lnTo>
                <a:lnTo>
                  <a:pt x="256594" y="127036"/>
                </a:lnTo>
                <a:lnTo>
                  <a:pt x="257808" y="133567"/>
                </a:lnTo>
                <a:lnTo>
                  <a:pt x="258525" y="140281"/>
                </a:lnTo>
                <a:lnTo>
                  <a:pt x="258525" y="154041"/>
                </a:lnTo>
                <a:lnTo>
                  <a:pt x="257808" y="160755"/>
                </a:lnTo>
                <a:lnTo>
                  <a:pt x="256594" y="167285"/>
                </a:lnTo>
                <a:lnTo>
                  <a:pt x="294322" y="188881"/>
                </a:lnTo>
                <a:lnTo>
                  <a:pt x="286906" y="201610"/>
                </a:lnTo>
                <a:close/>
              </a:path>
              <a:path w="294640" h="294639" extrusionOk="0">
                <a:moveTo>
                  <a:pt x="257201" y="252602"/>
                </a:moveTo>
                <a:lnTo>
                  <a:pt x="224145" y="233692"/>
                </a:lnTo>
                <a:lnTo>
                  <a:pt x="216566" y="233655"/>
                </a:lnTo>
                <a:lnTo>
                  <a:pt x="268239" y="233655"/>
                </a:lnTo>
                <a:lnTo>
                  <a:pt x="257201" y="252602"/>
                </a:lnTo>
                <a:close/>
              </a:path>
              <a:path w="294640" h="294639" extrusionOk="0">
                <a:moveTo>
                  <a:pt x="184282" y="294322"/>
                </a:moveTo>
                <a:lnTo>
                  <a:pt x="110039" y="294322"/>
                </a:lnTo>
                <a:lnTo>
                  <a:pt x="110039" y="256483"/>
                </a:lnTo>
                <a:lnTo>
                  <a:pt x="106287" y="249953"/>
                </a:lnTo>
                <a:lnTo>
                  <a:pt x="94183" y="244361"/>
                </a:lnTo>
                <a:lnTo>
                  <a:pt x="88646" y="241197"/>
                </a:lnTo>
                <a:lnTo>
                  <a:pt x="77737" y="233655"/>
                </a:lnTo>
                <a:lnTo>
                  <a:pt x="216566" y="233655"/>
                </a:lnTo>
                <a:lnTo>
                  <a:pt x="205676" y="241197"/>
                </a:lnTo>
                <a:lnTo>
                  <a:pt x="200139" y="244361"/>
                </a:lnTo>
                <a:lnTo>
                  <a:pt x="188035" y="249953"/>
                </a:lnTo>
                <a:lnTo>
                  <a:pt x="184282" y="256483"/>
                </a:lnTo>
                <a:lnTo>
                  <a:pt x="184282" y="2943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aecab119be_0_198">
            <a:extLst>
              <a:ext uri="{FF2B5EF4-FFF2-40B4-BE49-F238E27FC236}">
                <a16:creationId xmlns:a16="http://schemas.microsoft.com/office/drawing/2014/main" id="{7819B3F7-BBFB-8D9F-2923-53ACBD5A5CED}"/>
              </a:ext>
            </a:extLst>
          </p:cNvPr>
          <p:cNvSpPr/>
          <p:nvPr/>
        </p:nvSpPr>
        <p:spPr>
          <a:xfrm>
            <a:off x="14230922" y="3783114"/>
            <a:ext cx="294640" cy="294639"/>
          </a:xfrm>
          <a:custGeom>
            <a:avLst/>
            <a:gdLst/>
            <a:ahLst/>
            <a:cxnLst/>
            <a:rect l="l" t="t" r="r" b="b"/>
            <a:pathLst>
              <a:path w="294640" h="294639" extrusionOk="0">
                <a:moveTo>
                  <a:pt x="268238" y="60667"/>
                </a:moveTo>
                <a:lnTo>
                  <a:pt x="77756" y="60667"/>
                </a:lnTo>
                <a:lnTo>
                  <a:pt x="88646" y="53125"/>
                </a:lnTo>
                <a:lnTo>
                  <a:pt x="94183" y="49961"/>
                </a:lnTo>
                <a:lnTo>
                  <a:pt x="106287" y="44369"/>
                </a:lnTo>
                <a:lnTo>
                  <a:pt x="110039" y="37838"/>
                </a:lnTo>
                <a:lnTo>
                  <a:pt x="110039" y="0"/>
                </a:lnTo>
                <a:lnTo>
                  <a:pt x="184282" y="0"/>
                </a:lnTo>
                <a:lnTo>
                  <a:pt x="184282" y="37838"/>
                </a:lnTo>
                <a:lnTo>
                  <a:pt x="188035" y="44369"/>
                </a:lnTo>
                <a:lnTo>
                  <a:pt x="200139" y="49961"/>
                </a:lnTo>
                <a:lnTo>
                  <a:pt x="205676" y="53125"/>
                </a:lnTo>
                <a:lnTo>
                  <a:pt x="216584" y="60667"/>
                </a:lnTo>
                <a:lnTo>
                  <a:pt x="268238" y="60667"/>
                </a:lnTo>
                <a:close/>
              </a:path>
              <a:path w="294640" h="294639" extrusionOk="0">
                <a:moveTo>
                  <a:pt x="268238" y="60667"/>
                </a:moveTo>
                <a:lnTo>
                  <a:pt x="216584" y="60667"/>
                </a:lnTo>
                <a:lnTo>
                  <a:pt x="224144" y="60630"/>
                </a:lnTo>
                <a:lnTo>
                  <a:pt x="257201" y="41720"/>
                </a:lnTo>
                <a:lnTo>
                  <a:pt x="268238" y="60667"/>
                </a:lnTo>
                <a:close/>
              </a:path>
              <a:path w="294640" h="294639" extrusionOk="0">
                <a:moveTo>
                  <a:pt x="37121" y="252602"/>
                </a:moveTo>
                <a:lnTo>
                  <a:pt x="0" y="188881"/>
                </a:lnTo>
                <a:lnTo>
                  <a:pt x="37728" y="167285"/>
                </a:lnTo>
                <a:lnTo>
                  <a:pt x="36514" y="160755"/>
                </a:lnTo>
                <a:lnTo>
                  <a:pt x="35796" y="154041"/>
                </a:lnTo>
                <a:lnTo>
                  <a:pt x="35796" y="140281"/>
                </a:lnTo>
                <a:lnTo>
                  <a:pt x="36514" y="133567"/>
                </a:lnTo>
                <a:lnTo>
                  <a:pt x="37728" y="127036"/>
                </a:lnTo>
                <a:lnTo>
                  <a:pt x="0" y="105440"/>
                </a:lnTo>
                <a:lnTo>
                  <a:pt x="37121" y="41720"/>
                </a:lnTo>
                <a:lnTo>
                  <a:pt x="70177" y="60630"/>
                </a:lnTo>
                <a:lnTo>
                  <a:pt x="77756" y="60667"/>
                </a:lnTo>
                <a:lnTo>
                  <a:pt x="268238" y="60667"/>
                </a:lnTo>
                <a:lnTo>
                  <a:pt x="285899" y="90982"/>
                </a:lnTo>
                <a:lnTo>
                  <a:pt x="147381" y="90982"/>
                </a:lnTo>
                <a:lnTo>
                  <a:pt x="125710" y="95603"/>
                </a:lnTo>
                <a:lnTo>
                  <a:pt x="108122" y="107682"/>
                </a:lnTo>
                <a:lnTo>
                  <a:pt x="96390" y="125415"/>
                </a:lnTo>
                <a:lnTo>
                  <a:pt x="92288" y="146995"/>
                </a:lnTo>
                <a:lnTo>
                  <a:pt x="96948" y="168463"/>
                </a:lnTo>
                <a:lnTo>
                  <a:pt x="109136" y="185889"/>
                </a:lnTo>
                <a:lnTo>
                  <a:pt x="127032" y="197518"/>
                </a:lnTo>
                <a:lnTo>
                  <a:pt x="148816" y="201592"/>
                </a:lnTo>
                <a:lnTo>
                  <a:pt x="286917" y="201592"/>
                </a:lnTo>
                <a:lnTo>
                  <a:pt x="268238" y="233655"/>
                </a:lnTo>
                <a:lnTo>
                  <a:pt x="77737" y="233655"/>
                </a:lnTo>
                <a:lnTo>
                  <a:pt x="70177" y="233692"/>
                </a:lnTo>
                <a:lnTo>
                  <a:pt x="37121" y="252602"/>
                </a:lnTo>
                <a:close/>
              </a:path>
              <a:path w="294640" h="294639" extrusionOk="0">
                <a:moveTo>
                  <a:pt x="286917" y="201592"/>
                </a:moveTo>
                <a:lnTo>
                  <a:pt x="148816" y="201592"/>
                </a:lnTo>
                <a:lnTo>
                  <a:pt x="170480" y="196974"/>
                </a:lnTo>
                <a:lnTo>
                  <a:pt x="188069" y="184898"/>
                </a:lnTo>
                <a:lnTo>
                  <a:pt x="199805" y="167167"/>
                </a:lnTo>
                <a:lnTo>
                  <a:pt x="203910" y="145579"/>
                </a:lnTo>
                <a:lnTo>
                  <a:pt x="199250" y="124111"/>
                </a:lnTo>
                <a:lnTo>
                  <a:pt x="187062" y="106684"/>
                </a:lnTo>
                <a:lnTo>
                  <a:pt x="169166" y="95056"/>
                </a:lnTo>
                <a:lnTo>
                  <a:pt x="147381" y="90982"/>
                </a:lnTo>
                <a:lnTo>
                  <a:pt x="285899" y="90982"/>
                </a:lnTo>
                <a:lnTo>
                  <a:pt x="294322" y="105440"/>
                </a:lnTo>
                <a:lnTo>
                  <a:pt x="256594" y="127036"/>
                </a:lnTo>
                <a:lnTo>
                  <a:pt x="257808" y="133567"/>
                </a:lnTo>
                <a:lnTo>
                  <a:pt x="258525" y="140281"/>
                </a:lnTo>
                <a:lnTo>
                  <a:pt x="258525" y="154041"/>
                </a:lnTo>
                <a:lnTo>
                  <a:pt x="257808" y="160755"/>
                </a:lnTo>
                <a:lnTo>
                  <a:pt x="256594" y="167285"/>
                </a:lnTo>
                <a:lnTo>
                  <a:pt x="294322" y="188881"/>
                </a:lnTo>
                <a:lnTo>
                  <a:pt x="286917" y="201592"/>
                </a:lnTo>
                <a:close/>
              </a:path>
              <a:path w="294640" h="294639" extrusionOk="0">
                <a:moveTo>
                  <a:pt x="184282" y="294322"/>
                </a:moveTo>
                <a:lnTo>
                  <a:pt x="110039" y="294322"/>
                </a:lnTo>
                <a:lnTo>
                  <a:pt x="110039" y="256483"/>
                </a:lnTo>
                <a:lnTo>
                  <a:pt x="106287" y="249953"/>
                </a:lnTo>
                <a:lnTo>
                  <a:pt x="94183" y="244361"/>
                </a:lnTo>
                <a:lnTo>
                  <a:pt x="88646" y="241197"/>
                </a:lnTo>
                <a:lnTo>
                  <a:pt x="77737" y="233655"/>
                </a:lnTo>
                <a:lnTo>
                  <a:pt x="216566" y="233655"/>
                </a:lnTo>
                <a:lnTo>
                  <a:pt x="205676" y="241197"/>
                </a:lnTo>
                <a:lnTo>
                  <a:pt x="200139" y="244361"/>
                </a:lnTo>
                <a:lnTo>
                  <a:pt x="188035" y="249953"/>
                </a:lnTo>
                <a:lnTo>
                  <a:pt x="184282" y="256483"/>
                </a:lnTo>
                <a:lnTo>
                  <a:pt x="184282" y="294322"/>
                </a:lnTo>
                <a:close/>
              </a:path>
              <a:path w="294640" h="294639" extrusionOk="0">
                <a:moveTo>
                  <a:pt x="257201" y="252602"/>
                </a:moveTo>
                <a:lnTo>
                  <a:pt x="224144" y="233692"/>
                </a:lnTo>
                <a:lnTo>
                  <a:pt x="216566" y="233655"/>
                </a:lnTo>
                <a:lnTo>
                  <a:pt x="268238" y="233655"/>
                </a:lnTo>
                <a:lnTo>
                  <a:pt x="257201" y="25260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3" name="Google Shape;113;g3aecab119be_0_198">
            <a:extLst>
              <a:ext uri="{FF2B5EF4-FFF2-40B4-BE49-F238E27FC236}">
                <a16:creationId xmlns:a16="http://schemas.microsoft.com/office/drawing/2014/main" id="{0927B95D-B6A7-7B25-49D7-6167524FE00E}"/>
              </a:ext>
            </a:extLst>
          </p:cNvPr>
          <p:cNvGrpSpPr/>
          <p:nvPr/>
        </p:nvGrpSpPr>
        <p:grpSpPr>
          <a:xfrm>
            <a:off x="14635952" y="3379359"/>
            <a:ext cx="294004" cy="477335"/>
            <a:chOff x="8997152" y="3379359"/>
            <a:chExt cx="294004" cy="477335"/>
          </a:xfrm>
        </p:grpSpPr>
        <p:pic>
          <p:nvPicPr>
            <p:cNvPr id="114" name="Google Shape;114;g3aecab119be_0_198">
              <a:extLst>
                <a:ext uri="{FF2B5EF4-FFF2-40B4-BE49-F238E27FC236}">
                  <a16:creationId xmlns:a16="http://schemas.microsoft.com/office/drawing/2014/main" id="{68130821-AB09-D0DF-71A7-30A78EBE051B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070395" y="3764719"/>
              <a:ext cx="147161" cy="91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" name="Google Shape;115;g3aecab119be_0_198">
              <a:extLst>
                <a:ext uri="{FF2B5EF4-FFF2-40B4-BE49-F238E27FC236}">
                  <a16:creationId xmlns:a16="http://schemas.microsoft.com/office/drawing/2014/main" id="{E08682C0-083B-3051-251B-38CB8B12DC71}"/>
                </a:ext>
              </a:extLst>
            </p:cNvPr>
            <p:cNvSpPr/>
            <p:nvPr/>
          </p:nvSpPr>
          <p:spPr>
            <a:xfrm>
              <a:off x="8997152" y="3379359"/>
              <a:ext cx="294004" cy="348614"/>
            </a:xfrm>
            <a:custGeom>
              <a:avLst/>
              <a:gdLst/>
              <a:ahLst/>
              <a:cxnLst/>
              <a:rect l="l" t="t" r="r" b="b"/>
              <a:pathLst>
                <a:path w="294004" h="348614" extrusionOk="0">
                  <a:moveTo>
                    <a:pt x="220404" y="348569"/>
                  </a:moveTo>
                  <a:lnTo>
                    <a:pt x="165218" y="348569"/>
                  </a:lnTo>
                  <a:lnTo>
                    <a:pt x="165218" y="232404"/>
                  </a:lnTo>
                  <a:lnTo>
                    <a:pt x="162496" y="226941"/>
                  </a:lnTo>
                  <a:lnTo>
                    <a:pt x="92778" y="174661"/>
                  </a:lnTo>
                  <a:lnTo>
                    <a:pt x="91638" y="172380"/>
                  </a:lnTo>
                  <a:lnTo>
                    <a:pt x="91638" y="147639"/>
                  </a:lnTo>
                  <a:lnTo>
                    <a:pt x="100247" y="144052"/>
                  </a:lnTo>
                  <a:lnTo>
                    <a:pt x="133818" y="177623"/>
                  </a:lnTo>
                  <a:lnTo>
                    <a:pt x="139905" y="181669"/>
                  </a:lnTo>
                  <a:lnTo>
                    <a:pt x="146823" y="183018"/>
                  </a:lnTo>
                  <a:lnTo>
                    <a:pt x="153742" y="181669"/>
                  </a:lnTo>
                  <a:lnTo>
                    <a:pt x="159829" y="177623"/>
                  </a:lnTo>
                  <a:lnTo>
                    <a:pt x="193381" y="144052"/>
                  </a:lnTo>
                  <a:lnTo>
                    <a:pt x="202009" y="147639"/>
                  </a:lnTo>
                  <a:lnTo>
                    <a:pt x="202009" y="169842"/>
                  </a:lnTo>
                  <a:lnTo>
                    <a:pt x="200390" y="172454"/>
                  </a:lnTo>
                  <a:lnTo>
                    <a:pt x="173883" y="187317"/>
                  </a:lnTo>
                  <a:lnTo>
                    <a:pt x="192057" y="219307"/>
                  </a:lnTo>
                  <a:lnTo>
                    <a:pt x="232207" y="190304"/>
                  </a:lnTo>
                  <a:lnTo>
                    <a:pt x="238799" y="166936"/>
                  </a:lnTo>
                  <a:lnTo>
                    <a:pt x="238799" y="153838"/>
                  </a:lnTo>
                  <a:lnTo>
                    <a:pt x="235304" y="136571"/>
                  </a:lnTo>
                  <a:lnTo>
                    <a:pt x="225778" y="122454"/>
                  </a:lnTo>
                  <a:lnTo>
                    <a:pt x="211661" y="112928"/>
                  </a:lnTo>
                  <a:lnTo>
                    <a:pt x="194393" y="109432"/>
                  </a:lnTo>
                  <a:lnTo>
                    <a:pt x="185661" y="110285"/>
                  </a:lnTo>
                  <a:lnTo>
                    <a:pt x="177389" y="112789"/>
                  </a:lnTo>
                  <a:lnTo>
                    <a:pt x="169769" y="116867"/>
                  </a:lnTo>
                  <a:lnTo>
                    <a:pt x="162993" y="122438"/>
                  </a:lnTo>
                  <a:lnTo>
                    <a:pt x="146823" y="138607"/>
                  </a:lnTo>
                  <a:lnTo>
                    <a:pt x="130654" y="122438"/>
                  </a:lnTo>
                  <a:lnTo>
                    <a:pt x="123877" y="116867"/>
                  </a:lnTo>
                  <a:lnTo>
                    <a:pt x="116257" y="112789"/>
                  </a:lnTo>
                  <a:lnTo>
                    <a:pt x="107986" y="110285"/>
                  </a:lnTo>
                  <a:lnTo>
                    <a:pt x="99253" y="109432"/>
                  </a:lnTo>
                  <a:lnTo>
                    <a:pt x="81986" y="112928"/>
                  </a:lnTo>
                  <a:lnTo>
                    <a:pt x="67869" y="122454"/>
                  </a:lnTo>
                  <a:lnTo>
                    <a:pt x="58343" y="136571"/>
                  </a:lnTo>
                  <a:lnTo>
                    <a:pt x="54848" y="153838"/>
                  </a:lnTo>
                  <a:lnTo>
                    <a:pt x="54848" y="170007"/>
                  </a:lnTo>
                  <a:lnTo>
                    <a:pt x="72617" y="205529"/>
                  </a:lnTo>
                  <a:lnTo>
                    <a:pt x="128428" y="247396"/>
                  </a:lnTo>
                  <a:lnTo>
                    <a:pt x="128428" y="348569"/>
                  </a:lnTo>
                  <a:lnTo>
                    <a:pt x="73243" y="348569"/>
                  </a:lnTo>
                  <a:lnTo>
                    <a:pt x="73243" y="337900"/>
                  </a:lnTo>
                  <a:lnTo>
                    <a:pt x="70589" y="311715"/>
                  </a:lnTo>
                  <a:lnTo>
                    <a:pt x="63006" y="286775"/>
                  </a:lnTo>
                  <a:lnTo>
                    <a:pt x="51063" y="263457"/>
                  </a:lnTo>
                  <a:lnTo>
                    <a:pt x="35330" y="242135"/>
                  </a:lnTo>
                  <a:lnTo>
                    <a:pt x="17690" y="216759"/>
                  </a:lnTo>
                  <a:lnTo>
                    <a:pt x="5654" y="187878"/>
                  </a:lnTo>
                  <a:lnTo>
                    <a:pt x="0" y="156253"/>
                  </a:lnTo>
                  <a:lnTo>
                    <a:pt x="1502" y="122640"/>
                  </a:lnTo>
                  <a:lnTo>
                    <a:pt x="16708" y="77345"/>
                  </a:lnTo>
                  <a:lnTo>
                    <a:pt x="45257" y="39880"/>
                  </a:lnTo>
                  <a:lnTo>
                    <a:pt x="84060" y="13135"/>
                  </a:lnTo>
                  <a:lnTo>
                    <a:pt x="130029" y="0"/>
                  </a:lnTo>
                  <a:lnTo>
                    <a:pt x="181177" y="3094"/>
                  </a:lnTo>
                  <a:lnTo>
                    <a:pt x="226100" y="22218"/>
                  </a:lnTo>
                  <a:lnTo>
                    <a:pt x="261845" y="54417"/>
                  </a:lnTo>
                  <a:lnTo>
                    <a:pt x="285457" y="96737"/>
                  </a:lnTo>
                  <a:lnTo>
                    <a:pt x="293985" y="146223"/>
                  </a:lnTo>
                  <a:lnTo>
                    <a:pt x="291497" y="173273"/>
                  </a:lnTo>
                  <a:lnTo>
                    <a:pt x="284332" y="198672"/>
                  </a:lnTo>
                  <a:lnTo>
                    <a:pt x="272938" y="221980"/>
                  </a:lnTo>
                  <a:lnTo>
                    <a:pt x="242141" y="263862"/>
                  </a:lnTo>
                  <a:lnTo>
                    <a:pt x="230386" y="287033"/>
                  </a:lnTo>
                  <a:lnTo>
                    <a:pt x="222980" y="311839"/>
                  </a:lnTo>
                  <a:lnTo>
                    <a:pt x="220404" y="337845"/>
                  </a:lnTo>
                  <a:lnTo>
                    <a:pt x="220404" y="3485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6" name="Google Shape;116;g3aecab119be_0_198">
            <a:extLst>
              <a:ext uri="{FF2B5EF4-FFF2-40B4-BE49-F238E27FC236}">
                <a16:creationId xmlns:a16="http://schemas.microsoft.com/office/drawing/2014/main" id="{B464329C-7B1A-2263-440B-3855767B1EBD}"/>
              </a:ext>
            </a:extLst>
          </p:cNvPr>
          <p:cNvSpPr/>
          <p:nvPr/>
        </p:nvSpPr>
        <p:spPr>
          <a:xfrm>
            <a:off x="14764380" y="3268050"/>
            <a:ext cx="36829" cy="55245"/>
          </a:xfrm>
          <a:custGeom>
            <a:avLst/>
            <a:gdLst/>
            <a:ahLst/>
            <a:cxnLst/>
            <a:rect l="l" t="t" r="r" b="b"/>
            <a:pathLst>
              <a:path w="36829" h="55245" extrusionOk="0">
                <a:moveTo>
                  <a:pt x="36790" y="55185"/>
                </a:moveTo>
                <a:lnTo>
                  <a:pt x="0" y="55185"/>
                </a:lnTo>
                <a:lnTo>
                  <a:pt x="0" y="0"/>
                </a:lnTo>
                <a:lnTo>
                  <a:pt x="36790" y="0"/>
                </a:lnTo>
                <a:lnTo>
                  <a:pt x="36790" y="5518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g3aecab119be_0_198">
            <a:extLst>
              <a:ext uri="{FF2B5EF4-FFF2-40B4-BE49-F238E27FC236}">
                <a16:creationId xmlns:a16="http://schemas.microsoft.com/office/drawing/2014/main" id="{AFA90139-34F4-CA30-44D5-93F383BC6562}"/>
              </a:ext>
            </a:extLst>
          </p:cNvPr>
          <p:cNvSpPr/>
          <p:nvPr/>
        </p:nvSpPr>
        <p:spPr>
          <a:xfrm>
            <a:off x="14985123" y="3507187"/>
            <a:ext cx="55245" cy="36829"/>
          </a:xfrm>
          <a:custGeom>
            <a:avLst/>
            <a:gdLst/>
            <a:ahLst/>
            <a:cxnLst/>
            <a:rect l="l" t="t" r="r" b="b"/>
            <a:pathLst>
              <a:path w="55245" h="36829" extrusionOk="0">
                <a:moveTo>
                  <a:pt x="55185" y="36790"/>
                </a:moveTo>
                <a:lnTo>
                  <a:pt x="0" y="36790"/>
                </a:lnTo>
                <a:lnTo>
                  <a:pt x="0" y="0"/>
                </a:lnTo>
                <a:lnTo>
                  <a:pt x="55185" y="0"/>
                </a:lnTo>
                <a:lnTo>
                  <a:pt x="55185" y="3679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g3aecab119be_0_198">
            <a:extLst>
              <a:ext uri="{FF2B5EF4-FFF2-40B4-BE49-F238E27FC236}">
                <a16:creationId xmlns:a16="http://schemas.microsoft.com/office/drawing/2014/main" id="{5C262D17-D782-6432-006C-EC913946FBCE}"/>
              </a:ext>
            </a:extLst>
          </p:cNvPr>
          <p:cNvSpPr/>
          <p:nvPr/>
        </p:nvSpPr>
        <p:spPr>
          <a:xfrm>
            <a:off x="14525244" y="3507187"/>
            <a:ext cx="55245" cy="36829"/>
          </a:xfrm>
          <a:custGeom>
            <a:avLst/>
            <a:gdLst/>
            <a:ahLst/>
            <a:cxnLst/>
            <a:rect l="l" t="t" r="r" b="b"/>
            <a:pathLst>
              <a:path w="55245" h="36829" extrusionOk="0">
                <a:moveTo>
                  <a:pt x="55185" y="36790"/>
                </a:moveTo>
                <a:lnTo>
                  <a:pt x="0" y="36790"/>
                </a:lnTo>
                <a:lnTo>
                  <a:pt x="0" y="0"/>
                </a:lnTo>
                <a:lnTo>
                  <a:pt x="55185" y="0"/>
                </a:lnTo>
                <a:lnTo>
                  <a:pt x="55185" y="3679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g3aecab119be_0_198">
            <a:extLst>
              <a:ext uri="{FF2B5EF4-FFF2-40B4-BE49-F238E27FC236}">
                <a16:creationId xmlns:a16="http://schemas.microsoft.com/office/drawing/2014/main" id="{48C7FA4D-B9EF-15A8-DB80-C2185367F86E}"/>
              </a:ext>
            </a:extLst>
          </p:cNvPr>
          <p:cNvSpPr/>
          <p:nvPr/>
        </p:nvSpPr>
        <p:spPr>
          <a:xfrm>
            <a:off x="14912840" y="3655664"/>
            <a:ext cx="65404" cy="65404"/>
          </a:xfrm>
          <a:custGeom>
            <a:avLst/>
            <a:gdLst/>
            <a:ahLst/>
            <a:cxnLst/>
            <a:rect l="l" t="t" r="r" b="b"/>
            <a:pathLst>
              <a:path w="65404" h="65404" extrusionOk="0">
                <a:moveTo>
                  <a:pt x="65036" y="39021"/>
                </a:moveTo>
                <a:lnTo>
                  <a:pt x="39022" y="65036"/>
                </a:lnTo>
                <a:lnTo>
                  <a:pt x="0" y="26015"/>
                </a:lnTo>
                <a:lnTo>
                  <a:pt x="26014" y="0"/>
                </a:lnTo>
                <a:lnTo>
                  <a:pt x="65036" y="3902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g3aecab119be_0_198">
            <a:extLst>
              <a:ext uri="{FF2B5EF4-FFF2-40B4-BE49-F238E27FC236}">
                <a16:creationId xmlns:a16="http://schemas.microsoft.com/office/drawing/2014/main" id="{0D4A10CC-FABC-A84E-D503-153C3E1EBF78}"/>
              </a:ext>
            </a:extLst>
          </p:cNvPr>
          <p:cNvSpPr/>
          <p:nvPr/>
        </p:nvSpPr>
        <p:spPr>
          <a:xfrm>
            <a:off x="14587663" y="3330469"/>
            <a:ext cx="65404" cy="65404"/>
          </a:xfrm>
          <a:custGeom>
            <a:avLst/>
            <a:gdLst/>
            <a:ahLst/>
            <a:cxnLst/>
            <a:rect l="l" t="t" r="r" b="b"/>
            <a:pathLst>
              <a:path w="65404" h="65404" extrusionOk="0">
                <a:moveTo>
                  <a:pt x="65036" y="39021"/>
                </a:moveTo>
                <a:lnTo>
                  <a:pt x="39022" y="65036"/>
                </a:lnTo>
                <a:lnTo>
                  <a:pt x="0" y="26015"/>
                </a:lnTo>
                <a:lnTo>
                  <a:pt x="26014" y="0"/>
                </a:lnTo>
                <a:lnTo>
                  <a:pt x="65036" y="3902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3aecab119be_0_198">
            <a:extLst>
              <a:ext uri="{FF2B5EF4-FFF2-40B4-BE49-F238E27FC236}">
                <a16:creationId xmlns:a16="http://schemas.microsoft.com/office/drawing/2014/main" id="{7CB88D47-EEE9-B5AD-48BC-4497D960A98C}"/>
              </a:ext>
            </a:extLst>
          </p:cNvPr>
          <p:cNvSpPr/>
          <p:nvPr/>
        </p:nvSpPr>
        <p:spPr>
          <a:xfrm>
            <a:off x="14912840" y="3330474"/>
            <a:ext cx="65404" cy="65404"/>
          </a:xfrm>
          <a:custGeom>
            <a:avLst/>
            <a:gdLst/>
            <a:ahLst/>
            <a:cxnLst/>
            <a:rect l="l" t="t" r="r" b="b"/>
            <a:pathLst>
              <a:path w="65404" h="65404" extrusionOk="0">
                <a:moveTo>
                  <a:pt x="65036" y="26014"/>
                </a:moveTo>
                <a:lnTo>
                  <a:pt x="26015" y="65036"/>
                </a:lnTo>
                <a:lnTo>
                  <a:pt x="0" y="39022"/>
                </a:lnTo>
                <a:lnTo>
                  <a:pt x="39021" y="0"/>
                </a:lnTo>
                <a:lnTo>
                  <a:pt x="65036" y="260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g3aecab119be_0_198">
            <a:extLst>
              <a:ext uri="{FF2B5EF4-FFF2-40B4-BE49-F238E27FC236}">
                <a16:creationId xmlns:a16="http://schemas.microsoft.com/office/drawing/2014/main" id="{D9C46DE7-F524-7815-A648-39F5DE1846E5}"/>
              </a:ext>
            </a:extLst>
          </p:cNvPr>
          <p:cNvSpPr/>
          <p:nvPr/>
        </p:nvSpPr>
        <p:spPr>
          <a:xfrm>
            <a:off x="14587645" y="3655651"/>
            <a:ext cx="65404" cy="65404"/>
          </a:xfrm>
          <a:custGeom>
            <a:avLst/>
            <a:gdLst/>
            <a:ahLst/>
            <a:cxnLst/>
            <a:rect l="l" t="t" r="r" b="b"/>
            <a:pathLst>
              <a:path w="65404" h="65404" extrusionOk="0">
                <a:moveTo>
                  <a:pt x="65036" y="26014"/>
                </a:moveTo>
                <a:lnTo>
                  <a:pt x="26015" y="65036"/>
                </a:lnTo>
                <a:lnTo>
                  <a:pt x="0" y="39022"/>
                </a:lnTo>
                <a:lnTo>
                  <a:pt x="39021" y="0"/>
                </a:lnTo>
                <a:lnTo>
                  <a:pt x="65036" y="260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3" name="Google Shape;123;g3aecab119be_0_198">
            <a:extLst>
              <a:ext uri="{FF2B5EF4-FFF2-40B4-BE49-F238E27FC236}">
                <a16:creationId xmlns:a16="http://schemas.microsoft.com/office/drawing/2014/main" id="{6218B619-44E0-3438-1EFE-6563880E863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497504" y="4079203"/>
            <a:ext cx="125252" cy="82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g3aecab119be_0_198">
            <a:extLst>
              <a:ext uri="{FF2B5EF4-FFF2-40B4-BE49-F238E27FC236}">
                <a16:creationId xmlns:a16="http://schemas.microsoft.com/office/drawing/2014/main" id="{69BA5EA4-C5FB-0779-E96E-A9874D5E671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942795" y="4079938"/>
            <a:ext cx="123909" cy="81766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g3aecab119be_0_198">
            <a:extLst>
              <a:ext uri="{FF2B5EF4-FFF2-40B4-BE49-F238E27FC236}">
                <a16:creationId xmlns:a16="http://schemas.microsoft.com/office/drawing/2014/main" id="{4B824071-99E2-158A-DE47-7056DDC4AE9E}"/>
              </a:ext>
            </a:extLst>
          </p:cNvPr>
          <p:cNvSpPr/>
          <p:nvPr/>
        </p:nvSpPr>
        <p:spPr>
          <a:xfrm>
            <a:off x="14249317" y="3194469"/>
            <a:ext cx="1067434" cy="554354"/>
          </a:xfrm>
          <a:custGeom>
            <a:avLst/>
            <a:gdLst/>
            <a:ahLst/>
            <a:cxnLst/>
            <a:rect l="l" t="t" r="r" b="b"/>
            <a:pathLst>
              <a:path w="1067434" h="554354" extrusionOk="0">
                <a:moveTo>
                  <a:pt x="1063368" y="554117"/>
                </a:moveTo>
                <a:lnTo>
                  <a:pt x="1026872" y="549592"/>
                </a:lnTo>
                <a:lnTo>
                  <a:pt x="1028289" y="536462"/>
                </a:lnTo>
                <a:lnTo>
                  <a:pt x="1029307" y="523234"/>
                </a:lnTo>
                <a:lnTo>
                  <a:pt x="1029922" y="509954"/>
                </a:lnTo>
                <a:lnTo>
                  <a:pt x="1030128" y="496669"/>
                </a:lnTo>
                <a:lnTo>
                  <a:pt x="1027559" y="449716"/>
                </a:lnTo>
                <a:lnTo>
                  <a:pt x="1020020" y="404104"/>
                </a:lnTo>
                <a:lnTo>
                  <a:pt x="1007762" y="360066"/>
                </a:lnTo>
                <a:lnTo>
                  <a:pt x="991036" y="317835"/>
                </a:lnTo>
                <a:lnTo>
                  <a:pt x="970095" y="277643"/>
                </a:lnTo>
                <a:lnTo>
                  <a:pt x="945190" y="239725"/>
                </a:lnTo>
                <a:lnTo>
                  <a:pt x="916572" y="204312"/>
                </a:lnTo>
                <a:lnTo>
                  <a:pt x="884494" y="171638"/>
                </a:lnTo>
                <a:lnTo>
                  <a:pt x="849206" y="141935"/>
                </a:lnTo>
                <a:lnTo>
                  <a:pt x="810960" y="115437"/>
                </a:lnTo>
                <a:lnTo>
                  <a:pt x="770008" y="92377"/>
                </a:lnTo>
                <a:lnTo>
                  <a:pt x="726601" y="72987"/>
                </a:lnTo>
                <a:lnTo>
                  <a:pt x="680991" y="57500"/>
                </a:lnTo>
                <a:lnTo>
                  <a:pt x="633430" y="46150"/>
                </a:lnTo>
                <a:lnTo>
                  <a:pt x="584169" y="39169"/>
                </a:lnTo>
                <a:lnTo>
                  <a:pt x="533459" y="36790"/>
                </a:lnTo>
                <a:lnTo>
                  <a:pt x="482749" y="39169"/>
                </a:lnTo>
                <a:lnTo>
                  <a:pt x="433488" y="46150"/>
                </a:lnTo>
                <a:lnTo>
                  <a:pt x="385927" y="57500"/>
                </a:lnTo>
                <a:lnTo>
                  <a:pt x="340317" y="72987"/>
                </a:lnTo>
                <a:lnTo>
                  <a:pt x="296910" y="92377"/>
                </a:lnTo>
                <a:lnTo>
                  <a:pt x="255958" y="115437"/>
                </a:lnTo>
                <a:lnTo>
                  <a:pt x="217712" y="141935"/>
                </a:lnTo>
                <a:lnTo>
                  <a:pt x="182424" y="171638"/>
                </a:lnTo>
                <a:lnTo>
                  <a:pt x="150346" y="204312"/>
                </a:lnTo>
                <a:lnTo>
                  <a:pt x="121728" y="239725"/>
                </a:lnTo>
                <a:lnTo>
                  <a:pt x="96823" y="277643"/>
                </a:lnTo>
                <a:lnTo>
                  <a:pt x="75882" y="317835"/>
                </a:lnTo>
                <a:lnTo>
                  <a:pt x="59156" y="360066"/>
                </a:lnTo>
                <a:lnTo>
                  <a:pt x="46898" y="404104"/>
                </a:lnTo>
                <a:lnTo>
                  <a:pt x="39359" y="449716"/>
                </a:lnTo>
                <a:lnTo>
                  <a:pt x="36790" y="496669"/>
                </a:lnTo>
                <a:lnTo>
                  <a:pt x="36996" y="509954"/>
                </a:lnTo>
                <a:lnTo>
                  <a:pt x="37611" y="523234"/>
                </a:lnTo>
                <a:lnTo>
                  <a:pt x="38629" y="536462"/>
                </a:lnTo>
                <a:lnTo>
                  <a:pt x="40046" y="549592"/>
                </a:lnTo>
                <a:lnTo>
                  <a:pt x="3531" y="554117"/>
                </a:lnTo>
                <a:lnTo>
                  <a:pt x="1986" y="539863"/>
                </a:lnTo>
                <a:lnTo>
                  <a:pt x="882" y="525503"/>
                </a:lnTo>
                <a:lnTo>
                  <a:pt x="220" y="511088"/>
                </a:lnTo>
                <a:lnTo>
                  <a:pt x="0" y="496669"/>
                </a:lnTo>
                <a:lnTo>
                  <a:pt x="2184" y="451526"/>
                </a:lnTo>
                <a:lnTo>
                  <a:pt x="8610" y="407507"/>
                </a:lnTo>
                <a:lnTo>
                  <a:pt x="19087" y="364786"/>
                </a:lnTo>
                <a:lnTo>
                  <a:pt x="33428" y="323540"/>
                </a:lnTo>
                <a:lnTo>
                  <a:pt x="51440" y="283948"/>
                </a:lnTo>
                <a:lnTo>
                  <a:pt x="72936" y="246184"/>
                </a:lnTo>
                <a:lnTo>
                  <a:pt x="97724" y="210426"/>
                </a:lnTo>
                <a:lnTo>
                  <a:pt x="125615" y="176850"/>
                </a:lnTo>
                <a:lnTo>
                  <a:pt x="156420" y="145634"/>
                </a:lnTo>
                <a:lnTo>
                  <a:pt x="189949" y="116953"/>
                </a:lnTo>
                <a:lnTo>
                  <a:pt x="226012" y="90985"/>
                </a:lnTo>
                <a:lnTo>
                  <a:pt x="264418" y="67906"/>
                </a:lnTo>
                <a:lnTo>
                  <a:pt x="304979" y="47893"/>
                </a:lnTo>
                <a:lnTo>
                  <a:pt x="347505" y="31123"/>
                </a:lnTo>
                <a:lnTo>
                  <a:pt x="391806" y="17771"/>
                </a:lnTo>
                <a:lnTo>
                  <a:pt x="437691" y="8016"/>
                </a:lnTo>
                <a:lnTo>
                  <a:pt x="484972" y="2033"/>
                </a:lnTo>
                <a:lnTo>
                  <a:pt x="533459" y="0"/>
                </a:lnTo>
                <a:lnTo>
                  <a:pt x="581946" y="2033"/>
                </a:lnTo>
                <a:lnTo>
                  <a:pt x="629227" y="8016"/>
                </a:lnTo>
                <a:lnTo>
                  <a:pt x="675112" y="17771"/>
                </a:lnTo>
                <a:lnTo>
                  <a:pt x="719413" y="31123"/>
                </a:lnTo>
                <a:lnTo>
                  <a:pt x="761939" y="47893"/>
                </a:lnTo>
                <a:lnTo>
                  <a:pt x="802500" y="67906"/>
                </a:lnTo>
                <a:lnTo>
                  <a:pt x="840906" y="90985"/>
                </a:lnTo>
                <a:lnTo>
                  <a:pt x="876969" y="116953"/>
                </a:lnTo>
                <a:lnTo>
                  <a:pt x="910498" y="145634"/>
                </a:lnTo>
                <a:lnTo>
                  <a:pt x="941303" y="176850"/>
                </a:lnTo>
                <a:lnTo>
                  <a:pt x="969194" y="210426"/>
                </a:lnTo>
                <a:lnTo>
                  <a:pt x="993982" y="246184"/>
                </a:lnTo>
                <a:lnTo>
                  <a:pt x="1015478" y="283948"/>
                </a:lnTo>
                <a:lnTo>
                  <a:pt x="1033490" y="323540"/>
                </a:lnTo>
                <a:lnTo>
                  <a:pt x="1047831" y="364786"/>
                </a:lnTo>
                <a:lnTo>
                  <a:pt x="1058308" y="407507"/>
                </a:lnTo>
                <a:lnTo>
                  <a:pt x="1064734" y="451526"/>
                </a:lnTo>
                <a:lnTo>
                  <a:pt x="1066919" y="496669"/>
                </a:lnTo>
                <a:lnTo>
                  <a:pt x="1066698" y="511088"/>
                </a:lnTo>
                <a:lnTo>
                  <a:pt x="1066033" y="525503"/>
                </a:lnTo>
                <a:lnTo>
                  <a:pt x="1064924" y="539863"/>
                </a:lnTo>
                <a:lnTo>
                  <a:pt x="1063368" y="55411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6" name="Google Shape;126;g3aecab119be_0_198">
            <a:extLst>
              <a:ext uri="{FF2B5EF4-FFF2-40B4-BE49-F238E27FC236}">
                <a16:creationId xmlns:a16="http://schemas.microsoft.com/office/drawing/2014/main" id="{57A508D8-ADCA-8EC0-1A00-6BBAB739775E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672405" y="3911880"/>
            <a:ext cx="220741" cy="386298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g3aecab119be_0_198">
            <a:extLst>
              <a:ext uri="{FF2B5EF4-FFF2-40B4-BE49-F238E27FC236}">
                <a16:creationId xmlns:a16="http://schemas.microsoft.com/office/drawing/2014/main" id="{24193E71-B175-4436-1FB4-67CA898DFD66}"/>
              </a:ext>
            </a:extLst>
          </p:cNvPr>
          <p:cNvSpPr txBox="1"/>
          <p:nvPr/>
        </p:nvSpPr>
        <p:spPr>
          <a:xfrm>
            <a:off x="3255036" y="729382"/>
            <a:ext cx="1334854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Background of Regulatory Changes</a:t>
            </a:r>
            <a:endParaRPr sz="3200" b="1" u="sng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8" name="Google Shape;128;g3aecab119be_0_198">
            <a:extLst>
              <a:ext uri="{FF2B5EF4-FFF2-40B4-BE49-F238E27FC236}">
                <a16:creationId xmlns:a16="http://schemas.microsoft.com/office/drawing/2014/main" id="{A86A8D97-3D69-1AB2-7BC6-BB89D4F98E2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3167361" y="9896594"/>
            <a:ext cx="4206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D1043E-890E-5D4A-528E-B0F0905B3585}"/>
              </a:ext>
            </a:extLst>
          </p:cNvPr>
          <p:cNvSpPr txBox="1"/>
          <p:nvPr/>
        </p:nvSpPr>
        <p:spPr>
          <a:xfrm>
            <a:off x="11297920" y="1891292"/>
            <a:ext cx="6262628" cy="526297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sz="2400" b="1" dirty="0"/>
              <a:t>Key Requirements for Improvement:</a:t>
            </a:r>
          </a:p>
          <a:p>
            <a:r>
              <a:rPr lang="en-US" sz="2400" b="1" dirty="0"/>
              <a:t>Industry Quality:</a:t>
            </a:r>
            <a:r>
              <a:rPr lang="en-US" sz="2400" dirty="0"/>
              <a:t> Enhancing capital requirements, corporate governance, and transparency.</a:t>
            </a:r>
          </a:p>
          <a:p>
            <a:r>
              <a:rPr lang="en-US" sz="2400" b="1" dirty="0"/>
              <a:t>Protection:</a:t>
            </a:r>
            <a:r>
              <a:rPr lang="en-US" sz="2400" dirty="0"/>
              <a:t> Increasing legal protection for both business operators (Issuers) and investors.</a:t>
            </a:r>
          </a:p>
          <a:p>
            <a:r>
              <a:rPr lang="en-US" sz="2400" b="1" dirty="0"/>
              <a:t>Legal Framework:</a:t>
            </a:r>
            <a:r>
              <a:rPr lang="en-US" sz="2400" dirty="0"/>
              <a:t> Establishing a more comprehensive legal basis and reference for the licensing and supervision of SCF activities.</a:t>
            </a:r>
          </a:p>
          <a:p>
            <a:r>
              <a:rPr lang="en-US" sz="2400" b="1" dirty="0"/>
              <a:t>Regulatory Alignment:</a:t>
            </a:r>
            <a:r>
              <a:rPr lang="en-US" sz="2400" dirty="0"/>
              <a:t> Adjusting existing provisions to align with the mandates of the Financial Sector Omnibus Law (UU P2SK).</a:t>
            </a:r>
          </a:p>
        </p:txBody>
      </p:sp>
      <p:sp>
        <p:nvSpPr>
          <p:cNvPr id="6" name="Triangle 5">
            <a:extLst>
              <a:ext uri="{FF2B5EF4-FFF2-40B4-BE49-F238E27FC236}">
                <a16:creationId xmlns:a16="http://schemas.microsoft.com/office/drawing/2014/main" id="{E94DE885-A90B-4313-14F2-37D08D9E44A6}"/>
              </a:ext>
            </a:extLst>
          </p:cNvPr>
          <p:cNvSpPr/>
          <p:nvPr/>
        </p:nvSpPr>
        <p:spPr>
          <a:xfrm rot="5400000">
            <a:off x="681963" y="2013342"/>
            <a:ext cx="334528" cy="202940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83C995-33A4-D2E8-394E-34958006E951}"/>
              </a:ext>
            </a:extLst>
          </p:cNvPr>
          <p:cNvSpPr/>
          <p:nvPr/>
        </p:nvSpPr>
        <p:spPr>
          <a:xfrm>
            <a:off x="11844670" y="7731447"/>
            <a:ext cx="4954772" cy="171008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These improvements are accommodated in </a:t>
            </a:r>
            <a:r>
              <a:rPr lang="en-US" sz="2400" b="1" dirty="0"/>
              <a:t>POJK 17/2025</a:t>
            </a:r>
            <a:r>
              <a:rPr lang="en-US" sz="2400" dirty="0"/>
              <a:t>, which replaces and repeals POJK 57/2020 and POJK 16/2021.</a:t>
            </a:r>
          </a:p>
        </p:txBody>
      </p:sp>
      <p:sp>
        <p:nvSpPr>
          <p:cNvPr id="9" name="Triangle 8">
            <a:extLst>
              <a:ext uri="{FF2B5EF4-FFF2-40B4-BE49-F238E27FC236}">
                <a16:creationId xmlns:a16="http://schemas.microsoft.com/office/drawing/2014/main" id="{A22D0359-B536-7493-E9BF-1364E8CCAC03}"/>
              </a:ext>
            </a:extLst>
          </p:cNvPr>
          <p:cNvSpPr/>
          <p:nvPr/>
        </p:nvSpPr>
        <p:spPr>
          <a:xfrm rot="5400000">
            <a:off x="681963" y="3376508"/>
            <a:ext cx="334528" cy="202940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D8E54C7-4169-0124-5534-A9C472C092C0}"/>
              </a:ext>
            </a:extLst>
          </p:cNvPr>
          <p:cNvSpPr txBox="1"/>
          <p:nvPr/>
        </p:nvSpPr>
        <p:spPr>
          <a:xfrm>
            <a:off x="1283484" y="3178593"/>
            <a:ext cx="9130794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Mandate of the Financial Sector Omnibus Law (UU P2SK)</a:t>
            </a:r>
          </a:p>
          <a:p>
            <a:r>
              <a:rPr lang="en-US" sz="2400" dirty="0"/>
              <a:t>Based on Chapter V, Articles 69A and 69B Paragraph (4) of the UU P2SK:</a:t>
            </a:r>
          </a:p>
          <a:p>
            <a:r>
              <a:rPr lang="en-US" sz="2400" b="1" dirty="0"/>
              <a:t>OJK Authority:</a:t>
            </a:r>
            <a:r>
              <a:rPr lang="en-US" sz="2400" dirty="0"/>
              <a:t> OJK regulates the maximum funding limits and investor requirements for SCF.</a:t>
            </a:r>
          </a:p>
          <a:p>
            <a:r>
              <a:rPr lang="en-US" sz="2400" b="1" dirty="0"/>
              <a:t>Licensing:</a:t>
            </a:r>
            <a:r>
              <a:rPr lang="en-US" sz="2400" dirty="0"/>
              <a:t> SCF Platforms are mandatory required to obtain a business license from OJK.</a:t>
            </a:r>
          </a:p>
          <a:p>
            <a:r>
              <a:rPr lang="en-US" sz="2400" b="1" dirty="0"/>
              <a:t>LJK Approvals:</a:t>
            </a:r>
            <a:r>
              <a:rPr lang="en-US" sz="2400" dirty="0"/>
              <a:t> Platforms that are already Financial Service Institutions (LJK) licensed by OJK must obtain additional OJK approval.</a:t>
            </a:r>
          </a:p>
          <a:p>
            <a:r>
              <a:rPr lang="en-US" sz="2400" b="1" dirty="0"/>
              <a:t>Secondary Market:</a:t>
            </a:r>
            <a:r>
              <a:rPr lang="en-US" sz="2400" dirty="0"/>
              <a:t> OJK has the authority to exempt share transfers via deed for secondary market trading on SCF platforms.</a:t>
            </a:r>
          </a:p>
          <a:p>
            <a:r>
              <a:rPr lang="en-US" sz="2400" b="1" dirty="0"/>
              <a:t>Transparency:</a:t>
            </a:r>
            <a:r>
              <a:rPr lang="en-US" sz="2400" dirty="0"/>
              <a:t> Platform must ensure the completeness, adequacy, objectivity, and clarity of Issuer documents while upholding the Principle of Transparency.</a:t>
            </a:r>
          </a:p>
          <a:p>
            <a:r>
              <a:rPr lang="en-US" sz="2400" b="1" dirty="0"/>
              <a:t>Exclusivity:</a:t>
            </a:r>
            <a:r>
              <a:rPr lang="en-US" sz="2400" dirty="0"/>
              <a:t> Issuers are prohibited from issuing securities through more than one Platform.</a:t>
            </a: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CF4BB2E9-9BA8-F2C9-2F2F-53B4BC4590E9}"/>
              </a:ext>
            </a:extLst>
          </p:cNvPr>
          <p:cNvSpPr/>
          <p:nvPr/>
        </p:nvSpPr>
        <p:spPr>
          <a:xfrm>
            <a:off x="10561440" y="4161704"/>
            <a:ext cx="496225" cy="1518927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8794CE-E859-CD08-186E-89D616BB5219}"/>
              </a:ext>
            </a:extLst>
          </p:cNvPr>
          <p:cNvSpPr txBox="1"/>
          <p:nvPr/>
        </p:nvSpPr>
        <p:spPr>
          <a:xfrm>
            <a:off x="1283484" y="1838742"/>
            <a:ext cx="897811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en-US" sz="2400" u="none" strike="noStrike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</a:rPr>
              <a:t>The quality of the Securities Crowdfunding (SCF) industry requires enhancement due to </a:t>
            </a:r>
            <a:r>
              <a:rPr lang="en-US" sz="2400" b="1" u="none" strike="noStrike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</a:rPr>
              <a:t>insufficient levels of compliance </a:t>
            </a:r>
            <a:r>
              <a:rPr lang="en-US" sz="2400" u="none" strike="noStrike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</a:rPr>
              <a:t>and </a:t>
            </a:r>
            <a:r>
              <a:rPr lang="en-US" sz="2400" b="1" u="none" strike="noStrike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</a:rPr>
              <a:t>corporate governance</a:t>
            </a:r>
            <a:r>
              <a:rPr lang="en-US" sz="2400" u="none" strike="noStrike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</a:rPr>
              <a:t> among Platforms.</a:t>
            </a:r>
            <a:endParaRPr lang="en-ID" sz="2800" u="none" strike="noStrike" dirty="0">
              <a:effectLst/>
              <a:latin typeface="+mn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9529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FE7016B9-A03C-866C-CC91-0C6B0D60F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aecab119be_0_198">
            <a:extLst>
              <a:ext uri="{FF2B5EF4-FFF2-40B4-BE49-F238E27FC236}">
                <a16:creationId xmlns:a16="http://schemas.microsoft.com/office/drawing/2014/main" id="{B52011FF-2547-D314-66BA-57DCF5CEE42F}"/>
              </a:ext>
            </a:extLst>
          </p:cNvPr>
          <p:cNvSpPr/>
          <p:nvPr/>
        </p:nvSpPr>
        <p:spPr>
          <a:xfrm>
            <a:off x="3142742" y="3358133"/>
            <a:ext cx="1181735" cy="991235"/>
          </a:xfrm>
          <a:custGeom>
            <a:avLst/>
            <a:gdLst/>
            <a:ahLst/>
            <a:cxnLst/>
            <a:rect l="l" t="t" r="r" b="b"/>
            <a:pathLst>
              <a:path w="1181735" h="991235" extrusionOk="0">
                <a:moveTo>
                  <a:pt x="379806" y="487794"/>
                </a:moveTo>
                <a:lnTo>
                  <a:pt x="359206" y="467194"/>
                </a:lnTo>
                <a:lnTo>
                  <a:pt x="352907" y="467194"/>
                </a:lnTo>
                <a:lnTo>
                  <a:pt x="332320" y="487794"/>
                </a:lnTo>
                <a:lnTo>
                  <a:pt x="332320" y="494080"/>
                </a:lnTo>
                <a:lnTo>
                  <a:pt x="352907" y="514680"/>
                </a:lnTo>
                <a:lnTo>
                  <a:pt x="359206" y="514680"/>
                </a:lnTo>
                <a:lnTo>
                  <a:pt x="379806" y="494080"/>
                </a:lnTo>
                <a:lnTo>
                  <a:pt x="379806" y="490943"/>
                </a:lnTo>
                <a:lnTo>
                  <a:pt x="379806" y="487794"/>
                </a:lnTo>
                <a:close/>
              </a:path>
              <a:path w="1181735" h="991235" extrusionOk="0">
                <a:moveTo>
                  <a:pt x="453669" y="487794"/>
                </a:moveTo>
                <a:lnTo>
                  <a:pt x="433070" y="467194"/>
                </a:lnTo>
                <a:lnTo>
                  <a:pt x="426783" y="467194"/>
                </a:lnTo>
                <a:lnTo>
                  <a:pt x="406184" y="487794"/>
                </a:lnTo>
                <a:lnTo>
                  <a:pt x="406184" y="494080"/>
                </a:lnTo>
                <a:lnTo>
                  <a:pt x="426783" y="514680"/>
                </a:lnTo>
                <a:lnTo>
                  <a:pt x="433070" y="514680"/>
                </a:lnTo>
                <a:lnTo>
                  <a:pt x="453669" y="494080"/>
                </a:lnTo>
                <a:lnTo>
                  <a:pt x="453669" y="490943"/>
                </a:lnTo>
                <a:lnTo>
                  <a:pt x="453669" y="487794"/>
                </a:lnTo>
                <a:close/>
              </a:path>
              <a:path w="1181735" h="991235" extrusionOk="0">
                <a:moveTo>
                  <a:pt x="634707" y="214630"/>
                </a:moveTo>
                <a:lnTo>
                  <a:pt x="583755" y="214630"/>
                </a:lnTo>
                <a:lnTo>
                  <a:pt x="583755" y="360121"/>
                </a:lnTo>
                <a:lnTo>
                  <a:pt x="634707" y="360121"/>
                </a:lnTo>
                <a:lnTo>
                  <a:pt x="634707" y="214630"/>
                </a:lnTo>
                <a:close/>
              </a:path>
              <a:path w="1181735" h="991235" extrusionOk="0">
                <a:moveTo>
                  <a:pt x="780961" y="133769"/>
                </a:moveTo>
                <a:lnTo>
                  <a:pt x="777989" y="127660"/>
                </a:lnTo>
                <a:lnTo>
                  <a:pt x="621690" y="4521"/>
                </a:lnTo>
                <a:lnTo>
                  <a:pt x="615454" y="1130"/>
                </a:lnTo>
                <a:lnTo>
                  <a:pt x="608622" y="0"/>
                </a:lnTo>
                <a:lnTo>
                  <a:pt x="601802" y="1130"/>
                </a:lnTo>
                <a:lnTo>
                  <a:pt x="595566" y="4521"/>
                </a:lnTo>
                <a:lnTo>
                  <a:pt x="439254" y="127660"/>
                </a:lnTo>
                <a:lnTo>
                  <a:pt x="436295" y="133769"/>
                </a:lnTo>
                <a:lnTo>
                  <a:pt x="436295" y="140233"/>
                </a:lnTo>
                <a:lnTo>
                  <a:pt x="436295" y="339013"/>
                </a:lnTo>
                <a:lnTo>
                  <a:pt x="437959" y="347230"/>
                </a:lnTo>
                <a:lnTo>
                  <a:pt x="442480" y="353936"/>
                </a:lnTo>
                <a:lnTo>
                  <a:pt x="449186" y="358457"/>
                </a:lnTo>
                <a:lnTo>
                  <a:pt x="457403" y="360121"/>
                </a:lnTo>
                <a:lnTo>
                  <a:pt x="541553" y="360121"/>
                </a:lnTo>
                <a:lnTo>
                  <a:pt x="541553" y="211061"/>
                </a:lnTo>
                <a:lnTo>
                  <a:pt x="544588" y="196037"/>
                </a:lnTo>
                <a:lnTo>
                  <a:pt x="552881" y="183743"/>
                </a:lnTo>
                <a:lnTo>
                  <a:pt x="565162" y="175450"/>
                </a:lnTo>
                <a:lnTo>
                  <a:pt x="580199" y="172415"/>
                </a:lnTo>
                <a:lnTo>
                  <a:pt x="638263" y="172415"/>
                </a:lnTo>
                <a:lnTo>
                  <a:pt x="653300" y="175450"/>
                </a:lnTo>
                <a:lnTo>
                  <a:pt x="665581" y="183743"/>
                </a:lnTo>
                <a:lnTo>
                  <a:pt x="673874" y="196037"/>
                </a:lnTo>
                <a:lnTo>
                  <a:pt x="676910" y="211061"/>
                </a:lnTo>
                <a:lnTo>
                  <a:pt x="676910" y="360121"/>
                </a:lnTo>
                <a:lnTo>
                  <a:pt x="759853" y="360121"/>
                </a:lnTo>
                <a:lnTo>
                  <a:pt x="768070" y="358457"/>
                </a:lnTo>
                <a:lnTo>
                  <a:pt x="774776" y="353936"/>
                </a:lnTo>
                <a:lnTo>
                  <a:pt x="779297" y="347230"/>
                </a:lnTo>
                <a:lnTo>
                  <a:pt x="780961" y="339013"/>
                </a:lnTo>
                <a:lnTo>
                  <a:pt x="780961" y="133769"/>
                </a:lnTo>
                <a:close/>
              </a:path>
              <a:path w="1181735" h="991235" extrusionOk="0">
                <a:moveTo>
                  <a:pt x="1181481" y="499300"/>
                </a:moveTo>
                <a:lnTo>
                  <a:pt x="1177836" y="459181"/>
                </a:lnTo>
                <a:lnTo>
                  <a:pt x="1158709" y="421995"/>
                </a:lnTo>
                <a:lnTo>
                  <a:pt x="1129411" y="396836"/>
                </a:lnTo>
                <a:lnTo>
                  <a:pt x="1094143" y="384949"/>
                </a:lnTo>
                <a:lnTo>
                  <a:pt x="1056995" y="386918"/>
                </a:lnTo>
                <a:lnTo>
                  <a:pt x="1022007" y="403263"/>
                </a:lnTo>
                <a:lnTo>
                  <a:pt x="753135" y="599414"/>
                </a:lnTo>
                <a:lnTo>
                  <a:pt x="617613" y="499668"/>
                </a:lnTo>
                <a:lnTo>
                  <a:pt x="596950" y="487032"/>
                </a:lnTo>
                <a:lnTo>
                  <a:pt x="574827" y="477888"/>
                </a:lnTo>
                <a:lnTo>
                  <a:pt x="551535" y="472325"/>
                </a:lnTo>
                <a:lnTo>
                  <a:pt x="527392" y="470446"/>
                </a:lnTo>
                <a:lnTo>
                  <a:pt x="502920" y="470446"/>
                </a:lnTo>
                <a:lnTo>
                  <a:pt x="494703" y="472109"/>
                </a:lnTo>
                <a:lnTo>
                  <a:pt x="487997" y="476631"/>
                </a:lnTo>
                <a:lnTo>
                  <a:pt x="483476" y="483336"/>
                </a:lnTo>
                <a:lnTo>
                  <a:pt x="481812" y="491553"/>
                </a:lnTo>
                <a:lnTo>
                  <a:pt x="483476" y="499770"/>
                </a:lnTo>
                <a:lnTo>
                  <a:pt x="487997" y="506476"/>
                </a:lnTo>
                <a:lnTo>
                  <a:pt x="494703" y="510997"/>
                </a:lnTo>
                <a:lnTo>
                  <a:pt x="502920" y="512660"/>
                </a:lnTo>
                <a:lnTo>
                  <a:pt x="527392" y="512660"/>
                </a:lnTo>
                <a:lnTo>
                  <a:pt x="544906" y="514019"/>
                </a:lnTo>
                <a:lnTo>
                  <a:pt x="561797" y="518045"/>
                </a:lnTo>
                <a:lnTo>
                  <a:pt x="577811" y="524649"/>
                </a:lnTo>
                <a:lnTo>
                  <a:pt x="592734" y="533755"/>
                </a:lnTo>
                <a:lnTo>
                  <a:pt x="717372" y="625500"/>
                </a:lnTo>
                <a:lnTo>
                  <a:pt x="662228" y="665734"/>
                </a:lnTo>
                <a:lnTo>
                  <a:pt x="644410" y="675284"/>
                </a:lnTo>
                <a:lnTo>
                  <a:pt x="625132" y="679500"/>
                </a:lnTo>
                <a:lnTo>
                  <a:pt x="605421" y="678294"/>
                </a:lnTo>
                <a:lnTo>
                  <a:pt x="586359" y="671576"/>
                </a:lnTo>
                <a:lnTo>
                  <a:pt x="510133" y="632231"/>
                </a:lnTo>
                <a:lnTo>
                  <a:pt x="502069" y="629945"/>
                </a:lnTo>
                <a:lnTo>
                  <a:pt x="494030" y="630885"/>
                </a:lnTo>
                <a:lnTo>
                  <a:pt x="486943" y="634771"/>
                </a:lnTo>
                <a:lnTo>
                  <a:pt x="481698" y="641311"/>
                </a:lnTo>
                <a:lnTo>
                  <a:pt x="479399" y="649376"/>
                </a:lnTo>
                <a:lnTo>
                  <a:pt x="480339" y="657402"/>
                </a:lnTo>
                <a:lnTo>
                  <a:pt x="567004" y="709091"/>
                </a:lnTo>
                <a:lnTo>
                  <a:pt x="628370" y="721614"/>
                </a:lnTo>
                <a:lnTo>
                  <a:pt x="658914" y="714946"/>
                </a:lnTo>
                <a:lnTo>
                  <a:pt x="687095" y="699833"/>
                </a:lnTo>
                <a:lnTo>
                  <a:pt x="714971" y="679500"/>
                </a:lnTo>
                <a:lnTo>
                  <a:pt x="824750" y="599414"/>
                </a:lnTo>
                <a:lnTo>
                  <a:pt x="1046886" y="437362"/>
                </a:lnTo>
                <a:lnTo>
                  <a:pt x="1067028" y="427951"/>
                </a:lnTo>
                <a:lnTo>
                  <a:pt x="1088415" y="426821"/>
                </a:lnTo>
                <a:lnTo>
                  <a:pt x="1108710" y="433666"/>
                </a:lnTo>
                <a:lnTo>
                  <a:pt x="1125575" y="448144"/>
                </a:lnTo>
                <a:lnTo>
                  <a:pt x="1137208" y="470750"/>
                </a:lnTo>
                <a:lnTo>
                  <a:pt x="1139418" y="495147"/>
                </a:lnTo>
                <a:lnTo>
                  <a:pt x="1132471" y="518642"/>
                </a:lnTo>
                <a:lnTo>
                  <a:pt x="660946" y="926680"/>
                </a:lnTo>
                <a:lnTo>
                  <a:pt x="612343" y="948944"/>
                </a:lnTo>
                <a:lnTo>
                  <a:pt x="585685" y="949261"/>
                </a:lnTo>
                <a:lnTo>
                  <a:pt x="559333" y="942060"/>
                </a:lnTo>
                <a:lnTo>
                  <a:pt x="397954" y="872883"/>
                </a:lnTo>
                <a:lnTo>
                  <a:pt x="382993" y="866470"/>
                </a:lnTo>
                <a:lnTo>
                  <a:pt x="295249" y="828852"/>
                </a:lnTo>
                <a:lnTo>
                  <a:pt x="295173" y="476631"/>
                </a:lnTo>
                <a:lnTo>
                  <a:pt x="292049" y="461225"/>
                </a:lnTo>
                <a:lnTo>
                  <a:pt x="290690" y="454482"/>
                </a:lnTo>
                <a:lnTo>
                  <a:pt x="278231" y="436029"/>
                </a:lnTo>
                <a:lnTo>
                  <a:pt x="259791" y="423583"/>
                </a:lnTo>
                <a:lnTo>
                  <a:pt x="253047" y="422224"/>
                </a:lnTo>
                <a:lnTo>
                  <a:pt x="253047" y="468325"/>
                </a:lnTo>
                <a:lnTo>
                  <a:pt x="253047" y="859370"/>
                </a:lnTo>
                <a:lnTo>
                  <a:pt x="245948" y="866470"/>
                </a:lnTo>
                <a:lnTo>
                  <a:pt x="49314" y="866470"/>
                </a:lnTo>
                <a:lnTo>
                  <a:pt x="42214" y="859370"/>
                </a:lnTo>
                <a:lnTo>
                  <a:pt x="42214" y="468325"/>
                </a:lnTo>
                <a:lnTo>
                  <a:pt x="49314" y="461225"/>
                </a:lnTo>
                <a:lnTo>
                  <a:pt x="245948" y="461225"/>
                </a:lnTo>
                <a:lnTo>
                  <a:pt x="253047" y="468325"/>
                </a:lnTo>
                <a:lnTo>
                  <a:pt x="253047" y="422224"/>
                </a:lnTo>
                <a:lnTo>
                  <a:pt x="237223" y="419011"/>
                </a:lnTo>
                <a:lnTo>
                  <a:pt x="58039" y="419011"/>
                </a:lnTo>
                <a:lnTo>
                  <a:pt x="17018" y="436029"/>
                </a:lnTo>
                <a:lnTo>
                  <a:pt x="88" y="476631"/>
                </a:lnTo>
                <a:lnTo>
                  <a:pt x="0" y="850646"/>
                </a:lnTo>
                <a:lnTo>
                  <a:pt x="4572" y="873213"/>
                </a:lnTo>
                <a:lnTo>
                  <a:pt x="17018" y="891667"/>
                </a:lnTo>
                <a:lnTo>
                  <a:pt x="35471" y="904113"/>
                </a:lnTo>
                <a:lnTo>
                  <a:pt x="58039" y="908685"/>
                </a:lnTo>
                <a:lnTo>
                  <a:pt x="237223" y="908685"/>
                </a:lnTo>
                <a:lnTo>
                  <a:pt x="254546" y="906043"/>
                </a:lnTo>
                <a:lnTo>
                  <a:pt x="269786" y="898652"/>
                </a:lnTo>
                <a:lnTo>
                  <a:pt x="282143" y="887336"/>
                </a:lnTo>
                <a:lnTo>
                  <a:pt x="290817" y="872883"/>
                </a:lnTo>
                <a:lnTo>
                  <a:pt x="542709" y="980859"/>
                </a:lnTo>
                <a:lnTo>
                  <a:pt x="580466" y="991171"/>
                </a:lnTo>
                <a:lnTo>
                  <a:pt x="618667" y="990727"/>
                </a:lnTo>
                <a:lnTo>
                  <a:pt x="655307" y="979830"/>
                </a:lnTo>
                <a:lnTo>
                  <a:pt x="688314" y="958811"/>
                </a:lnTo>
                <a:lnTo>
                  <a:pt x="699528" y="949261"/>
                </a:lnTo>
                <a:lnTo>
                  <a:pt x="1144016" y="570661"/>
                </a:lnTo>
                <a:lnTo>
                  <a:pt x="1170063" y="537946"/>
                </a:lnTo>
                <a:lnTo>
                  <a:pt x="1181481" y="4993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g3aecab119be_0_198">
            <a:extLst>
              <a:ext uri="{FF2B5EF4-FFF2-40B4-BE49-F238E27FC236}">
                <a16:creationId xmlns:a16="http://schemas.microsoft.com/office/drawing/2014/main" id="{F99C3211-D401-60FB-B533-A53AC9A53924}"/>
              </a:ext>
            </a:extLst>
          </p:cNvPr>
          <p:cNvSpPr/>
          <p:nvPr/>
        </p:nvSpPr>
        <p:spPr>
          <a:xfrm>
            <a:off x="3227565" y="3199612"/>
            <a:ext cx="405764" cy="518795"/>
          </a:xfrm>
          <a:custGeom>
            <a:avLst/>
            <a:gdLst/>
            <a:ahLst/>
            <a:cxnLst/>
            <a:rect l="l" t="t" r="r" b="b"/>
            <a:pathLst>
              <a:path w="405764" h="518795" extrusionOk="0">
                <a:moveTo>
                  <a:pt x="356616" y="50698"/>
                </a:moveTo>
                <a:lnTo>
                  <a:pt x="331355" y="14351"/>
                </a:lnTo>
                <a:lnTo>
                  <a:pt x="298742" y="1104"/>
                </a:lnTo>
                <a:lnTo>
                  <a:pt x="283616" y="1562"/>
                </a:lnTo>
                <a:lnTo>
                  <a:pt x="269455" y="6769"/>
                </a:lnTo>
                <a:lnTo>
                  <a:pt x="257492" y="16459"/>
                </a:lnTo>
                <a:lnTo>
                  <a:pt x="235559" y="41313"/>
                </a:lnTo>
                <a:lnTo>
                  <a:pt x="233870" y="41452"/>
                </a:lnTo>
                <a:lnTo>
                  <a:pt x="233184" y="41452"/>
                </a:lnTo>
                <a:lnTo>
                  <a:pt x="230809" y="41313"/>
                </a:lnTo>
                <a:lnTo>
                  <a:pt x="208597" y="15824"/>
                </a:lnTo>
                <a:lnTo>
                  <a:pt x="197231" y="6350"/>
                </a:lnTo>
                <a:lnTo>
                  <a:pt x="183794" y="1003"/>
                </a:lnTo>
                <a:lnTo>
                  <a:pt x="169303" y="0"/>
                </a:lnTo>
                <a:lnTo>
                  <a:pt x="154813" y="3594"/>
                </a:lnTo>
                <a:lnTo>
                  <a:pt x="113423" y="25488"/>
                </a:lnTo>
                <a:lnTo>
                  <a:pt x="101714" y="51511"/>
                </a:lnTo>
                <a:lnTo>
                  <a:pt x="101815" y="60934"/>
                </a:lnTo>
                <a:lnTo>
                  <a:pt x="103924" y="70129"/>
                </a:lnTo>
                <a:lnTo>
                  <a:pt x="107988" y="78790"/>
                </a:lnTo>
                <a:lnTo>
                  <a:pt x="115862" y="91706"/>
                </a:lnTo>
                <a:lnTo>
                  <a:pt x="125069" y="89687"/>
                </a:lnTo>
                <a:lnTo>
                  <a:pt x="134467" y="88214"/>
                </a:lnTo>
                <a:lnTo>
                  <a:pt x="144056" y="87312"/>
                </a:lnTo>
                <a:lnTo>
                  <a:pt x="153784" y="87007"/>
                </a:lnTo>
                <a:lnTo>
                  <a:pt x="304533" y="87096"/>
                </a:lnTo>
                <a:lnTo>
                  <a:pt x="314185" y="87388"/>
                </a:lnTo>
                <a:lnTo>
                  <a:pt x="323710" y="88265"/>
                </a:lnTo>
                <a:lnTo>
                  <a:pt x="333082" y="89700"/>
                </a:lnTo>
                <a:lnTo>
                  <a:pt x="342290" y="91681"/>
                </a:lnTo>
                <a:lnTo>
                  <a:pt x="350888" y="76695"/>
                </a:lnTo>
                <a:lnTo>
                  <a:pt x="354609" y="68364"/>
                </a:lnTo>
                <a:lnTo>
                  <a:pt x="356527" y="59639"/>
                </a:lnTo>
                <a:lnTo>
                  <a:pt x="356616" y="50698"/>
                </a:lnTo>
                <a:close/>
              </a:path>
              <a:path w="405764" h="518795" extrusionOk="0">
                <a:moveTo>
                  <a:pt x="405739" y="192036"/>
                </a:moveTo>
                <a:lnTo>
                  <a:pt x="364858" y="146748"/>
                </a:lnTo>
                <a:lnTo>
                  <a:pt x="304507" y="129311"/>
                </a:lnTo>
                <a:lnTo>
                  <a:pt x="288937" y="129311"/>
                </a:lnTo>
                <a:lnTo>
                  <a:pt x="288937" y="359346"/>
                </a:lnTo>
                <a:lnTo>
                  <a:pt x="286067" y="377659"/>
                </a:lnTo>
                <a:lnTo>
                  <a:pt x="278066" y="393687"/>
                </a:lnTo>
                <a:lnTo>
                  <a:pt x="265823" y="406527"/>
                </a:lnTo>
                <a:lnTo>
                  <a:pt x="250291" y="415251"/>
                </a:lnTo>
                <a:lnTo>
                  <a:pt x="250240" y="428256"/>
                </a:lnTo>
                <a:lnTo>
                  <a:pt x="248589" y="436473"/>
                </a:lnTo>
                <a:lnTo>
                  <a:pt x="244068" y="443179"/>
                </a:lnTo>
                <a:lnTo>
                  <a:pt x="237363" y="447700"/>
                </a:lnTo>
                <a:lnTo>
                  <a:pt x="229146" y="449364"/>
                </a:lnTo>
                <a:lnTo>
                  <a:pt x="220929" y="447700"/>
                </a:lnTo>
                <a:lnTo>
                  <a:pt x="214223" y="443179"/>
                </a:lnTo>
                <a:lnTo>
                  <a:pt x="209689" y="436473"/>
                </a:lnTo>
                <a:lnTo>
                  <a:pt x="208038" y="428256"/>
                </a:lnTo>
                <a:lnTo>
                  <a:pt x="208038" y="415251"/>
                </a:lnTo>
                <a:lnTo>
                  <a:pt x="196380" y="409333"/>
                </a:lnTo>
                <a:lnTo>
                  <a:pt x="186309" y="401053"/>
                </a:lnTo>
                <a:lnTo>
                  <a:pt x="178206" y="390690"/>
                </a:lnTo>
                <a:lnTo>
                  <a:pt x="172491" y="378510"/>
                </a:lnTo>
                <a:lnTo>
                  <a:pt x="171424" y="370205"/>
                </a:lnTo>
                <a:lnTo>
                  <a:pt x="173570" y="362394"/>
                </a:lnTo>
                <a:lnTo>
                  <a:pt x="178473" y="355955"/>
                </a:lnTo>
                <a:lnTo>
                  <a:pt x="185724" y="351751"/>
                </a:lnTo>
                <a:lnTo>
                  <a:pt x="194030" y="350697"/>
                </a:lnTo>
                <a:lnTo>
                  <a:pt x="201841" y="352831"/>
                </a:lnTo>
                <a:lnTo>
                  <a:pt x="208280" y="357733"/>
                </a:lnTo>
                <a:lnTo>
                  <a:pt x="212471" y="364985"/>
                </a:lnTo>
                <a:lnTo>
                  <a:pt x="214896" y="372122"/>
                </a:lnTo>
                <a:lnTo>
                  <a:pt x="221589" y="376923"/>
                </a:lnTo>
                <a:lnTo>
                  <a:pt x="238836" y="376923"/>
                </a:lnTo>
                <a:lnTo>
                  <a:pt x="246722" y="369036"/>
                </a:lnTo>
                <a:lnTo>
                  <a:pt x="246722" y="350697"/>
                </a:lnTo>
                <a:lnTo>
                  <a:pt x="246722" y="349643"/>
                </a:lnTo>
                <a:lnTo>
                  <a:pt x="238836" y="341757"/>
                </a:lnTo>
                <a:lnTo>
                  <a:pt x="229146" y="341757"/>
                </a:lnTo>
                <a:lnTo>
                  <a:pt x="205892" y="337045"/>
                </a:lnTo>
                <a:lnTo>
                  <a:pt x="186880" y="324218"/>
                </a:lnTo>
                <a:lnTo>
                  <a:pt x="174053" y="305206"/>
                </a:lnTo>
                <a:lnTo>
                  <a:pt x="169341" y="281952"/>
                </a:lnTo>
                <a:lnTo>
                  <a:pt x="172212" y="263639"/>
                </a:lnTo>
                <a:lnTo>
                  <a:pt x="180225" y="247611"/>
                </a:lnTo>
                <a:lnTo>
                  <a:pt x="192468" y="234772"/>
                </a:lnTo>
                <a:lnTo>
                  <a:pt x="208026" y="226034"/>
                </a:lnTo>
                <a:lnTo>
                  <a:pt x="208038" y="209397"/>
                </a:lnTo>
                <a:lnTo>
                  <a:pt x="209689" y="201193"/>
                </a:lnTo>
                <a:lnTo>
                  <a:pt x="214223" y="194475"/>
                </a:lnTo>
                <a:lnTo>
                  <a:pt x="220929" y="189953"/>
                </a:lnTo>
                <a:lnTo>
                  <a:pt x="229146" y="188302"/>
                </a:lnTo>
                <a:lnTo>
                  <a:pt x="237363" y="189953"/>
                </a:lnTo>
                <a:lnTo>
                  <a:pt x="244068" y="194475"/>
                </a:lnTo>
                <a:lnTo>
                  <a:pt x="248589" y="201193"/>
                </a:lnTo>
                <a:lnTo>
                  <a:pt x="250240" y="209397"/>
                </a:lnTo>
                <a:lnTo>
                  <a:pt x="250240" y="226034"/>
                </a:lnTo>
                <a:lnTo>
                  <a:pt x="258216" y="229730"/>
                </a:lnTo>
                <a:lnTo>
                  <a:pt x="281393" y="259143"/>
                </a:lnTo>
                <a:lnTo>
                  <a:pt x="281266" y="263639"/>
                </a:lnTo>
                <a:lnTo>
                  <a:pt x="278650" y="270624"/>
                </a:lnTo>
                <a:lnTo>
                  <a:pt x="272923" y="276733"/>
                </a:lnTo>
                <a:lnTo>
                  <a:pt x="265264" y="280149"/>
                </a:lnTo>
                <a:lnTo>
                  <a:pt x="257175" y="280352"/>
                </a:lnTo>
                <a:lnTo>
                  <a:pt x="249605" y="277507"/>
                </a:lnTo>
                <a:lnTo>
                  <a:pt x="243497" y="271780"/>
                </a:lnTo>
                <a:lnTo>
                  <a:pt x="240182" y="267144"/>
                </a:lnTo>
                <a:lnTo>
                  <a:pt x="234823" y="264375"/>
                </a:lnTo>
                <a:lnTo>
                  <a:pt x="219443" y="264375"/>
                </a:lnTo>
                <a:lnTo>
                  <a:pt x="211556" y="272262"/>
                </a:lnTo>
                <a:lnTo>
                  <a:pt x="211556" y="291655"/>
                </a:lnTo>
                <a:lnTo>
                  <a:pt x="219443" y="299542"/>
                </a:lnTo>
                <a:lnTo>
                  <a:pt x="229146" y="299542"/>
                </a:lnTo>
                <a:lnTo>
                  <a:pt x="252399" y="304253"/>
                </a:lnTo>
                <a:lnTo>
                  <a:pt x="271399" y="317080"/>
                </a:lnTo>
                <a:lnTo>
                  <a:pt x="284226" y="336092"/>
                </a:lnTo>
                <a:lnTo>
                  <a:pt x="288937" y="359346"/>
                </a:lnTo>
                <a:lnTo>
                  <a:pt x="288937" y="129311"/>
                </a:lnTo>
                <a:lnTo>
                  <a:pt x="153784" y="129222"/>
                </a:lnTo>
                <a:lnTo>
                  <a:pt x="109918" y="138049"/>
                </a:lnTo>
                <a:lnTo>
                  <a:pt x="74053" y="162102"/>
                </a:lnTo>
                <a:lnTo>
                  <a:pt x="49847" y="197751"/>
                </a:lnTo>
                <a:lnTo>
                  <a:pt x="40970" y="241363"/>
                </a:lnTo>
                <a:lnTo>
                  <a:pt x="40919" y="317080"/>
                </a:lnTo>
                <a:lnTo>
                  <a:pt x="39725" y="337578"/>
                </a:lnTo>
                <a:lnTo>
                  <a:pt x="36068" y="358521"/>
                </a:lnTo>
                <a:lnTo>
                  <a:pt x="30035" y="378929"/>
                </a:lnTo>
                <a:lnTo>
                  <a:pt x="21717" y="398500"/>
                </a:lnTo>
                <a:lnTo>
                  <a:pt x="6388" y="429425"/>
                </a:lnTo>
                <a:lnTo>
                  <a:pt x="1219" y="444309"/>
                </a:lnTo>
                <a:lnTo>
                  <a:pt x="9232" y="489216"/>
                </a:lnTo>
                <a:lnTo>
                  <a:pt x="46266" y="516547"/>
                </a:lnTo>
                <a:lnTo>
                  <a:pt x="62064" y="518541"/>
                </a:lnTo>
                <a:lnTo>
                  <a:pt x="312864" y="518541"/>
                </a:lnTo>
                <a:lnTo>
                  <a:pt x="310540" y="511962"/>
                </a:lnTo>
                <a:lnTo>
                  <a:pt x="309257" y="504901"/>
                </a:lnTo>
                <a:lnTo>
                  <a:pt x="309257" y="449364"/>
                </a:lnTo>
                <a:lnTo>
                  <a:pt x="309257" y="298754"/>
                </a:lnTo>
                <a:lnTo>
                  <a:pt x="310870" y="284441"/>
                </a:lnTo>
                <a:lnTo>
                  <a:pt x="312318" y="280352"/>
                </a:lnTo>
                <a:lnTo>
                  <a:pt x="315582" y="271094"/>
                </a:lnTo>
                <a:lnTo>
                  <a:pt x="323151" y="259143"/>
                </a:lnTo>
                <a:lnTo>
                  <a:pt x="333400" y="249021"/>
                </a:lnTo>
                <a:lnTo>
                  <a:pt x="405739" y="19203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g3aecab119be_0_198">
            <a:extLst>
              <a:ext uri="{FF2B5EF4-FFF2-40B4-BE49-F238E27FC236}">
                <a16:creationId xmlns:a16="http://schemas.microsoft.com/office/drawing/2014/main" id="{1E2E74CF-02E2-2355-E133-A06DBEE7D1B9}"/>
              </a:ext>
            </a:extLst>
          </p:cNvPr>
          <p:cNvSpPr/>
          <p:nvPr/>
        </p:nvSpPr>
        <p:spPr>
          <a:xfrm>
            <a:off x="3881499" y="3199776"/>
            <a:ext cx="285114" cy="518795"/>
          </a:xfrm>
          <a:custGeom>
            <a:avLst/>
            <a:gdLst/>
            <a:ahLst/>
            <a:cxnLst/>
            <a:rect l="l" t="t" r="r" b="b"/>
            <a:pathLst>
              <a:path w="285114" h="518795" extrusionOk="0">
                <a:moveTo>
                  <a:pt x="263654" y="518760"/>
                </a:moveTo>
                <a:lnTo>
                  <a:pt x="80689" y="518760"/>
                </a:lnTo>
                <a:lnTo>
                  <a:pt x="83098" y="512072"/>
                </a:lnTo>
                <a:lnTo>
                  <a:pt x="84418" y="504869"/>
                </a:lnTo>
                <a:lnTo>
                  <a:pt x="84418" y="298586"/>
                </a:lnTo>
                <a:lnTo>
                  <a:pt x="82804" y="284276"/>
                </a:lnTo>
                <a:lnTo>
                  <a:pt x="78103" y="270927"/>
                </a:lnTo>
                <a:lnTo>
                  <a:pt x="70526" y="258973"/>
                </a:lnTo>
                <a:lnTo>
                  <a:pt x="60284" y="248851"/>
                </a:lnTo>
                <a:lnTo>
                  <a:pt x="0" y="201360"/>
                </a:lnTo>
                <a:lnTo>
                  <a:pt x="0" y="21104"/>
                </a:lnTo>
                <a:lnTo>
                  <a:pt x="1658" y="12889"/>
                </a:lnTo>
                <a:lnTo>
                  <a:pt x="6181" y="6181"/>
                </a:lnTo>
                <a:lnTo>
                  <a:pt x="12889" y="1658"/>
                </a:lnTo>
                <a:lnTo>
                  <a:pt x="21104" y="0"/>
                </a:lnTo>
                <a:lnTo>
                  <a:pt x="263654" y="0"/>
                </a:lnTo>
                <a:lnTo>
                  <a:pt x="271869" y="1658"/>
                </a:lnTo>
                <a:lnTo>
                  <a:pt x="278578" y="6181"/>
                </a:lnTo>
                <a:lnTo>
                  <a:pt x="283100" y="12889"/>
                </a:lnTo>
                <a:lnTo>
                  <a:pt x="284759" y="21104"/>
                </a:lnTo>
                <a:lnTo>
                  <a:pt x="284759" y="103959"/>
                </a:lnTo>
                <a:lnTo>
                  <a:pt x="98739" y="103959"/>
                </a:lnTo>
                <a:lnTo>
                  <a:pt x="90523" y="105618"/>
                </a:lnTo>
                <a:lnTo>
                  <a:pt x="83815" y="110141"/>
                </a:lnTo>
                <a:lnTo>
                  <a:pt x="79292" y="116849"/>
                </a:lnTo>
                <a:lnTo>
                  <a:pt x="77634" y="125064"/>
                </a:lnTo>
                <a:lnTo>
                  <a:pt x="77634" y="137435"/>
                </a:lnTo>
                <a:lnTo>
                  <a:pt x="79292" y="145650"/>
                </a:lnTo>
                <a:lnTo>
                  <a:pt x="83815" y="152359"/>
                </a:lnTo>
                <a:lnTo>
                  <a:pt x="90523" y="156882"/>
                </a:lnTo>
                <a:lnTo>
                  <a:pt x="98739" y="158540"/>
                </a:lnTo>
                <a:lnTo>
                  <a:pt x="284759" y="158540"/>
                </a:lnTo>
                <a:lnTo>
                  <a:pt x="284759" y="186404"/>
                </a:lnTo>
                <a:lnTo>
                  <a:pt x="98739" y="186404"/>
                </a:lnTo>
                <a:lnTo>
                  <a:pt x="77634" y="207508"/>
                </a:lnTo>
                <a:lnTo>
                  <a:pt x="77634" y="219880"/>
                </a:lnTo>
                <a:lnTo>
                  <a:pt x="79292" y="228095"/>
                </a:lnTo>
                <a:lnTo>
                  <a:pt x="83815" y="234803"/>
                </a:lnTo>
                <a:lnTo>
                  <a:pt x="90523" y="239326"/>
                </a:lnTo>
                <a:lnTo>
                  <a:pt x="98739" y="240984"/>
                </a:lnTo>
                <a:lnTo>
                  <a:pt x="284759" y="240984"/>
                </a:lnTo>
                <a:lnTo>
                  <a:pt x="284759" y="277775"/>
                </a:lnTo>
                <a:lnTo>
                  <a:pt x="186020" y="277775"/>
                </a:lnTo>
                <a:lnTo>
                  <a:pt x="177805" y="279433"/>
                </a:lnTo>
                <a:lnTo>
                  <a:pt x="171096" y="283956"/>
                </a:lnTo>
                <a:lnTo>
                  <a:pt x="166573" y="290664"/>
                </a:lnTo>
                <a:lnTo>
                  <a:pt x="164974" y="298586"/>
                </a:lnTo>
                <a:lnTo>
                  <a:pt x="164915" y="311251"/>
                </a:lnTo>
                <a:lnTo>
                  <a:pt x="166573" y="319466"/>
                </a:lnTo>
                <a:lnTo>
                  <a:pt x="171096" y="326174"/>
                </a:lnTo>
                <a:lnTo>
                  <a:pt x="177805" y="330697"/>
                </a:lnTo>
                <a:lnTo>
                  <a:pt x="186020" y="332355"/>
                </a:lnTo>
                <a:lnTo>
                  <a:pt x="284759" y="332355"/>
                </a:lnTo>
                <a:lnTo>
                  <a:pt x="284759" y="360219"/>
                </a:lnTo>
                <a:lnTo>
                  <a:pt x="186020" y="360219"/>
                </a:lnTo>
                <a:lnTo>
                  <a:pt x="177805" y="361877"/>
                </a:lnTo>
                <a:lnTo>
                  <a:pt x="171096" y="366400"/>
                </a:lnTo>
                <a:lnTo>
                  <a:pt x="166573" y="373109"/>
                </a:lnTo>
                <a:lnTo>
                  <a:pt x="164915" y="381324"/>
                </a:lnTo>
                <a:lnTo>
                  <a:pt x="164915" y="393695"/>
                </a:lnTo>
                <a:lnTo>
                  <a:pt x="166573" y="401910"/>
                </a:lnTo>
                <a:lnTo>
                  <a:pt x="171096" y="408618"/>
                </a:lnTo>
                <a:lnTo>
                  <a:pt x="177805" y="413141"/>
                </a:lnTo>
                <a:lnTo>
                  <a:pt x="186020" y="414800"/>
                </a:lnTo>
                <a:lnTo>
                  <a:pt x="284759" y="414800"/>
                </a:lnTo>
                <a:lnTo>
                  <a:pt x="284759" y="497655"/>
                </a:lnTo>
                <a:lnTo>
                  <a:pt x="283100" y="505870"/>
                </a:lnTo>
                <a:lnTo>
                  <a:pt x="278578" y="512578"/>
                </a:lnTo>
                <a:lnTo>
                  <a:pt x="271869" y="517101"/>
                </a:lnTo>
                <a:lnTo>
                  <a:pt x="263654" y="518760"/>
                </a:lnTo>
                <a:close/>
              </a:path>
              <a:path w="285114" h="518795" extrusionOk="0">
                <a:moveTo>
                  <a:pt x="181814" y="158540"/>
                </a:moveTo>
                <a:lnTo>
                  <a:pt x="98739" y="158540"/>
                </a:lnTo>
                <a:lnTo>
                  <a:pt x="106954" y="156882"/>
                </a:lnTo>
                <a:lnTo>
                  <a:pt x="113662" y="152359"/>
                </a:lnTo>
                <a:lnTo>
                  <a:pt x="118185" y="145650"/>
                </a:lnTo>
                <a:lnTo>
                  <a:pt x="119843" y="137435"/>
                </a:lnTo>
                <a:lnTo>
                  <a:pt x="119843" y="125064"/>
                </a:lnTo>
                <a:lnTo>
                  <a:pt x="118185" y="116849"/>
                </a:lnTo>
                <a:lnTo>
                  <a:pt x="113662" y="110141"/>
                </a:lnTo>
                <a:lnTo>
                  <a:pt x="106954" y="105618"/>
                </a:lnTo>
                <a:lnTo>
                  <a:pt x="98739" y="103959"/>
                </a:lnTo>
                <a:lnTo>
                  <a:pt x="181814" y="103959"/>
                </a:lnTo>
                <a:lnTo>
                  <a:pt x="173599" y="105618"/>
                </a:lnTo>
                <a:lnTo>
                  <a:pt x="166891" y="110141"/>
                </a:lnTo>
                <a:lnTo>
                  <a:pt x="162368" y="116849"/>
                </a:lnTo>
                <a:lnTo>
                  <a:pt x="160709" y="125064"/>
                </a:lnTo>
                <a:lnTo>
                  <a:pt x="160709" y="137435"/>
                </a:lnTo>
                <a:lnTo>
                  <a:pt x="162368" y="145650"/>
                </a:lnTo>
                <a:lnTo>
                  <a:pt x="166891" y="152359"/>
                </a:lnTo>
                <a:lnTo>
                  <a:pt x="173599" y="156882"/>
                </a:lnTo>
                <a:lnTo>
                  <a:pt x="181814" y="158540"/>
                </a:lnTo>
                <a:close/>
              </a:path>
              <a:path w="285114" h="518795" extrusionOk="0">
                <a:moveTo>
                  <a:pt x="284759" y="158540"/>
                </a:moveTo>
                <a:lnTo>
                  <a:pt x="181814" y="158540"/>
                </a:lnTo>
                <a:lnTo>
                  <a:pt x="190029" y="156882"/>
                </a:lnTo>
                <a:lnTo>
                  <a:pt x="196738" y="152359"/>
                </a:lnTo>
                <a:lnTo>
                  <a:pt x="201260" y="145650"/>
                </a:lnTo>
                <a:lnTo>
                  <a:pt x="202919" y="137435"/>
                </a:lnTo>
                <a:lnTo>
                  <a:pt x="202919" y="125064"/>
                </a:lnTo>
                <a:lnTo>
                  <a:pt x="201260" y="116849"/>
                </a:lnTo>
                <a:lnTo>
                  <a:pt x="196738" y="110141"/>
                </a:lnTo>
                <a:lnTo>
                  <a:pt x="190029" y="105618"/>
                </a:lnTo>
                <a:lnTo>
                  <a:pt x="181814" y="103959"/>
                </a:lnTo>
                <a:lnTo>
                  <a:pt x="284759" y="103959"/>
                </a:lnTo>
                <a:lnTo>
                  <a:pt x="284759" y="158540"/>
                </a:lnTo>
                <a:close/>
              </a:path>
              <a:path w="285114" h="518795" extrusionOk="0">
                <a:moveTo>
                  <a:pt x="181814" y="240984"/>
                </a:moveTo>
                <a:lnTo>
                  <a:pt x="98739" y="240984"/>
                </a:lnTo>
                <a:lnTo>
                  <a:pt x="106954" y="239326"/>
                </a:lnTo>
                <a:lnTo>
                  <a:pt x="113662" y="234803"/>
                </a:lnTo>
                <a:lnTo>
                  <a:pt x="118185" y="228095"/>
                </a:lnTo>
                <a:lnTo>
                  <a:pt x="119843" y="219880"/>
                </a:lnTo>
                <a:lnTo>
                  <a:pt x="119843" y="207508"/>
                </a:lnTo>
                <a:lnTo>
                  <a:pt x="118185" y="199293"/>
                </a:lnTo>
                <a:lnTo>
                  <a:pt x="113662" y="192585"/>
                </a:lnTo>
                <a:lnTo>
                  <a:pt x="106954" y="188062"/>
                </a:lnTo>
                <a:lnTo>
                  <a:pt x="98739" y="186404"/>
                </a:lnTo>
                <a:lnTo>
                  <a:pt x="181814" y="186404"/>
                </a:lnTo>
                <a:lnTo>
                  <a:pt x="173599" y="188062"/>
                </a:lnTo>
                <a:lnTo>
                  <a:pt x="166891" y="192585"/>
                </a:lnTo>
                <a:lnTo>
                  <a:pt x="162368" y="199293"/>
                </a:lnTo>
                <a:lnTo>
                  <a:pt x="160709" y="207508"/>
                </a:lnTo>
                <a:lnTo>
                  <a:pt x="160709" y="219880"/>
                </a:lnTo>
                <a:lnTo>
                  <a:pt x="162368" y="228095"/>
                </a:lnTo>
                <a:lnTo>
                  <a:pt x="166891" y="234803"/>
                </a:lnTo>
                <a:lnTo>
                  <a:pt x="173599" y="239326"/>
                </a:lnTo>
                <a:lnTo>
                  <a:pt x="181814" y="240984"/>
                </a:lnTo>
                <a:close/>
              </a:path>
              <a:path w="285114" h="518795" extrusionOk="0">
                <a:moveTo>
                  <a:pt x="284759" y="240984"/>
                </a:moveTo>
                <a:lnTo>
                  <a:pt x="181814" y="240984"/>
                </a:lnTo>
                <a:lnTo>
                  <a:pt x="190029" y="239326"/>
                </a:lnTo>
                <a:lnTo>
                  <a:pt x="196738" y="234803"/>
                </a:lnTo>
                <a:lnTo>
                  <a:pt x="201260" y="228095"/>
                </a:lnTo>
                <a:lnTo>
                  <a:pt x="202919" y="219880"/>
                </a:lnTo>
                <a:lnTo>
                  <a:pt x="202919" y="207508"/>
                </a:lnTo>
                <a:lnTo>
                  <a:pt x="201260" y="199293"/>
                </a:lnTo>
                <a:lnTo>
                  <a:pt x="196738" y="192585"/>
                </a:lnTo>
                <a:lnTo>
                  <a:pt x="190029" y="188062"/>
                </a:lnTo>
                <a:lnTo>
                  <a:pt x="181814" y="186404"/>
                </a:lnTo>
                <a:lnTo>
                  <a:pt x="284759" y="186404"/>
                </a:lnTo>
                <a:lnTo>
                  <a:pt x="284759" y="240984"/>
                </a:lnTo>
                <a:close/>
              </a:path>
              <a:path w="285114" h="518795" extrusionOk="0">
                <a:moveTo>
                  <a:pt x="284759" y="332355"/>
                </a:moveTo>
                <a:lnTo>
                  <a:pt x="186020" y="332355"/>
                </a:lnTo>
                <a:lnTo>
                  <a:pt x="194235" y="330697"/>
                </a:lnTo>
                <a:lnTo>
                  <a:pt x="200943" y="326174"/>
                </a:lnTo>
                <a:lnTo>
                  <a:pt x="205466" y="319466"/>
                </a:lnTo>
                <a:lnTo>
                  <a:pt x="207125" y="311251"/>
                </a:lnTo>
                <a:lnTo>
                  <a:pt x="207065" y="298586"/>
                </a:lnTo>
                <a:lnTo>
                  <a:pt x="205466" y="290664"/>
                </a:lnTo>
                <a:lnTo>
                  <a:pt x="200943" y="283956"/>
                </a:lnTo>
                <a:lnTo>
                  <a:pt x="194235" y="279433"/>
                </a:lnTo>
                <a:lnTo>
                  <a:pt x="186020" y="277775"/>
                </a:lnTo>
                <a:lnTo>
                  <a:pt x="284759" y="277775"/>
                </a:lnTo>
                <a:lnTo>
                  <a:pt x="284759" y="332355"/>
                </a:lnTo>
                <a:close/>
              </a:path>
              <a:path w="285114" h="518795" extrusionOk="0">
                <a:moveTo>
                  <a:pt x="284759" y="414800"/>
                </a:moveTo>
                <a:lnTo>
                  <a:pt x="186020" y="414800"/>
                </a:lnTo>
                <a:lnTo>
                  <a:pt x="194235" y="413141"/>
                </a:lnTo>
                <a:lnTo>
                  <a:pt x="200943" y="408618"/>
                </a:lnTo>
                <a:lnTo>
                  <a:pt x="205466" y="401910"/>
                </a:lnTo>
                <a:lnTo>
                  <a:pt x="207125" y="393695"/>
                </a:lnTo>
                <a:lnTo>
                  <a:pt x="207125" y="381324"/>
                </a:lnTo>
                <a:lnTo>
                  <a:pt x="205466" y="373109"/>
                </a:lnTo>
                <a:lnTo>
                  <a:pt x="200943" y="366400"/>
                </a:lnTo>
                <a:lnTo>
                  <a:pt x="194235" y="361877"/>
                </a:lnTo>
                <a:lnTo>
                  <a:pt x="186020" y="360219"/>
                </a:lnTo>
                <a:lnTo>
                  <a:pt x="284759" y="360219"/>
                </a:lnTo>
                <a:lnTo>
                  <a:pt x="284759" y="4148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g3aecab119be_0_198">
            <a:extLst>
              <a:ext uri="{FF2B5EF4-FFF2-40B4-BE49-F238E27FC236}">
                <a16:creationId xmlns:a16="http://schemas.microsoft.com/office/drawing/2014/main" id="{39D2450A-F9C0-42AE-811D-89ACDE41ED8A}"/>
              </a:ext>
            </a:extLst>
          </p:cNvPr>
          <p:cNvSpPr/>
          <p:nvPr/>
        </p:nvSpPr>
        <p:spPr>
          <a:xfrm>
            <a:off x="9401508" y="3783114"/>
            <a:ext cx="294640" cy="294639"/>
          </a:xfrm>
          <a:custGeom>
            <a:avLst/>
            <a:gdLst/>
            <a:ahLst/>
            <a:cxnLst/>
            <a:rect l="l" t="t" r="r" b="b"/>
            <a:pathLst>
              <a:path w="294640" h="294639" extrusionOk="0">
                <a:moveTo>
                  <a:pt x="216584" y="60667"/>
                </a:moveTo>
                <a:lnTo>
                  <a:pt x="77756" y="60667"/>
                </a:lnTo>
                <a:lnTo>
                  <a:pt x="88646" y="53125"/>
                </a:lnTo>
                <a:lnTo>
                  <a:pt x="94183" y="49961"/>
                </a:lnTo>
                <a:lnTo>
                  <a:pt x="106287" y="44369"/>
                </a:lnTo>
                <a:lnTo>
                  <a:pt x="110039" y="37838"/>
                </a:lnTo>
                <a:lnTo>
                  <a:pt x="110039" y="0"/>
                </a:lnTo>
                <a:lnTo>
                  <a:pt x="184282" y="0"/>
                </a:lnTo>
                <a:lnTo>
                  <a:pt x="184282" y="37838"/>
                </a:lnTo>
                <a:lnTo>
                  <a:pt x="188035" y="44369"/>
                </a:lnTo>
                <a:lnTo>
                  <a:pt x="200139" y="49961"/>
                </a:lnTo>
                <a:lnTo>
                  <a:pt x="205676" y="53125"/>
                </a:lnTo>
                <a:lnTo>
                  <a:pt x="216584" y="60667"/>
                </a:lnTo>
                <a:close/>
              </a:path>
              <a:path w="294640" h="294639" extrusionOk="0">
                <a:moveTo>
                  <a:pt x="37121" y="252602"/>
                </a:moveTo>
                <a:lnTo>
                  <a:pt x="0" y="188881"/>
                </a:lnTo>
                <a:lnTo>
                  <a:pt x="37728" y="167285"/>
                </a:lnTo>
                <a:lnTo>
                  <a:pt x="36514" y="160755"/>
                </a:lnTo>
                <a:lnTo>
                  <a:pt x="35796" y="154041"/>
                </a:lnTo>
                <a:lnTo>
                  <a:pt x="35796" y="140281"/>
                </a:lnTo>
                <a:lnTo>
                  <a:pt x="36514" y="133567"/>
                </a:lnTo>
                <a:lnTo>
                  <a:pt x="37728" y="127036"/>
                </a:lnTo>
                <a:lnTo>
                  <a:pt x="0" y="105440"/>
                </a:lnTo>
                <a:lnTo>
                  <a:pt x="37121" y="41720"/>
                </a:lnTo>
                <a:lnTo>
                  <a:pt x="70177" y="60630"/>
                </a:lnTo>
                <a:lnTo>
                  <a:pt x="268238" y="60667"/>
                </a:lnTo>
                <a:lnTo>
                  <a:pt x="285910" y="91000"/>
                </a:lnTo>
                <a:lnTo>
                  <a:pt x="147381" y="91000"/>
                </a:lnTo>
                <a:lnTo>
                  <a:pt x="125720" y="95619"/>
                </a:lnTo>
                <a:lnTo>
                  <a:pt x="108135" y="107694"/>
                </a:lnTo>
                <a:lnTo>
                  <a:pt x="96400" y="125426"/>
                </a:lnTo>
                <a:lnTo>
                  <a:pt x="92288" y="147014"/>
                </a:lnTo>
                <a:lnTo>
                  <a:pt x="96948" y="168481"/>
                </a:lnTo>
                <a:lnTo>
                  <a:pt x="109136" y="185908"/>
                </a:lnTo>
                <a:lnTo>
                  <a:pt x="127032" y="197537"/>
                </a:lnTo>
                <a:lnTo>
                  <a:pt x="148816" y="201610"/>
                </a:lnTo>
                <a:lnTo>
                  <a:pt x="286906" y="201610"/>
                </a:lnTo>
                <a:lnTo>
                  <a:pt x="268239" y="233655"/>
                </a:lnTo>
                <a:lnTo>
                  <a:pt x="216566" y="233655"/>
                </a:lnTo>
                <a:lnTo>
                  <a:pt x="77737" y="233655"/>
                </a:lnTo>
                <a:lnTo>
                  <a:pt x="70177" y="233692"/>
                </a:lnTo>
                <a:lnTo>
                  <a:pt x="37121" y="252602"/>
                </a:lnTo>
                <a:close/>
              </a:path>
              <a:path w="294640" h="294639" extrusionOk="0">
                <a:moveTo>
                  <a:pt x="268238" y="60667"/>
                </a:moveTo>
                <a:lnTo>
                  <a:pt x="216584" y="60667"/>
                </a:lnTo>
                <a:lnTo>
                  <a:pt x="224144" y="60630"/>
                </a:lnTo>
                <a:lnTo>
                  <a:pt x="257201" y="41720"/>
                </a:lnTo>
                <a:lnTo>
                  <a:pt x="268238" y="60667"/>
                </a:lnTo>
                <a:close/>
              </a:path>
              <a:path w="294640" h="294639" extrusionOk="0">
                <a:moveTo>
                  <a:pt x="286906" y="201610"/>
                </a:moveTo>
                <a:lnTo>
                  <a:pt x="148816" y="201610"/>
                </a:lnTo>
                <a:lnTo>
                  <a:pt x="170478" y="196989"/>
                </a:lnTo>
                <a:lnTo>
                  <a:pt x="188062" y="184910"/>
                </a:lnTo>
                <a:lnTo>
                  <a:pt x="199797" y="167177"/>
                </a:lnTo>
                <a:lnTo>
                  <a:pt x="203910" y="145597"/>
                </a:lnTo>
                <a:lnTo>
                  <a:pt x="199250" y="124130"/>
                </a:lnTo>
                <a:lnTo>
                  <a:pt x="187062" y="106703"/>
                </a:lnTo>
                <a:lnTo>
                  <a:pt x="169166" y="95074"/>
                </a:lnTo>
                <a:lnTo>
                  <a:pt x="147381" y="91000"/>
                </a:lnTo>
                <a:lnTo>
                  <a:pt x="285910" y="91000"/>
                </a:lnTo>
                <a:lnTo>
                  <a:pt x="294322" y="105440"/>
                </a:lnTo>
                <a:lnTo>
                  <a:pt x="256594" y="127036"/>
                </a:lnTo>
                <a:lnTo>
                  <a:pt x="257808" y="133567"/>
                </a:lnTo>
                <a:lnTo>
                  <a:pt x="258525" y="140281"/>
                </a:lnTo>
                <a:lnTo>
                  <a:pt x="258525" y="154041"/>
                </a:lnTo>
                <a:lnTo>
                  <a:pt x="257808" y="160755"/>
                </a:lnTo>
                <a:lnTo>
                  <a:pt x="256594" y="167285"/>
                </a:lnTo>
                <a:lnTo>
                  <a:pt x="294322" y="188881"/>
                </a:lnTo>
                <a:lnTo>
                  <a:pt x="286906" y="201610"/>
                </a:lnTo>
                <a:close/>
              </a:path>
              <a:path w="294640" h="294639" extrusionOk="0">
                <a:moveTo>
                  <a:pt x="257201" y="252602"/>
                </a:moveTo>
                <a:lnTo>
                  <a:pt x="224145" y="233692"/>
                </a:lnTo>
                <a:lnTo>
                  <a:pt x="216566" y="233655"/>
                </a:lnTo>
                <a:lnTo>
                  <a:pt x="268239" y="233655"/>
                </a:lnTo>
                <a:lnTo>
                  <a:pt x="257201" y="252602"/>
                </a:lnTo>
                <a:close/>
              </a:path>
              <a:path w="294640" h="294639" extrusionOk="0">
                <a:moveTo>
                  <a:pt x="184282" y="294322"/>
                </a:moveTo>
                <a:lnTo>
                  <a:pt x="110039" y="294322"/>
                </a:lnTo>
                <a:lnTo>
                  <a:pt x="110039" y="256483"/>
                </a:lnTo>
                <a:lnTo>
                  <a:pt x="106287" y="249953"/>
                </a:lnTo>
                <a:lnTo>
                  <a:pt x="94183" y="244361"/>
                </a:lnTo>
                <a:lnTo>
                  <a:pt x="88646" y="241197"/>
                </a:lnTo>
                <a:lnTo>
                  <a:pt x="77737" y="233655"/>
                </a:lnTo>
                <a:lnTo>
                  <a:pt x="216566" y="233655"/>
                </a:lnTo>
                <a:lnTo>
                  <a:pt x="205676" y="241197"/>
                </a:lnTo>
                <a:lnTo>
                  <a:pt x="200139" y="244361"/>
                </a:lnTo>
                <a:lnTo>
                  <a:pt x="188035" y="249953"/>
                </a:lnTo>
                <a:lnTo>
                  <a:pt x="184282" y="256483"/>
                </a:lnTo>
                <a:lnTo>
                  <a:pt x="184282" y="2943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aecab119be_0_198">
            <a:extLst>
              <a:ext uri="{FF2B5EF4-FFF2-40B4-BE49-F238E27FC236}">
                <a16:creationId xmlns:a16="http://schemas.microsoft.com/office/drawing/2014/main" id="{311F8FB0-D543-4FE4-8F1A-0D2CDD4840E9}"/>
              </a:ext>
            </a:extLst>
          </p:cNvPr>
          <p:cNvSpPr/>
          <p:nvPr/>
        </p:nvSpPr>
        <p:spPr>
          <a:xfrm>
            <a:off x="8592122" y="3783114"/>
            <a:ext cx="294640" cy="294639"/>
          </a:xfrm>
          <a:custGeom>
            <a:avLst/>
            <a:gdLst/>
            <a:ahLst/>
            <a:cxnLst/>
            <a:rect l="l" t="t" r="r" b="b"/>
            <a:pathLst>
              <a:path w="294640" h="294639" extrusionOk="0">
                <a:moveTo>
                  <a:pt x="268238" y="60667"/>
                </a:moveTo>
                <a:lnTo>
                  <a:pt x="77756" y="60667"/>
                </a:lnTo>
                <a:lnTo>
                  <a:pt x="88646" y="53125"/>
                </a:lnTo>
                <a:lnTo>
                  <a:pt x="94183" y="49961"/>
                </a:lnTo>
                <a:lnTo>
                  <a:pt x="106287" y="44369"/>
                </a:lnTo>
                <a:lnTo>
                  <a:pt x="110039" y="37838"/>
                </a:lnTo>
                <a:lnTo>
                  <a:pt x="110039" y="0"/>
                </a:lnTo>
                <a:lnTo>
                  <a:pt x="184282" y="0"/>
                </a:lnTo>
                <a:lnTo>
                  <a:pt x="184282" y="37838"/>
                </a:lnTo>
                <a:lnTo>
                  <a:pt x="188035" y="44369"/>
                </a:lnTo>
                <a:lnTo>
                  <a:pt x="200139" y="49961"/>
                </a:lnTo>
                <a:lnTo>
                  <a:pt x="205676" y="53125"/>
                </a:lnTo>
                <a:lnTo>
                  <a:pt x="216584" y="60667"/>
                </a:lnTo>
                <a:lnTo>
                  <a:pt x="268238" y="60667"/>
                </a:lnTo>
                <a:close/>
              </a:path>
              <a:path w="294640" h="294639" extrusionOk="0">
                <a:moveTo>
                  <a:pt x="268238" y="60667"/>
                </a:moveTo>
                <a:lnTo>
                  <a:pt x="216584" y="60667"/>
                </a:lnTo>
                <a:lnTo>
                  <a:pt x="224144" y="60630"/>
                </a:lnTo>
                <a:lnTo>
                  <a:pt x="257201" y="41720"/>
                </a:lnTo>
                <a:lnTo>
                  <a:pt x="268238" y="60667"/>
                </a:lnTo>
                <a:close/>
              </a:path>
              <a:path w="294640" h="294639" extrusionOk="0">
                <a:moveTo>
                  <a:pt x="37121" y="252602"/>
                </a:moveTo>
                <a:lnTo>
                  <a:pt x="0" y="188881"/>
                </a:lnTo>
                <a:lnTo>
                  <a:pt x="37728" y="167285"/>
                </a:lnTo>
                <a:lnTo>
                  <a:pt x="36514" y="160755"/>
                </a:lnTo>
                <a:lnTo>
                  <a:pt x="35796" y="154041"/>
                </a:lnTo>
                <a:lnTo>
                  <a:pt x="35796" y="140281"/>
                </a:lnTo>
                <a:lnTo>
                  <a:pt x="36514" y="133567"/>
                </a:lnTo>
                <a:lnTo>
                  <a:pt x="37728" y="127036"/>
                </a:lnTo>
                <a:lnTo>
                  <a:pt x="0" y="105440"/>
                </a:lnTo>
                <a:lnTo>
                  <a:pt x="37121" y="41720"/>
                </a:lnTo>
                <a:lnTo>
                  <a:pt x="70177" y="60630"/>
                </a:lnTo>
                <a:lnTo>
                  <a:pt x="77756" y="60667"/>
                </a:lnTo>
                <a:lnTo>
                  <a:pt x="268238" y="60667"/>
                </a:lnTo>
                <a:lnTo>
                  <a:pt x="285899" y="90982"/>
                </a:lnTo>
                <a:lnTo>
                  <a:pt x="147381" y="90982"/>
                </a:lnTo>
                <a:lnTo>
                  <a:pt x="125710" y="95603"/>
                </a:lnTo>
                <a:lnTo>
                  <a:pt x="108122" y="107682"/>
                </a:lnTo>
                <a:lnTo>
                  <a:pt x="96390" y="125415"/>
                </a:lnTo>
                <a:lnTo>
                  <a:pt x="92288" y="146995"/>
                </a:lnTo>
                <a:lnTo>
                  <a:pt x="96948" y="168463"/>
                </a:lnTo>
                <a:lnTo>
                  <a:pt x="109136" y="185889"/>
                </a:lnTo>
                <a:lnTo>
                  <a:pt x="127032" y="197518"/>
                </a:lnTo>
                <a:lnTo>
                  <a:pt x="148816" y="201592"/>
                </a:lnTo>
                <a:lnTo>
                  <a:pt x="286917" y="201592"/>
                </a:lnTo>
                <a:lnTo>
                  <a:pt x="268238" y="233655"/>
                </a:lnTo>
                <a:lnTo>
                  <a:pt x="77737" y="233655"/>
                </a:lnTo>
                <a:lnTo>
                  <a:pt x="70177" y="233692"/>
                </a:lnTo>
                <a:lnTo>
                  <a:pt x="37121" y="252602"/>
                </a:lnTo>
                <a:close/>
              </a:path>
              <a:path w="294640" h="294639" extrusionOk="0">
                <a:moveTo>
                  <a:pt x="286917" y="201592"/>
                </a:moveTo>
                <a:lnTo>
                  <a:pt x="148816" y="201592"/>
                </a:lnTo>
                <a:lnTo>
                  <a:pt x="170480" y="196974"/>
                </a:lnTo>
                <a:lnTo>
                  <a:pt x="188069" y="184898"/>
                </a:lnTo>
                <a:lnTo>
                  <a:pt x="199805" y="167167"/>
                </a:lnTo>
                <a:lnTo>
                  <a:pt x="203910" y="145579"/>
                </a:lnTo>
                <a:lnTo>
                  <a:pt x="199250" y="124111"/>
                </a:lnTo>
                <a:lnTo>
                  <a:pt x="187062" y="106684"/>
                </a:lnTo>
                <a:lnTo>
                  <a:pt x="169166" y="95056"/>
                </a:lnTo>
                <a:lnTo>
                  <a:pt x="147381" y="90982"/>
                </a:lnTo>
                <a:lnTo>
                  <a:pt x="285899" y="90982"/>
                </a:lnTo>
                <a:lnTo>
                  <a:pt x="294322" y="105440"/>
                </a:lnTo>
                <a:lnTo>
                  <a:pt x="256594" y="127036"/>
                </a:lnTo>
                <a:lnTo>
                  <a:pt x="257808" y="133567"/>
                </a:lnTo>
                <a:lnTo>
                  <a:pt x="258525" y="140281"/>
                </a:lnTo>
                <a:lnTo>
                  <a:pt x="258525" y="154041"/>
                </a:lnTo>
                <a:lnTo>
                  <a:pt x="257808" y="160755"/>
                </a:lnTo>
                <a:lnTo>
                  <a:pt x="256594" y="167285"/>
                </a:lnTo>
                <a:lnTo>
                  <a:pt x="294322" y="188881"/>
                </a:lnTo>
                <a:lnTo>
                  <a:pt x="286917" y="201592"/>
                </a:lnTo>
                <a:close/>
              </a:path>
              <a:path w="294640" h="294639" extrusionOk="0">
                <a:moveTo>
                  <a:pt x="184282" y="294322"/>
                </a:moveTo>
                <a:lnTo>
                  <a:pt x="110039" y="294322"/>
                </a:lnTo>
                <a:lnTo>
                  <a:pt x="110039" y="256483"/>
                </a:lnTo>
                <a:lnTo>
                  <a:pt x="106287" y="249953"/>
                </a:lnTo>
                <a:lnTo>
                  <a:pt x="94183" y="244361"/>
                </a:lnTo>
                <a:lnTo>
                  <a:pt x="88646" y="241197"/>
                </a:lnTo>
                <a:lnTo>
                  <a:pt x="77737" y="233655"/>
                </a:lnTo>
                <a:lnTo>
                  <a:pt x="216566" y="233655"/>
                </a:lnTo>
                <a:lnTo>
                  <a:pt x="205676" y="241197"/>
                </a:lnTo>
                <a:lnTo>
                  <a:pt x="200139" y="244361"/>
                </a:lnTo>
                <a:lnTo>
                  <a:pt x="188035" y="249953"/>
                </a:lnTo>
                <a:lnTo>
                  <a:pt x="184282" y="256483"/>
                </a:lnTo>
                <a:lnTo>
                  <a:pt x="184282" y="294322"/>
                </a:lnTo>
                <a:close/>
              </a:path>
              <a:path w="294640" h="294639" extrusionOk="0">
                <a:moveTo>
                  <a:pt x="257201" y="252602"/>
                </a:moveTo>
                <a:lnTo>
                  <a:pt x="224144" y="233692"/>
                </a:lnTo>
                <a:lnTo>
                  <a:pt x="216566" y="233655"/>
                </a:lnTo>
                <a:lnTo>
                  <a:pt x="268238" y="233655"/>
                </a:lnTo>
                <a:lnTo>
                  <a:pt x="257201" y="25260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3" name="Google Shape;113;g3aecab119be_0_198">
            <a:extLst>
              <a:ext uri="{FF2B5EF4-FFF2-40B4-BE49-F238E27FC236}">
                <a16:creationId xmlns:a16="http://schemas.microsoft.com/office/drawing/2014/main" id="{734D4A79-C390-21F8-91C8-B309AE8FA19D}"/>
              </a:ext>
            </a:extLst>
          </p:cNvPr>
          <p:cNvGrpSpPr/>
          <p:nvPr/>
        </p:nvGrpSpPr>
        <p:grpSpPr>
          <a:xfrm>
            <a:off x="8997152" y="3379359"/>
            <a:ext cx="294004" cy="477335"/>
            <a:chOff x="8997152" y="3379359"/>
            <a:chExt cx="294004" cy="477335"/>
          </a:xfrm>
        </p:grpSpPr>
        <p:pic>
          <p:nvPicPr>
            <p:cNvPr id="114" name="Google Shape;114;g3aecab119be_0_198">
              <a:extLst>
                <a:ext uri="{FF2B5EF4-FFF2-40B4-BE49-F238E27FC236}">
                  <a16:creationId xmlns:a16="http://schemas.microsoft.com/office/drawing/2014/main" id="{A2A2C5DC-5FA7-8AA9-9B3E-BFD93444F978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070395" y="3764719"/>
              <a:ext cx="147161" cy="91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" name="Google Shape;115;g3aecab119be_0_198">
              <a:extLst>
                <a:ext uri="{FF2B5EF4-FFF2-40B4-BE49-F238E27FC236}">
                  <a16:creationId xmlns:a16="http://schemas.microsoft.com/office/drawing/2014/main" id="{8587E553-BAB0-E33C-0DB8-C56197B0541A}"/>
                </a:ext>
              </a:extLst>
            </p:cNvPr>
            <p:cNvSpPr/>
            <p:nvPr/>
          </p:nvSpPr>
          <p:spPr>
            <a:xfrm>
              <a:off x="8997152" y="3379359"/>
              <a:ext cx="294004" cy="348614"/>
            </a:xfrm>
            <a:custGeom>
              <a:avLst/>
              <a:gdLst/>
              <a:ahLst/>
              <a:cxnLst/>
              <a:rect l="l" t="t" r="r" b="b"/>
              <a:pathLst>
                <a:path w="294004" h="348614" extrusionOk="0">
                  <a:moveTo>
                    <a:pt x="220404" y="348569"/>
                  </a:moveTo>
                  <a:lnTo>
                    <a:pt x="165218" y="348569"/>
                  </a:lnTo>
                  <a:lnTo>
                    <a:pt x="165218" y="232404"/>
                  </a:lnTo>
                  <a:lnTo>
                    <a:pt x="162496" y="226941"/>
                  </a:lnTo>
                  <a:lnTo>
                    <a:pt x="92778" y="174661"/>
                  </a:lnTo>
                  <a:lnTo>
                    <a:pt x="91638" y="172380"/>
                  </a:lnTo>
                  <a:lnTo>
                    <a:pt x="91638" y="147639"/>
                  </a:lnTo>
                  <a:lnTo>
                    <a:pt x="100247" y="144052"/>
                  </a:lnTo>
                  <a:lnTo>
                    <a:pt x="133818" y="177623"/>
                  </a:lnTo>
                  <a:lnTo>
                    <a:pt x="139905" y="181669"/>
                  </a:lnTo>
                  <a:lnTo>
                    <a:pt x="146823" y="183018"/>
                  </a:lnTo>
                  <a:lnTo>
                    <a:pt x="153742" y="181669"/>
                  </a:lnTo>
                  <a:lnTo>
                    <a:pt x="159829" y="177623"/>
                  </a:lnTo>
                  <a:lnTo>
                    <a:pt x="193381" y="144052"/>
                  </a:lnTo>
                  <a:lnTo>
                    <a:pt x="202009" y="147639"/>
                  </a:lnTo>
                  <a:lnTo>
                    <a:pt x="202009" y="169842"/>
                  </a:lnTo>
                  <a:lnTo>
                    <a:pt x="200390" y="172454"/>
                  </a:lnTo>
                  <a:lnTo>
                    <a:pt x="173883" y="187317"/>
                  </a:lnTo>
                  <a:lnTo>
                    <a:pt x="192057" y="219307"/>
                  </a:lnTo>
                  <a:lnTo>
                    <a:pt x="232207" y="190304"/>
                  </a:lnTo>
                  <a:lnTo>
                    <a:pt x="238799" y="166936"/>
                  </a:lnTo>
                  <a:lnTo>
                    <a:pt x="238799" y="153838"/>
                  </a:lnTo>
                  <a:lnTo>
                    <a:pt x="235304" y="136571"/>
                  </a:lnTo>
                  <a:lnTo>
                    <a:pt x="225778" y="122454"/>
                  </a:lnTo>
                  <a:lnTo>
                    <a:pt x="211661" y="112928"/>
                  </a:lnTo>
                  <a:lnTo>
                    <a:pt x="194393" y="109432"/>
                  </a:lnTo>
                  <a:lnTo>
                    <a:pt x="185661" y="110285"/>
                  </a:lnTo>
                  <a:lnTo>
                    <a:pt x="177389" y="112789"/>
                  </a:lnTo>
                  <a:lnTo>
                    <a:pt x="169769" y="116867"/>
                  </a:lnTo>
                  <a:lnTo>
                    <a:pt x="162993" y="122438"/>
                  </a:lnTo>
                  <a:lnTo>
                    <a:pt x="146823" y="138607"/>
                  </a:lnTo>
                  <a:lnTo>
                    <a:pt x="130654" y="122438"/>
                  </a:lnTo>
                  <a:lnTo>
                    <a:pt x="123877" y="116867"/>
                  </a:lnTo>
                  <a:lnTo>
                    <a:pt x="116257" y="112789"/>
                  </a:lnTo>
                  <a:lnTo>
                    <a:pt x="107986" y="110285"/>
                  </a:lnTo>
                  <a:lnTo>
                    <a:pt x="99253" y="109432"/>
                  </a:lnTo>
                  <a:lnTo>
                    <a:pt x="81986" y="112928"/>
                  </a:lnTo>
                  <a:lnTo>
                    <a:pt x="67869" y="122454"/>
                  </a:lnTo>
                  <a:lnTo>
                    <a:pt x="58343" y="136571"/>
                  </a:lnTo>
                  <a:lnTo>
                    <a:pt x="54848" y="153838"/>
                  </a:lnTo>
                  <a:lnTo>
                    <a:pt x="54848" y="170007"/>
                  </a:lnTo>
                  <a:lnTo>
                    <a:pt x="72617" y="205529"/>
                  </a:lnTo>
                  <a:lnTo>
                    <a:pt x="128428" y="247396"/>
                  </a:lnTo>
                  <a:lnTo>
                    <a:pt x="128428" y="348569"/>
                  </a:lnTo>
                  <a:lnTo>
                    <a:pt x="73243" y="348569"/>
                  </a:lnTo>
                  <a:lnTo>
                    <a:pt x="73243" y="337900"/>
                  </a:lnTo>
                  <a:lnTo>
                    <a:pt x="70589" y="311715"/>
                  </a:lnTo>
                  <a:lnTo>
                    <a:pt x="63006" y="286775"/>
                  </a:lnTo>
                  <a:lnTo>
                    <a:pt x="51063" y="263457"/>
                  </a:lnTo>
                  <a:lnTo>
                    <a:pt x="35330" y="242135"/>
                  </a:lnTo>
                  <a:lnTo>
                    <a:pt x="17690" y="216759"/>
                  </a:lnTo>
                  <a:lnTo>
                    <a:pt x="5654" y="187878"/>
                  </a:lnTo>
                  <a:lnTo>
                    <a:pt x="0" y="156253"/>
                  </a:lnTo>
                  <a:lnTo>
                    <a:pt x="1502" y="122640"/>
                  </a:lnTo>
                  <a:lnTo>
                    <a:pt x="16708" y="77345"/>
                  </a:lnTo>
                  <a:lnTo>
                    <a:pt x="45257" y="39880"/>
                  </a:lnTo>
                  <a:lnTo>
                    <a:pt x="84060" y="13135"/>
                  </a:lnTo>
                  <a:lnTo>
                    <a:pt x="130029" y="0"/>
                  </a:lnTo>
                  <a:lnTo>
                    <a:pt x="181177" y="3094"/>
                  </a:lnTo>
                  <a:lnTo>
                    <a:pt x="226100" y="22218"/>
                  </a:lnTo>
                  <a:lnTo>
                    <a:pt x="261845" y="54417"/>
                  </a:lnTo>
                  <a:lnTo>
                    <a:pt x="285457" y="96737"/>
                  </a:lnTo>
                  <a:lnTo>
                    <a:pt x="293985" y="146223"/>
                  </a:lnTo>
                  <a:lnTo>
                    <a:pt x="291497" y="173273"/>
                  </a:lnTo>
                  <a:lnTo>
                    <a:pt x="284332" y="198672"/>
                  </a:lnTo>
                  <a:lnTo>
                    <a:pt x="272938" y="221980"/>
                  </a:lnTo>
                  <a:lnTo>
                    <a:pt x="242141" y="263862"/>
                  </a:lnTo>
                  <a:lnTo>
                    <a:pt x="230386" y="287033"/>
                  </a:lnTo>
                  <a:lnTo>
                    <a:pt x="222980" y="311839"/>
                  </a:lnTo>
                  <a:lnTo>
                    <a:pt x="220404" y="337845"/>
                  </a:lnTo>
                  <a:lnTo>
                    <a:pt x="220404" y="3485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6" name="Google Shape;116;g3aecab119be_0_198">
            <a:extLst>
              <a:ext uri="{FF2B5EF4-FFF2-40B4-BE49-F238E27FC236}">
                <a16:creationId xmlns:a16="http://schemas.microsoft.com/office/drawing/2014/main" id="{FF409C60-B4F0-F5D1-048E-8515B4DC21B1}"/>
              </a:ext>
            </a:extLst>
          </p:cNvPr>
          <p:cNvSpPr/>
          <p:nvPr/>
        </p:nvSpPr>
        <p:spPr>
          <a:xfrm>
            <a:off x="9125580" y="3268050"/>
            <a:ext cx="36829" cy="55245"/>
          </a:xfrm>
          <a:custGeom>
            <a:avLst/>
            <a:gdLst/>
            <a:ahLst/>
            <a:cxnLst/>
            <a:rect l="l" t="t" r="r" b="b"/>
            <a:pathLst>
              <a:path w="36829" h="55245" extrusionOk="0">
                <a:moveTo>
                  <a:pt x="36790" y="55185"/>
                </a:moveTo>
                <a:lnTo>
                  <a:pt x="0" y="55185"/>
                </a:lnTo>
                <a:lnTo>
                  <a:pt x="0" y="0"/>
                </a:lnTo>
                <a:lnTo>
                  <a:pt x="36790" y="0"/>
                </a:lnTo>
                <a:lnTo>
                  <a:pt x="36790" y="5518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g3aecab119be_0_198">
            <a:extLst>
              <a:ext uri="{FF2B5EF4-FFF2-40B4-BE49-F238E27FC236}">
                <a16:creationId xmlns:a16="http://schemas.microsoft.com/office/drawing/2014/main" id="{34B7AAF1-5C1B-EB0F-C835-39995E9F78E7}"/>
              </a:ext>
            </a:extLst>
          </p:cNvPr>
          <p:cNvSpPr/>
          <p:nvPr/>
        </p:nvSpPr>
        <p:spPr>
          <a:xfrm>
            <a:off x="9346323" y="3507187"/>
            <a:ext cx="55245" cy="36829"/>
          </a:xfrm>
          <a:custGeom>
            <a:avLst/>
            <a:gdLst/>
            <a:ahLst/>
            <a:cxnLst/>
            <a:rect l="l" t="t" r="r" b="b"/>
            <a:pathLst>
              <a:path w="55245" h="36829" extrusionOk="0">
                <a:moveTo>
                  <a:pt x="55185" y="36790"/>
                </a:moveTo>
                <a:lnTo>
                  <a:pt x="0" y="36790"/>
                </a:lnTo>
                <a:lnTo>
                  <a:pt x="0" y="0"/>
                </a:lnTo>
                <a:lnTo>
                  <a:pt x="55185" y="0"/>
                </a:lnTo>
                <a:lnTo>
                  <a:pt x="55185" y="3679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g3aecab119be_0_198">
            <a:extLst>
              <a:ext uri="{FF2B5EF4-FFF2-40B4-BE49-F238E27FC236}">
                <a16:creationId xmlns:a16="http://schemas.microsoft.com/office/drawing/2014/main" id="{FAD79FF3-D80A-F2B6-EFED-CB309F39BC75}"/>
              </a:ext>
            </a:extLst>
          </p:cNvPr>
          <p:cNvSpPr/>
          <p:nvPr/>
        </p:nvSpPr>
        <p:spPr>
          <a:xfrm>
            <a:off x="8886444" y="3507187"/>
            <a:ext cx="55245" cy="36829"/>
          </a:xfrm>
          <a:custGeom>
            <a:avLst/>
            <a:gdLst/>
            <a:ahLst/>
            <a:cxnLst/>
            <a:rect l="l" t="t" r="r" b="b"/>
            <a:pathLst>
              <a:path w="55245" h="36829" extrusionOk="0">
                <a:moveTo>
                  <a:pt x="55185" y="36790"/>
                </a:moveTo>
                <a:lnTo>
                  <a:pt x="0" y="36790"/>
                </a:lnTo>
                <a:lnTo>
                  <a:pt x="0" y="0"/>
                </a:lnTo>
                <a:lnTo>
                  <a:pt x="55185" y="0"/>
                </a:lnTo>
                <a:lnTo>
                  <a:pt x="55185" y="3679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g3aecab119be_0_198">
            <a:extLst>
              <a:ext uri="{FF2B5EF4-FFF2-40B4-BE49-F238E27FC236}">
                <a16:creationId xmlns:a16="http://schemas.microsoft.com/office/drawing/2014/main" id="{9EC50705-0624-FF2B-C41F-ED7E5F9FFF0C}"/>
              </a:ext>
            </a:extLst>
          </p:cNvPr>
          <p:cNvSpPr/>
          <p:nvPr/>
        </p:nvSpPr>
        <p:spPr>
          <a:xfrm>
            <a:off x="9274040" y="3655664"/>
            <a:ext cx="65404" cy="65404"/>
          </a:xfrm>
          <a:custGeom>
            <a:avLst/>
            <a:gdLst/>
            <a:ahLst/>
            <a:cxnLst/>
            <a:rect l="l" t="t" r="r" b="b"/>
            <a:pathLst>
              <a:path w="65404" h="65404" extrusionOk="0">
                <a:moveTo>
                  <a:pt x="65036" y="39021"/>
                </a:moveTo>
                <a:lnTo>
                  <a:pt x="39022" y="65036"/>
                </a:lnTo>
                <a:lnTo>
                  <a:pt x="0" y="26015"/>
                </a:lnTo>
                <a:lnTo>
                  <a:pt x="26014" y="0"/>
                </a:lnTo>
                <a:lnTo>
                  <a:pt x="65036" y="3902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g3aecab119be_0_198">
            <a:extLst>
              <a:ext uri="{FF2B5EF4-FFF2-40B4-BE49-F238E27FC236}">
                <a16:creationId xmlns:a16="http://schemas.microsoft.com/office/drawing/2014/main" id="{8993559C-0F64-7537-45A0-39DA7FA1B000}"/>
              </a:ext>
            </a:extLst>
          </p:cNvPr>
          <p:cNvSpPr/>
          <p:nvPr/>
        </p:nvSpPr>
        <p:spPr>
          <a:xfrm>
            <a:off x="8948863" y="3330469"/>
            <a:ext cx="65404" cy="65404"/>
          </a:xfrm>
          <a:custGeom>
            <a:avLst/>
            <a:gdLst/>
            <a:ahLst/>
            <a:cxnLst/>
            <a:rect l="l" t="t" r="r" b="b"/>
            <a:pathLst>
              <a:path w="65404" h="65404" extrusionOk="0">
                <a:moveTo>
                  <a:pt x="65036" y="39021"/>
                </a:moveTo>
                <a:lnTo>
                  <a:pt x="39022" y="65036"/>
                </a:lnTo>
                <a:lnTo>
                  <a:pt x="0" y="26015"/>
                </a:lnTo>
                <a:lnTo>
                  <a:pt x="26014" y="0"/>
                </a:lnTo>
                <a:lnTo>
                  <a:pt x="65036" y="3902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3aecab119be_0_198">
            <a:extLst>
              <a:ext uri="{FF2B5EF4-FFF2-40B4-BE49-F238E27FC236}">
                <a16:creationId xmlns:a16="http://schemas.microsoft.com/office/drawing/2014/main" id="{7E358C68-6C5E-DF7E-7B86-AC24691682AF}"/>
              </a:ext>
            </a:extLst>
          </p:cNvPr>
          <p:cNvSpPr/>
          <p:nvPr/>
        </p:nvSpPr>
        <p:spPr>
          <a:xfrm>
            <a:off x="9274040" y="3330474"/>
            <a:ext cx="65404" cy="65404"/>
          </a:xfrm>
          <a:custGeom>
            <a:avLst/>
            <a:gdLst/>
            <a:ahLst/>
            <a:cxnLst/>
            <a:rect l="l" t="t" r="r" b="b"/>
            <a:pathLst>
              <a:path w="65404" h="65404" extrusionOk="0">
                <a:moveTo>
                  <a:pt x="65036" y="26014"/>
                </a:moveTo>
                <a:lnTo>
                  <a:pt x="26015" y="65036"/>
                </a:lnTo>
                <a:lnTo>
                  <a:pt x="0" y="39022"/>
                </a:lnTo>
                <a:lnTo>
                  <a:pt x="39021" y="0"/>
                </a:lnTo>
                <a:lnTo>
                  <a:pt x="65036" y="260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g3aecab119be_0_198">
            <a:extLst>
              <a:ext uri="{FF2B5EF4-FFF2-40B4-BE49-F238E27FC236}">
                <a16:creationId xmlns:a16="http://schemas.microsoft.com/office/drawing/2014/main" id="{64CF775F-46A4-892F-8D63-A7DA0F244481}"/>
              </a:ext>
            </a:extLst>
          </p:cNvPr>
          <p:cNvSpPr/>
          <p:nvPr/>
        </p:nvSpPr>
        <p:spPr>
          <a:xfrm>
            <a:off x="8948845" y="3655651"/>
            <a:ext cx="65404" cy="65404"/>
          </a:xfrm>
          <a:custGeom>
            <a:avLst/>
            <a:gdLst/>
            <a:ahLst/>
            <a:cxnLst/>
            <a:rect l="l" t="t" r="r" b="b"/>
            <a:pathLst>
              <a:path w="65404" h="65404" extrusionOk="0">
                <a:moveTo>
                  <a:pt x="65036" y="26014"/>
                </a:moveTo>
                <a:lnTo>
                  <a:pt x="26015" y="65036"/>
                </a:lnTo>
                <a:lnTo>
                  <a:pt x="0" y="39022"/>
                </a:lnTo>
                <a:lnTo>
                  <a:pt x="39021" y="0"/>
                </a:lnTo>
                <a:lnTo>
                  <a:pt x="65036" y="260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3" name="Google Shape;123;g3aecab119be_0_198">
            <a:extLst>
              <a:ext uri="{FF2B5EF4-FFF2-40B4-BE49-F238E27FC236}">
                <a16:creationId xmlns:a16="http://schemas.microsoft.com/office/drawing/2014/main" id="{5DCC45B9-3B9A-D2BE-D51E-475A8A0475A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58704" y="4079203"/>
            <a:ext cx="125252" cy="82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g3aecab119be_0_198">
            <a:extLst>
              <a:ext uri="{FF2B5EF4-FFF2-40B4-BE49-F238E27FC236}">
                <a16:creationId xmlns:a16="http://schemas.microsoft.com/office/drawing/2014/main" id="{574874F1-E0D8-4B8C-5273-1874A4DFFD4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303995" y="4079938"/>
            <a:ext cx="123909" cy="81766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g3aecab119be_0_198">
            <a:extLst>
              <a:ext uri="{FF2B5EF4-FFF2-40B4-BE49-F238E27FC236}">
                <a16:creationId xmlns:a16="http://schemas.microsoft.com/office/drawing/2014/main" id="{05EB6258-C7E0-EB45-9CBD-7C4CB9B820A3}"/>
              </a:ext>
            </a:extLst>
          </p:cNvPr>
          <p:cNvSpPr/>
          <p:nvPr/>
        </p:nvSpPr>
        <p:spPr>
          <a:xfrm>
            <a:off x="8610517" y="3194469"/>
            <a:ext cx="1067434" cy="554354"/>
          </a:xfrm>
          <a:custGeom>
            <a:avLst/>
            <a:gdLst/>
            <a:ahLst/>
            <a:cxnLst/>
            <a:rect l="l" t="t" r="r" b="b"/>
            <a:pathLst>
              <a:path w="1067434" h="554354" extrusionOk="0">
                <a:moveTo>
                  <a:pt x="1063368" y="554117"/>
                </a:moveTo>
                <a:lnTo>
                  <a:pt x="1026872" y="549592"/>
                </a:lnTo>
                <a:lnTo>
                  <a:pt x="1028289" y="536462"/>
                </a:lnTo>
                <a:lnTo>
                  <a:pt x="1029307" y="523234"/>
                </a:lnTo>
                <a:lnTo>
                  <a:pt x="1029922" y="509954"/>
                </a:lnTo>
                <a:lnTo>
                  <a:pt x="1030128" y="496669"/>
                </a:lnTo>
                <a:lnTo>
                  <a:pt x="1027559" y="449716"/>
                </a:lnTo>
                <a:lnTo>
                  <a:pt x="1020020" y="404104"/>
                </a:lnTo>
                <a:lnTo>
                  <a:pt x="1007762" y="360066"/>
                </a:lnTo>
                <a:lnTo>
                  <a:pt x="991036" y="317835"/>
                </a:lnTo>
                <a:lnTo>
                  <a:pt x="970095" y="277643"/>
                </a:lnTo>
                <a:lnTo>
                  <a:pt x="945190" y="239725"/>
                </a:lnTo>
                <a:lnTo>
                  <a:pt x="916572" y="204312"/>
                </a:lnTo>
                <a:lnTo>
                  <a:pt x="884494" y="171638"/>
                </a:lnTo>
                <a:lnTo>
                  <a:pt x="849206" y="141935"/>
                </a:lnTo>
                <a:lnTo>
                  <a:pt x="810960" y="115437"/>
                </a:lnTo>
                <a:lnTo>
                  <a:pt x="770008" y="92377"/>
                </a:lnTo>
                <a:lnTo>
                  <a:pt x="726601" y="72987"/>
                </a:lnTo>
                <a:lnTo>
                  <a:pt x="680991" y="57500"/>
                </a:lnTo>
                <a:lnTo>
                  <a:pt x="633430" y="46150"/>
                </a:lnTo>
                <a:lnTo>
                  <a:pt x="584169" y="39169"/>
                </a:lnTo>
                <a:lnTo>
                  <a:pt x="533459" y="36790"/>
                </a:lnTo>
                <a:lnTo>
                  <a:pt x="482749" y="39169"/>
                </a:lnTo>
                <a:lnTo>
                  <a:pt x="433488" y="46150"/>
                </a:lnTo>
                <a:lnTo>
                  <a:pt x="385927" y="57500"/>
                </a:lnTo>
                <a:lnTo>
                  <a:pt x="340317" y="72987"/>
                </a:lnTo>
                <a:lnTo>
                  <a:pt x="296910" y="92377"/>
                </a:lnTo>
                <a:lnTo>
                  <a:pt x="255958" y="115437"/>
                </a:lnTo>
                <a:lnTo>
                  <a:pt x="217712" y="141935"/>
                </a:lnTo>
                <a:lnTo>
                  <a:pt x="182424" y="171638"/>
                </a:lnTo>
                <a:lnTo>
                  <a:pt x="150346" y="204312"/>
                </a:lnTo>
                <a:lnTo>
                  <a:pt x="121728" y="239725"/>
                </a:lnTo>
                <a:lnTo>
                  <a:pt x="96823" y="277643"/>
                </a:lnTo>
                <a:lnTo>
                  <a:pt x="75882" y="317835"/>
                </a:lnTo>
                <a:lnTo>
                  <a:pt x="59156" y="360066"/>
                </a:lnTo>
                <a:lnTo>
                  <a:pt x="46898" y="404104"/>
                </a:lnTo>
                <a:lnTo>
                  <a:pt x="39359" y="449716"/>
                </a:lnTo>
                <a:lnTo>
                  <a:pt x="36790" y="496669"/>
                </a:lnTo>
                <a:lnTo>
                  <a:pt x="36996" y="509954"/>
                </a:lnTo>
                <a:lnTo>
                  <a:pt x="37611" y="523234"/>
                </a:lnTo>
                <a:lnTo>
                  <a:pt x="38629" y="536462"/>
                </a:lnTo>
                <a:lnTo>
                  <a:pt x="40046" y="549592"/>
                </a:lnTo>
                <a:lnTo>
                  <a:pt x="3531" y="554117"/>
                </a:lnTo>
                <a:lnTo>
                  <a:pt x="1986" y="539863"/>
                </a:lnTo>
                <a:lnTo>
                  <a:pt x="882" y="525503"/>
                </a:lnTo>
                <a:lnTo>
                  <a:pt x="220" y="511088"/>
                </a:lnTo>
                <a:lnTo>
                  <a:pt x="0" y="496669"/>
                </a:lnTo>
                <a:lnTo>
                  <a:pt x="2184" y="451526"/>
                </a:lnTo>
                <a:lnTo>
                  <a:pt x="8610" y="407507"/>
                </a:lnTo>
                <a:lnTo>
                  <a:pt x="19087" y="364786"/>
                </a:lnTo>
                <a:lnTo>
                  <a:pt x="33428" y="323540"/>
                </a:lnTo>
                <a:lnTo>
                  <a:pt x="51440" y="283948"/>
                </a:lnTo>
                <a:lnTo>
                  <a:pt x="72936" y="246184"/>
                </a:lnTo>
                <a:lnTo>
                  <a:pt x="97724" y="210426"/>
                </a:lnTo>
                <a:lnTo>
                  <a:pt x="125615" y="176850"/>
                </a:lnTo>
                <a:lnTo>
                  <a:pt x="156420" y="145634"/>
                </a:lnTo>
                <a:lnTo>
                  <a:pt x="189949" y="116953"/>
                </a:lnTo>
                <a:lnTo>
                  <a:pt x="226012" y="90985"/>
                </a:lnTo>
                <a:lnTo>
                  <a:pt x="264418" y="67906"/>
                </a:lnTo>
                <a:lnTo>
                  <a:pt x="304979" y="47893"/>
                </a:lnTo>
                <a:lnTo>
                  <a:pt x="347505" y="31123"/>
                </a:lnTo>
                <a:lnTo>
                  <a:pt x="391806" y="17771"/>
                </a:lnTo>
                <a:lnTo>
                  <a:pt x="437691" y="8016"/>
                </a:lnTo>
                <a:lnTo>
                  <a:pt x="484972" y="2033"/>
                </a:lnTo>
                <a:lnTo>
                  <a:pt x="533459" y="0"/>
                </a:lnTo>
                <a:lnTo>
                  <a:pt x="581946" y="2033"/>
                </a:lnTo>
                <a:lnTo>
                  <a:pt x="629227" y="8016"/>
                </a:lnTo>
                <a:lnTo>
                  <a:pt x="675112" y="17771"/>
                </a:lnTo>
                <a:lnTo>
                  <a:pt x="719413" y="31123"/>
                </a:lnTo>
                <a:lnTo>
                  <a:pt x="761939" y="47893"/>
                </a:lnTo>
                <a:lnTo>
                  <a:pt x="802500" y="67906"/>
                </a:lnTo>
                <a:lnTo>
                  <a:pt x="840906" y="90985"/>
                </a:lnTo>
                <a:lnTo>
                  <a:pt x="876969" y="116953"/>
                </a:lnTo>
                <a:lnTo>
                  <a:pt x="910498" y="145634"/>
                </a:lnTo>
                <a:lnTo>
                  <a:pt x="941303" y="176850"/>
                </a:lnTo>
                <a:lnTo>
                  <a:pt x="969194" y="210426"/>
                </a:lnTo>
                <a:lnTo>
                  <a:pt x="993982" y="246184"/>
                </a:lnTo>
                <a:lnTo>
                  <a:pt x="1015478" y="283948"/>
                </a:lnTo>
                <a:lnTo>
                  <a:pt x="1033490" y="323540"/>
                </a:lnTo>
                <a:lnTo>
                  <a:pt x="1047831" y="364786"/>
                </a:lnTo>
                <a:lnTo>
                  <a:pt x="1058308" y="407507"/>
                </a:lnTo>
                <a:lnTo>
                  <a:pt x="1064734" y="451526"/>
                </a:lnTo>
                <a:lnTo>
                  <a:pt x="1066919" y="496669"/>
                </a:lnTo>
                <a:lnTo>
                  <a:pt x="1066698" y="511088"/>
                </a:lnTo>
                <a:lnTo>
                  <a:pt x="1066033" y="525503"/>
                </a:lnTo>
                <a:lnTo>
                  <a:pt x="1064924" y="539863"/>
                </a:lnTo>
                <a:lnTo>
                  <a:pt x="1063368" y="55411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6" name="Google Shape;126;g3aecab119be_0_198">
            <a:extLst>
              <a:ext uri="{FF2B5EF4-FFF2-40B4-BE49-F238E27FC236}">
                <a16:creationId xmlns:a16="http://schemas.microsoft.com/office/drawing/2014/main" id="{BC3A3BFA-CD7D-25B8-ED9B-15187F06CEC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033605" y="3911880"/>
            <a:ext cx="220741" cy="386298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g3aecab119be_0_198">
            <a:extLst>
              <a:ext uri="{FF2B5EF4-FFF2-40B4-BE49-F238E27FC236}">
                <a16:creationId xmlns:a16="http://schemas.microsoft.com/office/drawing/2014/main" id="{95E9ECB8-4F97-06C4-D77D-6B18DF1AA083}"/>
              </a:ext>
            </a:extLst>
          </p:cNvPr>
          <p:cNvSpPr txBox="1"/>
          <p:nvPr/>
        </p:nvSpPr>
        <p:spPr>
          <a:xfrm>
            <a:off x="2572334" y="500089"/>
            <a:ext cx="14162568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US" sz="3200" b="1" u="sng" dirty="0">
                <a:solidFill>
                  <a:schemeClr val="dk1"/>
                </a:solidFill>
                <a:latin typeface="+mj-lt"/>
              </a:rPr>
              <a:t>Strategies and Action to Improve Quality and Supervision </a:t>
            </a:r>
          </a:p>
          <a:p>
            <a:pPr lvl="0" algn="ctr"/>
            <a:r>
              <a:rPr lang="en-US" sz="3200" b="1" u="sng" dirty="0">
                <a:solidFill>
                  <a:schemeClr val="dk1"/>
                </a:solidFill>
                <a:latin typeface="+mj-lt"/>
              </a:rPr>
              <a:t>of SCF Industry</a:t>
            </a:r>
            <a:endParaRPr sz="3200" b="1" u="sng" dirty="0">
              <a:solidFill>
                <a:schemeClr val="dk1"/>
              </a:solidFill>
              <a:latin typeface="+mj-lt"/>
              <a:ea typeface="Trebuchet MS"/>
              <a:cs typeface="Trebuchet MS"/>
              <a:sym typeface="Trebuchet MS"/>
            </a:endParaRPr>
          </a:p>
        </p:txBody>
      </p:sp>
      <p:sp>
        <p:nvSpPr>
          <p:cNvPr id="128" name="Google Shape;128;g3aecab119be_0_198">
            <a:extLst>
              <a:ext uri="{FF2B5EF4-FFF2-40B4-BE49-F238E27FC236}">
                <a16:creationId xmlns:a16="http://schemas.microsoft.com/office/drawing/2014/main" id="{8C2CBABD-97B9-31B2-966A-FA0C289747F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3167361" y="9896594"/>
            <a:ext cx="4206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7BD5B31-CA6F-EAE9-71EE-0477A5D9CBB6}"/>
              </a:ext>
            </a:extLst>
          </p:cNvPr>
          <p:cNvSpPr txBox="1"/>
          <p:nvPr/>
        </p:nvSpPr>
        <p:spPr>
          <a:xfrm>
            <a:off x="838200" y="1962340"/>
            <a:ext cx="16535461" cy="63709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457200" lvl="0" algn="just">
              <a:buClrTx/>
              <a:defRPr/>
            </a:pPr>
            <a:endParaRPr lang="en-ID" sz="1600" kern="1200" dirty="0"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lvl="0" indent="-514350" algn="just">
              <a:buClrTx/>
              <a:buSzPts val="2700"/>
              <a:buFont typeface="+mj-lt"/>
              <a:buAutoNum type="arabicPeriod"/>
              <a:defRPr/>
            </a:pPr>
            <a:r>
              <a:rPr lang="en-ID" sz="2800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Key Revisions in </a:t>
            </a:r>
            <a:r>
              <a:rPr lang="en-ID" sz="2800" b="1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POJK 17/2025</a:t>
            </a:r>
            <a:r>
              <a:rPr lang="en-ID" sz="2800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</a:p>
          <a:p>
            <a:pPr marL="1039813" lvl="6" indent="-514350" algn="just">
              <a:buClrTx/>
              <a:buSzPts val="2700"/>
              <a:buFont typeface="Wingdings" pitchFamily="2" charset="2"/>
              <a:buChar char="ü"/>
              <a:defRPr/>
            </a:pPr>
            <a:r>
              <a:rPr lang="en-ID" sz="2800" b="1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Minimum Capital</a:t>
            </a:r>
            <a:r>
              <a:rPr lang="en-ID" sz="2800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</a:p>
          <a:p>
            <a:pPr marL="525463" lvl="2" algn="just">
              <a:buClrTx/>
              <a:buSzPts val="2700"/>
              <a:defRPr/>
            </a:pPr>
            <a:r>
              <a:rPr lang="en-ID" sz="2800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Increased to IDR 25 Billion.</a:t>
            </a:r>
          </a:p>
          <a:p>
            <a:pPr marL="1039813" lvl="2" indent="-514350" algn="just">
              <a:buClrTx/>
              <a:buSzPts val="2700"/>
              <a:buFont typeface="Wingdings" pitchFamily="2" charset="2"/>
              <a:buChar char="ü"/>
              <a:defRPr/>
            </a:pPr>
            <a:r>
              <a:rPr lang="en-ID" sz="2800" b="1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Minimum Equity</a:t>
            </a:r>
          </a:p>
          <a:p>
            <a:pPr marL="525463" lvl="2" algn="just">
              <a:buClrTx/>
              <a:buSzPts val="2700"/>
              <a:defRPr/>
            </a:pPr>
            <a:r>
              <a:rPr lang="en-ID" sz="2800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Mandatory minimum equity of IDR 5 Billion at all times (to be implemented over a 3-year transition period).</a:t>
            </a:r>
          </a:p>
          <a:p>
            <a:pPr marL="1039813" lvl="2" indent="-514350" algn="just">
              <a:buClrTx/>
              <a:buSzPts val="2700"/>
              <a:buFont typeface="Wingdings" pitchFamily="2" charset="2"/>
              <a:buChar char="ü"/>
              <a:defRPr/>
            </a:pPr>
            <a:r>
              <a:rPr lang="en-ID" sz="2800" b="1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Governance</a:t>
            </a:r>
          </a:p>
          <a:p>
            <a:pPr marL="525463" lvl="2" algn="just">
              <a:buClrTx/>
              <a:buSzPts val="2700"/>
              <a:defRPr/>
            </a:pPr>
            <a:r>
              <a:rPr lang="en-ID" sz="2800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Strengthening Due Diligence for Issuers and oversight of affiliated parties.</a:t>
            </a:r>
          </a:p>
          <a:p>
            <a:pPr marL="1039813" lvl="2" indent="-514350" algn="just">
              <a:buClrTx/>
              <a:buSzPts val="2700"/>
              <a:buFont typeface="Wingdings" pitchFamily="2" charset="2"/>
              <a:buChar char="ü"/>
              <a:defRPr/>
            </a:pPr>
            <a:r>
              <a:rPr lang="en-ID" sz="2800" b="1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Liquidity</a:t>
            </a:r>
          </a:p>
          <a:p>
            <a:pPr marL="525463" lvl="2" algn="just">
              <a:buClrTx/>
              <a:buSzPts val="2700"/>
              <a:defRPr/>
            </a:pPr>
            <a:r>
              <a:rPr lang="en-ID" sz="2800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Enhancing the liquidity of securities.</a:t>
            </a:r>
          </a:p>
          <a:p>
            <a:pPr marL="1039813" lvl="2" indent="-514350" algn="just">
              <a:buClrTx/>
              <a:buSzPts val="2700"/>
              <a:buFont typeface="Wingdings" pitchFamily="2" charset="2"/>
              <a:buChar char="ü"/>
              <a:defRPr/>
            </a:pPr>
            <a:r>
              <a:rPr lang="en-ID" sz="2800" b="1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Performance Metrics</a:t>
            </a:r>
            <a:r>
              <a:rPr lang="en-ID" sz="2800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</a:p>
          <a:p>
            <a:pPr marL="525463" lvl="2" algn="just">
              <a:buClrTx/>
              <a:buSzPts val="2700"/>
              <a:defRPr/>
            </a:pPr>
            <a:r>
              <a:rPr lang="en-ID" sz="2800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Mandatory use of an investment success rate ratio for all Platforms.</a:t>
            </a:r>
          </a:p>
          <a:p>
            <a:pPr lvl="0" algn="just">
              <a:buClrTx/>
              <a:buSzPts val="2700"/>
              <a:defRPr/>
            </a:pPr>
            <a:endParaRPr lang="en-ID" sz="2800" kern="1200" dirty="0"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lvl="0" indent="-514350" algn="just">
              <a:buClrTx/>
              <a:buSzPts val="2700"/>
              <a:buFont typeface="+mj-lt"/>
              <a:buAutoNum type="arabicPeriod" startAt="2"/>
              <a:defRPr/>
            </a:pPr>
            <a:r>
              <a:rPr lang="en-ID" sz="2800" b="1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Implementation of APOLO </a:t>
            </a:r>
            <a:r>
              <a:rPr lang="en-ID" sz="2800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for reporting and </a:t>
            </a:r>
            <a:r>
              <a:rPr lang="en-ID" sz="2800" b="1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the development of </a:t>
            </a:r>
            <a:r>
              <a:rPr lang="en-ID" sz="2800" b="1" kern="1200" dirty="0" err="1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SCFNet</a:t>
            </a:r>
            <a:r>
              <a:rPr lang="en-ID" sz="2800" b="1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 (integrated platform) </a:t>
            </a:r>
            <a:r>
              <a:rPr lang="en-ID" sz="2800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by KSEI for data integration and public transparency.</a:t>
            </a:r>
          </a:p>
        </p:txBody>
      </p:sp>
    </p:spTree>
    <p:extLst>
      <p:ext uri="{BB962C8B-B14F-4D97-AF65-F5344CB8AC3E}">
        <p14:creationId xmlns:p14="http://schemas.microsoft.com/office/powerpoint/2010/main" val="3596129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5D057916-0EFE-9B19-B296-DD883925F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aecab119be_0_198">
            <a:extLst>
              <a:ext uri="{FF2B5EF4-FFF2-40B4-BE49-F238E27FC236}">
                <a16:creationId xmlns:a16="http://schemas.microsoft.com/office/drawing/2014/main" id="{D92E795D-0E8A-F338-8E67-98444DCE7879}"/>
              </a:ext>
            </a:extLst>
          </p:cNvPr>
          <p:cNvSpPr/>
          <p:nvPr/>
        </p:nvSpPr>
        <p:spPr>
          <a:xfrm>
            <a:off x="3142742" y="3358133"/>
            <a:ext cx="1181735" cy="991235"/>
          </a:xfrm>
          <a:custGeom>
            <a:avLst/>
            <a:gdLst/>
            <a:ahLst/>
            <a:cxnLst/>
            <a:rect l="l" t="t" r="r" b="b"/>
            <a:pathLst>
              <a:path w="1181735" h="991235" extrusionOk="0">
                <a:moveTo>
                  <a:pt x="379806" y="487794"/>
                </a:moveTo>
                <a:lnTo>
                  <a:pt x="359206" y="467194"/>
                </a:lnTo>
                <a:lnTo>
                  <a:pt x="352907" y="467194"/>
                </a:lnTo>
                <a:lnTo>
                  <a:pt x="332320" y="487794"/>
                </a:lnTo>
                <a:lnTo>
                  <a:pt x="332320" y="494080"/>
                </a:lnTo>
                <a:lnTo>
                  <a:pt x="352907" y="514680"/>
                </a:lnTo>
                <a:lnTo>
                  <a:pt x="359206" y="514680"/>
                </a:lnTo>
                <a:lnTo>
                  <a:pt x="379806" y="494080"/>
                </a:lnTo>
                <a:lnTo>
                  <a:pt x="379806" y="490943"/>
                </a:lnTo>
                <a:lnTo>
                  <a:pt x="379806" y="487794"/>
                </a:lnTo>
                <a:close/>
              </a:path>
              <a:path w="1181735" h="991235" extrusionOk="0">
                <a:moveTo>
                  <a:pt x="453669" y="487794"/>
                </a:moveTo>
                <a:lnTo>
                  <a:pt x="433070" y="467194"/>
                </a:lnTo>
                <a:lnTo>
                  <a:pt x="426783" y="467194"/>
                </a:lnTo>
                <a:lnTo>
                  <a:pt x="406184" y="487794"/>
                </a:lnTo>
                <a:lnTo>
                  <a:pt x="406184" y="494080"/>
                </a:lnTo>
                <a:lnTo>
                  <a:pt x="426783" y="514680"/>
                </a:lnTo>
                <a:lnTo>
                  <a:pt x="433070" y="514680"/>
                </a:lnTo>
                <a:lnTo>
                  <a:pt x="453669" y="494080"/>
                </a:lnTo>
                <a:lnTo>
                  <a:pt x="453669" y="490943"/>
                </a:lnTo>
                <a:lnTo>
                  <a:pt x="453669" y="487794"/>
                </a:lnTo>
                <a:close/>
              </a:path>
              <a:path w="1181735" h="991235" extrusionOk="0">
                <a:moveTo>
                  <a:pt x="634707" y="214630"/>
                </a:moveTo>
                <a:lnTo>
                  <a:pt x="583755" y="214630"/>
                </a:lnTo>
                <a:lnTo>
                  <a:pt x="583755" y="360121"/>
                </a:lnTo>
                <a:lnTo>
                  <a:pt x="634707" y="360121"/>
                </a:lnTo>
                <a:lnTo>
                  <a:pt x="634707" y="214630"/>
                </a:lnTo>
                <a:close/>
              </a:path>
              <a:path w="1181735" h="991235" extrusionOk="0">
                <a:moveTo>
                  <a:pt x="780961" y="133769"/>
                </a:moveTo>
                <a:lnTo>
                  <a:pt x="777989" y="127660"/>
                </a:lnTo>
                <a:lnTo>
                  <a:pt x="621690" y="4521"/>
                </a:lnTo>
                <a:lnTo>
                  <a:pt x="615454" y="1130"/>
                </a:lnTo>
                <a:lnTo>
                  <a:pt x="608622" y="0"/>
                </a:lnTo>
                <a:lnTo>
                  <a:pt x="601802" y="1130"/>
                </a:lnTo>
                <a:lnTo>
                  <a:pt x="595566" y="4521"/>
                </a:lnTo>
                <a:lnTo>
                  <a:pt x="439254" y="127660"/>
                </a:lnTo>
                <a:lnTo>
                  <a:pt x="436295" y="133769"/>
                </a:lnTo>
                <a:lnTo>
                  <a:pt x="436295" y="140233"/>
                </a:lnTo>
                <a:lnTo>
                  <a:pt x="436295" y="339013"/>
                </a:lnTo>
                <a:lnTo>
                  <a:pt x="437959" y="347230"/>
                </a:lnTo>
                <a:lnTo>
                  <a:pt x="442480" y="353936"/>
                </a:lnTo>
                <a:lnTo>
                  <a:pt x="449186" y="358457"/>
                </a:lnTo>
                <a:lnTo>
                  <a:pt x="457403" y="360121"/>
                </a:lnTo>
                <a:lnTo>
                  <a:pt x="541553" y="360121"/>
                </a:lnTo>
                <a:lnTo>
                  <a:pt x="541553" y="211061"/>
                </a:lnTo>
                <a:lnTo>
                  <a:pt x="544588" y="196037"/>
                </a:lnTo>
                <a:lnTo>
                  <a:pt x="552881" y="183743"/>
                </a:lnTo>
                <a:lnTo>
                  <a:pt x="565162" y="175450"/>
                </a:lnTo>
                <a:lnTo>
                  <a:pt x="580199" y="172415"/>
                </a:lnTo>
                <a:lnTo>
                  <a:pt x="638263" y="172415"/>
                </a:lnTo>
                <a:lnTo>
                  <a:pt x="653300" y="175450"/>
                </a:lnTo>
                <a:lnTo>
                  <a:pt x="665581" y="183743"/>
                </a:lnTo>
                <a:lnTo>
                  <a:pt x="673874" y="196037"/>
                </a:lnTo>
                <a:lnTo>
                  <a:pt x="676910" y="211061"/>
                </a:lnTo>
                <a:lnTo>
                  <a:pt x="676910" y="360121"/>
                </a:lnTo>
                <a:lnTo>
                  <a:pt x="759853" y="360121"/>
                </a:lnTo>
                <a:lnTo>
                  <a:pt x="768070" y="358457"/>
                </a:lnTo>
                <a:lnTo>
                  <a:pt x="774776" y="353936"/>
                </a:lnTo>
                <a:lnTo>
                  <a:pt x="779297" y="347230"/>
                </a:lnTo>
                <a:lnTo>
                  <a:pt x="780961" y="339013"/>
                </a:lnTo>
                <a:lnTo>
                  <a:pt x="780961" y="133769"/>
                </a:lnTo>
                <a:close/>
              </a:path>
              <a:path w="1181735" h="991235" extrusionOk="0">
                <a:moveTo>
                  <a:pt x="1181481" y="499300"/>
                </a:moveTo>
                <a:lnTo>
                  <a:pt x="1177836" y="459181"/>
                </a:lnTo>
                <a:lnTo>
                  <a:pt x="1158709" y="421995"/>
                </a:lnTo>
                <a:lnTo>
                  <a:pt x="1129411" y="396836"/>
                </a:lnTo>
                <a:lnTo>
                  <a:pt x="1094143" y="384949"/>
                </a:lnTo>
                <a:lnTo>
                  <a:pt x="1056995" y="386918"/>
                </a:lnTo>
                <a:lnTo>
                  <a:pt x="1022007" y="403263"/>
                </a:lnTo>
                <a:lnTo>
                  <a:pt x="753135" y="599414"/>
                </a:lnTo>
                <a:lnTo>
                  <a:pt x="617613" y="499668"/>
                </a:lnTo>
                <a:lnTo>
                  <a:pt x="596950" y="487032"/>
                </a:lnTo>
                <a:lnTo>
                  <a:pt x="574827" y="477888"/>
                </a:lnTo>
                <a:lnTo>
                  <a:pt x="551535" y="472325"/>
                </a:lnTo>
                <a:lnTo>
                  <a:pt x="527392" y="470446"/>
                </a:lnTo>
                <a:lnTo>
                  <a:pt x="502920" y="470446"/>
                </a:lnTo>
                <a:lnTo>
                  <a:pt x="494703" y="472109"/>
                </a:lnTo>
                <a:lnTo>
                  <a:pt x="487997" y="476631"/>
                </a:lnTo>
                <a:lnTo>
                  <a:pt x="483476" y="483336"/>
                </a:lnTo>
                <a:lnTo>
                  <a:pt x="481812" y="491553"/>
                </a:lnTo>
                <a:lnTo>
                  <a:pt x="483476" y="499770"/>
                </a:lnTo>
                <a:lnTo>
                  <a:pt x="487997" y="506476"/>
                </a:lnTo>
                <a:lnTo>
                  <a:pt x="494703" y="510997"/>
                </a:lnTo>
                <a:lnTo>
                  <a:pt x="502920" y="512660"/>
                </a:lnTo>
                <a:lnTo>
                  <a:pt x="527392" y="512660"/>
                </a:lnTo>
                <a:lnTo>
                  <a:pt x="544906" y="514019"/>
                </a:lnTo>
                <a:lnTo>
                  <a:pt x="561797" y="518045"/>
                </a:lnTo>
                <a:lnTo>
                  <a:pt x="577811" y="524649"/>
                </a:lnTo>
                <a:lnTo>
                  <a:pt x="592734" y="533755"/>
                </a:lnTo>
                <a:lnTo>
                  <a:pt x="717372" y="625500"/>
                </a:lnTo>
                <a:lnTo>
                  <a:pt x="662228" y="665734"/>
                </a:lnTo>
                <a:lnTo>
                  <a:pt x="644410" y="675284"/>
                </a:lnTo>
                <a:lnTo>
                  <a:pt x="625132" y="679500"/>
                </a:lnTo>
                <a:lnTo>
                  <a:pt x="605421" y="678294"/>
                </a:lnTo>
                <a:lnTo>
                  <a:pt x="586359" y="671576"/>
                </a:lnTo>
                <a:lnTo>
                  <a:pt x="510133" y="632231"/>
                </a:lnTo>
                <a:lnTo>
                  <a:pt x="502069" y="629945"/>
                </a:lnTo>
                <a:lnTo>
                  <a:pt x="494030" y="630885"/>
                </a:lnTo>
                <a:lnTo>
                  <a:pt x="486943" y="634771"/>
                </a:lnTo>
                <a:lnTo>
                  <a:pt x="481698" y="641311"/>
                </a:lnTo>
                <a:lnTo>
                  <a:pt x="479399" y="649376"/>
                </a:lnTo>
                <a:lnTo>
                  <a:pt x="480339" y="657402"/>
                </a:lnTo>
                <a:lnTo>
                  <a:pt x="567004" y="709091"/>
                </a:lnTo>
                <a:lnTo>
                  <a:pt x="628370" y="721614"/>
                </a:lnTo>
                <a:lnTo>
                  <a:pt x="658914" y="714946"/>
                </a:lnTo>
                <a:lnTo>
                  <a:pt x="687095" y="699833"/>
                </a:lnTo>
                <a:lnTo>
                  <a:pt x="714971" y="679500"/>
                </a:lnTo>
                <a:lnTo>
                  <a:pt x="824750" y="599414"/>
                </a:lnTo>
                <a:lnTo>
                  <a:pt x="1046886" y="437362"/>
                </a:lnTo>
                <a:lnTo>
                  <a:pt x="1067028" y="427951"/>
                </a:lnTo>
                <a:lnTo>
                  <a:pt x="1088415" y="426821"/>
                </a:lnTo>
                <a:lnTo>
                  <a:pt x="1108710" y="433666"/>
                </a:lnTo>
                <a:lnTo>
                  <a:pt x="1125575" y="448144"/>
                </a:lnTo>
                <a:lnTo>
                  <a:pt x="1137208" y="470750"/>
                </a:lnTo>
                <a:lnTo>
                  <a:pt x="1139418" y="495147"/>
                </a:lnTo>
                <a:lnTo>
                  <a:pt x="1132471" y="518642"/>
                </a:lnTo>
                <a:lnTo>
                  <a:pt x="660946" y="926680"/>
                </a:lnTo>
                <a:lnTo>
                  <a:pt x="612343" y="948944"/>
                </a:lnTo>
                <a:lnTo>
                  <a:pt x="585685" y="949261"/>
                </a:lnTo>
                <a:lnTo>
                  <a:pt x="559333" y="942060"/>
                </a:lnTo>
                <a:lnTo>
                  <a:pt x="397954" y="872883"/>
                </a:lnTo>
                <a:lnTo>
                  <a:pt x="382993" y="866470"/>
                </a:lnTo>
                <a:lnTo>
                  <a:pt x="295249" y="828852"/>
                </a:lnTo>
                <a:lnTo>
                  <a:pt x="295173" y="476631"/>
                </a:lnTo>
                <a:lnTo>
                  <a:pt x="292049" y="461225"/>
                </a:lnTo>
                <a:lnTo>
                  <a:pt x="290690" y="454482"/>
                </a:lnTo>
                <a:lnTo>
                  <a:pt x="278231" y="436029"/>
                </a:lnTo>
                <a:lnTo>
                  <a:pt x="259791" y="423583"/>
                </a:lnTo>
                <a:lnTo>
                  <a:pt x="253047" y="422224"/>
                </a:lnTo>
                <a:lnTo>
                  <a:pt x="253047" y="468325"/>
                </a:lnTo>
                <a:lnTo>
                  <a:pt x="253047" y="859370"/>
                </a:lnTo>
                <a:lnTo>
                  <a:pt x="245948" y="866470"/>
                </a:lnTo>
                <a:lnTo>
                  <a:pt x="49314" y="866470"/>
                </a:lnTo>
                <a:lnTo>
                  <a:pt x="42214" y="859370"/>
                </a:lnTo>
                <a:lnTo>
                  <a:pt x="42214" y="468325"/>
                </a:lnTo>
                <a:lnTo>
                  <a:pt x="49314" y="461225"/>
                </a:lnTo>
                <a:lnTo>
                  <a:pt x="245948" y="461225"/>
                </a:lnTo>
                <a:lnTo>
                  <a:pt x="253047" y="468325"/>
                </a:lnTo>
                <a:lnTo>
                  <a:pt x="253047" y="422224"/>
                </a:lnTo>
                <a:lnTo>
                  <a:pt x="237223" y="419011"/>
                </a:lnTo>
                <a:lnTo>
                  <a:pt x="58039" y="419011"/>
                </a:lnTo>
                <a:lnTo>
                  <a:pt x="17018" y="436029"/>
                </a:lnTo>
                <a:lnTo>
                  <a:pt x="88" y="476631"/>
                </a:lnTo>
                <a:lnTo>
                  <a:pt x="0" y="850646"/>
                </a:lnTo>
                <a:lnTo>
                  <a:pt x="4572" y="873213"/>
                </a:lnTo>
                <a:lnTo>
                  <a:pt x="17018" y="891667"/>
                </a:lnTo>
                <a:lnTo>
                  <a:pt x="35471" y="904113"/>
                </a:lnTo>
                <a:lnTo>
                  <a:pt x="58039" y="908685"/>
                </a:lnTo>
                <a:lnTo>
                  <a:pt x="237223" y="908685"/>
                </a:lnTo>
                <a:lnTo>
                  <a:pt x="254546" y="906043"/>
                </a:lnTo>
                <a:lnTo>
                  <a:pt x="269786" y="898652"/>
                </a:lnTo>
                <a:lnTo>
                  <a:pt x="282143" y="887336"/>
                </a:lnTo>
                <a:lnTo>
                  <a:pt x="290817" y="872883"/>
                </a:lnTo>
                <a:lnTo>
                  <a:pt x="542709" y="980859"/>
                </a:lnTo>
                <a:lnTo>
                  <a:pt x="580466" y="991171"/>
                </a:lnTo>
                <a:lnTo>
                  <a:pt x="618667" y="990727"/>
                </a:lnTo>
                <a:lnTo>
                  <a:pt x="655307" y="979830"/>
                </a:lnTo>
                <a:lnTo>
                  <a:pt x="688314" y="958811"/>
                </a:lnTo>
                <a:lnTo>
                  <a:pt x="699528" y="949261"/>
                </a:lnTo>
                <a:lnTo>
                  <a:pt x="1144016" y="570661"/>
                </a:lnTo>
                <a:lnTo>
                  <a:pt x="1170063" y="537946"/>
                </a:lnTo>
                <a:lnTo>
                  <a:pt x="1181481" y="4993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g3aecab119be_0_198">
            <a:extLst>
              <a:ext uri="{FF2B5EF4-FFF2-40B4-BE49-F238E27FC236}">
                <a16:creationId xmlns:a16="http://schemas.microsoft.com/office/drawing/2014/main" id="{4F3BAD70-DF2D-DF77-9E5E-D7346A00B4DB}"/>
              </a:ext>
            </a:extLst>
          </p:cNvPr>
          <p:cNvSpPr/>
          <p:nvPr/>
        </p:nvSpPr>
        <p:spPr>
          <a:xfrm>
            <a:off x="3227565" y="3199612"/>
            <a:ext cx="405764" cy="518795"/>
          </a:xfrm>
          <a:custGeom>
            <a:avLst/>
            <a:gdLst/>
            <a:ahLst/>
            <a:cxnLst/>
            <a:rect l="l" t="t" r="r" b="b"/>
            <a:pathLst>
              <a:path w="405764" h="518795" extrusionOk="0">
                <a:moveTo>
                  <a:pt x="356616" y="50698"/>
                </a:moveTo>
                <a:lnTo>
                  <a:pt x="331355" y="14351"/>
                </a:lnTo>
                <a:lnTo>
                  <a:pt x="298742" y="1104"/>
                </a:lnTo>
                <a:lnTo>
                  <a:pt x="283616" y="1562"/>
                </a:lnTo>
                <a:lnTo>
                  <a:pt x="269455" y="6769"/>
                </a:lnTo>
                <a:lnTo>
                  <a:pt x="257492" y="16459"/>
                </a:lnTo>
                <a:lnTo>
                  <a:pt x="235559" y="41313"/>
                </a:lnTo>
                <a:lnTo>
                  <a:pt x="233870" y="41452"/>
                </a:lnTo>
                <a:lnTo>
                  <a:pt x="233184" y="41452"/>
                </a:lnTo>
                <a:lnTo>
                  <a:pt x="230809" y="41313"/>
                </a:lnTo>
                <a:lnTo>
                  <a:pt x="208597" y="15824"/>
                </a:lnTo>
                <a:lnTo>
                  <a:pt x="197231" y="6350"/>
                </a:lnTo>
                <a:lnTo>
                  <a:pt x="183794" y="1003"/>
                </a:lnTo>
                <a:lnTo>
                  <a:pt x="169303" y="0"/>
                </a:lnTo>
                <a:lnTo>
                  <a:pt x="154813" y="3594"/>
                </a:lnTo>
                <a:lnTo>
                  <a:pt x="113423" y="25488"/>
                </a:lnTo>
                <a:lnTo>
                  <a:pt x="101714" y="51511"/>
                </a:lnTo>
                <a:lnTo>
                  <a:pt x="101815" y="60934"/>
                </a:lnTo>
                <a:lnTo>
                  <a:pt x="103924" y="70129"/>
                </a:lnTo>
                <a:lnTo>
                  <a:pt x="107988" y="78790"/>
                </a:lnTo>
                <a:lnTo>
                  <a:pt x="115862" y="91706"/>
                </a:lnTo>
                <a:lnTo>
                  <a:pt x="125069" y="89687"/>
                </a:lnTo>
                <a:lnTo>
                  <a:pt x="134467" y="88214"/>
                </a:lnTo>
                <a:lnTo>
                  <a:pt x="144056" y="87312"/>
                </a:lnTo>
                <a:lnTo>
                  <a:pt x="153784" y="87007"/>
                </a:lnTo>
                <a:lnTo>
                  <a:pt x="304533" y="87096"/>
                </a:lnTo>
                <a:lnTo>
                  <a:pt x="314185" y="87388"/>
                </a:lnTo>
                <a:lnTo>
                  <a:pt x="323710" y="88265"/>
                </a:lnTo>
                <a:lnTo>
                  <a:pt x="333082" y="89700"/>
                </a:lnTo>
                <a:lnTo>
                  <a:pt x="342290" y="91681"/>
                </a:lnTo>
                <a:lnTo>
                  <a:pt x="350888" y="76695"/>
                </a:lnTo>
                <a:lnTo>
                  <a:pt x="354609" y="68364"/>
                </a:lnTo>
                <a:lnTo>
                  <a:pt x="356527" y="59639"/>
                </a:lnTo>
                <a:lnTo>
                  <a:pt x="356616" y="50698"/>
                </a:lnTo>
                <a:close/>
              </a:path>
              <a:path w="405764" h="518795" extrusionOk="0">
                <a:moveTo>
                  <a:pt x="405739" y="192036"/>
                </a:moveTo>
                <a:lnTo>
                  <a:pt x="364858" y="146748"/>
                </a:lnTo>
                <a:lnTo>
                  <a:pt x="304507" y="129311"/>
                </a:lnTo>
                <a:lnTo>
                  <a:pt x="288937" y="129311"/>
                </a:lnTo>
                <a:lnTo>
                  <a:pt x="288937" y="359346"/>
                </a:lnTo>
                <a:lnTo>
                  <a:pt x="286067" y="377659"/>
                </a:lnTo>
                <a:lnTo>
                  <a:pt x="278066" y="393687"/>
                </a:lnTo>
                <a:lnTo>
                  <a:pt x="265823" y="406527"/>
                </a:lnTo>
                <a:lnTo>
                  <a:pt x="250291" y="415251"/>
                </a:lnTo>
                <a:lnTo>
                  <a:pt x="250240" y="428256"/>
                </a:lnTo>
                <a:lnTo>
                  <a:pt x="248589" y="436473"/>
                </a:lnTo>
                <a:lnTo>
                  <a:pt x="244068" y="443179"/>
                </a:lnTo>
                <a:lnTo>
                  <a:pt x="237363" y="447700"/>
                </a:lnTo>
                <a:lnTo>
                  <a:pt x="229146" y="449364"/>
                </a:lnTo>
                <a:lnTo>
                  <a:pt x="220929" y="447700"/>
                </a:lnTo>
                <a:lnTo>
                  <a:pt x="214223" y="443179"/>
                </a:lnTo>
                <a:lnTo>
                  <a:pt x="209689" y="436473"/>
                </a:lnTo>
                <a:lnTo>
                  <a:pt x="208038" y="428256"/>
                </a:lnTo>
                <a:lnTo>
                  <a:pt x="208038" y="415251"/>
                </a:lnTo>
                <a:lnTo>
                  <a:pt x="196380" y="409333"/>
                </a:lnTo>
                <a:lnTo>
                  <a:pt x="186309" y="401053"/>
                </a:lnTo>
                <a:lnTo>
                  <a:pt x="178206" y="390690"/>
                </a:lnTo>
                <a:lnTo>
                  <a:pt x="172491" y="378510"/>
                </a:lnTo>
                <a:lnTo>
                  <a:pt x="171424" y="370205"/>
                </a:lnTo>
                <a:lnTo>
                  <a:pt x="173570" y="362394"/>
                </a:lnTo>
                <a:lnTo>
                  <a:pt x="178473" y="355955"/>
                </a:lnTo>
                <a:lnTo>
                  <a:pt x="185724" y="351751"/>
                </a:lnTo>
                <a:lnTo>
                  <a:pt x="194030" y="350697"/>
                </a:lnTo>
                <a:lnTo>
                  <a:pt x="201841" y="352831"/>
                </a:lnTo>
                <a:lnTo>
                  <a:pt x="208280" y="357733"/>
                </a:lnTo>
                <a:lnTo>
                  <a:pt x="212471" y="364985"/>
                </a:lnTo>
                <a:lnTo>
                  <a:pt x="214896" y="372122"/>
                </a:lnTo>
                <a:lnTo>
                  <a:pt x="221589" y="376923"/>
                </a:lnTo>
                <a:lnTo>
                  <a:pt x="238836" y="376923"/>
                </a:lnTo>
                <a:lnTo>
                  <a:pt x="246722" y="369036"/>
                </a:lnTo>
                <a:lnTo>
                  <a:pt x="246722" y="350697"/>
                </a:lnTo>
                <a:lnTo>
                  <a:pt x="246722" y="349643"/>
                </a:lnTo>
                <a:lnTo>
                  <a:pt x="238836" y="341757"/>
                </a:lnTo>
                <a:lnTo>
                  <a:pt x="229146" y="341757"/>
                </a:lnTo>
                <a:lnTo>
                  <a:pt x="205892" y="337045"/>
                </a:lnTo>
                <a:lnTo>
                  <a:pt x="186880" y="324218"/>
                </a:lnTo>
                <a:lnTo>
                  <a:pt x="174053" y="305206"/>
                </a:lnTo>
                <a:lnTo>
                  <a:pt x="169341" y="281952"/>
                </a:lnTo>
                <a:lnTo>
                  <a:pt x="172212" y="263639"/>
                </a:lnTo>
                <a:lnTo>
                  <a:pt x="180225" y="247611"/>
                </a:lnTo>
                <a:lnTo>
                  <a:pt x="192468" y="234772"/>
                </a:lnTo>
                <a:lnTo>
                  <a:pt x="208026" y="226034"/>
                </a:lnTo>
                <a:lnTo>
                  <a:pt x="208038" y="209397"/>
                </a:lnTo>
                <a:lnTo>
                  <a:pt x="209689" y="201193"/>
                </a:lnTo>
                <a:lnTo>
                  <a:pt x="214223" y="194475"/>
                </a:lnTo>
                <a:lnTo>
                  <a:pt x="220929" y="189953"/>
                </a:lnTo>
                <a:lnTo>
                  <a:pt x="229146" y="188302"/>
                </a:lnTo>
                <a:lnTo>
                  <a:pt x="237363" y="189953"/>
                </a:lnTo>
                <a:lnTo>
                  <a:pt x="244068" y="194475"/>
                </a:lnTo>
                <a:lnTo>
                  <a:pt x="248589" y="201193"/>
                </a:lnTo>
                <a:lnTo>
                  <a:pt x="250240" y="209397"/>
                </a:lnTo>
                <a:lnTo>
                  <a:pt x="250240" y="226034"/>
                </a:lnTo>
                <a:lnTo>
                  <a:pt x="258216" y="229730"/>
                </a:lnTo>
                <a:lnTo>
                  <a:pt x="281393" y="259143"/>
                </a:lnTo>
                <a:lnTo>
                  <a:pt x="281266" y="263639"/>
                </a:lnTo>
                <a:lnTo>
                  <a:pt x="278650" y="270624"/>
                </a:lnTo>
                <a:lnTo>
                  <a:pt x="272923" y="276733"/>
                </a:lnTo>
                <a:lnTo>
                  <a:pt x="265264" y="280149"/>
                </a:lnTo>
                <a:lnTo>
                  <a:pt x="257175" y="280352"/>
                </a:lnTo>
                <a:lnTo>
                  <a:pt x="249605" y="277507"/>
                </a:lnTo>
                <a:lnTo>
                  <a:pt x="243497" y="271780"/>
                </a:lnTo>
                <a:lnTo>
                  <a:pt x="240182" y="267144"/>
                </a:lnTo>
                <a:lnTo>
                  <a:pt x="234823" y="264375"/>
                </a:lnTo>
                <a:lnTo>
                  <a:pt x="219443" y="264375"/>
                </a:lnTo>
                <a:lnTo>
                  <a:pt x="211556" y="272262"/>
                </a:lnTo>
                <a:lnTo>
                  <a:pt x="211556" y="291655"/>
                </a:lnTo>
                <a:lnTo>
                  <a:pt x="219443" y="299542"/>
                </a:lnTo>
                <a:lnTo>
                  <a:pt x="229146" y="299542"/>
                </a:lnTo>
                <a:lnTo>
                  <a:pt x="252399" y="304253"/>
                </a:lnTo>
                <a:lnTo>
                  <a:pt x="271399" y="317080"/>
                </a:lnTo>
                <a:lnTo>
                  <a:pt x="284226" y="336092"/>
                </a:lnTo>
                <a:lnTo>
                  <a:pt x="288937" y="359346"/>
                </a:lnTo>
                <a:lnTo>
                  <a:pt x="288937" y="129311"/>
                </a:lnTo>
                <a:lnTo>
                  <a:pt x="153784" y="129222"/>
                </a:lnTo>
                <a:lnTo>
                  <a:pt x="109918" y="138049"/>
                </a:lnTo>
                <a:lnTo>
                  <a:pt x="74053" y="162102"/>
                </a:lnTo>
                <a:lnTo>
                  <a:pt x="49847" y="197751"/>
                </a:lnTo>
                <a:lnTo>
                  <a:pt x="40970" y="241363"/>
                </a:lnTo>
                <a:lnTo>
                  <a:pt x="40919" y="317080"/>
                </a:lnTo>
                <a:lnTo>
                  <a:pt x="39725" y="337578"/>
                </a:lnTo>
                <a:lnTo>
                  <a:pt x="36068" y="358521"/>
                </a:lnTo>
                <a:lnTo>
                  <a:pt x="30035" y="378929"/>
                </a:lnTo>
                <a:lnTo>
                  <a:pt x="21717" y="398500"/>
                </a:lnTo>
                <a:lnTo>
                  <a:pt x="6388" y="429425"/>
                </a:lnTo>
                <a:lnTo>
                  <a:pt x="1219" y="444309"/>
                </a:lnTo>
                <a:lnTo>
                  <a:pt x="9232" y="489216"/>
                </a:lnTo>
                <a:lnTo>
                  <a:pt x="46266" y="516547"/>
                </a:lnTo>
                <a:lnTo>
                  <a:pt x="62064" y="518541"/>
                </a:lnTo>
                <a:lnTo>
                  <a:pt x="312864" y="518541"/>
                </a:lnTo>
                <a:lnTo>
                  <a:pt x="310540" y="511962"/>
                </a:lnTo>
                <a:lnTo>
                  <a:pt x="309257" y="504901"/>
                </a:lnTo>
                <a:lnTo>
                  <a:pt x="309257" y="449364"/>
                </a:lnTo>
                <a:lnTo>
                  <a:pt x="309257" y="298754"/>
                </a:lnTo>
                <a:lnTo>
                  <a:pt x="310870" y="284441"/>
                </a:lnTo>
                <a:lnTo>
                  <a:pt x="312318" y="280352"/>
                </a:lnTo>
                <a:lnTo>
                  <a:pt x="315582" y="271094"/>
                </a:lnTo>
                <a:lnTo>
                  <a:pt x="323151" y="259143"/>
                </a:lnTo>
                <a:lnTo>
                  <a:pt x="333400" y="249021"/>
                </a:lnTo>
                <a:lnTo>
                  <a:pt x="405739" y="19203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g3aecab119be_0_198">
            <a:extLst>
              <a:ext uri="{FF2B5EF4-FFF2-40B4-BE49-F238E27FC236}">
                <a16:creationId xmlns:a16="http://schemas.microsoft.com/office/drawing/2014/main" id="{738FCBE0-181B-672D-14EC-55D7341F03AE}"/>
              </a:ext>
            </a:extLst>
          </p:cNvPr>
          <p:cNvSpPr/>
          <p:nvPr/>
        </p:nvSpPr>
        <p:spPr>
          <a:xfrm>
            <a:off x="3881499" y="3199776"/>
            <a:ext cx="285114" cy="518795"/>
          </a:xfrm>
          <a:custGeom>
            <a:avLst/>
            <a:gdLst/>
            <a:ahLst/>
            <a:cxnLst/>
            <a:rect l="l" t="t" r="r" b="b"/>
            <a:pathLst>
              <a:path w="285114" h="518795" extrusionOk="0">
                <a:moveTo>
                  <a:pt x="263654" y="518760"/>
                </a:moveTo>
                <a:lnTo>
                  <a:pt x="80689" y="518760"/>
                </a:lnTo>
                <a:lnTo>
                  <a:pt x="83098" y="512072"/>
                </a:lnTo>
                <a:lnTo>
                  <a:pt x="84418" y="504869"/>
                </a:lnTo>
                <a:lnTo>
                  <a:pt x="84418" y="298586"/>
                </a:lnTo>
                <a:lnTo>
                  <a:pt x="82804" y="284276"/>
                </a:lnTo>
                <a:lnTo>
                  <a:pt x="78103" y="270927"/>
                </a:lnTo>
                <a:lnTo>
                  <a:pt x="70526" y="258973"/>
                </a:lnTo>
                <a:lnTo>
                  <a:pt x="60284" y="248851"/>
                </a:lnTo>
                <a:lnTo>
                  <a:pt x="0" y="201360"/>
                </a:lnTo>
                <a:lnTo>
                  <a:pt x="0" y="21104"/>
                </a:lnTo>
                <a:lnTo>
                  <a:pt x="1658" y="12889"/>
                </a:lnTo>
                <a:lnTo>
                  <a:pt x="6181" y="6181"/>
                </a:lnTo>
                <a:lnTo>
                  <a:pt x="12889" y="1658"/>
                </a:lnTo>
                <a:lnTo>
                  <a:pt x="21104" y="0"/>
                </a:lnTo>
                <a:lnTo>
                  <a:pt x="263654" y="0"/>
                </a:lnTo>
                <a:lnTo>
                  <a:pt x="271869" y="1658"/>
                </a:lnTo>
                <a:lnTo>
                  <a:pt x="278578" y="6181"/>
                </a:lnTo>
                <a:lnTo>
                  <a:pt x="283100" y="12889"/>
                </a:lnTo>
                <a:lnTo>
                  <a:pt x="284759" y="21104"/>
                </a:lnTo>
                <a:lnTo>
                  <a:pt x="284759" y="103959"/>
                </a:lnTo>
                <a:lnTo>
                  <a:pt x="98739" y="103959"/>
                </a:lnTo>
                <a:lnTo>
                  <a:pt x="90523" y="105618"/>
                </a:lnTo>
                <a:lnTo>
                  <a:pt x="83815" y="110141"/>
                </a:lnTo>
                <a:lnTo>
                  <a:pt x="79292" y="116849"/>
                </a:lnTo>
                <a:lnTo>
                  <a:pt x="77634" y="125064"/>
                </a:lnTo>
                <a:lnTo>
                  <a:pt x="77634" y="137435"/>
                </a:lnTo>
                <a:lnTo>
                  <a:pt x="79292" y="145650"/>
                </a:lnTo>
                <a:lnTo>
                  <a:pt x="83815" y="152359"/>
                </a:lnTo>
                <a:lnTo>
                  <a:pt x="90523" y="156882"/>
                </a:lnTo>
                <a:lnTo>
                  <a:pt x="98739" y="158540"/>
                </a:lnTo>
                <a:lnTo>
                  <a:pt x="284759" y="158540"/>
                </a:lnTo>
                <a:lnTo>
                  <a:pt x="284759" y="186404"/>
                </a:lnTo>
                <a:lnTo>
                  <a:pt x="98739" y="186404"/>
                </a:lnTo>
                <a:lnTo>
                  <a:pt x="77634" y="207508"/>
                </a:lnTo>
                <a:lnTo>
                  <a:pt x="77634" y="219880"/>
                </a:lnTo>
                <a:lnTo>
                  <a:pt x="79292" y="228095"/>
                </a:lnTo>
                <a:lnTo>
                  <a:pt x="83815" y="234803"/>
                </a:lnTo>
                <a:lnTo>
                  <a:pt x="90523" y="239326"/>
                </a:lnTo>
                <a:lnTo>
                  <a:pt x="98739" y="240984"/>
                </a:lnTo>
                <a:lnTo>
                  <a:pt x="284759" y="240984"/>
                </a:lnTo>
                <a:lnTo>
                  <a:pt x="284759" y="277775"/>
                </a:lnTo>
                <a:lnTo>
                  <a:pt x="186020" y="277775"/>
                </a:lnTo>
                <a:lnTo>
                  <a:pt x="177805" y="279433"/>
                </a:lnTo>
                <a:lnTo>
                  <a:pt x="171096" y="283956"/>
                </a:lnTo>
                <a:lnTo>
                  <a:pt x="166573" y="290664"/>
                </a:lnTo>
                <a:lnTo>
                  <a:pt x="164974" y="298586"/>
                </a:lnTo>
                <a:lnTo>
                  <a:pt x="164915" y="311251"/>
                </a:lnTo>
                <a:lnTo>
                  <a:pt x="166573" y="319466"/>
                </a:lnTo>
                <a:lnTo>
                  <a:pt x="171096" y="326174"/>
                </a:lnTo>
                <a:lnTo>
                  <a:pt x="177805" y="330697"/>
                </a:lnTo>
                <a:lnTo>
                  <a:pt x="186020" y="332355"/>
                </a:lnTo>
                <a:lnTo>
                  <a:pt x="284759" y="332355"/>
                </a:lnTo>
                <a:lnTo>
                  <a:pt x="284759" y="360219"/>
                </a:lnTo>
                <a:lnTo>
                  <a:pt x="186020" y="360219"/>
                </a:lnTo>
                <a:lnTo>
                  <a:pt x="177805" y="361877"/>
                </a:lnTo>
                <a:lnTo>
                  <a:pt x="171096" y="366400"/>
                </a:lnTo>
                <a:lnTo>
                  <a:pt x="166573" y="373109"/>
                </a:lnTo>
                <a:lnTo>
                  <a:pt x="164915" y="381324"/>
                </a:lnTo>
                <a:lnTo>
                  <a:pt x="164915" y="393695"/>
                </a:lnTo>
                <a:lnTo>
                  <a:pt x="166573" y="401910"/>
                </a:lnTo>
                <a:lnTo>
                  <a:pt x="171096" y="408618"/>
                </a:lnTo>
                <a:lnTo>
                  <a:pt x="177805" y="413141"/>
                </a:lnTo>
                <a:lnTo>
                  <a:pt x="186020" y="414800"/>
                </a:lnTo>
                <a:lnTo>
                  <a:pt x="284759" y="414800"/>
                </a:lnTo>
                <a:lnTo>
                  <a:pt x="284759" y="497655"/>
                </a:lnTo>
                <a:lnTo>
                  <a:pt x="283100" y="505870"/>
                </a:lnTo>
                <a:lnTo>
                  <a:pt x="278578" y="512578"/>
                </a:lnTo>
                <a:lnTo>
                  <a:pt x="271869" y="517101"/>
                </a:lnTo>
                <a:lnTo>
                  <a:pt x="263654" y="518760"/>
                </a:lnTo>
                <a:close/>
              </a:path>
              <a:path w="285114" h="518795" extrusionOk="0">
                <a:moveTo>
                  <a:pt x="181814" y="158540"/>
                </a:moveTo>
                <a:lnTo>
                  <a:pt x="98739" y="158540"/>
                </a:lnTo>
                <a:lnTo>
                  <a:pt x="106954" y="156882"/>
                </a:lnTo>
                <a:lnTo>
                  <a:pt x="113662" y="152359"/>
                </a:lnTo>
                <a:lnTo>
                  <a:pt x="118185" y="145650"/>
                </a:lnTo>
                <a:lnTo>
                  <a:pt x="119843" y="137435"/>
                </a:lnTo>
                <a:lnTo>
                  <a:pt x="119843" y="125064"/>
                </a:lnTo>
                <a:lnTo>
                  <a:pt x="118185" y="116849"/>
                </a:lnTo>
                <a:lnTo>
                  <a:pt x="113662" y="110141"/>
                </a:lnTo>
                <a:lnTo>
                  <a:pt x="106954" y="105618"/>
                </a:lnTo>
                <a:lnTo>
                  <a:pt x="98739" y="103959"/>
                </a:lnTo>
                <a:lnTo>
                  <a:pt x="181814" y="103959"/>
                </a:lnTo>
                <a:lnTo>
                  <a:pt x="173599" y="105618"/>
                </a:lnTo>
                <a:lnTo>
                  <a:pt x="166891" y="110141"/>
                </a:lnTo>
                <a:lnTo>
                  <a:pt x="162368" y="116849"/>
                </a:lnTo>
                <a:lnTo>
                  <a:pt x="160709" y="125064"/>
                </a:lnTo>
                <a:lnTo>
                  <a:pt x="160709" y="137435"/>
                </a:lnTo>
                <a:lnTo>
                  <a:pt x="162368" y="145650"/>
                </a:lnTo>
                <a:lnTo>
                  <a:pt x="166891" y="152359"/>
                </a:lnTo>
                <a:lnTo>
                  <a:pt x="173599" y="156882"/>
                </a:lnTo>
                <a:lnTo>
                  <a:pt x="181814" y="158540"/>
                </a:lnTo>
                <a:close/>
              </a:path>
              <a:path w="285114" h="518795" extrusionOk="0">
                <a:moveTo>
                  <a:pt x="284759" y="158540"/>
                </a:moveTo>
                <a:lnTo>
                  <a:pt x="181814" y="158540"/>
                </a:lnTo>
                <a:lnTo>
                  <a:pt x="190029" y="156882"/>
                </a:lnTo>
                <a:lnTo>
                  <a:pt x="196738" y="152359"/>
                </a:lnTo>
                <a:lnTo>
                  <a:pt x="201260" y="145650"/>
                </a:lnTo>
                <a:lnTo>
                  <a:pt x="202919" y="137435"/>
                </a:lnTo>
                <a:lnTo>
                  <a:pt x="202919" y="125064"/>
                </a:lnTo>
                <a:lnTo>
                  <a:pt x="201260" y="116849"/>
                </a:lnTo>
                <a:lnTo>
                  <a:pt x="196738" y="110141"/>
                </a:lnTo>
                <a:lnTo>
                  <a:pt x="190029" y="105618"/>
                </a:lnTo>
                <a:lnTo>
                  <a:pt x="181814" y="103959"/>
                </a:lnTo>
                <a:lnTo>
                  <a:pt x="284759" y="103959"/>
                </a:lnTo>
                <a:lnTo>
                  <a:pt x="284759" y="158540"/>
                </a:lnTo>
                <a:close/>
              </a:path>
              <a:path w="285114" h="518795" extrusionOk="0">
                <a:moveTo>
                  <a:pt x="181814" y="240984"/>
                </a:moveTo>
                <a:lnTo>
                  <a:pt x="98739" y="240984"/>
                </a:lnTo>
                <a:lnTo>
                  <a:pt x="106954" y="239326"/>
                </a:lnTo>
                <a:lnTo>
                  <a:pt x="113662" y="234803"/>
                </a:lnTo>
                <a:lnTo>
                  <a:pt x="118185" y="228095"/>
                </a:lnTo>
                <a:lnTo>
                  <a:pt x="119843" y="219880"/>
                </a:lnTo>
                <a:lnTo>
                  <a:pt x="119843" y="207508"/>
                </a:lnTo>
                <a:lnTo>
                  <a:pt x="118185" y="199293"/>
                </a:lnTo>
                <a:lnTo>
                  <a:pt x="113662" y="192585"/>
                </a:lnTo>
                <a:lnTo>
                  <a:pt x="106954" y="188062"/>
                </a:lnTo>
                <a:lnTo>
                  <a:pt x="98739" y="186404"/>
                </a:lnTo>
                <a:lnTo>
                  <a:pt x="181814" y="186404"/>
                </a:lnTo>
                <a:lnTo>
                  <a:pt x="173599" y="188062"/>
                </a:lnTo>
                <a:lnTo>
                  <a:pt x="166891" y="192585"/>
                </a:lnTo>
                <a:lnTo>
                  <a:pt x="162368" y="199293"/>
                </a:lnTo>
                <a:lnTo>
                  <a:pt x="160709" y="207508"/>
                </a:lnTo>
                <a:lnTo>
                  <a:pt x="160709" y="219880"/>
                </a:lnTo>
                <a:lnTo>
                  <a:pt x="162368" y="228095"/>
                </a:lnTo>
                <a:lnTo>
                  <a:pt x="166891" y="234803"/>
                </a:lnTo>
                <a:lnTo>
                  <a:pt x="173599" y="239326"/>
                </a:lnTo>
                <a:lnTo>
                  <a:pt x="181814" y="240984"/>
                </a:lnTo>
                <a:close/>
              </a:path>
              <a:path w="285114" h="518795" extrusionOk="0">
                <a:moveTo>
                  <a:pt x="284759" y="240984"/>
                </a:moveTo>
                <a:lnTo>
                  <a:pt x="181814" y="240984"/>
                </a:lnTo>
                <a:lnTo>
                  <a:pt x="190029" y="239326"/>
                </a:lnTo>
                <a:lnTo>
                  <a:pt x="196738" y="234803"/>
                </a:lnTo>
                <a:lnTo>
                  <a:pt x="201260" y="228095"/>
                </a:lnTo>
                <a:lnTo>
                  <a:pt x="202919" y="219880"/>
                </a:lnTo>
                <a:lnTo>
                  <a:pt x="202919" y="207508"/>
                </a:lnTo>
                <a:lnTo>
                  <a:pt x="201260" y="199293"/>
                </a:lnTo>
                <a:lnTo>
                  <a:pt x="196738" y="192585"/>
                </a:lnTo>
                <a:lnTo>
                  <a:pt x="190029" y="188062"/>
                </a:lnTo>
                <a:lnTo>
                  <a:pt x="181814" y="186404"/>
                </a:lnTo>
                <a:lnTo>
                  <a:pt x="284759" y="186404"/>
                </a:lnTo>
                <a:lnTo>
                  <a:pt x="284759" y="240984"/>
                </a:lnTo>
                <a:close/>
              </a:path>
              <a:path w="285114" h="518795" extrusionOk="0">
                <a:moveTo>
                  <a:pt x="284759" y="332355"/>
                </a:moveTo>
                <a:lnTo>
                  <a:pt x="186020" y="332355"/>
                </a:lnTo>
                <a:lnTo>
                  <a:pt x="194235" y="330697"/>
                </a:lnTo>
                <a:lnTo>
                  <a:pt x="200943" y="326174"/>
                </a:lnTo>
                <a:lnTo>
                  <a:pt x="205466" y="319466"/>
                </a:lnTo>
                <a:lnTo>
                  <a:pt x="207125" y="311251"/>
                </a:lnTo>
                <a:lnTo>
                  <a:pt x="207065" y="298586"/>
                </a:lnTo>
                <a:lnTo>
                  <a:pt x="205466" y="290664"/>
                </a:lnTo>
                <a:lnTo>
                  <a:pt x="200943" y="283956"/>
                </a:lnTo>
                <a:lnTo>
                  <a:pt x="194235" y="279433"/>
                </a:lnTo>
                <a:lnTo>
                  <a:pt x="186020" y="277775"/>
                </a:lnTo>
                <a:lnTo>
                  <a:pt x="284759" y="277775"/>
                </a:lnTo>
                <a:lnTo>
                  <a:pt x="284759" y="332355"/>
                </a:lnTo>
                <a:close/>
              </a:path>
              <a:path w="285114" h="518795" extrusionOk="0">
                <a:moveTo>
                  <a:pt x="284759" y="414800"/>
                </a:moveTo>
                <a:lnTo>
                  <a:pt x="186020" y="414800"/>
                </a:lnTo>
                <a:lnTo>
                  <a:pt x="194235" y="413141"/>
                </a:lnTo>
                <a:lnTo>
                  <a:pt x="200943" y="408618"/>
                </a:lnTo>
                <a:lnTo>
                  <a:pt x="205466" y="401910"/>
                </a:lnTo>
                <a:lnTo>
                  <a:pt x="207125" y="393695"/>
                </a:lnTo>
                <a:lnTo>
                  <a:pt x="207125" y="381324"/>
                </a:lnTo>
                <a:lnTo>
                  <a:pt x="205466" y="373109"/>
                </a:lnTo>
                <a:lnTo>
                  <a:pt x="200943" y="366400"/>
                </a:lnTo>
                <a:lnTo>
                  <a:pt x="194235" y="361877"/>
                </a:lnTo>
                <a:lnTo>
                  <a:pt x="186020" y="360219"/>
                </a:lnTo>
                <a:lnTo>
                  <a:pt x="284759" y="360219"/>
                </a:lnTo>
                <a:lnTo>
                  <a:pt x="284759" y="4148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g3aecab119be_0_198">
            <a:extLst>
              <a:ext uri="{FF2B5EF4-FFF2-40B4-BE49-F238E27FC236}">
                <a16:creationId xmlns:a16="http://schemas.microsoft.com/office/drawing/2014/main" id="{3E57D64D-D55B-1977-E524-AC8E2A9D50F4}"/>
              </a:ext>
            </a:extLst>
          </p:cNvPr>
          <p:cNvSpPr/>
          <p:nvPr/>
        </p:nvSpPr>
        <p:spPr>
          <a:xfrm>
            <a:off x="9401508" y="3783114"/>
            <a:ext cx="294640" cy="294639"/>
          </a:xfrm>
          <a:custGeom>
            <a:avLst/>
            <a:gdLst/>
            <a:ahLst/>
            <a:cxnLst/>
            <a:rect l="l" t="t" r="r" b="b"/>
            <a:pathLst>
              <a:path w="294640" h="294639" extrusionOk="0">
                <a:moveTo>
                  <a:pt x="216584" y="60667"/>
                </a:moveTo>
                <a:lnTo>
                  <a:pt x="77756" y="60667"/>
                </a:lnTo>
                <a:lnTo>
                  <a:pt x="88646" y="53125"/>
                </a:lnTo>
                <a:lnTo>
                  <a:pt x="94183" y="49961"/>
                </a:lnTo>
                <a:lnTo>
                  <a:pt x="106287" y="44369"/>
                </a:lnTo>
                <a:lnTo>
                  <a:pt x="110039" y="37838"/>
                </a:lnTo>
                <a:lnTo>
                  <a:pt x="110039" y="0"/>
                </a:lnTo>
                <a:lnTo>
                  <a:pt x="184282" y="0"/>
                </a:lnTo>
                <a:lnTo>
                  <a:pt x="184282" y="37838"/>
                </a:lnTo>
                <a:lnTo>
                  <a:pt x="188035" y="44369"/>
                </a:lnTo>
                <a:lnTo>
                  <a:pt x="200139" y="49961"/>
                </a:lnTo>
                <a:lnTo>
                  <a:pt x="205676" y="53125"/>
                </a:lnTo>
                <a:lnTo>
                  <a:pt x="216584" y="60667"/>
                </a:lnTo>
                <a:close/>
              </a:path>
              <a:path w="294640" h="294639" extrusionOk="0">
                <a:moveTo>
                  <a:pt x="37121" y="252602"/>
                </a:moveTo>
                <a:lnTo>
                  <a:pt x="0" y="188881"/>
                </a:lnTo>
                <a:lnTo>
                  <a:pt x="37728" y="167285"/>
                </a:lnTo>
                <a:lnTo>
                  <a:pt x="36514" y="160755"/>
                </a:lnTo>
                <a:lnTo>
                  <a:pt x="35796" y="154041"/>
                </a:lnTo>
                <a:lnTo>
                  <a:pt x="35796" y="140281"/>
                </a:lnTo>
                <a:lnTo>
                  <a:pt x="36514" y="133567"/>
                </a:lnTo>
                <a:lnTo>
                  <a:pt x="37728" y="127036"/>
                </a:lnTo>
                <a:lnTo>
                  <a:pt x="0" y="105440"/>
                </a:lnTo>
                <a:lnTo>
                  <a:pt x="37121" y="41720"/>
                </a:lnTo>
                <a:lnTo>
                  <a:pt x="70177" y="60630"/>
                </a:lnTo>
                <a:lnTo>
                  <a:pt x="268238" y="60667"/>
                </a:lnTo>
                <a:lnTo>
                  <a:pt x="285910" y="91000"/>
                </a:lnTo>
                <a:lnTo>
                  <a:pt x="147381" y="91000"/>
                </a:lnTo>
                <a:lnTo>
                  <a:pt x="125720" y="95619"/>
                </a:lnTo>
                <a:lnTo>
                  <a:pt x="108135" y="107694"/>
                </a:lnTo>
                <a:lnTo>
                  <a:pt x="96400" y="125426"/>
                </a:lnTo>
                <a:lnTo>
                  <a:pt x="92288" y="147014"/>
                </a:lnTo>
                <a:lnTo>
                  <a:pt x="96948" y="168481"/>
                </a:lnTo>
                <a:lnTo>
                  <a:pt x="109136" y="185908"/>
                </a:lnTo>
                <a:lnTo>
                  <a:pt x="127032" y="197537"/>
                </a:lnTo>
                <a:lnTo>
                  <a:pt x="148816" y="201610"/>
                </a:lnTo>
                <a:lnTo>
                  <a:pt x="286906" y="201610"/>
                </a:lnTo>
                <a:lnTo>
                  <a:pt x="268239" y="233655"/>
                </a:lnTo>
                <a:lnTo>
                  <a:pt x="216566" y="233655"/>
                </a:lnTo>
                <a:lnTo>
                  <a:pt x="77737" y="233655"/>
                </a:lnTo>
                <a:lnTo>
                  <a:pt x="70177" y="233692"/>
                </a:lnTo>
                <a:lnTo>
                  <a:pt x="37121" y="252602"/>
                </a:lnTo>
                <a:close/>
              </a:path>
              <a:path w="294640" h="294639" extrusionOk="0">
                <a:moveTo>
                  <a:pt x="268238" y="60667"/>
                </a:moveTo>
                <a:lnTo>
                  <a:pt x="216584" y="60667"/>
                </a:lnTo>
                <a:lnTo>
                  <a:pt x="224144" y="60630"/>
                </a:lnTo>
                <a:lnTo>
                  <a:pt x="257201" y="41720"/>
                </a:lnTo>
                <a:lnTo>
                  <a:pt x="268238" y="60667"/>
                </a:lnTo>
                <a:close/>
              </a:path>
              <a:path w="294640" h="294639" extrusionOk="0">
                <a:moveTo>
                  <a:pt x="286906" y="201610"/>
                </a:moveTo>
                <a:lnTo>
                  <a:pt x="148816" y="201610"/>
                </a:lnTo>
                <a:lnTo>
                  <a:pt x="170478" y="196989"/>
                </a:lnTo>
                <a:lnTo>
                  <a:pt x="188062" y="184910"/>
                </a:lnTo>
                <a:lnTo>
                  <a:pt x="199797" y="167177"/>
                </a:lnTo>
                <a:lnTo>
                  <a:pt x="203910" y="145597"/>
                </a:lnTo>
                <a:lnTo>
                  <a:pt x="199250" y="124130"/>
                </a:lnTo>
                <a:lnTo>
                  <a:pt x="187062" y="106703"/>
                </a:lnTo>
                <a:lnTo>
                  <a:pt x="169166" y="95074"/>
                </a:lnTo>
                <a:lnTo>
                  <a:pt x="147381" y="91000"/>
                </a:lnTo>
                <a:lnTo>
                  <a:pt x="285910" y="91000"/>
                </a:lnTo>
                <a:lnTo>
                  <a:pt x="294322" y="105440"/>
                </a:lnTo>
                <a:lnTo>
                  <a:pt x="256594" y="127036"/>
                </a:lnTo>
                <a:lnTo>
                  <a:pt x="257808" y="133567"/>
                </a:lnTo>
                <a:lnTo>
                  <a:pt x="258525" y="140281"/>
                </a:lnTo>
                <a:lnTo>
                  <a:pt x="258525" y="154041"/>
                </a:lnTo>
                <a:lnTo>
                  <a:pt x="257808" y="160755"/>
                </a:lnTo>
                <a:lnTo>
                  <a:pt x="256594" y="167285"/>
                </a:lnTo>
                <a:lnTo>
                  <a:pt x="294322" y="188881"/>
                </a:lnTo>
                <a:lnTo>
                  <a:pt x="286906" y="201610"/>
                </a:lnTo>
                <a:close/>
              </a:path>
              <a:path w="294640" h="294639" extrusionOk="0">
                <a:moveTo>
                  <a:pt x="257201" y="252602"/>
                </a:moveTo>
                <a:lnTo>
                  <a:pt x="224145" y="233692"/>
                </a:lnTo>
                <a:lnTo>
                  <a:pt x="216566" y="233655"/>
                </a:lnTo>
                <a:lnTo>
                  <a:pt x="268239" y="233655"/>
                </a:lnTo>
                <a:lnTo>
                  <a:pt x="257201" y="252602"/>
                </a:lnTo>
                <a:close/>
              </a:path>
              <a:path w="294640" h="294639" extrusionOk="0">
                <a:moveTo>
                  <a:pt x="184282" y="294322"/>
                </a:moveTo>
                <a:lnTo>
                  <a:pt x="110039" y="294322"/>
                </a:lnTo>
                <a:lnTo>
                  <a:pt x="110039" y="256483"/>
                </a:lnTo>
                <a:lnTo>
                  <a:pt x="106287" y="249953"/>
                </a:lnTo>
                <a:lnTo>
                  <a:pt x="94183" y="244361"/>
                </a:lnTo>
                <a:lnTo>
                  <a:pt x="88646" y="241197"/>
                </a:lnTo>
                <a:lnTo>
                  <a:pt x="77737" y="233655"/>
                </a:lnTo>
                <a:lnTo>
                  <a:pt x="216566" y="233655"/>
                </a:lnTo>
                <a:lnTo>
                  <a:pt x="205676" y="241197"/>
                </a:lnTo>
                <a:lnTo>
                  <a:pt x="200139" y="244361"/>
                </a:lnTo>
                <a:lnTo>
                  <a:pt x="188035" y="249953"/>
                </a:lnTo>
                <a:lnTo>
                  <a:pt x="184282" y="256483"/>
                </a:lnTo>
                <a:lnTo>
                  <a:pt x="184282" y="2943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aecab119be_0_198">
            <a:extLst>
              <a:ext uri="{FF2B5EF4-FFF2-40B4-BE49-F238E27FC236}">
                <a16:creationId xmlns:a16="http://schemas.microsoft.com/office/drawing/2014/main" id="{9C3F0CB2-2FDE-3B19-BF5F-0DF974BD0055}"/>
              </a:ext>
            </a:extLst>
          </p:cNvPr>
          <p:cNvSpPr/>
          <p:nvPr/>
        </p:nvSpPr>
        <p:spPr>
          <a:xfrm>
            <a:off x="8592122" y="3783114"/>
            <a:ext cx="294640" cy="294639"/>
          </a:xfrm>
          <a:custGeom>
            <a:avLst/>
            <a:gdLst/>
            <a:ahLst/>
            <a:cxnLst/>
            <a:rect l="l" t="t" r="r" b="b"/>
            <a:pathLst>
              <a:path w="294640" h="294639" extrusionOk="0">
                <a:moveTo>
                  <a:pt x="268238" y="60667"/>
                </a:moveTo>
                <a:lnTo>
                  <a:pt x="77756" y="60667"/>
                </a:lnTo>
                <a:lnTo>
                  <a:pt x="88646" y="53125"/>
                </a:lnTo>
                <a:lnTo>
                  <a:pt x="94183" y="49961"/>
                </a:lnTo>
                <a:lnTo>
                  <a:pt x="106287" y="44369"/>
                </a:lnTo>
                <a:lnTo>
                  <a:pt x="110039" y="37838"/>
                </a:lnTo>
                <a:lnTo>
                  <a:pt x="110039" y="0"/>
                </a:lnTo>
                <a:lnTo>
                  <a:pt x="184282" y="0"/>
                </a:lnTo>
                <a:lnTo>
                  <a:pt x="184282" y="37838"/>
                </a:lnTo>
                <a:lnTo>
                  <a:pt x="188035" y="44369"/>
                </a:lnTo>
                <a:lnTo>
                  <a:pt x="200139" y="49961"/>
                </a:lnTo>
                <a:lnTo>
                  <a:pt x="205676" y="53125"/>
                </a:lnTo>
                <a:lnTo>
                  <a:pt x="216584" y="60667"/>
                </a:lnTo>
                <a:lnTo>
                  <a:pt x="268238" y="60667"/>
                </a:lnTo>
                <a:close/>
              </a:path>
              <a:path w="294640" h="294639" extrusionOk="0">
                <a:moveTo>
                  <a:pt x="268238" y="60667"/>
                </a:moveTo>
                <a:lnTo>
                  <a:pt x="216584" y="60667"/>
                </a:lnTo>
                <a:lnTo>
                  <a:pt x="224144" y="60630"/>
                </a:lnTo>
                <a:lnTo>
                  <a:pt x="257201" y="41720"/>
                </a:lnTo>
                <a:lnTo>
                  <a:pt x="268238" y="60667"/>
                </a:lnTo>
                <a:close/>
              </a:path>
              <a:path w="294640" h="294639" extrusionOk="0">
                <a:moveTo>
                  <a:pt x="37121" y="252602"/>
                </a:moveTo>
                <a:lnTo>
                  <a:pt x="0" y="188881"/>
                </a:lnTo>
                <a:lnTo>
                  <a:pt x="37728" y="167285"/>
                </a:lnTo>
                <a:lnTo>
                  <a:pt x="36514" y="160755"/>
                </a:lnTo>
                <a:lnTo>
                  <a:pt x="35796" y="154041"/>
                </a:lnTo>
                <a:lnTo>
                  <a:pt x="35796" y="140281"/>
                </a:lnTo>
                <a:lnTo>
                  <a:pt x="36514" y="133567"/>
                </a:lnTo>
                <a:lnTo>
                  <a:pt x="37728" y="127036"/>
                </a:lnTo>
                <a:lnTo>
                  <a:pt x="0" y="105440"/>
                </a:lnTo>
                <a:lnTo>
                  <a:pt x="37121" y="41720"/>
                </a:lnTo>
                <a:lnTo>
                  <a:pt x="70177" y="60630"/>
                </a:lnTo>
                <a:lnTo>
                  <a:pt x="77756" y="60667"/>
                </a:lnTo>
                <a:lnTo>
                  <a:pt x="268238" y="60667"/>
                </a:lnTo>
                <a:lnTo>
                  <a:pt x="285899" y="90982"/>
                </a:lnTo>
                <a:lnTo>
                  <a:pt x="147381" y="90982"/>
                </a:lnTo>
                <a:lnTo>
                  <a:pt x="125710" y="95603"/>
                </a:lnTo>
                <a:lnTo>
                  <a:pt x="108122" y="107682"/>
                </a:lnTo>
                <a:lnTo>
                  <a:pt x="96390" y="125415"/>
                </a:lnTo>
                <a:lnTo>
                  <a:pt x="92288" y="146995"/>
                </a:lnTo>
                <a:lnTo>
                  <a:pt x="96948" y="168463"/>
                </a:lnTo>
                <a:lnTo>
                  <a:pt x="109136" y="185889"/>
                </a:lnTo>
                <a:lnTo>
                  <a:pt x="127032" y="197518"/>
                </a:lnTo>
                <a:lnTo>
                  <a:pt x="148816" y="201592"/>
                </a:lnTo>
                <a:lnTo>
                  <a:pt x="286917" y="201592"/>
                </a:lnTo>
                <a:lnTo>
                  <a:pt x="268238" y="233655"/>
                </a:lnTo>
                <a:lnTo>
                  <a:pt x="77737" y="233655"/>
                </a:lnTo>
                <a:lnTo>
                  <a:pt x="70177" y="233692"/>
                </a:lnTo>
                <a:lnTo>
                  <a:pt x="37121" y="252602"/>
                </a:lnTo>
                <a:close/>
              </a:path>
              <a:path w="294640" h="294639" extrusionOk="0">
                <a:moveTo>
                  <a:pt x="286917" y="201592"/>
                </a:moveTo>
                <a:lnTo>
                  <a:pt x="148816" y="201592"/>
                </a:lnTo>
                <a:lnTo>
                  <a:pt x="170480" y="196974"/>
                </a:lnTo>
                <a:lnTo>
                  <a:pt x="188069" y="184898"/>
                </a:lnTo>
                <a:lnTo>
                  <a:pt x="199805" y="167167"/>
                </a:lnTo>
                <a:lnTo>
                  <a:pt x="203910" y="145579"/>
                </a:lnTo>
                <a:lnTo>
                  <a:pt x="199250" y="124111"/>
                </a:lnTo>
                <a:lnTo>
                  <a:pt x="187062" y="106684"/>
                </a:lnTo>
                <a:lnTo>
                  <a:pt x="169166" y="95056"/>
                </a:lnTo>
                <a:lnTo>
                  <a:pt x="147381" y="90982"/>
                </a:lnTo>
                <a:lnTo>
                  <a:pt x="285899" y="90982"/>
                </a:lnTo>
                <a:lnTo>
                  <a:pt x="294322" y="105440"/>
                </a:lnTo>
                <a:lnTo>
                  <a:pt x="256594" y="127036"/>
                </a:lnTo>
                <a:lnTo>
                  <a:pt x="257808" y="133567"/>
                </a:lnTo>
                <a:lnTo>
                  <a:pt x="258525" y="140281"/>
                </a:lnTo>
                <a:lnTo>
                  <a:pt x="258525" y="154041"/>
                </a:lnTo>
                <a:lnTo>
                  <a:pt x="257808" y="160755"/>
                </a:lnTo>
                <a:lnTo>
                  <a:pt x="256594" y="167285"/>
                </a:lnTo>
                <a:lnTo>
                  <a:pt x="294322" y="188881"/>
                </a:lnTo>
                <a:lnTo>
                  <a:pt x="286917" y="201592"/>
                </a:lnTo>
                <a:close/>
              </a:path>
              <a:path w="294640" h="294639" extrusionOk="0">
                <a:moveTo>
                  <a:pt x="184282" y="294322"/>
                </a:moveTo>
                <a:lnTo>
                  <a:pt x="110039" y="294322"/>
                </a:lnTo>
                <a:lnTo>
                  <a:pt x="110039" y="256483"/>
                </a:lnTo>
                <a:lnTo>
                  <a:pt x="106287" y="249953"/>
                </a:lnTo>
                <a:lnTo>
                  <a:pt x="94183" y="244361"/>
                </a:lnTo>
                <a:lnTo>
                  <a:pt x="88646" y="241197"/>
                </a:lnTo>
                <a:lnTo>
                  <a:pt x="77737" y="233655"/>
                </a:lnTo>
                <a:lnTo>
                  <a:pt x="216566" y="233655"/>
                </a:lnTo>
                <a:lnTo>
                  <a:pt x="205676" y="241197"/>
                </a:lnTo>
                <a:lnTo>
                  <a:pt x="200139" y="244361"/>
                </a:lnTo>
                <a:lnTo>
                  <a:pt x="188035" y="249953"/>
                </a:lnTo>
                <a:lnTo>
                  <a:pt x="184282" y="256483"/>
                </a:lnTo>
                <a:lnTo>
                  <a:pt x="184282" y="294322"/>
                </a:lnTo>
                <a:close/>
              </a:path>
              <a:path w="294640" h="294639" extrusionOk="0">
                <a:moveTo>
                  <a:pt x="257201" y="252602"/>
                </a:moveTo>
                <a:lnTo>
                  <a:pt x="224144" y="233692"/>
                </a:lnTo>
                <a:lnTo>
                  <a:pt x="216566" y="233655"/>
                </a:lnTo>
                <a:lnTo>
                  <a:pt x="268238" y="233655"/>
                </a:lnTo>
                <a:lnTo>
                  <a:pt x="257201" y="25260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3" name="Google Shape;113;g3aecab119be_0_198">
            <a:extLst>
              <a:ext uri="{FF2B5EF4-FFF2-40B4-BE49-F238E27FC236}">
                <a16:creationId xmlns:a16="http://schemas.microsoft.com/office/drawing/2014/main" id="{EC67FE2A-859A-132A-1624-7EA033EB2840}"/>
              </a:ext>
            </a:extLst>
          </p:cNvPr>
          <p:cNvGrpSpPr/>
          <p:nvPr/>
        </p:nvGrpSpPr>
        <p:grpSpPr>
          <a:xfrm>
            <a:off x="8997152" y="3379359"/>
            <a:ext cx="294004" cy="477335"/>
            <a:chOff x="8997152" y="3379359"/>
            <a:chExt cx="294004" cy="477335"/>
          </a:xfrm>
        </p:grpSpPr>
        <p:pic>
          <p:nvPicPr>
            <p:cNvPr id="114" name="Google Shape;114;g3aecab119be_0_198">
              <a:extLst>
                <a:ext uri="{FF2B5EF4-FFF2-40B4-BE49-F238E27FC236}">
                  <a16:creationId xmlns:a16="http://schemas.microsoft.com/office/drawing/2014/main" id="{EDCDE2A9-9768-8BD7-478B-61F80EA5B7EB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070395" y="3764719"/>
              <a:ext cx="147161" cy="91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" name="Google Shape;115;g3aecab119be_0_198">
              <a:extLst>
                <a:ext uri="{FF2B5EF4-FFF2-40B4-BE49-F238E27FC236}">
                  <a16:creationId xmlns:a16="http://schemas.microsoft.com/office/drawing/2014/main" id="{9D695B45-D2AF-9432-382E-DAAFAFB9FA61}"/>
                </a:ext>
              </a:extLst>
            </p:cNvPr>
            <p:cNvSpPr/>
            <p:nvPr/>
          </p:nvSpPr>
          <p:spPr>
            <a:xfrm>
              <a:off x="8997152" y="3379359"/>
              <a:ext cx="294004" cy="348614"/>
            </a:xfrm>
            <a:custGeom>
              <a:avLst/>
              <a:gdLst/>
              <a:ahLst/>
              <a:cxnLst/>
              <a:rect l="l" t="t" r="r" b="b"/>
              <a:pathLst>
                <a:path w="294004" h="348614" extrusionOk="0">
                  <a:moveTo>
                    <a:pt x="220404" y="348569"/>
                  </a:moveTo>
                  <a:lnTo>
                    <a:pt x="165218" y="348569"/>
                  </a:lnTo>
                  <a:lnTo>
                    <a:pt x="165218" y="232404"/>
                  </a:lnTo>
                  <a:lnTo>
                    <a:pt x="162496" y="226941"/>
                  </a:lnTo>
                  <a:lnTo>
                    <a:pt x="92778" y="174661"/>
                  </a:lnTo>
                  <a:lnTo>
                    <a:pt x="91638" y="172380"/>
                  </a:lnTo>
                  <a:lnTo>
                    <a:pt x="91638" y="147639"/>
                  </a:lnTo>
                  <a:lnTo>
                    <a:pt x="100247" y="144052"/>
                  </a:lnTo>
                  <a:lnTo>
                    <a:pt x="133818" y="177623"/>
                  </a:lnTo>
                  <a:lnTo>
                    <a:pt x="139905" y="181669"/>
                  </a:lnTo>
                  <a:lnTo>
                    <a:pt x="146823" y="183018"/>
                  </a:lnTo>
                  <a:lnTo>
                    <a:pt x="153742" y="181669"/>
                  </a:lnTo>
                  <a:lnTo>
                    <a:pt x="159829" y="177623"/>
                  </a:lnTo>
                  <a:lnTo>
                    <a:pt x="193381" y="144052"/>
                  </a:lnTo>
                  <a:lnTo>
                    <a:pt x="202009" y="147639"/>
                  </a:lnTo>
                  <a:lnTo>
                    <a:pt x="202009" y="169842"/>
                  </a:lnTo>
                  <a:lnTo>
                    <a:pt x="200390" y="172454"/>
                  </a:lnTo>
                  <a:lnTo>
                    <a:pt x="173883" y="187317"/>
                  </a:lnTo>
                  <a:lnTo>
                    <a:pt x="192057" y="219307"/>
                  </a:lnTo>
                  <a:lnTo>
                    <a:pt x="232207" y="190304"/>
                  </a:lnTo>
                  <a:lnTo>
                    <a:pt x="238799" y="166936"/>
                  </a:lnTo>
                  <a:lnTo>
                    <a:pt x="238799" y="153838"/>
                  </a:lnTo>
                  <a:lnTo>
                    <a:pt x="235304" y="136571"/>
                  </a:lnTo>
                  <a:lnTo>
                    <a:pt x="225778" y="122454"/>
                  </a:lnTo>
                  <a:lnTo>
                    <a:pt x="211661" y="112928"/>
                  </a:lnTo>
                  <a:lnTo>
                    <a:pt x="194393" y="109432"/>
                  </a:lnTo>
                  <a:lnTo>
                    <a:pt x="185661" y="110285"/>
                  </a:lnTo>
                  <a:lnTo>
                    <a:pt x="177389" y="112789"/>
                  </a:lnTo>
                  <a:lnTo>
                    <a:pt x="169769" y="116867"/>
                  </a:lnTo>
                  <a:lnTo>
                    <a:pt x="162993" y="122438"/>
                  </a:lnTo>
                  <a:lnTo>
                    <a:pt x="146823" y="138607"/>
                  </a:lnTo>
                  <a:lnTo>
                    <a:pt x="130654" y="122438"/>
                  </a:lnTo>
                  <a:lnTo>
                    <a:pt x="123877" y="116867"/>
                  </a:lnTo>
                  <a:lnTo>
                    <a:pt x="116257" y="112789"/>
                  </a:lnTo>
                  <a:lnTo>
                    <a:pt x="107986" y="110285"/>
                  </a:lnTo>
                  <a:lnTo>
                    <a:pt x="99253" y="109432"/>
                  </a:lnTo>
                  <a:lnTo>
                    <a:pt x="81986" y="112928"/>
                  </a:lnTo>
                  <a:lnTo>
                    <a:pt x="67869" y="122454"/>
                  </a:lnTo>
                  <a:lnTo>
                    <a:pt x="58343" y="136571"/>
                  </a:lnTo>
                  <a:lnTo>
                    <a:pt x="54848" y="153838"/>
                  </a:lnTo>
                  <a:lnTo>
                    <a:pt x="54848" y="170007"/>
                  </a:lnTo>
                  <a:lnTo>
                    <a:pt x="72617" y="205529"/>
                  </a:lnTo>
                  <a:lnTo>
                    <a:pt x="128428" y="247396"/>
                  </a:lnTo>
                  <a:lnTo>
                    <a:pt x="128428" y="348569"/>
                  </a:lnTo>
                  <a:lnTo>
                    <a:pt x="73243" y="348569"/>
                  </a:lnTo>
                  <a:lnTo>
                    <a:pt x="73243" y="337900"/>
                  </a:lnTo>
                  <a:lnTo>
                    <a:pt x="70589" y="311715"/>
                  </a:lnTo>
                  <a:lnTo>
                    <a:pt x="63006" y="286775"/>
                  </a:lnTo>
                  <a:lnTo>
                    <a:pt x="51063" y="263457"/>
                  </a:lnTo>
                  <a:lnTo>
                    <a:pt x="35330" y="242135"/>
                  </a:lnTo>
                  <a:lnTo>
                    <a:pt x="17690" y="216759"/>
                  </a:lnTo>
                  <a:lnTo>
                    <a:pt x="5654" y="187878"/>
                  </a:lnTo>
                  <a:lnTo>
                    <a:pt x="0" y="156253"/>
                  </a:lnTo>
                  <a:lnTo>
                    <a:pt x="1502" y="122640"/>
                  </a:lnTo>
                  <a:lnTo>
                    <a:pt x="16708" y="77345"/>
                  </a:lnTo>
                  <a:lnTo>
                    <a:pt x="45257" y="39880"/>
                  </a:lnTo>
                  <a:lnTo>
                    <a:pt x="84060" y="13135"/>
                  </a:lnTo>
                  <a:lnTo>
                    <a:pt x="130029" y="0"/>
                  </a:lnTo>
                  <a:lnTo>
                    <a:pt x="181177" y="3094"/>
                  </a:lnTo>
                  <a:lnTo>
                    <a:pt x="226100" y="22218"/>
                  </a:lnTo>
                  <a:lnTo>
                    <a:pt x="261845" y="54417"/>
                  </a:lnTo>
                  <a:lnTo>
                    <a:pt x="285457" y="96737"/>
                  </a:lnTo>
                  <a:lnTo>
                    <a:pt x="293985" y="146223"/>
                  </a:lnTo>
                  <a:lnTo>
                    <a:pt x="291497" y="173273"/>
                  </a:lnTo>
                  <a:lnTo>
                    <a:pt x="284332" y="198672"/>
                  </a:lnTo>
                  <a:lnTo>
                    <a:pt x="272938" y="221980"/>
                  </a:lnTo>
                  <a:lnTo>
                    <a:pt x="242141" y="263862"/>
                  </a:lnTo>
                  <a:lnTo>
                    <a:pt x="230386" y="287033"/>
                  </a:lnTo>
                  <a:lnTo>
                    <a:pt x="222980" y="311839"/>
                  </a:lnTo>
                  <a:lnTo>
                    <a:pt x="220404" y="337845"/>
                  </a:lnTo>
                  <a:lnTo>
                    <a:pt x="220404" y="3485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6" name="Google Shape;116;g3aecab119be_0_198">
            <a:extLst>
              <a:ext uri="{FF2B5EF4-FFF2-40B4-BE49-F238E27FC236}">
                <a16:creationId xmlns:a16="http://schemas.microsoft.com/office/drawing/2014/main" id="{B51CE92B-616B-2110-1364-2442260AFFF5}"/>
              </a:ext>
            </a:extLst>
          </p:cNvPr>
          <p:cNvSpPr/>
          <p:nvPr/>
        </p:nvSpPr>
        <p:spPr>
          <a:xfrm>
            <a:off x="9125580" y="3268050"/>
            <a:ext cx="36829" cy="55245"/>
          </a:xfrm>
          <a:custGeom>
            <a:avLst/>
            <a:gdLst/>
            <a:ahLst/>
            <a:cxnLst/>
            <a:rect l="l" t="t" r="r" b="b"/>
            <a:pathLst>
              <a:path w="36829" h="55245" extrusionOk="0">
                <a:moveTo>
                  <a:pt x="36790" y="55185"/>
                </a:moveTo>
                <a:lnTo>
                  <a:pt x="0" y="55185"/>
                </a:lnTo>
                <a:lnTo>
                  <a:pt x="0" y="0"/>
                </a:lnTo>
                <a:lnTo>
                  <a:pt x="36790" y="0"/>
                </a:lnTo>
                <a:lnTo>
                  <a:pt x="36790" y="5518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g3aecab119be_0_198">
            <a:extLst>
              <a:ext uri="{FF2B5EF4-FFF2-40B4-BE49-F238E27FC236}">
                <a16:creationId xmlns:a16="http://schemas.microsoft.com/office/drawing/2014/main" id="{2B1A0730-EEA0-1DF2-737B-C61BB51B20D1}"/>
              </a:ext>
            </a:extLst>
          </p:cNvPr>
          <p:cNvSpPr/>
          <p:nvPr/>
        </p:nvSpPr>
        <p:spPr>
          <a:xfrm>
            <a:off x="9346323" y="3507187"/>
            <a:ext cx="55245" cy="36829"/>
          </a:xfrm>
          <a:custGeom>
            <a:avLst/>
            <a:gdLst/>
            <a:ahLst/>
            <a:cxnLst/>
            <a:rect l="l" t="t" r="r" b="b"/>
            <a:pathLst>
              <a:path w="55245" h="36829" extrusionOk="0">
                <a:moveTo>
                  <a:pt x="55185" y="36790"/>
                </a:moveTo>
                <a:lnTo>
                  <a:pt x="0" y="36790"/>
                </a:lnTo>
                <a:lnTo>
                  <a:pt x="0" y="0"/>
                </a:lnTo>
                <a:lnTo>
                  <a:pt x="55185" y="0"/>
                </a:lnTo>
                <a:lnTo>
                  <a:pt x="55185" y="3679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g3aecab119be_0_198">
            <a:extLst>
              <a:ext uri="{FF2B5EF4-FFF2-40B4-BE49-F238E27FC236}">
                <a16:creationId xmlns:a16="http://schemas.microsoft.com/office/drawing/2014/main" id="{21F976E1-F229-E820-71CE-9CE065D7F06D}"/>
              </a:ext>
            </a:extLst>
          </p:cNvPr>
          <p:cNvSpPr/>
          <p:nvPr/>
        </p:nvSpPr>
        <p:spPr>
          <a:xfrm>
            <a:off x="8886444" y="3507187"/>
            <a:ext cx="55245" cy="36829"/>
          </a:xfrm>
          <a:custGeom>
            <a:avLst/>
            <a:gdLst/>
            <a:ahLst/>
            <a:cxnLst/>
            <a:rect l="l" t="t" r="r" b="b"/>
            <a:pathLst>
              <a:path w="55245" h="36829" extrusionOk="0">
                <a:moveTo>
                  <a:pt x="55185" y="36790"/>
                </a:moveTo>
                <a:lnTo>
                  <a:pt x="0" y="36790"/>
                </a:lnTo>
                <a:lnTo>
                  <a:pt x="0" y="0"/>
                </a:lnTo>
                <a:lnTo>
                  <a:pt x="55185" y="0"/>
                </a:lnTo>
                <a:lnTo>
                  <a:pt x="55185" y="3679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g3aecab119be_0_198">
            <a:extLst>
              <a:ext uri="{FF2B5EF4-FFF2-40B4-BE49-F238E27FC236}">
                <a16:creationId xmlns:a16="http://schemas.microsoft.com/office/drawing/2014/main" id="{EC5F9E75-2923-0BF1-C53E-AC029727F156}"/>
              </a:ext>
            </a:extLst>
          </p:cNvPr>
          <p:cNvSpPr/>
          <p:nvPr/>
        </p:nvSpPr>
        <p:spPr>
          <a:xfrm>
            <a:off x="9274040" y="3655664"/>
            <a:ext cx="65404" cy="65404"/>
          </a:xfrm>
          <a:custGeom>
            <a:avLst/>
            <a:gdLst/>
            <a:ahLst/>
            <a:cxnLst/>
            <a:rect l="l" t="t" r="r" b="b"/>
            <a:pathLst>
              <a:path w="65404" h="65404" extrusionOk="0">
                <a:moveTo>
                  <a:pt x="65036" y="39021"/>
                </a:moveTo>
                <a:lnTo>
                  <a:pt x="39022" y="65036"/>
                </a:lnTo>
                <a:lnTo>
                  <a:pt x="0" y="26015"/>
                </a:lnTo>
                <a:lnTo>
                  <a:pt x="26014" y="0"/>
                </a:lnTo>
                <a:lnTo>
                  <a:pt x="65036" y="3902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g3aecab119be_0_198">
            <a:extLst>
              <a:ext uri="{FF2B5EF4-FFF2-40B4-BE49-F238E27FC236}">
                <a16:creationId xmlns:a16="http://schemas.microsoft.com/office/drawing/2014/main" id="{33DC9B95-B5AD-7B6B-5975-966CD1A491E3}"/>
              </a:ext>
            </a:extLst>
          </p:cNvPr>
          <p:cNvSpPr/>
          <p:nvPr/>
        </p:nvSpPr>
        <p:spPr>
          <a:xfrm>
            <a:off x="8948863" y="3330469"/>
            <a:ext cx="65404" cy="65404"/>
          </a:xfrm>
          <a:custGeom>
            <a:avLst/>
            <a:gdLst/>
            <a:ahLst/>
            <a:cxnLst/>
            <a:rect l="l" t="t" r="r" b="b"/>
            <a:pathLst>
              <a:path w="65404" h="65404" extrusionOk="0">
                <a:moveTo>
                  <a:pt x="65036" y="39021"/>
                </a:moveTo>
                <a:lnTo>
                  <a:pt x="39022" y="65036"/>
                </a:lnTo>
                <a:lnTo>
                  <a:pt x="0" y="26015"/>
                </a:lnTo>
                <a:lnTo>
                  <a:pt x="26014" y="0"/>
                </a:lnTo>
                <a:lnTo>
                  <a:pt x="65036" y="3902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3aecab119be_0_198">
            <a:extLst>
              <a:ext uri="{FF2B5EF4-FFF2-40B4-BE49-F238E27FC236}">
                <a16:creationId xmlns:a16="http://schemas.microsoft.com/office/drawing/2014/main" id="{54B52C64-3E80-EFE5-3E47-360123CFCF50}"/>
              </a:ext>
            </a:extLst>
          </p:cNvPr>
          <p:cNvSpPr/>
          <p:nvPr/>
        </p:nvSpPr>
        <p:spPr>
          <a:xfrm>
            <a:off x="9274040" y="3330474"/>
            <a:ext cx="65404" cy="65404"/>
          </a:xfrm>
          <a:custGeom>
            <a:avLst/>
            <a:gdLst/>
            <a:ahLst/>
            <a:cxnLst/>
            <a:rect l="l" t="t" r="r" b="b"/>
            <a:pathLst>
              <a:path w="65404" h="65404" extrusionOk="0">
                <a:moveTo>
                  <a:pt x="65036" y="26014"/>
                </a:moveTo>
                <a:lnTo>
                  <a:pt x="26015" y="65036"/>
                </a:lnTo>
                <a:lnTo>
                  <a:pt x="0" y="39022"/>
                </a:lnTo>
                <a:lnTo>
                  <a:pt x="39021" y="0"/>
                </a:lnTo>
                <a:lnTo>
                  <a:pt x="65036" y="260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g3aecab119be_0_198">
            <a:extLst>
              <a:ext uri="{FF2B5EF4-FFF2-40B4-BE49-F238E27FC236}">
                <a16:creationId xmlns:a16="http://schemas.microsoft.com/office/drawing/2014/main" id="{B5E199CF-8481-46BF-697D-1717A0C25E8E}"/>
              </a:ext>
            </a:extLst>
          </p:cNvPr>
          <p:cNvSpPr/>
          <p:nvPr/>
        </p:nvSpPr>
        <p:spPr>
          <a:xfrm>
            <a:off x="8948845" y="3655651"/>
            <a:ext cx="65404" cy="65404"/>
          </a:xfrm>
          <a:custGeom>
            <a:avLst/>
            <a:gdLst/>
            <a:ahLst/>
            <a:cxnLst/>
            <a:rect l="l" t="t" r="r" b="b"/>
            <a:pathLst>
              <a:path w="65404" h="65404" extrusionOk="0">
                <a:moveTo>
                  <a:pt x="65036" y="26014"/>
                </a:moveTo>
                <a:lnTo>
                  <a:pt x="26015" y="65036"/>
                </a:lnTo>
                <a:lnTo>
                  <a:pt x="0" y="39022"/>
                </a:lnTo>
                <a:lnTo>
                  <a:pt x="39021" y="0"/>
                </a:lnTo>
                <a:lnTo>
                  <a:pt x="65036" y="260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3" name="Google Shape;123;g3aecab119be_0_198">
            <a:extLst>
              <a:ext uri="{FF2B5EF4-FFF2-40B4-BE49-F238E27FC236}">
                <a16:creationId xmlns:a16="http://schemas.microsoft.com/office/drawing/2014/main" id="{CF0D2CC0-5E54-F63D-3B7C-AB721D23D88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58704" y="4079203"/>
            <a:ext cx="125252" cy="82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g3aecab119be_0_198">
            <a:extLst>
              <a:ext uri="{FF2B5EF4-FFF2-40B4-BE49-F238E27FC236}">
                <a16:creationId xmlns:a16="http://schemas.microsoft.com/office/drawing/2014/main" id="{389839BA-017F-78F8-A4F4-3EFC8A4600F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303995" y="4079938"/>
            <a:ext cx="123909" cy="81766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g3aecab119be_0_198">
            <a:extLst>
              <a:ext uri="{FF2B5EF4-FFF2-40B4-BE49-F238E27FC236}">
                <a16:creationId xmlns:a16="http://schemas.microsoft.com/office/drawing/2014/main" id="{FD21F1C6-FCA1-F58F-9E5A-0A0D3BA6FDED}"/>
              </a:ext>
            </a:extLst>
          </p:cNvPr>
          <p:cNvSpPr/>
          <p:nvPr/>
        </p:nvSpPr>
        <p:spPr>
          <a:xfrm>
            <a:off x="8610517" y="3194469"/>
            <a:ext cx="1067434" cy="554354"/>
          </a:xfrm>
          <a:custGeom>
            <a:avLst/>
            <a:gdLst/>
            <a:ahLst/>
            <a:cxnLst/>
            <a:rect l="l" t="t" r="r" b="b"/>
            <a:pathLst>
              <a:path w="1067434" h="554354" extrusionOk="0">
                <a:moveTo>
                  <a:pt x="1063368" y="554117"/>
                </a:moveTo>
                <a:lnTo>
                  <a:pt x="1026872" y="549592"/>
                </a:lnTo>
                <a:lnTo>
                  <a:pt x="1028289" y="536462"/>
                </a:lnTo>
                <a:lnTo>
                  <a:pt x="1029307" y="523234"/>
                </a:lnTo>
                <a:lnTo>
                  <a:pt x="1029922" y="509954"/>
                </a:lnTo>
                <a:lnTo>
                  <a:pt x="1030128" y="496669"/>
                </a:lnTo>
                <a:lnTo>
                  <a:pt x="1027559" y="449716"/>
                </a:lnTo>
                <a:lnTo>
                  <a:pt x="1020020" y="404104"/>
                </a:lnTo>
                <a:lnTo>
                  <a:pt x="1007762" y="360066"/>
                </a:lnTo>
                <a:lnTo>
                  <a:pt x="991036" y="317835"/>
                </a:lnTo>
                <a:lnTo>
                  <a:pt x="970095" y="277643"/>
                </a:lnTo>
                <a:lnTo>
                  <a:pt x="945190" y="239725"/>
                </a:lnTo>
                <a:lnTo>
                  <a:pt x="916572" y="204312"/>
                </a:lnTo>
                <a:lnTo>
                  <a:pt x="884494" y="171638"/>
                </a:lnTo>
                <a:lnTo>
                  <a:pt x="849206" y="141935"/>
                </a:lnTo>
                <a:lnTo>
                  <a:pt x="810960" y="115437"/>
                </a:lnTo>
                <a:lnTo>
                  <a:pt x="770008" y="92377"/>
                </a:lnTo>
                <a:lnTo>
                  <a:pt x="726601" y="72987"/>
                </a:lnTo>
                <a:lnTo>
                  <a:pt x="680991" y="57500"/>
                </a:lnTo>
                <a:lnTo>
                  <a:pt x="633430" y="46150"/>
                </a:lnTo>
                <a:lnTo>
                  <a:pt x="584169" y="39169"/>
                </a:lnTo>
                <a:lnTo>
                  <a:pt x="533459" y="36790"/>
                </a:lnTo>
                <a:lnTo>
                  <a:pt x="482749" y="39169"/>
                </a:lnTo>
                <a:lnTo>
                  <a:pt x="433488" y="46150"/>
                </a:lnTo>
                <a:lnTo>
                  <a:pt x="385927" y="57500"/>
                </a:lnTo>
                <a:lnTo>
                  <a:pt x="340317" y="72987"/>
                </a:lnTo>
                <a:lnTo>
                  <a:pt x="296910" y="92377"/>
                </a:lnTo>
                <a:lnTo>
                  <a:pt x="255958" y="115437"/>
                </a:lnTo>
                <a:lnTo>
                  <a:pt x="217712" y="141935"/>
                </a:lnTo>
                <a:lnTo>
                  <a:pt x="182424" y="171638"/>
                </a:lnTo>
                <a:lnTo>
                  <a:pt x="150346" y="204312"/>
                </a:lnTo>
                <a:lnTo>
                  <a:pt x="121728" y="239725"/>
                </a:lnTo>
                <a:lnTo>
                  <a:pt x="96823" y="277643"/>
                </a:lnTo>
                <a:lnTo>
                  <a:pt x="75882" y="317835"/>
                </a:lnTo>
                <a:lnTo>
                  <a:pt x="59156" y="360066"/>
                </a:lnTo>
                <a:lnTo>
                  <a:pt x="46898" y="404104"/>
                </a:lnTo>
                <a:lnTo>
                  <a:pt x="39359" y="449716"/>
                </a:lnTo>
                <a:lnTo>
                  <a:pt x="36790" y="496669"/>
                </a:lnTo>
                <a:lnTo>
                  <a:pt x="36996" y="509954"/>
                </a:lnTo>
                <a:lnTo>
                  <a:pt x="37611" y="523234"/>
                </a:lnTo>
                <a:lnTo>
                  <a:pt x="38629" y="536462"/>
                </a:lnTo>
                <a:lnTo>
                  <a:pt x="40046" y="549592"/>
                </a:lnTo>
                <a:lnTo>
                  <a:pt x="3531" y="554117"/>
                </a:lnTo>
                <a:lnTo>
                  <a:pt x="1986" y="539863"/>
                </a:lnTo>
                <a:lnTo>
                  <a:pt x="882" y="525503"/>
                </a:lnTo>
                <a:lnTo>
                  <a:pt x="220" y="511088"/>
                </a:lnTo>
                <a:lnTo>
                  <a:pt x="0" y="496669"/>
                </a:lnTo>
                <a:lnTo>
                  <a:pt x="2184" y="451526"/>
                </a:lnTo>
                <a:lnTo>
                  <a:pt x="8610" y="407507"/>
                </a:lnTo>
                <a:lnTo>
                  <a:pt x="19087" y="364786"/>
                </a:lnTo>
                <a:lnTo>
                  <a:pt x="33428" y="323540"/>
                </a:lnTo>
                <a:lnTo>
                  <a:pt x="51440" y="283948"/>
                </a:lnTo>
                <a:lnTo>
                  <a:pt x="72936" y="246184"/>
                </a:lnTo>
                <a:lnTo>
                  <a:pt x="97724" y="210426"/>
                </a:lnTo>
                <a:lnTo>
                  <a:pt x="125615" y="176850"/>
                </a:lnTo>
                <a:lnTo>
                  <a:pt x="156420" y="145634"/>
                </a:lnTo>
                <a:lnTo>
                  <a:pt x="189949" y="116953"/>
                </a:lnTo>
                <a:lnTo>
                  <a:pt x="226012" y="90985"/>
                </a:lnTo>
                <a:lnTo>
                  <a:pt x="264418" y="67906"/>
                </a:lnTo>
                <a:lnTo>
                  <a:pt x="304979" y="47893"/>
                </a:lnTo>
                <a:lnTo>
                  <a:pt x="347505" y="31123"/>
                </a:lnTo>
                <a:lnTo>
                  <a:pt x="391806" y="17771"/>
                </a:lnTo>
                <a:lnTo>
                  <a:pt x="437691" y="8016"/>
                </a:lnTo>
                <a:lnTo>
                  <a:pt x="484972" y="2033"/>
                </a:lnTo>
                <a:lnTo>
                  <a:pt x="533459" y="0"/>
                </a:lnTo>
                <a:lnTo>
                  <a:pt x="581946" y="2033"/>
                </a:lnTo>
                <a:lnTo>
                  <a:pt x="629227" y="8016"/>
                </a:lnTo>
                <a:lnTo>
                  <a:pt x="675112" y="17771"/>
                </a:lnTo>
                <a:lnTo>
                  <a:pt x="719413" y="31123"/>
                </a:lnTo>
                <a:lnTo>
                  <a:pt x="761939" y="47893"/>
                </a:lnTo>
                <a:lnTo>
                  <a:pt x="802500" y="67906"/>
                </a:lnTo>
                <a:lnTo>
                  <a:pt x="840906" y="90985"/>
                </a:lnTo>
                <a:lnTo>
                  <a:pt x="876969" y="116953"/>
                </a:lnTo>
                <a:lnTo>
                  <a:pt x="910498" y="145634"/>
                </a:lnTo>
                <a:lnTo>
                  <a:pt x="941303" y="176850"/>
                </a:lnTo>
                <a:lnTo>
                  <a:pt x="969194" y="210426"/>
                </a:lnTo>
                <a:lnTo>
                  <a:pt x="993982" y="246184"/>
                </a:lnTo>
                <a:lnTo>
                  <a:pt x="1015478" y="283948"/>
                </a:lnTo>
                <a:lnTo>
                  <a:pt x="1033490" y="323540"/>
                </a:lnTo>
                <a:lnTo>
                  <a:pt x="1047831" y="364786"/>
                </a:lnTo>
                <a:lnTo>
                  <a:pt x="1058308" y="407507"/>
                </a:lnTo>
                <a:lnTo>
                  <a:pt x="1064734" y="451526"/>
                </a:lnTo>
                <a:lnTo>
                  <a:pt x="1066919" y="496669"/>
                </a:lnTo>
                <a:lnTo>
                  <a:pt x="1066698" y="511088"/>
                </a:lnTo>
                <a:lnTo>
                  <a:pt x="1066033" y="525503"/>
                </a:lnTo>
                <a:lnTo>
                  <a:pt x="1064924" y="539863"/>
                </a:lnTo>
                <a:lnTo>
                  <a:pt x="1063368" y="55411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6" name="Google Shape;126;g3aecab119be_0_198">
            <a:extLst>
              <a:ext uri="{FF2B5EF4-FFF2-40B4-BE49-F238E27FC236}">
                <a16:creationId xmlns:a16="http://schemas.microsoft.com/office/drawing/2014/main" id="{941C7F69-B656-FDF0-8747-B4BDF1B4184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033605" y="3911880"/>
            <a:ext cx="220741" cy="386298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g3aecab119be_0_198">
            <a:extLst>
              <a:ext uri="{FF2B5EF4-FFF2-40B4-BE49-F238E27FC236}">
                <a16:creationId xmlns:a16="http://schemas.microsoft.com/office/drawing/2014/main" id="{2666040F-8D1E-5F13-C477-611F2D7E099B}"/>
              </a:ext>
            </a:extLst>
          </p:cNvPr>
          <p:cNvSpPr txBox="1"/>
          <p:nvPr/>
        </p:nvSpPr>
        <p:spPr>
          <a:xfrm>
            <a:off x="1262149" y="559571"/>
            <a:ext cx="14162568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US" sz="3200" b="1" u="sng" dirty="0">
                <a:solidFill>
                  <a:schemeClr val="dk1"/>
                </a:solidFill>
                <a:latin typeface="+mj-lt"/>
              </a:rPr>
              <a:t>Keys Take Away</a:t>
            </a:r>
            <a:endParaRPr sz="3200" b="1" u="sng" dirty="0">
              <a:solidFill>
                <a:schemeClr val="dk1"/>
              </a:solidFill>
              <a:latin typeface="+mj-lt"/>
              <a:ea typeface="Trebuchet MS"/>
              <a:cs typeface="Trebuchet MS"/>
              <a:sym typeface="Trebuchet MS"/>
            </a:endParaRPr>
          </a:p>
        </p:txBody>
      </p:sp>
      <p:sp>
        <p:nvSpPr>
          <p:cNvPr id="128" name="Google Shape;128;g3aecab119be_0_198">
            <a:extLst>
              <a:ext uri="{FF2B5EF4-FFF2-40B4-BE49-F238E27FC236}">
                <a16:creationId xmlns:a16="http://schemas.microsoft.com/office/drawing/2014/main" id="{030ACD65-484F-7A9A-FE08-E95BE33A3C4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3167361" y="9896594"/>
            <a:ext cx="4206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15DA8F-C0E9-168C-52AE-3ACFB96E2C5B}"/>
              </a:ext>
            </a:extLst>
          </p:cNvPr>
          <p:cNvSpPr txBox="1"/>
          <p:nvPr/>
        </p:nvSpPr>
        <p:spPr>
          <a:xfrm>
            <a:off x="838200" y="1962340"/>
            <a:ext cx="16535461" cy="59400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457200" lvl="0" algn="just">
              <a:buClrTx/>
              <a:defRPr/>
            </a:pPr>
            <a:endParaRPr lang="en-ID" sz="1600" kern="1200" dirty="0"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lvl="0" indent="-514350" algn="just">
              <a:lnSpc>
                <a:spcPct val="150000"/>
              </a:lnSpc>
              <a:buClrTx/>
              <a:buSzPts val="2700"/>
              <a:buFont typeface="+mj-lt"/>
              <a:buAutoNum type="arabicPeriod"/>
              <a:defRPr/>
            </a:pPr>
            <a:r>
              <a:rPr lang="en-ID" sz="2800" dirty="0"/>
              <a:t>The Securities Crowdfunding industry in Indonesia </a:t>
            </a:r>
            <a:r>
              <a:rPr lang="en-ID" sz="2800" dirty="0">
                <a:solidFill>
                  <a:schemeClr val="tx1"/>
                </a:solidFill>
              </a:rPr>
              <a:t>shows a continued positive growth </a:t>
            </a:r>
            <a:r>
              <a:rPr lang="en-ID" sz="2800" dirty="0"/>
              <a:t>trend from 2018 to August 2026;</a:t>
            </a:r>
          </a:p>
          <a:p>
            <a:pPr marL="514350" lvl="0" indent="-514350" algn="just">
              <a:lnSpc>
                <a:spcPct val="150000"/>
              </a:lnSpc>
              <a:buClrTx/>
              <a:buSzPts val="2700"/>
              <a:buFont typeface="+mj-lt"/>
              <a:buAutoNum type="arabicPeriod"/>
              <a:defRPr/>
            </a:pPr>
            <a:r>
              <a:rPr lang="en-ID" sz="2800" dirty="0"/>
              <a:t>The primary objective of changing the SCF regulations is to provide a stronger and more comprehensive legal reference for licensing and supervising SCF activities</a:t>
            </a:r>
            <a:r>
              <a:rPr lang="en-ID" sz="2800" kern="1200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;</a:t>
            </a:r>
          </a:p>
          <a:p>
            <a:pPr marL="514350" lvl="0" indent="-514350" algn="just">
              <a:lnSpc>
                <a:spcPct val="150000"/>
              </a:lnSpc>
              <a:buClrTx/>
              <a:buSzPts val="2700"/>
              <a:buFont typeface="+mj-lt"/>
              <a:buAutoNum type="arabicPeriod"/>
              <a:defRPr/>
            </a:pPr>
            <a:r>
              <a:rPr lang="en-ID" sz="2800" dirty="0"/>
              <a:t>Through revisions to minimum capital, minimum equity, governance, liquidity, and performance metrics, the SCF industry is expected to grow continuously in support of MSMEs;</a:t>
            </a:r>
          </a:p>
          <a:p>
            <a:pPr marL="514350" lvl="0" indent="-514350" algn="just">
              <a:buClrTx/>
              <a:buSzPts val="2700"/>
              <a:buFont typeface="+mj-lt"/>
              <a:buAutoNum type="arabicPeriod"/>
              <a:defRPr/>
            </a:pPr>
            <a:endParaRPr lang="en-ID" sz="2800" kern="1200" dirty="0"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lvl="0" indent="-514350" algn="just">
              <a:buClrTx/>
              <a:buSzPts val="2700"/>
              <a:buFont typeface="+mj-lt"/>
              <a:buAutoNum type="arabicPeriod"/>
              <a:defRPr/>
            </a:pPr>
            <a:endParaRPr lang="en-ID" sz="2800" kern="1200" dirty="0"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lvl="0" indent="-514350" algn="just">
              <a:buClrTx/>
              <a:buSzPts val="2700"/>
              <a:buFont typeface="+mj-lt"/>
              <a:buAutoNum type="arabicPeriod"/>
              <a:defRPr/>
            </a:pPr>
            <a:endParaRPr lang="en-ID" sz="2800" kern="1200" dirty="0"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lvl="0" indent="-514350" algn="just">
              <a:buClrTx/>
              <a:buSzPts val="2700"/>
              <a:buFont typeface="+mj-lt"/>
              <a:buAutoNum type="arabicPeriod"/>
              <a:defRPr/>
            </a:pPr>
            <a:endParaRPr lang="en-ID" sz="2800" kern="1200" dirty="0"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727531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9"/>
          <p:cNvSpPr txBox="1">
            <a:spLocks noGrp="1"/>
          </p:cNvSpPr>
          <p:nvPr>
            <p:ph type="title"/>
          </p:nvPr>
        </p:nvSpPr>
        <p:spPr>
          <a:xfrm>
            <a:off x="730390" y="4420866"/>
            <a:ext cx="7518400" cy="144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95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00" dirty="0"/>
              <a:t>Thank You</a:t>
            </a:r>
            <a:endParaRPr sz="9300" dirty="0"/>
          </a:p>
        </p:txBody>
      </p:sp>
      <p:pic>
        <p:nvPicPr>
          <p:cNvPr id="261" name="Google Shape;261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56066" y="2420562"/>
            <a:ext cx="3067049" cy="1724024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19"/>
          <p:cNvSpPr txBox="1">
            <a:spLocks noGrp="1"/>
          </p:cNvSpPr>
          <p:nvPr>
            <p:ph type="sldNum" idx="12"/>
          </p:nvPr>
        </p:nvSpPr>
        <p:spPr>
          <a:xfrm>
            <a:off x="13167361" y="9896594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488C4122-2DD2-8FD9-2946-CEC11F1A3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aecab119be_0_198">
            <a:extLst>
              <a:ext uri="{FF2B5EF4-FFF2-40B4-BE49-F238E27FC236}">
                <a16:creationId xmlns:a16="http://schemas.microsoft.com/office/drawing/2014/main" id="{28D5CF3D-BE69-E5DC-A9B9-09633C94049B}"/>
              </a:ext>
            </a:extLst>
          </p:cNvPr>
          <p:cNvSpPr txBox="1"/>
          <p:nvPr/>
        </p:nvSpPr>
        <p:spPr>
          <a:xfrm>
            <a:off x="3255036" y="576985"/>
            <a:ext cx="1334854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3200" b="1" u="sng" dirty="0"/>
              <a:t>Success Story of Issuer</a:t>
            </a:r>
            <a:endParaRPr lang="en-ID" sz="3200" b="1" i="1" u="sng" dirty="0">
              <a:latin typeface="Leelawadee UI" panose="020B0502040204020203" pitchFamily="34" charset="-34"/>
              <a:cs typeface="Leelawadee UI" panose="020B0502040204020203" pitchFamily="34" charset="-34"/>
            </a:endParaRPr>
          </a:p>
        </p:txBody>
      </p:sp>
      <p:sp>
        <p:nvSpPr>
          <p:cNvPr id="128" name="Google Shape;128;g3aecab119be_0_198">
            <a:extLst>
              <a:ext uri="{FF2B5EF4-FFF2-40B4-BE49-F238E27FC236}">
                <a16:creationId xmlns:a16="http://schemas.microsoft.com/office/drawing/2014/main" id="{CF1A2E63-8D91-5F94-7476-5FCF1652F96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3167361" y="9896594"/>
            <a:ext cx="4206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  <p:sp>
        <p:nvSpPr>
          <p:cNvPr id="2" name="Google Shape;761;g3d4e6236793_0_0">
            <a:extLst>
              <a:ext uri="{FF2B5EF4-FFF2-40B4-BE49-F238E27FC236}">
                <a16:creationId xmlns:a16="http://schemas.microsoft.com/office/drawing/2014/main" id="{9AC6E5D4-8FAB-7F8B-C086-E17ACEDE0D5F}"/>
              </a:ext>
            </a:extLst>
          </p:cNvPr>
          <p:cNvSpPr txBox="1"/>
          <p:nvPr/>
        </p:nvSpPr>
        <p:spPr>
          <a:xfrm>
            <a:off x="3155932" y="1139529"/>
            <a:ext cx="9689400" cy="553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t" anchorCtr="0">
            <a:spAutoFit/>
          </a:bodyPr>
          <a:lstStyle/>
          <a:p>
            <a:r>
              <a:rPr lang="en-US" sz="2400" dirty="0"/>
              <a:t>Creative Industry (Film) funding various film projects</a:t>
            </a:r>
            <a:endParaRPr sz="2400" dirty="0"/>
          </a:p>
        </p:txBody>
      </p:sp>
      <p:pic>
        <p:nvPicPr>
          <p:cNvPr id="3" name="Picture 2" descr="Tentang - MBN">
            <a:extLst>
              <a:ext uri="{FF2B5EF4-FFF2-40B4-BE49-F238E27FC236}">
                <a16:creationId xmlns:a16="http://schemas.microsoft.com/office/drawing/2014/main" id="{DBA0B299-8B93-DED0-B4DC-7A6A43D59B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220" y="2222301"/>
            <a:ext cx="2019576" cy="568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ject 43">
            <a:extLst>
              <a:ext uri="{FF2B5EF4-FFF2-40B4-BE49-F238E27FC236}">
                <a16:creationId xmlns:a16="http://schemas.microsoft.com/office/drawing/2014/main" id="{DA82028C-5A89-7AE6-528C-8FA27C71B1B8}"/>
              </a:ext>
            </a:extLst>
          </p:cNvPr>
          <p:cNvSpPr txBox="1"/>
          <p:nvPr/>
        </p:nvSpPr>
        <p:spPr>
          <a:xfrm>
            <a:off x="4975706" y="7133592"/>
            <a:ext cx="2973675" cy="2012731"/>
          </a:xfrm>
          <a:prstGeom prst="rect">
            <a:avLst/>
          </a:prstGeom>
        </p:spPr>
        <p:txBody>
          <a:bodyPr vert="horz" wrap="square" lIns="0" tIns="9526" rIns="0" bIns="0" rtlCol="0">
            <a:spAutoFit/>
          </a:bodyPr>
          <a:lstStyle/>
          <a:p>
            <a:pPr marL="9526" marR="3810" algn="just" defTabSz="685800">
              <a:lnSpc>
                <a:spcPct val="99700"/>
              </a:lnSpc>
              <a:spcBef>
                <a:spcPts val="76"/>
              </a:spcBef>
              <a:tabLst>
                <a:tab pos="138114" algn="l"/>
              </a:tabLst>
            </a:pPr>
            <a:r>
              <a:rPr lang="en-ID" sz="1800" b="1" dirty="0"/>
              <a:t>PT Dwi </a:t>
            </a:r>
            <a:r>
              <a:rPr lang="en-ID" sz="1800" b="1" dirty="0" err="1"/>
              <a:t>Danamitra</a:t>
            </a:r>
            <a:r>
              <a:rPr lang="en-ID" sz="1800" b="1" dirty="0"/>
              <a:t> Kavita</a:t>
            </a:r>
          </a:p>
          <a:p>
            <a:pPr marL="9526" marR="3810" algn="just" defTabSz="685800">
              <a:lnSpc>
                <a:spcPct val="99700"/>
              </a:lnSpc>
              <a:spcBef>
                <a:spcPts val="76"/>
              </a:spcBef>
              <a:tabLst>
                <a:tab pos="138114" algn="l"/>
              </a:tabLst>
            </a:pPr>
            <a:r>
              <a:rPr lang="en-ID" sz="1800" b="1" dirty="0"/>
              <a:t>Film </a:t>
            </a:r>
            <a:r>
              <a:rPr lang="en-US" sz="1800" b="1" i="1" dirty="0"/>
              <a:t>Harlot's Prayer</a:t>
            </a:r>
            <a:endParaRPr lang="en-ID" sz="1800" b="1" dirty="0"/>
          </a:p>
          <a:p>
            <a:pPr marL="466726" marR="3810" indent="-457200" algn="just" defTabSz="685800">
              <a:lnSpc>
                <a:spcPct val="99700"/>
              </a:lnSpc>
              <a:spcBef>
                <a:spcPts val="76"/>
              </a:spcBef>
              <a:buAutoNum type="arabicPeriod"/>
              <a:tabLst>
                <a:tab pos="138114" algn="l"/>
              </a:tabLst>
            </a:pPr>
            <a:r>
              <a:rPr lang="en-ID" sz="1800" dirty="0"/>
              <a:t>Bond</a:t>
            </a:r>
          </a:p>
          <a:p>
            <a:pPr marL="466726" marR="3810" indent="-457200" algn="just" defTabSz="685800">
              <a:lnSpc>
                <a:spcPct val="99700"/>
              </a:lnSpc>
              <a:spcBef>
                <a:spcPts val="76"/>
              </a:spcBef>
              <a:buAutoNum type="arabicPeriod"/>
              <a:tabLst>
                <a:tab pos="138114" algn="l"/>
              </a:tabLst>
            </a:pPr>
            <a:r>
              <a:rPr lang="en-ID" sz="1800" dirty="0"/>
              <a:t>Funding </a:t>
            </a:r>
            <a:r>
              <a:rPr lang="en-ID" sz="1800" b="1" dirty="0"/>
              <a:t>$ 285.046</a:t>
            </a:r>
          </a:p>
          <a:p>
            <a:pPr marL="466726" marR="3810" indent="-457200" algn="just" defTabSz="685800">
              <a:lnSpc>
                <a:spcPct val="99700"/>
              </a:lnSpc>
              <a:spcBef>
                <a:spcPts val="76"/>
              </a:spcBef>
              <a:buAutoNum type="arabicPeriod"/>
              <a:tabLst>
                <a:tab pos="138114" algn="l"/>
              </a:tabLst>
            </a:pPr>
            <a:r>
              <a:rPr lang="en-ID" sz="1800" b="1" dirty="0"/>
              <a:t>17</a:t>
            </a:r>
            <a:r>
              <a:rPr lang="en-ID" sz="1800" dirty="0"/>
              <a:t> Investors</a:t>
            </a:r>
          </a:p>
          <a:p>
            <a:pPr marL="466726" marR="3810" indent="-457200" algn="just" defTabSz="685800">
              <a:lnSpc>
                <a:spcPct val="99700"/>
              </a:lnSpc>
              <a:spcBef>
                <a:spcPts val="76"/>
              </a:spcBef>
              <a:buFont typeface="Arial"/>
              <a:buAutoNum type="arabicPeriod"/>
              <a:tabLst>
                <a:tab pos="138114" algn="l"/>
              </a:tabLst>
            </a:pPr>
            <a:r>
              <a:rPr lang="en-ID" sz="1800" b="1" dirty="0"/>
              <a:t>655,725</a:t>
            </a:r>
            <a:r>
              <a:rPr lang="en-ID" sz="1800" dirty="0"/>
              <a:t> audience after 34 days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E4D9C6-D9D8-6843-5959-07F32E32D2A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4758" y="6749576"/>
            <a:ext cx="2652730" cy="11394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0B8B77C-2532-8E0E-A08D-C0311B9463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604" y="7133592"/>
            <a:ext cx="1915936" cy="2394920"/>
          </a:xfrm>
          <a:prstGeom prst="rect">
            <a:avLst/>
          </a:prstGeom>
        </p:spPr>
      </p:pic>
      <p:sp>
        <p:nvSpPr>
          <p:cNvPr id="7" name="object 43">
            <a:extLst>
              <a:ext uri="{FF2B5EF4-FFF2-40B4-BE49-F238E27FC236}">
                <a16:creationId xmlns:a16="http://schemas.microsoft.com/office/drawing/2014/main" id="{30F189D4-7259-0535-AB42-B52D68A49BD3}"/>
              </a:ext>
            </a:extLst>
          </p:cNvPr>
          <p:cNvSpPr txBox="1"/>
          <p:nvPr/>
        </p:nvSpPr>
        <p:spPr>
          <a:xfrm>
            <a:off x="2944926" y="4583115"/>
            <a:ext cx="4008767" cy="2289730"/>
          </a:xfrm>
          <a:prstGeom prst="rect">
            <a:avLst/>
          </a:prstGeom>
        </p:spPr>
        <p:txBody>
          <a:bodyPr vert="horz" wrap="square" lIns="0" tIns="9526" rIns="0" bIns="0" rtlCol="0">
            <a:spAutoFit/>
          </a:bodyPr>
          <a:lstStyle/>
          <a:p>
            <a:pPr marL="9526" marR="3810" algn="just" defTabSz="685800">
              <a:lnSpc>
                <a:spcPct val="99700"/>
              </a:lnSpc>
              <a:spcBef>
                <a:spcPts val="76"/>
              </a:spcBef>
              <a:tabLst>
                <a:tab pos="138114" algn="l"/>
              </a:tabLst>
            </a:pPr>
            <a:r>
              <a:rPr lang="en-ID" sz="1800" b="1" dirty="0"/>
              <a:t>PT </a:t>
            </a:r>
            <a:r>
              <a:rPr lang="en-ID" sz="1800" b="1" dirty="0" err="1"/>
              <a:t>Dinamika</a:t>
            </a:r>
            <a:r>
              <a:rPr lang="en-ID" sz="1800" b="1" dirty="0"/>
              <a:t> Selaras Bersama </a:t>
            </a:r>
          </a:p>
          <a:p>
            <a:pPr marL="9526" marR="3810" algn="just" defTabSz="685800">
              <a:lnSpc>
                <a:spcPct val="99700"/>
              </a:lnSpc>
              <a:spcBef>
                <a:spcPts val="76"/>
              </a:spcBef>
              <a:tabLst>
                <a:tab pos="138114" algn="l"/>
              </a:tabLst>
            </a:pPr>
            <a:r>
              <a:rPr lang="en-ID" sz="1800" b="1" dirty="0"/>
              <a:t>Film Project “Glenn Fredly The Movie”</a:t>
            </a:r>
          </a:p>
          <a:p>
            <a:pPr marL="466726" marR="3810" indent="-457200" algn="just" defTabSz="685800">
              <a:lnSpc>
                <a:spcPct val="99700"/>
              </a:lnSpc>
              <a:spcBef>
                <a:spcPts val="76"/>
              </a:spcBef>
              <a:buAutoNum type="arabicPeriod"/>
              <a:tabLst>
                <a:tab pos="138114" algn="l"/>
              </a:tabLst>
            </a:pPr>
            <a:r>
              <a:rPr lang="en-ID" sz="1800" dirty="0"/>
              <a:t>Equity</a:t>
            </a:r>
          </a:p>
          <a:p>
            <a:pPr marL="466726" marR="3810" indent="-457200" algn="just" defTabSz="685800">
              <a:lnSpc>
                <a:spcPct val="99700"/>
              </a:lnSpc>
              <a:spcBef>
                <a:spcPts val="76"/>
              </a:spcBef>
              <a:buAutoNum type="arabicPeriod"/>
              <a:tabLst>
                <a:tab pos="138114" algn="l"/>
              </a:tabLst>
            </a:pPr>
            <a:r>
              <a:rPr lang="en-ID" sz="1800" dirty="0"/>
              <a:t>Funding $ </a:t>
            </a:r>
            <a:r>
              <a:rPr lang="en-ID" sz="1800" b="1" dirty="0"/>
              <a:t>41.902</a:t>
            </a:r>
            <a:endParaRPr lang="en-ID" sz="1800" dirty="0"/>
          </a:p>
          <a:p>
            <a:pPr marL="466726" marR="3810" indent="-457200" algn="just" defTabSz="685800">
              <a:lnSpc>
                <a:spcPct val="99700"/>
              </a:lnSpc>
              <a:spcBef>
                <a:spcPts val="76"/>
              </a:spcBef>
              <a:buAutoNum type="arabicPeriod"/>
              <a:tabLst>
                <a:tab pos="138114" algn="l"/>
              </a:tabLst>
            </a:pPr>
            <a:r>
              <a:rPr lang="en-ID" sz="1800" b="1" dirty="0"/>
              <a:t>98</a:t>
            </a:r>
            <a:r>
              <a:rPr lang="en-ID" sz="1800" dirty="0"/>
              <a:t> Investors</a:t>
            </a:r>
          </a:p>
          <a:p>
            <a:pPr marL="466726" marR="3810" indent="-457200" algn="just" defTabSz="685800">
              <a:lnSpc>
                <a:spcPct val="99700"/>
              </a:lnSpc>
              <a:spcBef>
                <a:spcPts val="76"/>
              </a:spcBef>
              <a:buFont typeface="Arial"/>
              <a:buAutoNum type="arabicPeriod"/>
              <a:tabLst>
                <a:tab pos="138114" algn="l"/>
              </a:tabLst>
            </a:pPr>
            <a:r>
              <a:rPr lang="en-ID" sz="1800" dirty="0"/>
              <a:t>Reached approximately </a:t>
            </a:r>
            <a:r>
              <a:rPr lang="en-ID" sz="1800" b="1" dirty="0"/>
              <a:t>97,588</a:t>
            </a:r>
            <a:r>
              <a:rPr lang="en-ID" sz="1800" dirty="0"/>
              <a:t> audience</a:t>
            </a:r>
          </a:p>
        </p:txBody>
      </p:sp>
      <p:sp>
        <p:nvSpPr>
          <p:cNvPr id="8" name="object 43">
            <a:extLst>
              <a:ext uri="{FF2B5EF4-FFF2-40B4-BE49-F238E27FC236}">
                <a16:creationId xmlns:a16="http://schemas.microsoft.com/office/drawing/2014/main" id="{C68DA811-3357-01C2-A95A-3FAC89883A16}"/>
              </a:ext>
            </a:extLst>
          </p:cNvPr>
          <p:cNvSpPr txBox="1"/>
          <p:nvPr/>
        </p:nvSpPr>
        <p:spPr>
          <a:xfrm>
            <a:off x="7612913" y="4679088"/>
            <a:ext cx="5554448" cy="2025556"/>
          </a:xfrm>
          <a:prstGeom prst="rect">
            <a:avLst/>
          </a:prstGeom>
        </p:spPr>
        <p:txBody>
          <a:bodyPr vert="horz" wrap="square" lIns="0" tIns="9526" rIns="0" bIns="0" rtlCol="0">
            <a:spAutoFit/>
          </a:bodyPr>
          <a:lstStyle/>
          <a:p>
            <a:pPr marL="9526" marR="3810" algn="just" defTabSz="685800">
              <a:lnSpc>
                <a:spcPct val="99700"/>
              </a:lnSpc>
              <a:spcBef>
                <a:spcPts val="76"/>
              </a:spcBef>
              <a:tabLst>
                <a:tab pos="138114" algn="l"/>
              </a:tabLst>
            </a:pPr>
            <a:r>
              <a:rPr lang="en-ID" sz="1800" b="1" dirty="0"/>
              <a:t>PT Sinema Selaras Bersama </a:t>
            </a:r>
          </a:p>
          <a:p>
            <a:pPr marL="9526" marR="3810" algn="just" defTabSz="685800">
              <a:lnSpc>
                <a:spcPct val="99700"/>
              </a:lnSpc>
              <a:spcBef>
                <a:spcPts val="76"/>
              </a:spcBef>
              <a:tabLst>
                <a:tab pos="138114" algn="l"/>
              </a:tabLst>
            </a:pPr>
            <a:r>
              <a:rPr lang="en-ID" sz="1800" b="1" dirty="0"/>
              <a:t>Film “</a:t>
            </a:r>
            <a:r>
              <a:rPr lang="en-US" sz="1800" b="1" i="1" dirty="0"/>
              <a:t>Soul Reaper “ </a:t>
            </a:r>
            <a:r>
              <a:rPr lang="en-ID" sz="1800" b="1" i="1" dirty="0"/>
              <a:t>and</a:t>
            </a:r>
            <a:r>
              <a:rPr lang="en-ID" sz="1800" b="1" dirty="0"/>
              <a:t> “</a:t>
            </a:r>
            <a:r>
              <a:rPr lang="en-US" sz="1800" b="1" i="1" dirty="0"/>
              <a:t>Blood Sacrifice”</a:t>
            </a:r>
            <a:endParaRPr lang="en-ID" sz="1800" b="1" dirty="0"/>
          </a:p>
          <a:p>
            <a:pPr marL="466726" marR="3810" indent="-457200" algn="just" defTabSz="685800">
              <a:lnSpc>
                <a:spcPct val="99700"/>
              </a:lnSpc>
              <a:spcBef>
                <a:spcPts val="76"/>
              </a:spcBef>
              <a:buAutoNum type="arabicPeriod"/>
              <a:tabLst>
                <a:tab pos="138114" algn="l"/>
              </a:tabLst>
            </a:pPr>
            <a:r>
              <a:rPr lang="en-ID" sz="1800" dirty="0"/>
              <a:t>Equity</a:t>
            </a:r>
          </a:p>
          <a:p>
            <a:pPr marL="466726" marR="3810" indent="-457200" algn="just" defTabSz="685800">
              <a:lnSpc>
                <a:spcPct val="99700"/>
              </a:lnSpc>
              <a:spcBef>
                <a:spcPts val="76"/>
              </a:spcBef>
              <a:buAutoNum type="arabicPeriod"/>
              <a:tabLst>
                <a:tab pos="138114" algn="l"/>
              </a:tabLst>
            </a:pPr>
            <a:r>
              <a:rPr lang="en-ID" sz="1800" dirty="0"/>
              <a:t>Funding </a:t>
            </a:r>
            <a:r>
              <a:rPr lang="en-ID" sz="1800" b="1" dirty="0"/>
              <a:t>$ 71.547</a:t>
            </a:r>
          </a:p>
          <a:p>
            <a:pPr marL="466726" marR="3810" indent="-457200" algn="just" defTabSz="685800">
              <a:lnSpc>
                <a:spcPct val="99700"/>
              </a:lnSpc>
              <a:spcBef>
                <a:spcPts val="76"/>
              </a:spcBef>
              <a:buAutoNum type="arabicPeriod"/>
              <a:tabLst>
                <a:tab pos="138114" algn="l"/>
              </a:tabLst>
            </a:pPr>
            <a:r>
              <a:rPr lang="en-ID" sz="1800" b="1" dirty="0"/>
              <a:t>106</a:t>
            </a:r>
            <a:r>
              <a:rPr lang="en-ID" sz="1800" dirty="0"/>
              <a:t> Investors</a:t>
            </a:r>
          </a:p>
          <a:p>
            <a:pPr marL="466726" marR="3810" indent="-457200" algn="just" defTabSz="685800">
              <a:lnSpc>
                <a:spcPct val="99700"/>
              </a:lnSpc>
              <a:spcBef>
                <a:spcPts val="76"/>
              </a:spcBef>
              <a:buFont typeface="Arial"/>
              <a:buAutoNum type="arabicPeriod"/>
              <a:tabLst>
                <a:tab pos="138114" algn="l"/>
              </a:tabLst>
            </a:pPr>
            <a:r>
              <a:rPr lang="en-US" sz="1800" b="1" i="1" dirty="0"/>
              <a:t>Soul Reaper </a:t>
            </a:r>
            <a:r>
              <a:rPr lang="en-ID" sz="1800" dirty="0"/>
              <a:t>garnered around 400,000 audience</a:t>
            </a:r>
          </a:p>
          <a:p>
            <a:pPr marL="466726" marR="3810" indent="-457200" algn="just" defTabSz="685800">
              <a:lnSpc>
                <a:spcPct val="99700"/>
              </a:lnSpc>
              <a:spcBef>
                <a:spcPts val="76"/>
              </a:spcBef>
              <a:buFont typeface="Arial"/>
              <a:buAutoNum type="arabicPeriod"/>
              <a:tabLst>
                <a:tab pos="138114" algn="l"/>
              </a:tabLst>
            </a:pPr>
            <a:r>
              <a:rPr lang="en-US" sz="1800" b="1" i="1" dirty="0"/>
              <a:t>Blood Sacrifice</a:t>
            </a:r>
            <a:r>
              <a:rPr lang="en-ID" sz="1800" b="1" dirty="0"/>
              <a:t> </a:t>
            </a:r>
            <a:r>
              <a:rPr lang="en-ID" sz="1800" dirty="0"/>
              <a:t>reached </a:t>
            </a:r>
            <a:r>
              <a:rPr lang="en-ID" sz="1800" b="1" dirty="0"/>
              <a:t>50,388</a:t>
            </a:r>
            <a:r>
              <a:rPr lang="en-ID" sz="1800" dirty="0"/>
              <a:t> audience</a:t>
            </a:r>
          </a:p>
        </p:txBody>
      </p:sp>
      <p:pic>
        <p:nvPicPr>
          <p:cNvPr id="9" name="Picture 2" descr="Glenn Fredly the Movie - Wikipedia bahasa Indonesia, ensiklopedia bebas">
            <a:extLst>
              <a:ext uri="{FF2B5EF4-FFF2-40B4-BE49-F238E27FC236}">
                <a16:creationId xmlns:a16="http://schemas.microsoft.com/office/drawing/2014/main" id="{FB53C9EC-DE50-D8A5-506E-B3C7D777C8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71" y="2021185"/>
            <a:ext cx="1697838" cy="2513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ject 43">
            <a:extLst>
              <a:ext uri="{FF2B5EF4-FFF2-40B4-BE49-F238E27FC236}">
                <a16:creationId xmlns:a16="http://schemas.microsoft.com/office/drawing/2014/main" id="{84935DA5-64BD-FDFD-05F4-6A89D69B782A}"/>
              </a:ext>
            </a:extLst>
          </p:cNvPr>
          <p:cNvSpPr txBox="1"/>
          <p:nvPr/>
        </p:nvSpPr>
        <p:spPr>
          <a:xfrm>
            <a:off x="13401462" y="4493082"/>
            <a:ext cx="4471780" cy="2566729"/>
          </a:xfrm>
          <a:prstGeom prst="rect">
            <a:avLst/>
          </a:prstGeom>
        </p:spPr>
        <p:txBody>
          <a:bodyPr vert="horz" wrap="square" lIns="0" tIns="9526" rIns="0" bIns="0" rtlCol="0">
            <a:spAutoFit/>
          </a:bodyPr>
          <a:lstStyle/>
          <a:p>
            <a:pPr marL="9526" marR="3810" algn="just" defTabSz="685800">
              <a:lnSpc>
                <a:spcPct val="99700"/>
              </a:lnSpc>
              <a:spcBef>
                <a:spcPts val="76"/>
              </a:spcBef>
              <a:tabLst>
                <a:tab pos="138114" algn="l"/>
              </a:tabLst>
            </a:pPr>
            <a:r>
              <a:rPr lang="en-ID" sz="1800" b="1" dirty="0"/>
              <a:t>PT Aster Sinema Selaras </a:t>
            </a:r>
          </a:p>
          <a:p>
            <a:pPr marL="9526" marR="3810" algn="just" defTabSz="685800">
              <a:lnSpc>
                <a:spcPct val="99700"/>
              </a:lnSpc>
              <a:spcBef>
                <a:spcPts val="76"/>
              </a:spcBef>
              <a:tabLst>
                <a:tab pos="138114" algn="l"/>
              </a:tabLst>
            </a:pPr>
            <a:r>
              <a:rPr lang="en-ID" sz="1800" b="1" dirty="0"/>
              <a:t>3 Film Project Aster Adhya Pictures (</a:t>
            </a:r>
            <a:r>
              <a:rPr lang="en-US" sz="1800" b="1" i="1" dirty="0"/>
              <a:t>Romeo's Broken Promise, Bones Upon Bones, and The Hole)</a:t>
            </a:r>
            <a:endParaRPr lang="en-ID" sz="1800" b="1" dirty="0"/>
          </a:p>
          <a:p>
            <a:pPr marL="466726" marR="3810" indent="-457200" algn="just" defTabSz="685800">
              <a:lnSpc>
                <a:spcPct val="99700"/>
              </a:lnSpc>
              <a:spcBef>
                <a:spcPts val="76"/>
              </a:spcBef>
              <a:buAutoNum type="arabicPeriod"/>
              <a:tabLst>
                <a:tab pos="138114" algn="l"/>
              </a:tabLst>
            </a:pPr>
            <a:r>
              <a:rPr lang="en-ID" sz="1800" dirty="0"/>
              <a:t>Equity</a:t>
            </a:r>
          </a:p>
          <a:p>
            <a:pPr marL="466726" marR="3810" indent="-457200" algn="just" defTabSz="685800">
              <a:lnSpc>
                <a:spcPct val="99700"/>
              </a:lnSpc>
              <a:spcBef>
                <a:spcPts val="76"/>
              </a:spcBef>
              <a:buAutoNum type="arabicPeriod"/>
              <a:tabLst>
                <a:tab pos="138114" algn="l"/>
              </a:tabLst>
            </a:pPr>
            <a:r>
              <a:rPr lang="en-ID" sz="1800" dirty="0"/>
              <a:t>Funding </a:t>
            </a:r>
            <a:r>
              <a:rPr lang="en-ID" sz="1800" b="1" dirty="0"/>
              <a:t>$ 442.307</a:t>
            </a:r>
          </a:p>
          <a:p>
            <a:pPr marL="466726" marR="3810" indent="-457200" algn="just" defTabSz="685800">
              <a:lnSpc>
                <a:spcPct val="99700"/>
              </a:lnSpc>
              <a:spcBef>
                <a:spcPts val="76"/>
              </a:spcBef>
              <a:buAutoNum type="arabicPeriod"/>
              <a:tabLst>
                <a:tab pos="138114" algn="l"/>
              </a:tabLst>
            </a:pPr>
            <a:r>
              <a:rPr lang="en-ID" sz="1800" b="1" dirty="0"/>
              <a:t>318</a:t>
            </a:r>
            <a:r>
              <a:rPr lang="en-ID" sz="1800" dirty="0"/>
              <a:t> Investors</a:t>
            </a:r>
          </a:p>
          <a:p>
            <a:pPr marL="466726" marR="3810" indent="-457200" algn="just" defTabSz="685800">
              <a:lnSpc>
                <a:spcPct val="99700"/>
              </a:lnSpc>
              <a:spcBef>
                <a:spcPts val="76"/>
              </a:spcBef>
              <a:buFont typeface="Arial"/>
              <a:buAutoNum type="arabicPeriod"/>
              <a:tabLst>
                <a:tab pos="138114" algn="l"/>
              </a:tabLst>
            </a:pPr>
            <a:r>
              <a:rPr lang="en-US" sz="1800" b="1" i="1" dirty="0"/>
              <a:t>Bones Upon Bones </a:t>
            </a:r>
            <a:r>
              <a:rPr lang="en-ID" sz="1800" dirty="0"/>
              <a:t>reached </a:t>
            </a:r>
            <a:r>
              <a:rPr lang="en-ID" sz="1800" b="1" dirty="0"/>
              <a:t>36,874 </a:t>
            </a:r>
            <a:r>
              <a:rPr lang="en-ID" sz="1800" dirty="0"/>
              <a:t>audience in the first 3 days of release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E3E2678-0690-FE40-FF50-03F58E4C9A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95264" y="2050018"/>
            <a:ext cx="1697838" cy="251324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463B229-846D-1B08-B47D-739F398CD94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401462" y="2222301"/>
            <a:ext cx="1452136" cy="18500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A02B58A-C00A-A574-D038-1C366A8413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059179" y="2222301"/>
            <a:ext cx="1239599" cy="187345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FA2F3EA-EE3D-6F16-D742-80004B8C3EC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469764" y="2222301"/>
            <a:ext cx="1363184" cy="185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24465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45CC4131-BE63-5EEB-FD90-6DCBC42E9F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aecab119be_0_198">
            <a:extLst>
              <a:ext uri="{FF2B5EF4-FFF2-40B4-BE49-F238E27FC236}">
                <a16:creationId xmlns:a16="http://schemas.microsoft.com/office/drawing/2014/main" id="{660B3E58-8AB9-B633-BC60-AE9F9BF4AC70}"/>
              </a:ext>
            </a:extLst>
          </p:cNvPr>
          <p:cNvSpPr txBox="1"/>
          <p:nvPr/>
        </p:nvSpPr>
        <p:spPr>
          <a:xfrm>
            <a:off x="3255036" y="576985"/>
            <a:ext cx="1334854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3200" b="1" u="sng" dirty="0"/>
              <a:t>Success Story of Issuer</a:t>
            </a:r>
            <a:endParaRPr lang="en-ID" sz="3200" b="1" i="1" u="sng" dirty="0">
              <a:latin typeface="Leelawadee UI" panose="020B0502040204020203" pitchFamily="34" charset="-34"/>
              <a:cs typeface="Leelawadee UI" panose="020B0502040204020203" pitchFamily="34" charset="-34"/>
            </a:endParaRPr>
          </a:p>
        </p:txBody>
      </p:sp>
      <p:sp>
        <p:nvSpPr>
          <p:cNvPr id="128" name="Google Shape;128;g3aecab119be_0_198">
            <a:extLst>
              <a:ext uri="{FF2B5EF4-FFF2-40B4-BE49-F238E27FC236}">
                <a16:creationId xmlns:a16="http://schemas.microsoft.com/office/drawing/2014/main" id="{8C745AB2-0063-3A21-5669-8D51560F5BF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3167361" y="9896594"/>
            <a:ext cx="4206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  <p:sp>
        <p:nvSpPr>
          <p:cNvPr id="2" name="Google Shape;761;g3d4e6236793_0_0">
            <a:extLst>
              <a:ext uri="{FF2B5EF4-FFF2-40B4-BE49-F238E27FC236}">
                <a16:creationId xmlns:a16="http://schemas.microsoft.com/office/drawing/2014/main" id="{BEBF3C81-BBC6-E8C3-AA62-E8CB854F5293}"/>
              </a:ext>
            </a:extLst>
          </p:cNvPr>
          <p:cNvSpPr txBox="1"/>
          <p:nvPr/>
        </p:nvSpPr>
        <p:spPr>
          <a:xfrm>
            <a:off x="3155932" y="1139529"/>
            <a:ext cx="9689400" cy="553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t" anchorCtr="0">
            <a:spAutoFit/>
          </a:bodyPr>
          <a:lstStyle/>
          <a:p>
            <a:r>
              <a:rPr lang="en-US" sz="2400" dirty="0"/>
              <a:t>Renewable Energy Company</a:t>
            </a:r>
            <a:endParaRPr sz="24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0EC5BAC-96B8-951C-5DD8-B840BB2065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7927" y="2147998"/>
            <a:ext cx="11586949" cy="619078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4823F82-E0A6-06C0-7883-3A05E20062B6}"/>
              </a:ext>
            </a:extLst>
          </p:cNvPr>
          <p:cNvSpPr txBox="1"/>
          <p:nvPr/>
        </p:nvSpPr>
        <p:spPr>
          <a:xfrm>
            <a:off x="436729" y="3796774"/>
            <a:ext cx="43672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2400" dirty="0"/>
              <a:t>The company issued sukuk through SHAFIQ's SCF platform and has now been acquired by a Japanese firm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66C1B76-D7F7-F182-D4AB-2D1BCA6AAD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512" y="2147999"/>
            <a:ext cx="3835021" cy="1023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05014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22786</TotalTime>
  <Words>894</Words>
  <Application>Microsoft Office PowerPoint</Application>
  <PresentationFormat>Custom</PresentationFormat>
  <Paragraphs>121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Trebuchet MS</vt:lpstr>
      <vt:lpstr>Courier New</vt:lpstr>
      <vt:lpstr>Aptos</vt:lpstr>
      <vt:lpstr>Arial</vt:lpstr>
      <vt:lpstr>Abadi</vt:lpstr>
      <vt:lpstr>Calibri</vt:lpstr>
      <vt:lpstr>Leelawadee UI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estining purnomo</dc:creator>
  <cp:lastModifiedBy>Noviyanto Utomo</cp:lastModifiedBy>
  <cp:revision>42</cp:revision>
  <dcterms:created xsi:type="dcterms:W3CDTF">2024-07-17T10:13:27Z</dcterms:created>
  <dcterms:modified xsi:type="dcterms:W3CDTF">2026-09-10T06:05:00Z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2024-05-30T00:00:00Z</vt:filetime>
  </property>
  <property fmtid="{D5CDD505-2E9C-101B-9397-08002B2CF9AE}" pid="3" name="Creator">
    <vt:lpwstr>Canva</vt:lpwstr>
  </property>
  <property fmtid="{D5CDD505-2E9C-101B-9397-08002B2CF9AE}" pid="4" name="LastSaved">
    <vt:filetime>2024-07-17T00:00:00Z</vt:filetime>
  </property>
</Properties>
</file>