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sldIdLst>
    <p:sldId id="256" r:id="rId2"/>
    <p:sldId id="258" r:id="rId3"/>
    <p:sldId id="262" r:id="rId4"/>
    <p:sldId id="257" r:id="rId5"/>
    <p:sldId id="259" r:id="rId6"/>
    <p:sldId id="260" r:id="rId7"/>
    <p:sldId id="261"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451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86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bar"/>
        <c:grouping val="clustered"/>
        <c:varyColors val="0"/>
        <c:ser>
          <c:idx val="0"/>
          <c:order val="0"/>
          <c:tx>
            <c:v>PKR billion</c:v>
          </c:tx>
          <c:spPr>
            <a:solidFill>
              <a:srgbClr val="006B3C"/>
            </a:solidFill>
          </c:spPr>
          <c:invertIfNegative val="1"/>
          <c:dPt>
            <c:idx val="0"/>
            <c:invertIfNegative val="0"/>
            <c:bubble3D val="0"/>
            <c:spPr>
              <a:solidFill>
                <a:srgbClr val="91BBA5"/>
              </a:solidFill>
            </c:spPr>
            <c:extLst>
              <c:ext xmlns:c16="http://schemas.microsoft.com/office/drawing/2014/chart" uri="{C3380CC4-5D6E-409C-BE32-E72D297353CC}">
                <c16:uniqueId val="{00000001-A9D3-47B4-B237-37C6CC01CDD8}"/>
              </c:ext>
            </c:extLst>
          </c:dPt>
          <c:dPt>
            <c:idx val="1"/>
            <c:invertIfNegative val="0"/>
            <c:bubble3D val="0"/>
            <c:spPr>
              <a:solidFill>
                <a:srgbClr val="006B3C"/>
              </a:solidFill>
            </c:spPr>
            <c:extLst>
              <c:ext xmlns:c16="http://schemas.microsoft.com/office/drawing/2014/chart" uri="{C3380CC4-5D6E-409C-BE32-E72D297353CC}">
                <c16:uniqueId val="{00000003-A9D3-47B4-B237-37C6CC01CDD8}"/>
              </c:ext>
            </c:extLst>
          </c:dPt>
          <c:dLbls>
            <c:spPr>
              <a:noFill/>
              <a:ln>
                <a:noFill/>
              </a:ln>
              <a:effectLst/>
            </c:spPr>
            <c:txPr>
              <a:bodyPr anchorCtr="1"/>
              <a:lstStyle/>
              <a:p>
                <a:pPr>
                  <a:defRPr sz="1275" b="1">
                    <a:solidFill>
                      <a:srgbClr val="073B2A"/>
                    </a:solidFill>
                    <a:latin typeface="DejaVu Sans"/>
                    <a:ea typeface="DejaVu Sans"/>
                    <a:cs typeface="DejaVu San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2"/>
              <c:pt idx="0">
                <c:v>Jun 2025</c:v>
              </c:pt>
              <c:pt idx="1">
                <c:v>Jun 2026</c:v>
              </c:pt>
            </c:strLit>
          </c:cat>
          <c:val>
            <c:numLit>
              <c:formatCode>0.0</c:formatCode>
              <c:ptCount val="2"/>
              <c:pt idx="0">
                <c:v>690.98</c:v>
              </c:pt>
              <c:pt idx="1">
                <c:v>906.71</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4-A9D3-47B4-B237-37C6CC01CDD8}"/>
            </c:ext>
          </c:extLst>
        </c:ser>
        <c:dLbls>
          <c:dLblPos val="outEnd"/>
          <c:showLegendKey val="0"/>
          <c:showVal val="1"/>
          <c:showCatName val="0"/>
          <c:showSerName val="0"/>
          <c:showPercent val="0"/>
          <c:showBubbleSize val="0"/>
        </c:dLbls>
        <c:gapWidth val="58"/>
        <c:axId val="48650112"/>
        <c:axId val="48672768"/>
      </c:barChart>
      <c:catAx>
        <c:axId val="48650112"/>
        <c:scaling>
          <c:orientation val="minMax"/>
        </c:scaling>
        <c:delete val="0"/>
        <c:axPos val="l"/>
        <c:majorGridlines>
          <c:spPr>
            <a:ln w="9525">
              <a:solidFill>
                <a:srgbClr val="E2E8E3"/>
              </a:solidFill>
              <a:prstDash val="solid"/>
            </a:ln>
          </c:spPr>
        </c:majorGridlines>
        <c:title>
          <c:tx>
            <c:rich>
              <a:bodyPr/>
              <a:lstStyle/>
              <a:p>
                <a:r>
                  <a:rPr lang="en-US" sz="1125">
                    <a:solidFill>
                      <a:srgbClr val="637168"/>
                    </a:solidFill>
                    <a:latin typeface="DejaVu Sans"/>
                    <a:ea typeface="DejaVu Sans"/>
                    <a:cs typeface="DejaVu Sans"/>
                  </a:rPr>
                  <a:t>PKR billion</a:t>
                </a:r>
              </a:p>
            </c:rich>
          </c:tx>
          <c:overlay val="0"/>
        </c:title>
        <c:numFmt formatCode="General" sourceLinked="1"/>
        <c:majorTickMark val="none"/>
        <c:minorTickMark val="none"/>
        <c:tickLblPos val="nextTo"/>
        <c:spPr>
          <a:ln w="9525">
            <a:solidFill>
              <a:srgbClr val="CED8D1"/>
            </a:solidFill>
            <a:prstDash val="solid"/>
          </a:ln>
        </c:spPr>
        <c:txPr>
          <a:bodyPr anchorCtr="1"/>
          <a:lstStyle/>
          <a:p>
            <a:pPr>
              <a:defRPr sz="750">
                <a:solidFill>
                  <a:srgbClr val="637168"/>
                </a:solidFill>
                <a:latin typeface="DejaVu Sans"/>
                <a:ea typeface="DejaVu Sans"/>
                <a:cs typeface="DejaVu Sans"/>
              </a:defRPr>
            </a:pPr>
            <a:endParaRPr lang="en-US"/>
          </a:p>
        </c:txPr>
        <c:crossAx val="48672768"/>
        <c:crosses val="autoZero"/>
        <c:auto val="1"/>
        <c:lblAlgn val="ctr"/>
        <c:lblOffset val="100"/>
        <c:noMultiLvlLbl val="1"/>
      </c:catAx>
      <c:valAx>
        <c:axId val="48672768"/>
        <c:scaling>
          <c:orientation val="minMax"/>
        </c:scaling>
        <c:delete val="0"/>
        <c:axPos val="b"/>
        <c:numFmt formatCode="0.0" sourceLinked="1"/>
        <c:majorTickMark val="none"/>
        <c:minorTickMark val="none"/>
        <c:tickLblPos val="nextTo"/>
        <c:spPr>
          <a:ln w="9525">
            <a:solidFill>
              <a:srgbClr val="CED8D1"/>
            </a:solidFill>
            <a:prstDash val="solid"/>
          </a:ln>
        </c:spPr>
        <c:txPr>
          <a:bodyPr anchorCtr="1"/>
          <a:lstStyle/>
          <a:p>
            <a:pPr>
              <a:defRPr sz="1275" b="1">
                <a:solidFill>
                  <a:srgbClr val="17211B"/>
                </a:solidFill>
                <a:latin typeface="DejaVu Sans"/>
                <a:ea typeface="DejaVu Sans"/>
                <a:cs typeface="DejaVu Sans"/>
              </a:defRPr>
            </a:pPr>
            <a:endParaRPr lang="en-US"/>
          </a:p>
        </c:txPr>
        <c:crossAx val="48650112"/>
        <c:crosses val="autoZero"/>
        <c:crossBetween val="between"/>
      </c:valAx>
      <c:spPr>
        <a:solidFill>
          <a:srgbClr val="FBFCFA"/>
        </a:solidFill>
        <a:ln w="0">
          <a:solidFill>
            <a:srgbClr val="FBFCFA"/>
          </a:solidFill>
          <a:prstDash val="solid"/>
        </a:ln>
      </c:spPr>
    </c:plotArea>
    <c:plotVisOnly val="1"/>
    <c:dispBlanksAs val="zero"/>
    <c:showDLblsOverMax val="1"/>
  </c:chart>
  <c:spPr>
    <a:solidFill>
      <a:srgbClr val="FBFCFA"/>
    </a:solidFill>
    <a:ln w="0">
      <a:solidFill>
        <a:srgbClr val="FBFCFA"/>
      </a:solidFill>
      <a:prstDash val="solid"/>
    </a:ln>
  </c:spPr>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BED49-1222-66EC-30B7-BAFEB310B6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A6BF08-EA9E-BAD5-109B-B3F8F22809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5E8198-4D33-2E53-D4CC-20CE2B596942}"/>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772B5D83-0F73-682F-C548-77DA3927475A}"/>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049433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36F14EE-DDE7-49DE-9F1E-011A7802249D}"/>
              </a:ext>
            </a:extLst>
          </p:cNvPr>
          <p:cNvSpPr>
            <a:spLocks noGrp="1"/>
          </p:cNvSpPr>
          <p:nvPr/>
        </p:nvSpPr>
        <p:spPr>
          <a:xfrm>
            <a:off x="9258300" y="0"/>
            <a:ext cx="2933700" cy="6858000"/>
          </a:xfrm>
          <a:prstGeom prst="rect">
            <a:avLst/>
          </a:prstGeom>
          <a:solidFill>
            <a:srgbClr val="073B2A"/>
          </a:solidFill>
          <a:ln w="0">
            <a:noFill/>
            <a:prstDash val="solid"/>
          </a:ln>
        </p:spPr>
        <p:txBody>
          <a:bodyPr/>
          <a:lstStyle/>
          <a:p>
            <a:endParaRPr lang="en-US"/>
          </a:p>
        </p:txBody>
      </p:sp>
      <p:pic>
        <p:nvPicPr>
          <p:cNvPr id="13" name="Picture 12"/>
          <p:cNvPicPr>
            <a:picLocks noChangeAspect="1"/>
          </p:cNvPicPr>
          <p:nvPr/>
        </p:nvPicPr>
        <p:blipFill>
          <a:blip r:embed="rId3"/>
          <a:stretch/>
        </p:blipFill>
        <p:spPr>
          <a:xfrm>
            <a:off x="704850" y="555134"/>
            <a:ext cx="4095750" cy="985232"/>
          </a:xfrm>
          <a:prstGeom prst="rect">
            <a:avLst/>
          </a:prstGeom>
        </p:spPr>
      </p:pic>
      <p:sp>
        <p:nvSpPr>
          <p:cNvPr id="4" name="Rectangle 3">
            <a:extLst>
              <a:ext uri="{FF2B5EF4-FFF2-40B4-BE49-F238E27FC236}">
                <a16:creationId xmlns:a16="http://schemas.microsoft.com/office/drawing/2014/main" id="{99319550-62E3-47E3-AA16-41CF478BF7D7}"/>
              </a:ext>
            </a:extLst>
          </p:cNvPr>
          <p:cNvSpPr>
            <a:spLocks noGrp="1"/>
          </p:cNvSpPr>
          <p:nvPr/>
        </p:nvSpPr>
        <p:spPr>
          <a:xfrm>
            <a:off x="704850" y="2143125"/>
            <a:ext cx="7715250" cy="2381250"/>
          </a:xfrm>
          <a:prstGeom prst="rect">
            <a:avLst/>
          </a:prstGeom>
          <a:noFill/>
          <a:ln w="0">
            <a:noFill/>
            <a:prstDash val="solid"/>
          </a:ln>
        </p:spPr>
        <p:txBody>
          <a:bodyPr>
            <a:noAutofit/>
          </a:bodyPr>
          <a:lstStyle/>
          <a:p>
            <a:pPr algn="l">
              <a:defRPr sz="4050" b="1">
                <a:solidFill>
                  <a:srgbClr val="073B2A"/>
                </a:solidFill>
                <a:latin typeface="DejaVu Sans"/>
                <a:ea typeface="DejaVu Sans"/>
                <a:cs typeface="DejaVu Sans"/>
              </a:defRPr>
            </a:pPr>
            <a:r>
              <a:rPr sz="4050" b="1">
                <a:solidFill>
                  <a:srgbClr val="073B2A"/>
                </a:solidFill>
                <a:latin typeface="DejaVu Sans"/>
                <a:ea typeface="DejaVu Sans"/>
                <a:cs typeface="DejaVu Sans"/>
              </a:rPr>
              <a:t>Potential of Crowdfunding for Economic Development in OIC Member Countries</a:t>
            </a:r>
          </a:p>
        </p:txBody>
      </p:sp>
      <p:sp>
        <p:nvSpPr>
          <p:cNvPr id="5" name="Straight Connector 4">
            <a:extLst>
              <a:ext uri="{FF2B5EF4-FFF2-40B4-BE49-F238E27FC236}">
                <a16:creationId xmlns:a16="http://schemas.microsoft.com/office/drawing/2014/main" id="{86DB57A1-B89A-4F3D-9918-24232113F577}"/>
              </a:ext>
            </a:extLst>
          </p:cNvPr>
          <p:cNvSpPr>
            <a:spLocks noGrp="1"/>
          </p:cNvSpPr>
          <p:nvPr/>
        </p:nvSpPr>
        <p:spPr>
          <a:xfrm>
            <a:off x="723900" y="4876800"/>
            <a:ext cx="1619250" cy="0"/>
          </a:xfrm>
          <a:prstGeom prst="line">
            <a:avLst/>
          </a:prstGeom>
          <a:noFill/>
          <a:ln w="57150">
            <a:solidFill>
              <a:srgbClr val="C9A227"/>
            </a:solidFill>
            <a:prstDash val="solid"/>
          </a:ln>
        </p:spPr>
        <p:txBody>
          <a:bodyPr/>
          <a:lstStyle/>
          <a:p>
            <a:endParaRPr lang="en-US"/>
          </a:p>
        </p:txBody>
      </p:sp>
      <p:sp>
        <p:nvSpPr>
          <p:cNvPr id="7" name="Rectangle 6">
            <a:extLst>
              <a:ext uri="{FF2B5EF4-FFF2-40B4-BE49-F238E27FC236}">
                <a16:creationId xmlns:a16="http://schemas.microsoft.com/office/drawing/2014/main" id="{512300E8-7CFF-4D4F-B575-193138CB7CF6}"/>
              </a:ext>
            </a:extLst>
          </p:cNvPr>
          <p:cNvSpPr>
            <a:spLocks noGrp="1"/>
          </p:cNvSpPr>
          <p:nvPr/>
        </p:nvSpPr>
        <p:spPr>
          <a:xfrm>
            <a:off x="704850" y="5000625"/>
            <a:ext cx="3048000" cy="285750"/>
          </a:xfrm>
          <a:prstGeom prst="rect">
            <a:avLst/>
          </a:prstGeom>
          <a:noFill/>
          <a:ln w="0">
            <a:noFill/>
            <a:prstDash val="solid"/>
          </a:ln>
        </p:spPr>
        <p:txBody>
          <a:bodyPr>
            <a:noAutofit/>
          </a:bodyPr>
          <a:lstStyle/>
          <a:p>
            <a:pPr algn="l">
              <a:defRPr sz="1425" b="0">
                <a:solidFill>
                  <a:srgbClr val="637168"/>
                </a:solidFill>
                <a:latin typeface="DejaVu Sans"/>
                <a:ea typeface="DejaVu Sans"/>
                <a:cs typeface="DejaVu Sans"/>
              </a:defRPr>
            </a:pPr>
            <a:r>
              <a:rPr sz="1425" b="0">
                <a:solidFill>
                  <a:srgbClr val="637168"/>
                </a:solidFill>
                <a:latin typeface="DejaVu Sans"/>
                <a:ea typeface="DejaVu Sans"/>
                <a:cs typeface="DejaVu Sans"/>
              </a:rPr>
              <a:t>September</a:t>
            </a:r>
            <a:r>
              <a:rPr lang="en-US" sz="1425" b="0">
                <a:solidFill>
                  <a:srgbClr val="637168"/>
                </a:solidFill>
                <a:latin typeface="DejaVu Sans"/>
                <a:ea typeface="DejaVu Sans"/>
                <a:cs typeface="DejaVu Sans"/>
              </a:rPr>
              <a:t> 21-22,</a:t>
            </a:r>
            <a:r>
              <a:rPr sz="1425" b="0">
                <a:solidFill>
                  <a:srgbClr val="637168"/>
                </a:solidFill>
                <a:latin typeface="DejaVu Sans"/>
                <a:ea typeface="DejaVu Sans"/>
                <a:cs typeface="DejaVu Sans"/>
              </a:rPr>
              <a:t> </a:t>
            </a:r>
            <a:r>
              <a:rPr sz="1425" b="0" dirty="0">
                <a:solidFill>
                  <a:srgbClr val="637168"/>
                </a:solidFill>
                <a:latin typeface="DejaVu Sans"/>
                <a:ea typeface="DejaVu Sans"/>
                <a:cs typeface="DejaVu Sans"/>
              </a:rPr>
              <a:t>2026</a:t>
            </a:r>
          </a:p>
        </p:txBody>
      </p:sp>
      <p:sp>
        <p:nvSpPr>
          <p:cNvPr id="8" name="Rectangle 7">
            <a:extLst>
              <a:ext uri="{FF2B5EF4-FFF2-40B4-BE49-F238E27FC236}">
                <a16:creationId xmlns:a16="http://schemas.microsoft.com/office/drawing/2014/main" id="{CB9B03C6-BF1E-444F-BA17-8669E8005040}"/>
              </a:ext>
            </a:extLst>
          </p:cNvPr>
          <p:cNvSpPr>
            <a:spLocks noGrp="1"/>
          </p:cNvSpPr>
          <p:nvPr/>
        </p:nvSpPr>
        <p:spPr>
          <a:xfrm>
            <a:off x="9553575" y="2190750"/>
            <a:ext cx="2343150" cy="1095375"/>
          </a:xfrm>
          <a:prstGeom prst="rect">
            <a:avLst/>
          </a:prstGeom>
          <a:noFill/>
          <a:ln w="0">
            <a:noFill/>
            <a:prstDash val="solid"/>
          </a:ln>
        </p:spPr>
        <p:txBody>
          <a:bodyPr>
            <a:noAutofit/>
          </a:bodyPr>
          <a:lstStyle/>
          <a:p>
            <a:pPr algn="ctr">
              <a:defRPr sz="6150" b="1">
                <a:solidFill>
                  <a:srgbClr val="FFFFFF"/>
                </a:solidFill>
                <a:latin typeface="DejaVu Sans"/>
                <a:ea typeface="DejaVu Sans"/>
                <a:cs typeface="DejaVu Sans"/>
              </a:defRPr>
            </a:pPr>
            <a:r>
              <a:rPr sz="6150" b="1" dirty="0">
                <a:solidFill>
                  <a:srgbClr val="FFFFFF"/>
                </a:solidFill>
                <a:latin typeface="DejaVu Sans"/>
                <a:ea typeface="DejaVu Sans"/>
                <a:cs typeface="DejaVu Sans"/>
              </a:rPr>
              <a:t>57</a:t>
            </a:r>
          </a:p>
        </p:txBody>
      </p:sp>
      <p:sp>
        <p:nvSpPr>
          <p:cNvPr id="9" name="Rectangle 8">
            <a:extLst>
              <a:ext uri="{FF2B5EF4-FFF2-40B4-BE49-F238E27FC236}">
                <a16:creationId xmlns:a16="http://schemas.microsoft.com/office/drawing/2014/main" id="{EAEFDBF4-AA62-4F1C-BF62-6D31C0797FD9}"/>
              </a:ext>
            </a:extLst>
          </p:cNvPr>
          <p:cNvSpPr>
            <a:spLocks noGrp="1"/>
          </p:cNvSpPr>
          <p:nvPr/>
        </p:nvSpPr>
        <p:spPr>
          <a:xfrm>
            <a:off x="9601200" y="3333750"/>
            <a:ext cx="2247900" cy="666750"/>
          </a:xfrm>
          <a:prstGeom prst="rect">
            <a:avLst/>
          </a:prstGeom>
          <a:noFill/>
          <a:ln w="0">
            <a:noFill/>
            <a:prstDash val="solid"/>
          </a:ln>
        </p:spPr>
        <p:txBody>
          <a:bodyPr>
            <a:noAutofit/>
          </a:bodyPr>
          <a:lstStyle/>
          <a:p>
            <a:pPr algn="ctr">
              <a:defRPr sz="1875" b="1">
                <a:solidFill>
                  <a:srgbClr val="FFFFFF"/>
                </a:solidFill>
                <a:latin typeface="DejaVu Sans"/>
                <a:ea typeface="DejaVu Sans"/>
                <a:cs typeface="DejaVu Sans"/>
              </a:defRPr>
            </a:pPr>
            <a:r>
              <a:rPr sz="1875" b="1">
                <a:solidFill>
                  <a:srgbClr val="FFFFFF"/>
                </a:solidFill>
                <a:latin typeface="DejaVu Sans"/>
                <a:ea typeface="DejaVu Sans"/>
                <a:cs typeface="DejaVu Sans"/>
              </a:rPr>
              <a:t>OIC member states</a:t>
            </a:r>
          </a:p>
        </p:txBody>
      </p:sp>
      <p:sp>
        <p:nvSpPr>
          <p:cNvPr id="10" name="Rectangle 9">
            <a:extLst>
              <a:ext uri="{FF2B5EF4-FFF2-40B4-BE49-F238E27FC236}">
                <a16:creationId xmlns:a16="http://schemas.microsoft.com/office/drawing/2014/main" id="{52D07767-7815-4D72-B29F-85AB4695EB94}"/>
              </a:ext>
            </a:extLst>
          </p:cNvPr>
          <p:cNvSpPr>
            <a:spLocks noGrp="1"/>
          </p:cNvSpPr>
          <p:nvPr/>
        </p:nvSpPr>
        <p:spPr>
          <a:xfrm>
            <a:off x="9525000" y="4572000"/>
            <a:ext cx="2381250" cy="1143000"/>
          </a:xfrm>
          <a:prstGeom prst="rect">
            <a:avLst/>
          </a:prstGeom>
          <a:noFill/>
          <a:ln w="0">
            <a:noFill/>
            <a:prstDash val="solid"/>
          </a:ln>
        </p:spPr>
        <p:txBody>
          <a:bodyPr>
            <a:noAutofit/>
          </a:bodyPr>
          <a:lstStyle/>
          <a:p>
            <a:pPr algn="ctr">
              <a:defRPr sz="1425" b="0">
                <a:solidFill>
                  <a:srgbClr val="D9E8E0"/>
                </a:solidFill>
                <a:latin typeface="DejaVu Sans"/>
                <a:ea typeface="DejaVu Sans"/>
                <a:cs typeface="DejaVu Sans"/>
              </a:defRPr>
            </a:pPr>
            <a:r>
              <a:rPr sz="1425" b="0">
                <a:solidFill>
                  <a:srgbClr val="D9E8E0"/>
                </a:solidFill>
                <a:latin typeface="DejaVu Sans"/>
                <a:ea typeface="DejaVu Sans"/>
                <a:cs typeface="DejaVu Sans"/>
              </a:rPr>
              <a:t>Alternative finance for enterprise growth, inclusion and development</a:t>
            </a:r>
          </a:p>
        </p:txBody>
      </p:sp>
    </p:spTree>
    <p:extLst>
      <p:ext uri="{BB962C8B-B14F-4D97-AF65-F5344CB8AC3E}">
        <p14:creationId xmlns:p14="http://schemas.microsoft.com/office/powerpoint/2010/main" val="18388002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BFCFA"/>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DBA506-8955-4AA7-BBA9-60C8B1FDCEC4}"/>
              </a:ext>
            </a:extLst>
          </p:cNvPr>
          <p:cNvSpPr>
            <a:spLocks noGrp="1"/>
          </p:cNvSpPr>
          <p:nvPr/>
        </p:nvSpPr>
        <p:spPr>
          <a:xfrm>
            <a:off x="0" y="0"/>
            <a:ext cx="12192000" cy="114300"/>
          </a:xfrm>
          <a:prstGeom prst="rect">
            <a:avLst/>
          </a:prstGeom>
          <a:solidFill>
            <a:srgbClr val="006B3C"/>
          </a:solidFill>
          <a:ln w="0">
            <a:noFill/>
            <a:prstDash val="solid"/>
          </a:ln>
        </p:spPr>
        <p:txBody>
          <a:bodyPr/>
          <a:lstStyle/>
          <a:p>
            <a:endParaRPr lang="en-US"/>
          </a:p>
        </p:txBody>
      </p:sp>
      <p:sp>
        <p:nvSpPr>
          <p:cNvPr id="2" name="Rectangle 1">
            <a:extLst>
              <a:ext uri="{FF2B5EF4-FFF2-40B4-BE49-F238E27FC236}">
                <a16:creationId xmlns:a16="http://schemas.microsoft.com/office/drawing/2014/main" id="{501B935F-96FE-4623-8B69-6E3BA91858FE}"/>
              </a:ext>
            </a:extLst>
          </p:cNvPr>
          <p:cNvSpPr>
            <a:spLocks noGrp="1"/>
          </p:cNvSpPr>
          <p:nvPr/>
        </p:nvSpPr>
        <p:spPr>
          <a:xfrm>
            <a:off x="685800" y="400050"/>
            <a:ext cx="9906000" cy="552450"/>
          </a:xfrm>
          <a:prstGeom prst="rect">
            <a:avLst/>
          </a:prstGeom>
          <a:noFill/>
          <a:ln w="0">
            <a:noFill/>
            <a:prstDash val="solid"/>
          </a:ln>
        </p:spPr>
        <p:txBody>
          <a:bodyPr>
            <a:noAutofit/>
          </a:bodyPr>
          <a:lstStyle/>
          <a:p>
            <a:pPr algn="l">
              <a:defRPr sz="3150" b="1">
                <a:solidFill>
                  <a:srgbClr val="073B2A"/>
                </a:solidFill>
                <a:latin typeface="DejaVu Sans"/>
                <a:ea typeface="DejaVu Sans"/>
                <a:cs typeface="DejaVu Sans"/>
              </a:defRPr>
            </a:pPr>
            <a:r>
              <a:rPr sz="3150" b="1">
                <a:solidFill>
                  <a:srgbClr val="073B2A"/>
                </a:solidFill>
                <a:latin typeface="DejaVu Sans"/>
                <a:ea typeface="DejaVu Sans"/>
                <a:cs typeface="DejaVu Sans"/>
              </a:rPr>
              <a:t>SME finance in Pakistan</a:t>
            </a:r>
          </a:p>
        </p:txBody>
      </p:sp>
      <p:sp>
        <p:nvSpPr>
          <p:cNvPr id="3" name="Rectangle 2">
            <a:extLst>
              <a:ext uri="{FF2B5EF4-FFF2-40B4-BE49-F238E27FC236}">
                <a16:creationId xmlns:a16="http://schemas.microsoft.com/office/drawing/2014/main" id="{BCDC8DA2-9074-4A02-84CD-A7CBAA2FAA57}"/>
              </a:ext>
            </a:extLst>
          </p:cNvPr>
          <p:cNvSpPr>
            <a:spLocks noGrp="1"/>
          </p:cNvSpPr>
          <p:nvPr/>
        </p:nvSpPr>
        <p:spPr>
          <a:xfrm>
            <a:off x="685800" y="981075"/>
            <a:ext cx="10572750" cy="428625"/>
          </a:xfrm>
          <a:prstGeom prst="rect">
            <a:avLst/>
          </a:prstGeom>
          <a:noFill/>
          <a:ln w="0">
            <a:noFill/>
            <a:prstDash val="solid"/>
          </a:ln>
        </p:spPr>
        <p:txBody>
          <a:bodyPr>
            <a:noAutofit/>
          </a:bodyPr>
          <a:lstStyle/>
          <a:p>
            <a:pPr algn="l">
              <a:defRPr sz="1575" b="0">
                <a:solidFill>
                  <a:srgbClr val="637168"/>
                </a:solidFill>
                <a:latin typeface="DejaVu Sans"/>
                <a:ea typeface="DejaVu Sans"/>
                <a:cs typeface="DejaVu Sans"/>
              </a:defRPr>
            </a:pPr>
            <a:r>
              <a:rPr sz="1575" b="0">
                <a:solidFill>
                  <a:srgbClr val="637168"/>
                </a:solidFill>
                <a:latin typeface="DejaVu Sans"/>
                <a:ea typeface="DejaVu Sans"/>
                <a:cs typeface="DejaVu Sans"/>
              </a:rPr>
              <a:t>Outstanding finance rose 31.2% year on year to June 2026, supported by targeted policy measures</a:t>
            </a:r>
          </a:p>
        </p:txBody>
      </p:sp>
      <p:sp>
        <p:nvSpPr>
          <p:cNvPr id="4" name="Straight Connector 3">
            <a:extLst>
              <a:ext uri="{FF2B5EF4-FFF2-40B4-BE49-F238E27FC236}">
                <a16:creationId xmlns:a16="http://schemas.microsoft.com/office/drawing/2014/main" id="{76D71508-7363-4AEC-A9B7-AC87F931EC4B}"/>
              </a:ext>
            </a:extLst>
          </p:cNvPr>
          <p:cNvSpPr>
            <a:spLocks noGrp="1"/>
          </p:cNvSpPr>
          <p:nvPr/>
        </p:nvSpPr>
        <p:spPr>
          <a:xfrm>
            <a:off x="685800" y="6438900"/>
            <a:ext cx="10820400" cy="0"/>
          </a:xfrm>
          <a:prstGeom prst="line">
            <a:avLst/>
          </a:prstGeom>
          <a:noFill/>
          <a:ln w="9525">
            <a:solidFill>
              <a:srgbClr val="CED8D1"/>
            </a:solidFill>
            <a:prstDash val="solid"/>
          </a:ln>
        </p:spPr>
        <p:txBody>
          <a:bodyPr/>
          <a:lstStyle/>
          <a:p>
            <a:endParaRPr lang="en-US"/>
          </a:p>
        </p:txBody>
      </p:sp>
      <p:sp>
        <p:nvSpPr>
          <p:cNvPr id="5" name="Rectangle 4">
            <a:extLst>
              <a:ext uri="{FF2B5EF4-FFF2-40B4-BE49-F238E27FC236}">
                <a16:creationId xmlns:a16="http://schemas.microsoft.com/office/drawing/2014/main" id="{E81F6D96-5561-40D6-BC3D-811EF01AF525}"/>
              </a:ext>
            </a:extLst>
          </p:cNvPr>
          <p:cNvSpPr>
            <a:spLocks noGrp="1"/>
          </p:cNvSpPr>
          <p:nvPr/>
        </p:nvSpPr>
        <p:spPr>
          <a:xfrm>
            <a:off x="685800" y="6515100"/>
            <a:ext cx="9906000" cy="209550"/>
          </a:xfrm>
          <a:prstGeom prst="rect">
            <a:avLst/>
          </a:prstGeom>
          <a:noFill/>
          <a:ln w="0">
            <a:noFill/>
            <a:prstDash val="solid"/>
          </a:ln>
        </p:spPr>
        <p:txBody>
          <a:bodyPr>
            <a:noAutofit/>
          </a:bodyPr>
          <a:lstStyle/>
          <a:p>
            <a:endParaRPr/>
          </a:p>
        </p:txBody>
      </p:sp>
      <p:sp>
        <p:nvSpPr>
          <p:cNvPr id="6" name="Rectangle 5">
            <a:extLst>
              <a:ext uri="{FF2B5EF4-FFF2-40B4-BE49-F238E27FC236}">
                <a16:creationId xmlns:a16="http://schemas.microsoft.com/office/drawing/2014/main" id="{9C9D9F89-4F62-477D-9A8E-1BC5C1ED3B79}"/>
              </a:ext>
            </a:extLst>
          </p:cNvPr>
          <p:cNvSpPr>
            <a:spLocks noGrp="1"/>
          </p:cNvSpPr>
          <p:nvPr/>
        </p:nvSpPr>
        <p:spPr>
          <a:xfrm>
            <a:off x="10991850" y="6486525"/>
            <a:ext cx="514350" cy="228600"/>
          </a:xfrm>
          <a:prstGeom prst="rect">
            <a:avLst/>
          </a:prstGeom>
          <a:noFill/>
          <a:ln w="0">
            <a:noFill/>
            <a:prstDash val="solid"/>
          </a:ln>
        </p:spPr>
        <p:txBody>
          <a:bodyPr>
            <a:noAutofit/>
          </a:bodyPr>
          <a:lstStyle/>
          <a:p>
            <a:pPr algn="r">
              <a:defRPr sz="975" b="1">
                <a:solidFill>
                  <a:srgbClr val="006B3C"/>
                </a:solidFill>
                <a:latin typeface="DejaVu Sans"/>
                <a:ea typeface="DejaVu Sans"/>
                <a:cs typeface="DejaVu Sans"/>
              </a:defRPr>
            </a:pPr>
            <a:r>
              <a:rPr sz="975" b="1">
                <a:solidFill>
                  <a:srgbClr val="006B3C"/>
                </a:solidFill>
                <a:latin typeface="DejaVu Sans"/>
                <a:ea typeface="DejaVu Sans"/>
                <a:cs typeface="DejaVu Sans"/>
              </a:rPr>
              <a:t>3</a:t>
            </a:r>
          </a:p>
        </p:txBody>
      </p:sp>
      <p:sp>
        <p:nvSpPr>
          <p:cNvPr id="7" name="Rectangle 6">
            <a:extLst>
              <a:ext uri="{FF2B5EF4-FFF2-40B4-BE49-F238E27FC236}">
                <a16:creationId xmlns:a16="http://schemas.microsoft.com/office/drawing/2014/main" id="{E02C94A0-F1A0-4378-8B32-D65C732AFD3C}"/>
              </a:ext>
            </a:extLst>
          </p:cNvPr>
          <p:cNvSpPr>
            <a:spLocks noGrp="1"/>
          </p:cNvSpPr>
          <p:nvPr/>
        </p:nvSpPr>
        <p:spPr>
          <a:xfrm>
            <a:off x="762000" y="1562100"/>
            <a:ext cx="4857750" cy="361950"/>
          </a:xfrm>
          <a:prstGeom prst="rect">
            <a:avLst/>
          </a:prstGeom>
          <a:noFill/>
          <a:ln w="0">
            <a:noFill/>
            <a:prstDash val="solid"/>
          </a:ln>
        </p:spPr>
        <p:txBody>
          <a:bodyPr>
            <a:noAutofit/>
          </a:bodyPr>
          <a:lstStyle/>
          <a:p>
            <a:pPr algn="l">
              <a:defRPr sz="1800" b="1">
                <a:solidFill>
                  <a:srgbClr val="073B2A"/>
                </a:solidFill>
                <a:latin typeface="DejaVu Sans"/>
                <a:ea typeface="DejaVu Sans"/>
                <a:cs typeface="DejaVu Sans"/>
              </a:defRPr>
            </a:pPr>
            <a:r>
              <a:rPr sz="1800" b="1">
                <a:solidFill>
                  <a:srgbClr val="073B2A"/>
                </a:solidFill>
                <a:latin typeface="DejaVu Sans"/>
                <a:ea typeface="DejaVu Sans"/>
                <a:cs typeface="DejaVu Sans"/>
              </a:rPr>
              <a:t>Outstanding SME finance</a:t>
            </a:r>
          </a:p>
        </p:txBody>
      </p:sp>
      <p:graphicFrame>
        <p:nvGraphicFramePr>
          <p:cNvPr id="23" name="Chart"/>
          <p:cNvGraphicFramePr/>
          <p:nvPr/>
        </p:nvGraphicFramePr>
        <p:xfrm>
          <a:off x="666750" y="1952625"/>
          <a:ext cx="5191125" cy="3000375"/>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8">
            <a:extLst>
              <a:ext uri="{FF2B5EF4-FFF2-40B4-BE49-F238E27FC236}">
                <a16:creationId xmlns:a16="http://schemas.microsoft.com/office/drawing/2014/main" id="{E7F8C122-DC05-43DF-8140-51A9F66501DF}"/>
              </a:ext>
            </a:extLst>
          </p:cNvPr>
          <p:cNvSpPr>
            <a:spLocks noGrp="1"/>
          </p:cNvSpPr>
          <p:nvPr/>
        </p:nvSpPr>
        <p:spPr>
          <a:xfrm>
            <a:off x="647700" y="4572000"/>
            <a:ext cx="5257800" cy="419100"/>
          </a:xfrm>
          <a:prstGeom prst="rect">
            <a:avLst/>
          </a:prstGeom>
          <a:solidFill>
            <a:srgbClr val="FBFCFA"/>
          </a:solidFill>
          <a:ln w="0">
            <a:noFill/>
            <a:prstDash val="solid"/>
          </a:ln>
        </p:spPr>
        <p:txBody>
          <a:bodyPr/>
          <a:lstStyle/>
          <a:p>
            <a:endParaRPr lang="en-US"/>
          </a:p>
        </p:txBody>
      </p:sp>
      <p:sp>
        <p:nvSpPr>
          <p:cNvPr id="10" name="Rectangle 9">
            <a:extLst>
              <a:ext uri="{FF2B5EF4-FFF2-40B4-BE49-F238E27FC236}">
                <a16:creationId xmlns:a16="http://schemas.microsoft.com/office/drawing/2014/main" id="{8C63EED6-20D7-4339-872B-2CF22E9203AA}"/>
              </a:ext>
            </a:extLst>
          </p:cNvPr>
          <p:cNvSpPr>
            <a:spLocks noGrp="1"/>
          </p:cNvSpPr>
          <p:nvPr/>
        </p:nvSpPr>
        <p:spPr>
          <a:xfrm>
            <a:off x="819150" y="5191125"/>
            <a:ext cx="2190750" cy="476250"/>
          </a:xfrm>
          <a:prstGeom prst="rect">
            <a:avLst/>
          </a:prstGeom>
          <a:noFill/>
          <a:ln w="0">
            <a:noFill/>
            <a:prstDash val="solid"/>
          </a:ln>
        </p:spPr>
        <p:txBody>
          <a:bodyPr>
            <a:noAutofit/>
          </a:bodyPr>
          <a:lstStyle/>
          <a:p>
            <a:pPr algn="l">
              <a:defRPr sz="2700" b="1">
                <a:solidFill>
                  <a:srgbClr val="073B2A"/>
                </a:solidFill>
                <a:latin typeface="DejaVu Sans"/>
                <a:ea typeface="DejaVu Sans"/>
                <a:cs typeface="DejaVu Sans"/>
              </a:defRPr>
            </a:pPr>
            <a:r>
              <a:rPr sz="2700" b="1">
                <a:solidFill>
                  <a:srgbClr val="073B2A"/>
                </a:solidFill>
                <a:latin typeface="DejaVu Sans"/>
                <a:ea typeface="DejaVu Sans"/>
                <a:cs typeface="DejaVu Sans"/>
              </a:rPr>
              <a:t>319,166</a:t>
            </a:r>
          </a:p>
        </p:txBody>
      </p:sp>
      <p:sp>
        <p:nvSpPr>
          <p:cNvPr id="11" name="Rectangle 10">
            <a:extLst>
              <a:ext uri="{FF2B5EF4-FFF2-40B4-BE49-F238E27FC236}">
                <a16:creationId xmlns:a16="http://schemas.microsoft.com/office/drawing/2014/main" id="{B548127F-D629-47C6-8EF3-631704D4AF41}"/>
              </a:ext>
            </a:extLst>
          </p:cNvPr>
          <p:cNvSpPr>
            <a:spLocks noGrp="1"/>
          </p:cNvSpPr>
          <p:nvPr/>
        </p:nvSpPr>
        <p:spPr>
          <a:xfrm>
            <a:off x="819150" y="5648325"/>
            <a:ext cx="2381250" cy="333375"/>
          </a:xfrm>
          <a:prstGeom prst="rect">
            <a:avLst/>
          </a:prstGeom>
          <a:noFill/>
          <a:ln w="0">
            <a:noFill/>
            <a:prstDash val="solid"/>
          </a:ln>
        </p:spPr>
        <p:txBody>
          <a:bodyPr>
            <a:noAutofit/>
          </a:bodyPr>
          <a:lstStyle/>
          <a:p>
            <a:pPr algn="l">
              <a:defRPr sz="1313" b="0">
                <a:solidFill>
                  <a:srgbClr val="637168"/>
                </a:solidFill>
                <a:latin typeface="DejaVu Sans"/>
                <a:ea typeface="DejaVu Sans"/>
                <a:cs typeface="DejaVu Sans"/>
              </a:defRPr>
            </a:pPr>
            <a:r>
              <a:rPr sz="1313" b="0">
                <a:solidFill>
                  <a:srgbClr val="637168"/>
                </a:solidFill>
                <a:latin typeface="DejaVu Sans"/>
                <a:ea typeface="DejaVu Sans"/>
                <a:cs typeface="DejaVu Sans"/>
              </a:rPr>
              <a:t>SME borrowers at June 2026</a:t>
            </a:r>
          </a:p>
        </p:txBody>
      </p:sp>
      <p:sp>
        <p:nvSpPr>
          <p:cNvPr id="12" name="Rectangle 11">
            <a:extLst>
              <a:ext uri="{FF2B5EF4-FFF2-40B4-BE49-F238E27FC236}">
                <a16:creationId xmlns:a16="http://schemas.microsoft.com/office/drawing/2014/main" id="{B1D4E0AE-D10D-42F7-99A3-061B1F5013F1}"/>
              </a:ext>
            </a:extLst>
          </p:cNvPr>
          <p:cNvSpPr>
            <a:spLocks noGrp="1"/>
          </p:cNvSpPr>
          <p:nvPr/>
        </p:nvSpPr>
        <p:spPr>
          <a:xfrm>
            <a:off x="3571874" y="5191125"/>
            <a:ext cx="2190749" cy="476250"/>
          </a:xfrm>
          <a:prstGeom prst="rect">
            <a:avLst/>
          </a:prstGeom>
          <a:noFill/>
          <a:ln w="0">
            <a:noFill/>
            <a:prstDash val="solid"/>
          </a:ln>
        </p:spPr>
        <p:txBody>
          <a:bodyPr>
            <a:noAutofit/>
          </a:bodyPr>
          <a:lstStyle/>
          <a:p>
            <a:pPr algn="l">
              <a:defRPr sz="2700" b="1">
                <a:solidFill>
                  <a:srgbClr val="C9A227"/>
                </a:solidFill>
                <a:latin typeface="DejaVu Sans"/>
                <a:ea typeface="DejaVu Sans"/>
                <a:cs typeface="DejaVu Sans"/>
              </a:defRPr>
            </a:pPr>
            <a:r>
              <a:rPr sz="2700" b="1">
                <a:solidFill>
                  <a:srgbClr val="C9A227"/>
                </a:solidFill>
                <a:latin typeface="DejaVu Sans"/>
                <a:ea typeface="DejaVu Sans"/>
                <a:cs typeface="DejaVu Sans"/>
              </a:rPr>
              <a:t>+15.4%</a:t>
            </a:r>
          </a:p>
        </p:txBody>
      </p:sp>
      <p:sp>
        <p:nvSpPr>
          <p:cNvPr id="13" name="Rectangle 12">
            <a:extLst>
              <a:ext uri="{FF2B5EF4-FFF2-40B4-BE49-F238E27FC236}">
                <a16:creationId xmlns:a16="http://schemas.microsoft.com/office/drawing/2014/main" id="{61F42D59-04D9-4E93-B855-D287624B9060}"/>
              </a:ext>
            </a:extLst>
          </p:cNvPr>
          <p:cNvSpPr>
            <a:spLocks noGrp="1"/>
          </p:cNvSpPr>
          <p:nvPr/>
        </p:nvSpPr>
        <p:spPr>
          <a:xfrm>
            <a:off x="3571875" y="5648325"/>
            <a:ext cx="2000250" cy="333375"/>
          </a:xfrm>
          <a:prstGeom prst="rect">
            <a:avLst/>
          </a:prstGeom>
          <a:noFill/>
          <a:ln w="0">
            <a:noFill/>
            <a:prstDash val="solid"/>
          </a:ln>
        </p:spPr>
        <p:txBody>
          <a:bodyPr>
            <a:noAutofit/>
          </a:bodyPr>
          <a:lstStyle/>
          <a:p>
            <a:pPr algn="l">
              <a:defRPr sz="1313" b="0">
                <a:solidFill>
                  <a:srgbClr val="637168"/>
                </a:solidFill>
                <a:latin typeface="DejaVu Sans"/>
                <a:ea typeface="DejaVu Sans"/>
                <a:cs typeface="DejaVu Sans"/>
              </a:defRPr>
            </a:pPr>
            <a:r>
              <a:rPr sz="1313" b="0" dirty="0">
                <a:solidFill>
                  <a:srgbClr val="637168"/>
                </a:solidFill>
                <a:latin typeface="DejaVu Sans"/>
                <a:ea typeface="DejaVu Sans"/>
                <a:cs typeface="DejaVu Sans"/>
              </a:rPr>
              <a:t>borrower growth year on year</a:t>
            </a:r>
          </a:p>
        </p:txBody>
      </p:sp>
      <p:sp>
        <p:nvSpPr>
          <p:cNvPr id="14" name="Rectangle 13">
            <a:extLst>
              <a:ext uri="{FF2B5EF4-FFF2-40B4-BE49-F238E27FC236}">
                <a16:creationId xmlns:a16="http://schemas.microsoft.com/office/drawing/2014/main" id="{1DF5C3AF-74A2-4F8D-8D51-0A030E6B91C5}"/>
              </a:ext>
            </a:extLst>
          </p:cNvPr>
          <p:cNvSpPr>
            <a:spLocks noGrp="1"/>
          </p:cNvSpPr>
          <p:nvPr/>
        </p:nvSpPr>
        <p:spPr>
          <a:xfrm>
            <a:off x="6419850" y="1562100"/>
            <a:ext cx="4762500" cy="400050"/>
          </a:xfrm>
          <a:prstGeom prst="rect">
            <a:avLst/>
          </a:prstGeom>
          <a:noFill/>
          <a:ln w="0">
            <a:noFill/>
            <a:prstDash val="solid"/>
          </a:ln>
        </p:spPr>
        <p:txBody>
          <a:bodyPr>
            <a:noAutofit/>
          </a:bodyPr>
          <a:lstStyle/>
          <a:p>
            <a:pPr algn="l">
              <a:defRPr sz="1950" b="1">
                <a:solidFill>
                  <a:srgbClr val="073B2A"/>
                </a:solidFill>
                <a:latin typeface="DejaVu Sans"/>
                <a:ea typeface="DejaVu Sans"/>
                <a:cs typeface="DejaVu Sans"/>
              </a:defRPr>
            </a:pPr>
            <a:r>
              <a:rPr sz="1950" b="1">
                <a:solidFill>
                  <a:srgbClr val="073B2A"/>
                </a:solidFill>
                <a:latin typeface="DejaVu Sans"/>
                <a:ea typeface="DejaVu Sans"/>
                <a:cs typeface="DejaVu Sans"/>
              </a:rPr>
              <a:t>Policy measures</a:t>
            </a:r>
          </a:p>
        </p:txBody>
      </p:sp>
      <p:sp>
        <p:nvSpPr>
          <p:cNvPr id="15" name="Rectangle 14">
            <a:extLst>
              <a:ext uri="{FF2B5EF4-FFF2-40B4-BE49-F238E27FC236}">
                <a16:creationId xmlns:a16="http://schemas.microsoft.com/office/drawing/2014/main" id="{68B8DB8D-DDD9-47D2-BD37-CB13EE31EA71}"/>
              </a:ext>
            </a:extLst>
          </p:cNvPr>
          <p:cNvSpPr>
            <a:spLocks noGrp="1"/>
          </p:cNvSpPr>
          <p:nvPr/>
        </p:nvSpPr>
        <p:spPr>
          <a:xfrm>
            <a:off x="6362700" y="2047875"/>
            <a:ext cx="4953000" cy="3962400"/>
          </a:xfrm>
          <a:prstGeom prst="rect">
            <a:avLst/>
          </a:prstGeom>
          <a:noFill/>
          <a:ln w="0">
            <a:noFill/>
            <a:prstDash val="solid"/>
          </a:ln>
        </p:spPr>
        <p:txBody>
          <a:bodyPr>
            <a:noAutofit/>
          </a:bodyPr>
          <a:lstStyle/>
          <a:p>
            <a:pPr marL="228600" indent="-114300" algn="l">
              <a:spcAft>
                <a:spcPts val="900"/>
              </a:spcAft>
              <a:buChar char="•"/>
              <a:defRPr sz="1463" b="0">
                <a:solidFill>
                  <a:srgbClr val="17211B"/>
                </a:solidFill>
                <a:latin typeface="DejaVu Sans"/>
                <a:ea typeface="DejaVu Sans"/>
                <a:cs typeface="DejaVu Sans"/>
              </a:defRPr>
            </a:pPr>
            <a:r>
              <a:rPr sz="1463" b="0" dirty="0">
                <a:solidFill>
                  <a:srgbClr val="17211B"/>
                </a:solidFill>
                <a:latin typeface="DejaVu Sans"/>
                <a:ea typeface="DejaVu Sans"/>
                <a:cs typeface="DejaVu Sans"/>
              </a:rPr>
              <a:t>Government risk coverage provides 20% first-loss protection for small enterprises and 10% for medium enterprises.</a:t>
            </a:r>
          </a:p>
          <a:p>
            <a:pPr marL="228600" indent="-114300" algn="l">
              <a:spcAft>
                <a:spcPts val="900"/>
              </a:spcAft>
              <a:buChar char="•"/>
              <a:defRPr sz="1463" b="0">
                <a:solidFill>
                  <a:srgbClr val="17211B"/>
                </a:solidFill>
                <a:latin typeface="DejaVu Sans"/>
                <a:ea typeface="DejaVu Sans"/>
                <a:cs typeface="DejaVu Sans"/>
              </a:defRPr>
            </a:pPr>
            <a:r>
              <a:rPr sz="1463" b="0" dirty="0">
                <a:solidFill>
                  <a:srgbClr val="17211B"/>
                </a:solidFill>
                <a:latin typeface="DejaVu Sans"/>
                <a:ea typeface="DejaVu Sans"/>
                <a:cs typeface="DejaVu Sans"/>
              </a:rPr>
              <a:t>Per-party exposure limits allow up to PKR 100 million for SEs and PKR 500 million for MEs.</a:t>
            </a:r>
          </a:p>
          <a:p>
            <a:pPr marL="228600" indent="-114300" algn="l">
              <a:spcAft>
                <a:spcPts val="900"/>
              </a:spcAft>
              <a:buChar char="•"/>
              <a:defRPr sz="1463" b="0">
                <a:solidFill>
                  <a:srgbClr val="17211B"/>
                </a:solidFill>
                <a:latin typeface="DejaVu Sans"/>
                <a:ea typeface="DejaVu Sans"/>
                <a:cs typeface="DejaVu Sans"/>
              </a:defRPr>
            </a:pPr>
            <a:r>
              <a:rPr sz="1463" b="0" dirty="0">
                <a:solidFill>
                  <a:srgbClr val="17211B"/>
                </a:solidFill>
                <a:latin typeface="DejaVu Sans"/>
                <a:ea typeface="DejaVu Sans"/>
                <a:cs typeface="DejaVu Sans"/>
              </a:rPr>
              <a:t>Banks must build supply-chain finance functions and offer digital solutions.</a:t>
            </a:r>
          </a:p>
          <a:p>
            <a:pPr marL="228600" indent="-114300" algn="l">
              <a:spcAft>
                <a:spcPts val="900"/>
              </a:spcAft>
              <a:buChar char="•"/>
              <a:defRPr sz="1463" b="0">
                <a:solidFill>
                  <a:srgbClr val="17211B"/>
                </a:solidFill>
                <a:latin typeface="DejaVu Sans"/>
                <a:ea typeface="DejaVu Sans"/>
                <a:cs typeface="DejaVu Sans"/>
              </a:defRPr>
            </a:pPr>
            <a:r>
              <a:rPr sz="1463" b="0" dirty="0">
                <a:solidFill>
                  <a:srgbClr val="17211B"/>
                </a:solidFill>
                <a:latin typeface="DejaVu Sans"/>
                <a:ea typeface="DejaVu Sans"/>
                <a:cs typeface="DejaVu Sans"/>
              </a:rPr>
              <a:t>Revised SME Prudential Regulations </a:t>
            </a:r>
            <a:r>
              <a:rPr lang="en-US" sz="1463" b="0" dirty="0">
                <a:solidFill>
                  <a:srgbClr val="17211B"/>
                </a:solidFill>
                <a:latin typeface="DejaVu Sans"/>
                <a:ea typeface="DejaVu Sans"/>
                <a:cs typeface="DejaVu Sans"/>
              </a:rPr>
              <a:t>implemented </a:t>
            </a:r>
            <a:r>
              <a:rPr lang="en-US" sz="1463" b="0" dirty="0" err="1">
                <a:solidFill>
                  <a:srgbClr val="17211B"/>
                </a:solidFill>
                <a:latin typeface="DejaVu Sans"/>
                <a:ea typeface="DejaVu Sans"/>
                <a:cs typeface="DejaVu Sans"/>
              </a:rPr>
              <a:t>w.e.f</a:t>
            </a:r>
            <a:r>
              <a:rPr sz="1463" b="0" dirty="0">
                <a:solidFill>
                  <a:srgbClr val="17211B"/>
                </a:solidFill>
                <a:latin typeface="DejaVu Sans"/>
                <a:ea typeface="DejaVu Sans"/>
                <a:cs typeface="DejaVu Sans"/>
              </a:rPr>
              <a:t> January 1, 2026.</a:t>
            </a:r>
          </a:p>
          <a:p>
            <a:pPr marL="228600" indent="-114300" algn="l">
              <a:spcAft>
                <a:spcPts val="900"/>
              </a:spcAft>
              <a:buChar char="•"/>
              <a:defRPr sz="1463" b="0">
                <a:solidFill>
                  <a:srgbClr val="17211B"/>
                </a:solidFill>
                <a:latin typeface="DejaVu Sans"/>
                <a:ea typeface="DejaVu Sans"/>
                <a:cs typeface="DejaVu Sans"/>
              </a:defRPr>
            </a:pPr>
            <a:r>
              <a:rPr sz="1463" b="0" dirty="0">
                <a:solidFill>
                  <a:srgbClr val="17211B"/>
                </a:solidFill>
                <a:latin typeface="DejaVu Sans"/>
                <a:ea typeface="DejaVu Sans"/>
                <a:cs typeface="DejaVu Sans"/>
              </a:rPr>
              <a:t>From July 2026, annual sales define micro enterprises up to PKR 30 million, small enterprises above PKR 30 million to PKR 400 million, and medium enterprises above PKR 400 million to PKR 2 billion.</a:t>
            </a:r>
          </a:p>
        </p:txBody>
      </p:sp>
    </p:spTree>
    <p:extLst>
      <p:ext uri="{BB962C8B-B14F-4D97-AF65-F5344CB8AC3E}">
        <p14:creationId xmlns:p14="http://schemas.microsoft.com/office/powerpoint/2010/main" val="577071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DBEB7-17BE-73B7-167C-64240AD63CE6}"/>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EA80E416-D9B5-86D0-067C-A05EB2F8EAEC}"/>
              </a:ext>
            </a:extLst>
          </p:cNvPr>
          <p:cNvSpPr>
            <a:spLocks noGrp="1"/>
          </p:cNvSpPr>
          <p:nvPr/>
        </p:nvSpPr>
        <p:spPr>
          <a:xfrm>
            <a:off x="0" y="0"/>
            <a:ext cx="12192000" cy="114300"/>
          </a:xfrm>
          <a:prstGeom prst="rect">
            <a:avLst/>
          </a:prstGeom>
          <a:solidFill>
            <a:srgbClr val="006B3C"/>
          </a:solidFill>
          <a:ln w="0">
            <a:noFill/>
            <a:prstDash val="solid"/>
          </a:ln>
        </p:spPr>
        <p:txBody>
          <a:bodyPr/>
          <a:lstStyle/>
          <a:p>
            <a:endParaRPr lang="en-US"/>
          </a:p>
        </p:txBody>
      </p:sp>
      <p:sp>
        <p:nvSpPr>
          <p:cNvPr id="4" name="Straight Connector 3">
            <a:extLst>
              <a:ext uri="{FF2B5EF4-FFF2-40B4-BE49-F238E27FC236}">
                <a16:creationId xmlns:a16="http://schemas.microsoft.com/office/drawing/2014/main" id="{7A624700-168C-44C7-7079-F94CCB2563EC}"/>
              </a:ext>
            </a:extLst>
          </p:cNvPr>
          <p:cNvSpPr>
            <a:spLocks noGrp="1"/>
          </p:cNvSpPr>
          <p:nvPr/>
        </p:nvSpPr>
        <p:spPr>
          <a:xfrm>
            <a:off x="685800" y="6438900"/>
            <a:ext cx="10820400" cy="0"/>
          </a:xfrm>
          <a:prstGeom prst="line">
            <a:avLst/>
          </a:prstGeom>
          <a:noFill/>
          <a:ln w="9525">
            <a:solidFill>
              <a:srgbClr val="CED8D1"/>
            </a:solidFill>
            <a:prstDash val="solid"/>
          </a:ln>
        </p:spPr>
        <p:txBody>
          <a:bodyPr/>
          <a:lstStyle/>
          <a:p>
            <a:endParaRPr lang="en-US"/>
          </a:p>
        </p:txBody>
      </p:sp>
      <p:sp>
        <p:nvSpPr>
          <p:cNvPr id="5" name="Rectangle 4">
            <a:extLst>
              <a:ext uri="{FF2B5EF4-FFF2-40B4-BE49-F238E27FC236}">
                <a16:creationId xmlns:a16="http://schemas.microsoft.com/office/drawing/2014/main" id="{EB3839B2-C42E-FC15-8940-292CFA748ED5}"/>
              </a:ext>
            </a:extLst>
          </p:cNvPr>
          <p:cNvSpPr>
            <a:spLocks noGrp="1"/>
          </p:cNvSpPr>
          <p:nvPr/>
        </p:nvSpPr>
        <p:spPr>
          <a:xfrm>
            <a:off x="685800" y="6515100"/>
            <a:ext cx="9906000" cy="209550"/>
          </a:xfrm>
          <a:prstGeom prst="rect">
            <a:avLst/>
          </a:prstGeom>
          <a:noFill/>
          <a:ln w="0">
            <a:noFill/>
            <a:prstDash val="solid"/>
          </a:ln>
        </p:spPr>
        <p:txBody>
          <a:bodyPr>
            <a:noAutofit/>
          </a:bodyPr>
          <a:lstStyle/>
          <a:p>
            <a:endParaRPr/>
          </a:p>
        </p:txBody>
      </p:sp>
      <p:sp>
        <p:nvSpPr>
          <p:cNvPr id="6" name="Rectangle 5">
            <a:extLst>
              <a:ext uri="{FF2B5EF4-FFF2-40B4-BE49-F238E27FC236}">
                <a16:creationId xmlns:a16="http://schemas.microsoft.com/office/drawing/2014/main" id="{5081132A-40BD-8DA1-7F65-F1832F3EF430}"/>
              </a:ext>
            </a:extLst>
          </p:cNvPr>
          <p:cNvSpPr>
            <a:spLocks noGrp="1"/>
          </p:cNvSpPr>
          <p:nvPr/>
        </p:nvSpPr>
        <p:spPr>
          <a:xfrm>
            <a:off x="10991850" y="6486525"/>
            <a:ext cx="514350" cy="228600"/>
          </a:xfrm>
          <a:prstGeom prst="rect">
            <a:avLst/>
          </a:prstGeom>
          <a:noFill/>
          <a:ln w="0">
            <a:noFill/>
            <a:prstDash val="solid"/>
          </a:ln>
        </p:spPr>
        <p:txBody>
          <a:bodyPr>
            <a:noAutofit/>
          </a:bodyPr>
          <a:lstStyle/>
          <a:p>
            <a:pPr algn="r">
              <a:defRPr sz="975" b="1">
                <a:solidFill>
                  <a:srgbClr val="006B3C"/>
                </a:solidFill>
                <a:latin typeface="DejaVu Sans"/>
                <a:ea typeface="DejaVu Sans"/>
                <a:cs typeface="DejaVu Sans"/>
              </a:defRPr>
            </a:pPr>
            <a:r>
              <a:rPr sz="975" b="1">
                <a:solidFill>
                  <a:srgbClr val="006B3C"/>
                </a:solidFill>
                <a:latin typeface="DejaVu Sans"/>
                <a:ea typeface="DejaVu Sans"/>
                <a:cs typeface="DejaVu Sans"/>
              </a:rPr>
              <a:t>3</a:t>
            </a:r>
          </a:p>
        </p:txBody>
      </p:sp>
      <p:sp>
        <p:nvSpPr>
          <p:cNvPr id="8" name="TextBox 7"/>
          <p:cNvSpPr txBox="1"/>
          <p:nvPr/>
        </p:nvSpPr>
        <p:spPr>
          <a:xfrm>
            <a:off x="594360" y="566928"/>
            <a:ext cx="9875520" cy="584775"/>
          </a:xfrm>
          <a:prstGeom prst="rect">
            <a:avLst/>
          </a:prstGeom>
          <a:noFill/>
        </p:spPr>
        <p:txBody>
          <a:bodyPr wrap="square" anchor="t">
            <a:spAutoFit/>
          </a:bodyPr>
          <a:lstStyle/>
          <a:p>
            <a:pPr algn="l"/>
            <a:r>
              <a:rPr sz="3200" b="1" dirty="0">
                <a:solidFill>
                  <a:srgbClr val="204513"/>
                </a:solidFill>
                <a:latin typeface="Aptos Display"/>
              </a:rPr>
              <a:t>SBP Strategy for Promoting SME Financing</a:t>
            </a:r>
          </a:p>
        </p:txBody>
      </p:sp>
      <p:sp>
        <p:nvSpPr>
          <p:cNvPr id="17" name="Rectangle 16"/>
          <p:cNvSpPr/>
          <p:nvPr/>
        </p:nvSpPr>
        <p:spPr>
          <a:xfrm>
            <a:off x="594360" y="1161288"/>
            <a:ext cx="11000232" cy="10972"/>
          </a:xfrm>
          <a:prstGeom prst="rect">
            <a:avLst/>
          </a:prstGeom>
          <a:solidFill>
            <a:srgbClr val="DAE1E8"/>
          </a:solidFill>
          <a:ln>
            <a:solidFill>
              <a:srgbClr val="DAE1E8"/>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8" name="Rounded Rectangle 6"/>
          <p:cNvSpPr/>
          <p:nvPr/>
        </p:nvSpPr>
        <p:spPr>
          <a:xfrm>
            <a:off x="658368" y="1481328"/>
            <a:ext cx="5074920" cy="960120"/>
          </a:xfrm>
          <a:prstGeom prst="roundRect">
            <a:avLst/>
          </a:prstGeom>
          <a:solidFill>
            <a:srgbClr val="FFFFFF"/>
          </a:solidFill>
          <a:ln>
            <a:solidFill>
              <a:srgbClr val="DAE1E8"/>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9" name="Rectangle 18"/>
          <p:cNvSpPr/>
          <p:nvPr/>
        </p:nvSpPr>
        <p:spPr>
          <a:xfrm>
            <a:off x="658368" y="1481328"/>
            <a:ext cx="54864" cy="960120"/>
          </a:xfrm>
          <a:prstGeom prst="rect">
            <a:avLst/>
          </a:prstGeom>
          <a:solidFill>
            <a:srgbClr val="008489"/>
          </a:solidFill>
          <a:ln>
            <a:solidFill>
              <a:srgbClr val="008489"/>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0" name="Oval 19"/>
          <p:cNvSpPr/>
          <p:nvPr/>
        </p:nvSpPr>
        <p:spPr>
          <a:xfrm>
            <a:off x="859536" y="1664208"/>
            <a:ext cx="347472" cy="347472"/>
          </a:xfrm>
          <a:prstGeom prst="ellipse">
            <a:avLst/>
          </a:prstGeom>
          <a:solidFill>
            <a:srgbClr val="008489"/>
          </a:solidFill>
          <a:ln>
            <a:solidFill>
              <a:srgbClr val="008489"/>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1" name="TextBox 20"/>
          <p:cNvSpPr txBox="1"/>
          <p:nvPr/>
        </p:nvSpPr>
        <p:spPr>
          <a:xfrm>
            <a:off x="859536" y="1746504"/>
            <a:ext cx="347472" cy="137160"/>
          </a:xfrm>
          <a:prstGeom prst="rect">
            <a:avLst/>
          </a:prstGeom>
          <a:noFill/>
        </p:spPr>
        <p:txBody>
          <a:bodyPr wrap="square" anchor="t">
            <a:spAutoFit/>
          </a:bodyPr>
          <a:lstStyle/>
          <a:p>
            <a:pPr algn="ctr"/>
            <a:r>
              <a:rPr sz="1200" b="1">
                <a:solidFill>
                  <a:srgbClr val="2D3741"/>
                </a:solidFill>
                <a:latin typeface="Aptos"/>
              </a:rPr>
              <a:t>1</a:t>
            </a:r>
          </a:p>
        </p:txBody>
      </p:sp>
      <p:sp>
        <p:nvSpPr>
          <p:cNvPr id="22" name="TextBox 21"/>
          <p:cNvSpPr txBox="1"/>
          <p:nvPr/>
        </p:nvSpPr>
        <p:spPr>
          <a:xfrm>
            <a:off x="1316736" y="1664208"/>
            <a:ext cx="4233672" cy="320040"/>
          </a:xfrm>
          <a:prstGeom prst="rect">
            <a:avLst/>
          </a:prstGeom>
          <a:noFill/>
        </p:spPr>
        <p:txBody>
          <a:bodyPr wrap="square" anchor="t">
            <a:spAutoFit/>
          </a:bodyPr>
          <a:lstStyle/>
          <a:p>
            <a:pPr algn="l"/>
            <a:r>
              <a:rPr sz="1400" b="1">
                <a:solidFill>
                  <a:srgbClr val="2D3741"/>
                </a:solidFill>
                <a:latin typeface="Aptos"/>
              </a:rPr>
              <a:t>Supportive &amp; enabling regulation</a:t>
            </a:r>
          </a:p>
        </p:txBody>
      </p:sp>
      <p:sp>
        <p:nvSpPr>
          <p:cNvPr id="24" name="TextBox 23"/>
          <p:cNvSpPr txBox="1"/>
          <p:nvPr/>
        </p:nvSpPr>
        <p:spPr>
          <a:xfrm>
            <a:off x="1124711" y="1997404"/>
            <a:ext cx="4617720" cy="430887"/>
          </a:xfrm>
          <a:prstGeom prst="rect">
            <a:avLst/>
          </a:prstGeom>
          <a:noFill/>
        </p:spPr>
        <p:txBody>
          <a:bodyPr wrap="square" anchor="t">
            <a:spAutoFit/>
          </a:bodyPr>
          <a:lstStyle/>
          <a:p>
            <a:pPr algn="l"/>
            <a:r>
              <a:rPr sz="1200" b="1" dirty="0">
                <a:solidFill>
                  <a:srgbClr val="2D3741"/>
                </a:solidFill>
                <a:latin typeface="Aptos"/>
              </a:rPr>
              <a:t>Revision in Prudential Regulations to make them facilitative as per market dynamics.</a:t>
            </a:r>
          </a:p>
        </p:txBody>
      </p:sp>
      <p:sp>
        <p:nvSpPr>
          <p:cNvPr id="25" name="Rounded Rectangle 12"/>
          <p:cNvSpPr/>
          <p:nvPr/>
        </p:nvSpPr>
        <p:spPr>
          <a:xfrm>
            <a:off x="6190488" y="1481328"/>
            <a:ext cx="5074920" cy="960120"/>
          </a:xfrm>
          <a:prstGeom prst="roundRect">
            <a:avLst/>
          </a:prstGeom>
          <a:solidFill>
            <a:srgbClr val="FFFFFF"/>
          </a:solidFill>
          <a:ln>
            <a:solidFill>
              <a:srgbClr val="DAE1E8"/>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6" name="Rectangle 25"/>
          <p:cNvSpPr/>
          <p:nvPr/>
        </p:nvSpPr>
        <p:spPr>
          <a:xfrm>
            <a:off x="6190488" y="1481328"/>
            <a:ext cx="54864" cy="960120"/>
          </a:xfrm>
          <a:prstGeom prst="rect">
            <a:avLst/>
          </a:prstGeom>
          <a:solidFill>
            <a:srgbClr val="CA9E3D"/>
          </a:solidFill>
          <a:ln>
            <a:solidFill>
              <a:srgbClr val="CA9E3D"/>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7" name="Oval 26"/>
          <p:cNvSpPr/>
          <p:nvPr/>
        </p:nvSpPr>
        <p:spPr>
          <a:xfrm>
            <a:off x="6391655" y="1664208"/>
            <a:ext cx="347472" cy="347472"/>
          </a:xfrm>
          <a:prstGeom prst="ellipse">
            <a:avLst/>
          </a:prstGeom>
          <a:solidFill>
            <a:srgbClr val="CA9E3D"/>
          </a:solidFill>
          <a:ln>
            <a:solidFill>
              <a:srgbClr val="CA9E3D"/>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8" name="TextBox 27"/>
          <p:cNvSpPr txBox="1"/>
          <p:nvPr/>
        </p:nvSpPr>
        <p:spPr>
          <a:xfrm>
            <a:off x="6391655" y="1746504"/>
            <a:ext cx="347472" cy="137160"/>
          </a:xfrm>
          <a:prstGeom prst="rect">
            <a:avLst/>
          </a:prstGeom>
          <a:noFill/>
        </p:spPr>
        <p:txBody>
          <a:bodyPr wrap="square" anchor="t">
            <a:spAutoFit/>
          </a:bodyPr>
          <a:lstStyle/>
          <a:p>
            <a:pPr algn="ctr"/>
            <a:r>
              <a:rPr sz="1200" b="1">
                <a:solidFill>
                  <a:srgbClr val="2D3741"/>
                </a:solidFill>
                <a:latin typeface="Aptos"/>
              </a:rPr>
              <a:t>2</a:t>
            </a:r>
          </a:p>
        </p:txBody>
      </p:sp>
      <p:sp>
        <p:nvSpPr>
          <p:cNvPr id="29" name="TextBox 28"/>
          <p:cNvSpPr txBox="1"/>
          <p:nvPr/>
        </p:nvSpPr>
        <p:spPr>
          <a:xfrm>
            <a:off x="6848855" y="1664208"/>
            <a:ext cx="4233672" cy="320040"/>
          </a:xfrm>
          <a:prstGeom prst="rect">
            <a:avLst/>
          </a:prstGeom>
          <a:noFill/>
        </p:spPr>
        <p:txBody>
          <a:bodyPr wrap="square" anchor="t">
            <a:spAutoFit/>
          </a:bodyPr>
          <a:lstStyle/>
          <a:p>
            <a:pPr algn="l"/>
            <a:r>
              <a:rPr sz="1400" b="1">
                <a:solidFill>
                  <a:srgbClr val="2D3741"/>
                </a:solidFill>
                <a:latin typeface="Aptos"/>
              </a:rPr>
              <a:t>Viable business line</a:t>
            </a:r>
          </a:p>
        </p:txBody>
      </p:sp>
      <p:sp>
        <p:nvSpPr>
          <p:cNvPr id="30" name="TextBox 29"/>
          <p:cNvSpPr txBox="1"/>
          <p:nvPr/>
        </p:nvSpPr>
        <p:spPr>
          <a:xfrm>
            <a:off x="6656831" y="1887492"/>
            <a:ext cx="4617720" cy="600164"/>
          </a:xfrm>
          <a:prstGeom prst="rect">
            <a:avLst/>
          </a:prstGeom>
          <a:noFill/>
        </p:spPr>
        <p:txBody>
          <a:bodyPr wrap="square" anchor="t">
            <a:spAutoFit/>
          </a:bodyPr>
          <a:lstStyle/>
          <a:p>
            <a:pPr algn="l"/>
            <a:r>
              <a:rPr sz="1200" b="1" dirty="0">
                <a:solidFill>
                  <a:srgbClr val="2D3741"/>
                </a:solidFill>
                <a:latin typeface="Aptos"/>
              </a:rPr>
              <a:t>Banks to develop SME &amp; Agri Finance as a viable business line, with expansion plans commensurate with branch network and deposit base.</a:t>
            </a:r>
          </a:p>
        </p:txBody>
      </p:sp>
      <p:sp>
        <p:nvSpPr>
          <p:cNvPr id="31" name="Rounded Rectangle 18"/>
          <p:cNvSpPr/>
          <p:nvPr/>
        </p:nvSpPr>
        <p:spPr>
          <a:xfrm>
            <a:off x="658368" y="2651760"/>
            <a:ext cx="5074920" cy="960120"/>
          </a:xfrm>
          <a:prstGeom prst="roundRect">
            <a:avLst/>
          </a:prstGeom>
          <a:solidFill>
            <a:srgbClr val="FFFFFF"/>
          </a:solidFill>
          <a:ln>
            <a:solidFill>
              <a:srgbClr val="DAE1E8"/>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2" name="Rectangle 31"/>
          <p:cNvSpPr/>
          <p:nvPr/>
        </p:nvSpPr>
        <p:spPr>
          <a:xfrm>
            <a:off x="658368" y="2651760"/>
            <a:ext cx="54864" cy="960120"/>
          </a:xfrm>
          <a:prstGeom prst="rect">
            <a:avLst/>
          </a:prstGeom>
          <a:solidFill>
            <a:srgbClr val="008489"/>
          </a:solidFill>
          <a:ln>
            <a:solidFill>
              <a:srgbClr val="008489"/>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3" name="Oval 32"/>
          <p:cNvSpPr/>
          <p:nvPr/>
        </p:nvSpPr>
        <p:spPr>
          <a:xfrm>
            <a:off x="859536" y="2834640"/>
            <a:ext cx="347472" cy="347472"/>
          </a:xfrm>
          <a:prstGeom prst="ellipse">
            <a:avLst/>
          </a:prstGeom>
          <a:solidFill>
            <a:srgbClr val="008489"/>
          </a:solidFill>
          <a:ln>
            <a:solidFill>
              <a:srgbClr val="008489"/>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4" name="TextBox 33"/>
          <p:cNvSpPr txBox="1"/>
          <p:nvPr/>
        </p:nvSpPr>
        <p:spPr>
          <a:xfrm>
            <a:off x="859536" y="2916936"/>
            <a:ext cx="347472" cy="137160"/>
          </a:xfrm>
          <a:prstGeom prst="rect">
            <a:avLst/>
          </a:prstGeom>
          <a:noFill/>
        </p:spPr>
        <p:txBody>
          <a:bodyPr wrap="square" anchor="t">
            <a:spAutoFit/>
          </a:bodyPr>
          <a:lstStyle/>
          <a:p>
            <a:pPr algn="ctr"/>
            <a:r>
              <a:rPr sz="1200" b="1">
                <a:solidFill>
                  <a:srgbClr val="2D3741"/>
                </a:solidFill>
                <a:latin typeface="Aptos"/>
              </a:rPr>
              <a:t>3</a:t>
            </a:r>
          </a:p>
        </p:txBody>
      </p:sp>
      <p:sp>
        <p:nvSpPr>
          <p:cNvPr id="35" name="TextBox 34"/>
          <p:cNvSpPr txBox="1"/>
          <p:nvPr/>
        </p:nvSpPr>
        <p:spPr>
          <a:xfrm>
            <a:off x="1316736" y="2834640"/>
            <a:ext cx="4233672" cy="320040"/>
          </a:xfrm>
          <a:prstGeom prst="rect">
            <a:avLst/>
          </a:prstGeom>
          <a:noFill/>
        </p:spPr>
        <p:txBody>
          <a:bodyPr wrap="square" anchor="t">
            <a:spAutoFit/>
          </a:bodyPr>
          <a:lstStyle/>
          <a:p>
            <a:pPr algn="l"/>
            <a:r>
              <a:rPr sz="1400" b="1">
                <a:solidFill>
                  <a:srgbClr val="2D3741"/>
                </a:solidFill>
                <a:latin typeface="Aptos"/>
              </a:rPr>
              <a:t>Technology &amp; digitalisation</a:t>
            </a:r>
          </a:p>
        </p:txBody>
      </p:sp>
      <p:sp>
        <p:nvSpPr>
          <p:cNvPr id="36" name="TextBox 35"/>
          <p:cNvSpPr txBox="1"/>
          <p:nvPr/>
        </p:nvSpPr>
        <p:spPr>
          <a:xfrm>
            <a:off x="886968" y="3221954"/>
            <a:ext cx="4617720" cy="430887"/>
          </a:xfrm>
          <a:prstGeom prst="rect">
            <a:avLst/>
          </a:prstGeom>
          <a:noFill/>
        </p:spPr>
        <p:txBody>
          <a:bodyPr wrap="square" anchor="t">
            <a:spAutoFit/>
          </a:bodyPr>
          <a:lstStyle/>
          <a:p>
            <a:pPr algn="l"/>
            <a:r>
              <a:rPr sz="1200" b="1" dirty="0">
                <a:solidFill>
                  <a:srgbClr val="2D3741"/>
                </a:solidFill>
                <a:latin typeface="Aptos"/>
              </a:rPr>
              <a:t>Leverage technology for digital onboarding, cash-flow monitoring, customer convenience and cost efficiency.</a:t>
            </a:r>
          </a:p>
        </p:txBody>
      </p:sp>
      <p:sp>
        <p:nvSpPr>
          <p:cNvPr id="37" name="Rounded Rectangle 24"/>
          <p:cNvSpPr/>
          <p:nvPr/>
        </p:nvSpPr>
        <p:spPr>
          <a:xfrm>
            <a:off x="6190488" y="2651760"/>
            <a:ext cx="5074920" cy="960120"/>
          </a:xfrm>
          <a:prstGeom prst="roundRect">
            <a:avLst/>
          </a:prstGeom>
          <a:solidFill>
            <a:srgbClr val="FFFFFF"/>
          </a:solidFill>
          <a:ln>
            <a:solidFill>
              <a:srgbClr val="DAE1E8"/>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8" name="Rectangle 37"/>
          <p:cNvSpPr/>
          <p:nvPr/>
        </p:nvSpPr>
        <p:spPr>
          <a:xfrm>
            <a:off x="6190488" y="2651760"/>
            <a:ext cx="54864" cy="960120"/>
          </a:xfrm>
          <a:prstGeom prst="rect">
            <a:avLst/>
          </a:prstGeom>
          <a:solidFill>
            <a:srgbClr val="CA9E3D"/>
          </a:solidFill>
          <a:ln>
            <a:solidFill>
              <a:srgbClr val="CA9E3D"/>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9" name="Oval 38"/>
          <p:cNvSpPr/>
          <p:nvPr/>
        </p:nvSpPr>
        <p:spPr>
          <a:xfrm>
            <a:off x="6391655" y="2834640"/>
            <a:ext cx="347472" cy="347472"/>
          </a:xfrm>
          <a:prstGeom prst="ellipse">
            <a:avLst/>
          </a:prstGeom>
          <a:solidFill>
            <a:srgbClr val="CA9E3D"/>
          </a:solidFill>
          <a:ln>
            <a:solidFill>
              <a:srgbClr val="CA9E3D"/>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0" name="TextBox 39"/>
          <p:cNvSpPr txBox="1"/>
          <p:nvPr/>
        </p:nvSpPr>
        <p:spPr>
          <a:xfrm>
            <a:off x="6391655" y="2916936"/>
            <a:ext cx="347472" cy="137160"/>
          </a:xfrm>
          <a:prstGeom prst="rect">
            <a:avLst/>
          </a:prstGeom>
          <a:noFill/>
        </p:spPr>
        <p:txBody>
          <a:bodyPr wrap="square" anchor="t">
            <a:spAutoFit/>
          </a:bodyPr>
          <a:lstStyle/>
          <a:p>
            <a:pPr algn="ctr"/>
            <a:r>
              <a:rPr sz="1200" b="1">
                <a:solidFill>
                  <a:srgbClr val="2D3741"/>
                </a:solidFill>
                <a:latin typeface="Aptos"/>
              </a:rPr>
              <a:t>4</a:t>
            </a:r>
          </a:p>
        </p:txBody>
      </p:sp>
      <p:sp>
        <p:nvSpPr>
          <p:cNvPr id="41" name="TextBox 40"/>
          <p:cNvSpPr txBox="1"/>
          <p:nvPr/>
        </p:nvSpPr>
        <p:spPr>
          <a:xfrm>
            <a:off x="6848855" y="2834640"/>
            <a:ext cx="4233672" cy="320040"/>
          </a:xfrm>
          <a:prstGeom prst="rect">
            <a:avLst/>
          </a:prstGeom>
          <a:noFill/>
        </p:spPr>
        <p:txBody>
          <a:bodyPr wrap="square" anchor="t">
            <a:spAutoFit/>
          </a:bodyPr>
          <a:lstStyle/>
          <a:p>
            <a:pPr algn="l"/>
            <a:r>
              <a:rPr sz="1400" b="1">
                <a:solidFill>
                  <a:srgbClr val="2D3741"/>
                </a:solidFill>
                <a:latin typeface="Aptos"/>
              </a:rPr>
              <a:t>Data-driven decisioning</a:t>
            </a:r>
          </a:p>
        </p:txBody>
      </p:sp>
      <p:sp>
        <p:nvSpPr>
          <p:cNvPr id="42" name="TextBox 41"/>
          <p:cNvSpPr txBox="1"/>
          <p:nvPr/>
        </p:nvSpPr>
        <p:spPr>
          <a:xfrm>
            <a:off x="6560820" y="3232809"/>
            <a:ext cx="4617720" cy="430887"/>
          </a:xfrm>
          <a:prstGeom prst="rect">
            <a:avLst/>
          </a:prstGeom>
          <a:noFill/>
        </p:spPr>
        <p:txBody>
          <a:bodyPr wrap="square" anchor="t">
            <a:spAutoFit/>
          </a:bodyPr>
          <a:lstStyle/>
          <a:p>
            <a:pPr algn="l"/>
            <a:r>
              <a:rPr sz="1200" b="1" dirty="0">
                <a:solidFill>
                  <a:srgbClr val="2D3741"/>
                </a:solidFill>
                <a:latin typeface="Aptos"/>
              </a:rPr>
              <a:t>Build in-house research capacity or engage firms for in-depth sector analysis.</a:t>
            </a:r>
          </a:p>
        </p:txBody>
      </p:sp>
      <p:sp>
        <p:nvSpPr>
          <p:cNvPr id="43" name="Rounded Rectangle 30"/>
          <p:cNvSpPr/>
          <p:nvPr/>
        </p:nvSpPr>
        <p:spPr>
          <a:xfrm>
            <a:off x="658368" y="3822191"/>
            <a:ext cx="5074920" cy="960120"/>
          </a:xfrm>
          <a:prstGeom prst="roundRect">
            <a:avLst/>
          </a:prstGeom>
          <a:solidFill>
            <a:srgbClr val="FFFFFF"/>
          </a:solidFill>
          <a:ln>
            <a:solidFill>
              <a:srgbClr val="DAE1E8"/>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4" name="Rectangle 43"/>
          <p:cNvSpPr/>
          <p:nvPr/>
        </p:nvSpPr>
        <p:spPr>
          <a:xfrm>
            <a:off x="658368" y="3822191"/>
            <a:ext cx="54864" cy="960120"/>
          </a:xfrm>
          <a:prstGeom prst="rect">
            <a:avLst/>
          </a:prstGeom>
          <a:solidFill>
            <a:srgbClr val="008489"/>
          </a:solidFill>
          <a:ln>
            <a:solidFill>
              <a:srgbClr val="008489"/>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5" name="Oval 44"/>
          <p:cNvSpPr/>
          <p:nvPr/>
        </p:nvSpPr>
        <p:spPr>
          <a:xfrm>
            <a:off x="859536" y="4005072"/>
            <a:ext cx="347472" cy="347472"/>
          </a:xfrm>
          <a:prstGeom prst="ellipse">
            <a:avLst/>
          </a:prstGeom>
          <a:solidFill>
            <a:srgbClr val="008489"/>
          </a:solidFill>
          <a:ln>
            <a:solidFill>
              <a:srgbClr val="008489"/>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6" name="TextBox 45"/>
          <p:cNvSpPr txBox="1"/>
          <p:nvPr/>
        </p:nvSpPr>
        <p:spPr>
          <a:xfrm>
            <a:off x="859536" y="4087368"/>
            <a:ext cx="347472" cy="137160"/>
          </a:xfrm>
          <a:prstGeom prst="rect">
            <a:avLst/>
          </a:prstGeom>
          <a:noFill/>
        </p:spPr>
        <p:txBody>
          <a:bodyPr wrap="square" anchor="t">
            <a:spAutoFit/>
          </a:bodyPr>
          <a:lstStyle/>
          <a:p>
            <a:pPr algn="ctr"/>
            <a:r>
              <a:rPr sz="1200" b="1">
                <a:solidFill>
                  <a:srgbClr val="2D3741"/>
                </a:solidFill>
                <a:latin typeface="Aptos"/>
              </a:rPr>
              <a:t>5</a:t>
            </a:r>
          </a:p>
        </p:txBody>
      </p:sp>
      <p:sp>
        <p:nvSpPr>
          <p:cNvPr id="47" name="TextBox 46"/>
          <p:cNvSpPr txBox="1"/>
          <p:nvPr/>
        </p:nvSpPr>
        <p:spPr>
          <a:xfrm>
            <a:off x="1316736" y="4005072"/>
            <a:ext cx="4233672" cy="320040"/>
          </a:xfrm>
          <a:prstGeom prst="rect">
            <a:avLst/>
          </a:prstGeom>
          <a:noFill/>
        </p:spPr>
        <p:txBody>
          <a:bodyPr wrap="square" anchor="t">
            <a:spAutoFit/>
          </a:bodyPr>
          <a:lstStyle/>
          <a:p>
            <a:pPr algn="l"/>
            <a:r>
              <a:rPr sz="1400" b="1">
                <a:solidFill>
                  <a:srgbClr val="2D3741"/>
                </a:solidFill>
                <a:latin typeface="Aptos"/>
              </a:rPr>
              <a:t>Simplified access</a:t>
            </a:r>
          </a:p>
        </p:txBody>
      </p:sp>
      <p:sp>
        <p:nvSpPr>
          <p:cNvPr id="48" name="TextBox 47"/>
          <p:cNvSpPr txBox="1"/>
          <p:nvPr/>
        </p:nvSpPr>
        <p:spPr>
          <a:xfrm>
            <a:off x="886968" y="4480559"/>
            <a:ext cx="4617720" cy="261610"/>
          </a:xfrm>
          <a:prstGeom prst="rect">
            <a:avLst/>
          </a:prstGeom>
          <a:noFill/>
        </p:spPr>
        <p:txBody>
          <a:bodyPr wrap="square" anchor="t">
            <a:spAutoFit/>
          </a:bodyPr>
          <a:lstStyle/>
          <a:p>
            <a:pPr algn="l"/>
            <a:r>
              <a:rPr sz="1200" b="1">
                <a:solidFill>
                  <a:srgbClr val="2D3741"/>
                </a:solidFill>
                <a:latin typeface="Aptos"/>
              </a:rPr>
              <a:t>Simplified loan application process.</a:t>
            </a:r>
          </a:p>
        </p:txBody>
      </p:sp>
      <p:sp>
        <p:nvSpPr>
          <p:cNvPr id="49" name="Rounded Rectangle 36"/>
          <p:cNvSpPr/>
          <p:nvPr/>
        </p:nvSpPr>
        <p:spPr>
          <a:xfrm>
            <a:off x="6190488" y="3822191"/>
            <a:ext cx="5074920" cy="960120"/>
          </a:xfrm>
          <a:prstGeom prst="roundRect">
            <a:avLst/>
          </a:prstGeom>
          <a:solidFill>
            <a:srgbClr val="FFFFFF"/>
          </a:solidFill>
          <a:ln>
            <a:solidFill>
              <a:srgbClr val="DAE1E8"/>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50" name="Rectangle 49"/>
          <p:cNvSpPr/>
          <p:nvPr/>
        </p:nvSpPr>
        <p:spPr>
          <a:xfrm>
            <a:off x="6190488" y="3822191"/>
            <a:ext cx="54864" cy="960120"/>
          </a:xfrm>
          <a:prstGeom prst="rect">
            <a:avLst/>
          </a:prstGeom>
          <a:solidFill>
            <a:srgbClr val="CA9E3D"/>
          </a:solidFill>
          <a:ln>
            <a:solidFill>
              <a:srgbClr val="CA9E3D"/>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51" name="Oval 50"/>
          <p:cNvSpPr/>
          <p:nvPr/>
        </p:nvSpPr>
        <p:spPr>
          <a:xfrm>
            <a:off x="6391655" y="4005072"/>
            <a:ext cx="347472" cy="347472"/>
          </a:xfrm>
          <a:prstGeom prst="ellipse">
            <a:avLst/>
          </a:prstGeom>
          <a:solidFill>
            <a:srgbClr val="CA9E3D"/>
          </a:solidFill>
          <a:ln>
            <a:solidFill>
              <a:srgbClr val="CA9E3D"/>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52" name="TextBox 51"/>
          <p:cNvSpPr txBox="1"/>
          <p:nvPr/>
        </p:nvSpPr>
        <p:spPr>
          <a:xfrm>
            <a:off x="6391655" y="4087368"/>
            <a:ext cx="347472" cy="137160"/>
          </a:xfrm>
          <a:prstGeom prst="rect">
            <a:avLst/>
          </a:prstGeom>
          <a:noFill/>
        </p:spPr>
        <p:txBody>
          <a:bodyPr wrap="square" anchor="t">
            <a:spAutoFit/>
          </a:bodyPr>
          <a:lstStyle/>
          <a:p>
            <a:pPr algn="ctr"/>
            <a:r>
              <a:rPr sz="1200" b="1">
                <a:solidFill>
                  <a:srgbClr val="2D3741"/>
                </a:solidFill>
                <a:latin typeface="Aptos"/>
              </a:rPr>
              <a:t>6</a:t>
            </a:r>
          </a:p>
        </p:txBody>
      </p:sp>
      <p:sp>
        <p:nvSpPr>
          <p:cNvPr id="53" name="TextBox 52"/>
          <p:cNvSpPr txBox="1"/>
          <p:nvPr/>
        </p:nvSpPr>
        <p:spPr>
          <a:xfrm>
            <a:off x="6848855" y="4005072"/>
            <a:ext cx="4233672" cy="320040"/>
          </a:xfrm>
          <a:prstGeom prst="rect">
            <a:avLst/>
          </a:prstGeom>
          <a:noFill/>
        </p:spPr>
        <p:txBody>
          <a:bodyPr wrap="square" anchor="t">
            <a:spAutoFit/>
          </a:bodyPr>
          <a:lstStyle/>
          <a:p>
            <a:pPr algn="l"/>
            <a:r>
              <a:rPr sz="1400" b="1">
                <a:solidFill>
                  <a:srgbClr val="2D3741"/>
                </a:solidFill>
                <a:latin typeface="Aptos"/>
              </a:rPr>
              <a:t>Risk sharing</a:t>
            </a:r>
          </a:p>
        </p:txBody>
      </p:sp>
      <p:sp>
        <p:nvSpPr>
          <p:cNvPr id="54" name="TextBox 53"/>
          <p:cNvSpPr txBox="1"/>
          <p:nvPr/>
        </p:nvSpPr>
        <p:spPr>
          <a:xfrm>
            <a:off x="6464807" y="4370832"/>
            <a:ext cx="4617720" cy="430887"/>
          </a:xfrm>
          <a:prstGeom prst="rect">
            <a:avLst/>
          </a:prstGeom>
          <a:noFill/>
        </p:spPr>
        <p:txBody>
          <a:bodyPr wrap="square" anchor="t">
            <a:spAutoFit/>
          </a:bodyPr>
          <a:lstStyle/>
          <a:p>
            <a:pPr algn="l"/>
            <a:r>
              <a:rPr sz="1200" b="1" dirty="0">
                <a:solidFill>
                  <a:srgbClr val="2D3741"/>
                </a:solidFill>
                <a:latin typeface="Aptos"/>
              </a:rPr>
              <a:t>Risk Coverage Facility for SME &amp; Agri Finance to strengthen the business case for banks.</a:t>
            </a:r>
          </a:p>
        </p:txBody>
      </p:sp>
      <p:sp>
        <p:nvSpPr>
          <p:cNvPr id="55" name="Rounded Rectangle 42"/>
          <p:cNvSpPr/>
          <p:nvPr/>
        </p:nvSpPr>
        <p:spPr>
          <a:xfrm>
            <a:off x="658368" y="4992624"/>
            <a:ext cx="5074920" cy="960120"/>
          </a:xfrm>
          <a:prstGeom prst="roundRect">
            <a:avLst/>
          </a:prstGeom>
          <a:solidFill>
            <a:srgbClr val="FFFFFF"/>
          </a:solidFill>
          <a:ln>
            <a:solidFill>
              <a:srgbClr val="DAE1E8"/>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56" name="Rectangle 55"/>
          <p:cNvSpPr/>
          <p:nvPr/>
        </p:nvSpPr>
        <p:spPr>
          <a:xfrm>
            <a:off x="658368" y="4992624"/>
            <a:ext cx="54864" cy="960120"/>
          </a:xfrm>
          <a:prstGeom prst="rect">
            <a:avLst/>
          </a:prstGeom>
          <a:solidFill>
            <a:srgbClr val="008489"/>
          </a:solidFill>
          <a:ln>
            <a:solidFill>
              <a:srgbClr val="008489"/>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57" name="Oval 56"/>
          <p:cNvSpPr/>
          <p:nvPr/>
        </p:nvSpPr>
        <p:spPr>
          <a:xfrm>
            <a:off x="859536" y="5175504"/>
            <a:ext cx="347472" cy="347472"/>
          </a:xfrm>
          <a:prstGeom prst="ellipse">
            <a:avLst/>
          </a:prstGeom>
          <a:solidFill>
            <a:srgbClr val="008489"/>
          </a:solidFill>
          <a:ln>
            <a:solidFill>
              <a:srgbClr val="008489"/>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58" name="TextBox 57"/>
          <p:cNvSpPr txBox="1"/>
          <p:nvPr/>
        </p:nvSpPr>
        <p:spPr>
          <a:xfrm>
            <a:off x="859536" y="5257800"/>
            <a:ext cx="347472" cy="137160"/>
          </a:xfrm>
          <a:prstGeom prst="rect">
            <a:avLst/>
          </a:prstGeom>
          <a:noFill/>
        </p:spPr>
        <p:txBody>
          <a:bodyPr wrap="square" anchor="t">
            <a:spAutoFit/>
          </a:bodyPr>
          <a:lstStyle/>
          <a:p>
            <a:pPr algn="ctr"/>
            <a:r>
              <a:rPr sz="1200" b="1">
                <a:solidFill>
                  <a:srgbClr val="2D3741"/>
                </a:solidFill>
                <a:latin typeface="Aptos"/>
              </a:rPr>
              <a:t>7</a:t>
            </a:r>
          </a:p>
        </p:txBody>
      </p:sp>
      <p:sp>
        <p:nvSpPr>
          <p:cNvPr id="59" name="TextBox 58"/>
          <p:cNvSpPr txBox="1"/>
          <p:nvPr/>
        </p:nvSpPr>
        <p:spPr>
          <a:xfrm>
            <a:off x="1316736" y="5175504"/>
            <a:ext cx="4233672" cy="320040"/>
          </a:xfrm>
          <a:prstGeom prst="rect">
            <a:avLst/>
          </a:prstGeom>
          <a:noFill/>
        </p:spPr>
        <p:txBody>
          <a:bodyPr wrap="square" anchor="t">
            <a:spAutoFit/>
          </a:bodyPr>
          <a:lstStyle/>
          <a:p>
            <a:pPr algn="l"/>
            <a:r>
              <a:rPr sz="1400" b="1">
                <a:solidFill>
                  <a:srgbClr val="2D3741"/>
                </a:solidFill>
                <a:latin typeface="Aptos"/>
              </a:rPr>
              <a:t>Stakeholder engagement</a:t>
            </a:r>
          </a:p>
        </p:txBody>
      </p:sp>
      <p:sp>
        <p:nvSpPr>
          <p:cNvPr id="60" name="TextBox 59"/>
          <p:cNvSpPr txBox="1"/>
          <p:nvPr/>
        </p:nvSpPr>
        <p:spPr>
          <a:xfrm>
            <a:off x="1115568" y="5508700"/>
            <a:ext cx="4617720" cy="430887"/>
          </a:xfrm>
          <a:prstGeom prst="rect">
            <a:avLst/>
          </a:prstGeom>
          <a:noFill/>
        </p:spPr>
        <p:txBody>
          <a:bodyPr wrap="square" anchor="t">
            <a:spAutoFit/>
          </a:bodyPr>
          <a:lstStyle/>
          <a:p>
            <a:pPr algn="l"/>
            <a:r>
              <a:rPr sz="1200" b="1" dirty="0">
                <a:solidFill>
                  <a:srgbClr val="2D3741"/>
                </a:solidFill>
                <a:latin typeface="Aptos"/>
              </a:rPr>
              <a:t>Continuous engagement with banks and enhanced interactions with relevant stakeholders.</a:t>
            </a:r>
          </a:p>
        </p:txBody>
      </p:sp>
      <p:sp>
        <p:nvSpPr>
          <p:cNvPr id="61" name="Rounded Rectangle 48"/>
          <p:cNvSpPr/>
          <p:nvPr/>
        </p:nvSpPr>
        <p:spPr>
          <a:xfrm>
            <a:off x="6190488" y="4992624"/>
            <a:ext cx="5074920" cy="960120"/>
          </a:xfrm>
          <a:prstGeom prst="roundRect">
            <a:avLst/>
          </a:prstGeom>
          <a:solidFill>
            <a:srgbClr val="FFFFFF"/>
          </a:solidFill>
          <a:ln>
            <a:solidFill>
              <a:srgbClr val="DAE1E8"/>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2" name="Rectangle 61"/>
          <p:cNvSpPr/>
          <p:nvPr/>
        </p:nvSpPr>
        <p:spPr>
          <a:xfrm>
            <a:off x="6190488" y="4992624"/>
            <a:ext cx="54864" cy="960120"/>
          </a:xfrm>
          <a:prstGeom prst="rect">
            <a:avLst/>
          </a:prstGeom>
          <a:solidFill>
            <a:srgbClr val="CA9E3D"/>
          </a:solidFill>
          <a:ln>
            <a:solidFill>
              <a:srgbClr val="CA9E3D"/>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3" name="Oval 62"/>
          <p:cNvSpPr/>
          <p:nvPr/>
        </p:nvSpPr>
        <p:spPr>
          <a:xfrm>
            <a:off x="6391655" y="5175504"/>
            <a:ext cx="347472" cy="347472"/>
          </a:xfrm>
          <a:prstGeom prst="ellipse">
            <a:avLst/>
          </a:prstGeom>
          <a:solidFill>
            <a:srgbClr val="CA9E3D"/>
          </a:solidFill>
          <a:ln>
            <a:solidFill>
              <a:srgbClr val="CA9E3D"/>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4" name="TextBox 63"/>
          <p:cNvSpPr txBox="1"/>
          <p:nvPr/>
        </p:nvSpPr>
        <p:spPr>
          <a:xfrm>
            <a:off x="6391655" y="5257800"/>
            <a:ext cx="347472" cy="137160"/>
          </a:xfrm>
          <a:prstGeom prst="rect">
            <a:avLst/>
          </a:prstGeom>
          <a:noFill/>
        </p:spPr>
        <p:txBody>
          <a:bodyPr wrap="square" anchor="t">
            <a:spAutoFit/>
          </a:bodyPr>
          <a:lstStyle/>
          <a:p>
            <a:pPr algn="ctr"/>
            <a:r>
              <a:rPr sz="1200" b="1">
                <a:solidFill>
                  <a:srgbClr val="2D3741"/>
                </a:solidFill>
                <a:latin typeface="Aptos"/>
              </a:rPr>
              <a:t>8</a:t>
            </a:r>
          </a:p>
        </p:txBody>
      </p:sp>
      <p:sp>
        <p:nvSpPr>
          <p:cNvPr id="65" name="TextBox 64"/>
          <p:cNvSpPr txBox="1"/>
          <p:nvPr/>
        </p:nvSpPr>
        <p:spPr>
          <a:xfrm>
            <a:off x="6848855" y="5175504"/>
            <a:ext cx="4233672" cy="320040"/>
          </a:xfrm>
          <a:prstGeom prst="rect">
            <a:avLst/>
          </a:prstGeom>
          <a:noFill/>
        </p:spPr>
        <p:txBody>
          <a:bodyPr wrap="square" anchor="t">
            <a:spAutoFit/>
          </a:bodyPr>
          <a:lstStyle/>
          <a:p>
            <a:pPr algn="l"/>
            <a:r>
              <a:rPr sz="1400" b="1">
                <a:solidFill>
                  <a:srgbClr val="2D3741"/>
                </a:solidFill>
                <a:latin typeface="Aptos"/>
              </a:rPr>
              <a:t>Awareness &amp; capacity</a:t>
            </a:r>
          </a:p>
        </p:txBody>
      </p:sp>
      <p:sp>
        <p:nvSpPr>
          <p:cNvPr id="66" name="TextBox 65"/>
          <p:cNvSpPr txBox="1"/>
          <p:nvPr/>
        </p:nvSpPr>
        <p:spPr>
          <a:xfrm>
            <a:off x="6419088" y="5650992"/>
            <a:ext cx="4617720" cy="261610"/>
          </a:xfrm>
          <a:prstGeom prst="rect">
            <a:avLst/>
          </a:prstGeom>
          <a:noFill/>
        </p:spPr>
        <p:txBody>
          <a:bodyPr wrap="square" anchor="t">
            <a:spAutoFit/>
          </a:bodyPr>
          <a:lstStyle/>
          <a:p>
            <a:pPr algn="l"/>
            <a:r>
              <a:rPr sz="1200" b="1">
                <a:solidFill>
                  <a:srgbClr val="2D3741"/>
                </a:solidFill>
                <a:latin typeface="Aptos"/>
              </a:rPr>
              <a:t>Awareness creation and capacity building.</a:t>
            </a:r>
          </a:p>
        </p:txBody>
      </p:sp>
    </p:spTree>
    <p:extLst>
      <p:ext uri="{BB962C8B-B14F-4D97-AF65-F5344CB8AC3E}">
        <p14:creationId xmlns:p14="http://schemas.microsoft.com/office/powerpoint/2010/main" val="2681420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BFCFA"/>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657A06BF-F214-4434-B440-DF88C2C550C7}"/>
              </a:ext>
            </a:extLst>
          </p:cNvPr>
          <p:cNvSpPr>
            <a:spLocks noGrp="1"/>
          </p:cNvSpPr>
          <p:nvPr/>
        </p:nvSpPr>
        <p:spPr>
          <a:xfrm>
            <a:off x="0" y="0"/>
            <a:ext cx="12192000" cy="114300"/>
          </a:xfrm>
          <a:prstGeom prst="rect">
            <a:avLst/>
          </a:prstGeom>
          <a:solidFill>
            <a:srgbClr val="006B3C"/>
          </a:solidFill>
          <a:ln w="0">
            <a:noFill/>
            <a:prstDash val="solid"/>
          </a:ln>
        </p:spPr>
        <p:txBody>
          <a:bodyPr/>
          <a:lstStyle/>
          <a:p>
            <a:endParaRPr lang="en-US"/>
          </a:p>
        </p:txBody>
      </p:sp>
      <p:sp>
        <p:nvSpPr>
          <p:cNvPr id="2" name="Rectangle 1">
            <a:extLst>
              <a:ext uri="{FF2B5EF4-FFF2-40B4-BE49-F238E27FC236}">
                <a16:creationId xmlns:a16="http://schemas.microsoft.com/office/drawing/2014/main" id="{190B9127-FC47-49E3-ACEA-0F7BE4DA5EE7}"/>
              </a:ext>
            </a:extLst>
          </p:cNvPr>
          <p:cNvSpPr>
            <a:spLocks noGrp="1"/>
          </p:cNvSpPr>
          <p:nvPr/>
        </p:nvSpPr>
        <p:spPr>
          <a:xfrm>
            <a:off x="685800" y="400050"/>
            <a:ext cx="9906000" cy="552450"/>
          </a:xfrm>
          <a:prstGeom prst="rect">
            <a:avLst/>
          </a:prstGeom>
          <a:noFill/>
          <a:ln w="0">
            <a:noFill/>
            <a:prstDash val="solid"/>
          </a:ln>
        </p:spPr>
        <p:txBody>
          <a:bodyPr>
            <a:noAutofit/>
          </a:bodyPr>
          <a:lstStyle/>
          <a:p>
            <a:pPr algn="l">
              <a:defRPr sz="3150" b="1">
                <a:solidFill>
                  <a:srgbClr val="073B2A"/>
                </a:solidFill>
                <a:latin typeface="DejaVu Sans"/>
                <a:ea typeface="DejaVu Sans"/>
                <a:cs typeface="DejaVu Sans"/>
              </a:defRPr>
            </a:pPr>
            <a:r>
              <a:rPr sz="3150" b="1">
                <a:solidFill>
                  <a:srgbClr val="073B2A"/>
                </a:solidFill>
                <a:latin typeface="DejaVu Sans"/>
                <a:ea typeface="DejaVu Sans"/>
                <a:cs typeface="DejaVu Sans"/>
              </a:rPr>
              <a:t>Crowdfunding in Pakistan</a:t>
            </a:r>
          </a:p>
        </p:txBody>
      </p:sp>
      <p:sp>
        <p:nvSpPr>
          <p:cNvPr id="3" name="Rectangle 2">
            <a:extLst>
              <a:ext uri="{FF2B5EF4-FFF2-40B4-BE49-F238E27FC236}">
                <a16:creationId xmlns:a16="http://schemas.microsoft.com/office/drawing/2014/main" id="{F53A82C3-6D78-493A-84A3-1FF3E23F66AA}"/>
              </a:ext>
            </a:extLst>
          </p:cNvPr>
          <p:cNvSpPr>
            <a:spLocks noGrp="1"/>
          </p:cNvSpPr>
          <p:nvPr/>
        </p:nvSpPr>
        <p:spPr>
          <a:xfrm>
            <a:off x="685800" y="981075"/>
            <a:ext cx="10572750" cy="428625"/>
          </a:xfrm>
          <a:prstGeom prst="rect">
            <a:avLst/>
          </a:prstGeom>
          <a:noFill/>
          <a:ln w="0">
            <a:noFill/>
            <a:prstDash val="solid"/>
          </a:ln>
        </p:spPr>
        <p:txBody>
          <a:bodyPr>
            <a:noAutofit/>
          </a:bodyPr>
          <a:lstStyle/>
          <a:p>
            <a:pPr algn="l">
              <a:defRPr sz="1575" b="0">
                <a:solidFill>
                  <a:srgbClr val="637168"/>
                </a:solidFill>
                <a:latin typeface="DejaVu Sans"/>
                <a:ea typeface="DejaVu Sans"/>
                <a:cs typeface="DejaVu Sans"/>
              </a:defRPr>
            </a:pPr>
            <a:r>
              <a:rPr sz="1575" b="0">
                <a:solidFill>
                  <a:srgbClr val="637168"/>
                </a:solidFill>
                <a:latin typeface="DejaVu Sans"/>
                <a:ea typeface="DejaVu Sans"/>
                <a:cs typeface="DejaVu Sans"/>
              </a:rPr>
              <a:t>SECP has moved from controlled testing to an operating P2P route</a:t>
            </a:r>
          </a:p>
        </p:txBody>
      </p:sp>
      <p:sp>
        <p:nvSpPr>
          <p:cNvPr id="4" name="Straight Connector 3">
            <a:extLst>
              <a:ext uri="{FF2B5EF4-FFF2-40B4-BE49-F238E27FC236}">
                <a16:creationId xmlns:a16="http://schemas.microsoft.com/office/drawing/2014/main" id="{5CEB092B-93DE-4EC7-8363-E64C486B69CB}"/>
              </a:ext>
            </a:extLst>
          </p:cNvPr>
          <p:cNvSpPr>
            <a:spLocks noGrp="1"/>
          </p:cNvSpPr>
          <p:nvPr/>
        </p:nvSpPr>
        <p:spPr>
          <a:xfrm>
            <a:off x="685800" y="6438900"/>
            <a:ext cx="10820400" cy="0"/>
          </a:xfrm>
          <a:prstGeom prst="line">
            <a:avLst/>
          </a:prstGeom>
          <a:noFill/>
          <a:ln w="9525">
            <a:solidFill>
              <a:srgbClr val="CED8D1"/>
            </a:solidFill>
            <a:prstDash val="solid"/>
          </a:ln>
        </p:spPr>
        <p:txBody>
          <a:bodyPr/>
          <a:lstStyle/>
          <a:p>
            <a:endParaRPr lang="en-US"/>
          </a:p>
        </p:txBody>
      </p:sp>
      <p:sp>
        <p:nvSpPr>
          <p:cNvPr id="5" name="Rectangle 4">
            <a:extLst>
              <a:ext uri="{FF2B5EF4-FFF2-40B4-BE49-F238E27FC236}">
                <a16:creationId xmlns:a16="http://schemas.microsoft.com/office/drawing/2014/main" id="{8151019C-B45E-4F55-BDFF-40460AE0C3CF}"/>
              </a:ext>
            </a:extLst>
          </p:cNvPr>
          <p:cNvSpPr>
            <a:spLocks noGrp="1"/>
          </p:cNvSpPr>
          <p:nvPr/>
        </p:nvSpPr>
        <p:spPr>
          <a:xfrm>
            <a:off x="685800" y="6515100"/>
            <a:ext cx="9906000" cy="209550"/>
          </a:xfrm>
          <a:prstGeom prst="rect">
            <a:avLst/>
          </a:prstGeom>
          <a:noFill/>
          <a:ln w="0">
            <a:noFill/>
            <a:prstDash val="solid"/>
          </a:ln>
        </p:spPr>
        <p:txBody>
          <a:bodyPr>
            <a:noAutofit/>
          </a:bodyPr>
          <a:lstStyle/>
          <a:p>
            <a:pPr algn="l">
              <a:defRPr sz="938" b="0">
                <a:solidFill>
                  <a:srgbClr val="637168"/>
                </a:solidFill>
                <a:latin typeface="DejaVu Sans"/>
                <a:ea typeface="DejaVu Sans"/>
                <a:cs typeface="DejaVu Sans"/>
              </a:defRPr>
            </a:pPr>
            <a:r>
              <a:rPr sz="938" b="0">
                <a:solidFill>
                  <a:srgbClr val="637168"/>
                </a:solidFill>
                <a:latin typeface="DejaVu Sans"/>
                <a:ea typeface="DejaVu Sans"/>
                <a:cs typeface="DejaVu Sans"/>
              </a:rPr>
              <a:t>Sources: SECP regulatory sandbox and press releases, 2020, 2023 and 2025</a:t>
            </a:r>
          </a:p>
        </p:txBody>
      </p:sp>
      <p:sp>
        <p:nvSpPr>
          <p:cNvPr id="6" name="Rectangle 5">
            <a:extLst>
              <a:ext uri="{FF2B5EF4-FFF2-40B4-BE49-F238E27FC236}">
                <a16:creationId xmlns:a16="http://schemas.microsoft.com/office/drawing/2014/main" id="{2E5A46FC-8393-478A-B633-B13FE61B0230}"/>
              </a:ext>
            </a:extLst>
          </p:cNvPr>
          <p:cNvSpPr>
            <a:spLocks noGrp="1"/>
          </p:cNvSpPr>
          <p:nvPr/>
        </p:nvSpPr>
        <p:spPr>
          <a:xfrm>
            <a:off x="10991850" y="6486525"/>
            <a:ext cx="514350" cy="228600"/>
          </a:xfrm>
          <a:prstGeom prst="rect">
            <a:avLst/>
          </a:prstGeom>
          <a:noFill/>
          <a:ln w="0">
            <a:noFill/>
            <a:prstDash val="solid"/>
          </a:ln>
        </p:spPr>
        <p:txBody>
          <a:bodyPr>
            <a:noAutofit/>
          </a:bodyPr>
          <a:lstStyle/>
          <a:p>
            <a:pPr algn="r">
              <a:defRPr sz="975" b="1">
                <a:solidFill>
                  <a:srgbClr val="006B3C"/>
                </a:solidFill>
                <a:latin typeface="DejaVu Sans"/>
                <a:ea typeface="DejaVu Sans"/>
                <a:cs typeface="DejaVu Sans"/>
              </a:defRPr>
            </a:pPr>
            <a:r>
              <a:rPr sz="975" b="1">
                <a:solidFill>
                  <a:srgbClr val="006B3C"/>
                </a:solidFill>
                <a:latin typeface="DejaVu Sans"/>
                <a:ea typeface="DejaVu Sans"/>
                <a:cs typeface="DejaVu Sans"/>
              </a:rPr>
              <a:t>2</a:t>
            </a:r>
          </a:p>
        </p:txBody>
      </p:sp>
      <p:sp>
        <p:nvSpPr>
          <p:cNvPr id="7" name="Straight Connector 6">
            <a:extLst>
              <a:ext uri="{FF2B5EF4-FFF2-40B4-BE49-F238E27FC236}">
                <a16:creationId xmlns:a16="http://schemas.microsoft.com/office/drawing/2014/main" id="{45FF73C5-4063-4595-BE65-0CE421C8BF24}"/>
              </a:ext>
            </a:extLst>
          </p:cNvPr>
          <p:cNvSpPr>
            <a:spLocks noGrp="1"/>
          </p:cNvSpPr>
          <p:nvPr/>
        </p:nvSpPr>
        <p:spPr>
          <a:xfrm>
            <a:off x="1333500" y="3181350"/>
            <a:ext cx="6858000" cy="0"/>
          </a:xfrm>
          <a:prstGeom prst="line">
            <a:avLst/>
          </a:prstGeom>
          <a:noFill/>
          <a:ln w="47625">
            <a:solidFill>
              <a:srgbClr val="CED8D1"/>
            </a:solidFill>
            <a:prstDash val="solid"/>
          </a:ln>
        </p:spPr>
        <p:txBody>
          <a:bodyPr/>
          <a:lstStyle/>
          <a:p>
            <a:endParaRPr lang="en-US"/>
          </a:p>
        </p:txBody>
      </p:sp>
      <p:sp>
        <p:nvSpPr>
          <p:cNvPr id="8" name="Oval 7">
            <a:extLst>
              <a:ext uri="{FF2B5EF4-FFF2-40B4-BE49-F238E27FC236}">
                <a16:creationId xmlns:a16="http://schemas.microsoft.com/office/drawing/2014/main" id="{22CBDC0A-6696-428B-B25A-CBC832B186DD}"/>
              </a:ext>
            </a:extLst>
          </p:cNvPr>
          <p:cNvSpPr>
            <a:spLocks noGrp="1"/>
          </p:cNvSpPr>
          <p:nvPr/>
        </p:nvSpPr>
        <p:spPr>
          <a:xfrm>
            <a:off x="1066800" y="2724150"/>
            <a:ext cx="914400" cy="914400"/>
          </a:xfrm>
          <a:prstGeom prst="ellipse">
            <a:avLst/>
          </a:prstGeom>
          <a:solidFill>
            <a:srgbClr val="006B3C"/>
          </a:solidFill>
          <a:ln w="38100">
            <a:solidFill>
              <a:srgbClr val="FFFFFF"/>
            </a:solidFill>
            <a:prstDash val="solid"/>
          </a:ln>
        </p:spPr>
        <p:txBody>
          <a:bodyPr/>
          <a:lstStyle/>
          <a:p>
            <a:endParaRPr lang="en-US"/>
          </a:p>
        </p:txBody>
      </p:sp>
      <p:sp>
        <p:nvSpPr>
          <p:cNvPr id="9" name="Rectangle 8">
            <a:extLst>
              <a:ext uri="{FF2B5EF4-FFF2-40B4-BE49-F238E27FC236}">
                <a16:creationId xmlns:a16="http://schemas.microsoft.com/office/drawing/2014/main" id="{A074CD1F-B274-450D-ABEE-B213F45D30DD}"/>
              </a:ext>
            </a:extLst>
          </p:cNvPr>
          <p:cNvSpPr>
            <a:spLocks noGrp="1"/>
          </p:cNvSpPr>
          <p:nvPr/>
        </p:nvSpPr>
        <p:spPr>
          <a:xfrm>
            <a:off x="1104900" y="3038475"/>
            <a:ext cx="838200" cy="285750"/>
          </a:xfrm>
          <a:prstGeom prst="rect">
            <a:avLst/>
          </a:prstGeom>
          <a:noFill/>
          <a:ln w="0">
            <a:noFill/>
            <a:prstDash val="solid"/>
          </a:ln>
        </p:spPr>
        <p:txBody>
          <a:bodyPr>
            <a:noAutofit/>
          </a:bodyPr>
          <a:lstStyle/>
          <a:p>
            <a:pPr algn="ctr">
              <a:defRPr sz="1500" b="1">
                <a:solidFill>
                  <a:srgbClr val="FFFFFF"/>
                </a:solidFill>
                <a:latin typeface="DejaVu Sans"/>
                <a:ea typeface="DejaVu Sans"/>
                <a:cs typeface="DejaVu Sans"/>
              </a:defRPr>
            </a:pPr>
            <a:r>
              <a:rPr sz="1500" b="1">
                <a:solidFill>
                  <a:srgbClr val="FFFFFF"/>
                </a:solidFill>
                <a:latin typeface="DejaVu Sans"/>
                <a:ea typeface="DejaVu Sans"/>
                <a:cs typeface="DejaVu Sans"/>
              </a:rPr>
              <a:t>2020</a:t>
            </a:r>
          </a:p>
        </p:txBody>
      </p:sp>
      <p:sp>
        <p:nvSpPr>
          <p:cNvPr id="10" name="Oval 9">
            <a:extLst>
              <a:ext uri="{FF2B5EF4-FFF2-40B4-BE49-F238E27FC236}">
                <a16:creationId xmlns:a16="http://schemas.microsoft.com/office/drawing/2014/main" id="{CD4209EA-35C2-4C86-B4C6-D089A26302FD}"/>
              </a:ext>
            </a:extLst>
          </p:cNvPr>
          <p:cNvSpPr>
            <a:spLocks noGrp="1"/>
          </p:cNvSpPr>
          <p:nvPr/>
        </p:nvSpPr>
        <p:spPr>
          <a:xfrm>
            <a:off x="4019550" y="2724150"/>
            <a:ext cx="914400" cy="914400"/>
          </a:xfrm>
          <a:prstGeom prst="ellipse">
            <a:avLst/>
          </a:prstGeom>
          <a:solidFill>
            <a:srgbClr val="288461"/>
          </a:solidFill>
          <a:ln w="38100">
            <a:solidFill>
              <a:srgbClr val="FFFFFF"/>
            </a:solidFill>
            <a:prstDash val="solid"/>
          </a:ln>
        </p:spPr>
        <p:txBody>
          <a:bodyPr/>
          <a:lstStyle/>
          <a:p>
            <a:endParaRPr lang="en-US"/>
          </a:p>
        </p:txBody>
      </p:sp>
      <p:sp>
        <p:nvSpPr>
          <p:cNvPr id="11" name="Rectangle 10">
            <a:extLst>
              <a:ext uri="{FF2B5EF4-FFF2-40B4-BE49-F238E27FC236}">
                <a16:creationId xmlns:a16="http://schemas.microsoft.com/office/drawing/2014/main" id="{63320505-EC54-40E6-8F7F-C55B2F4F55BE}"/>
              </a:ext>
            </a:extLst>
          </p:cNvPr>
          <p:cNvSpPr>
            <a:spLocks noGrp="1"/>
          </p:cNvSpPr>
          <p:nvPr/>
        </p:nvSpPr>
        <p:spPr>
          <a:xfrm>
            <a:off x="4057650" y="3038475"/>
            <a:ext cx="838200" cy="285750"/>
          </a:xfrm>
          <a:prstGeom prst="rect">
            <a:avLst/>
          </a:prstGeom>
          <a:noFill/>
          <a:ln w="0">
            <a:noFill/>
            <a:prstDash val="solid"/>
          </a:ln>
        </p:spPr>
        <p:txBody>
          <a:bodyPr>
            <a:noAutofit/>
          </a:bodyPr>
          <a:lstStyle/>
          <a:p>
            <a:pPr algn="ctr">
              <a:defRPr sz="1500" b="1">
                <a:solidFill>
                  <a:srgbClr val="FFFFFF"/>
                </a:solidFill>
                <a:latin typeface="DejaVu Sans"/>
                <a:ea typeface="DejaVu Sans"/>
                <a:cs typeface="DejaVu Sans"/>
              </a:defRPr>
            </a:pPr>
            <a:r>
              <a:rPr sz="1500" b="1">
                <a:solidFill>
                  <a:srgbClr val="FFFFFF"/>
                </a:solidFill>
                <a:latin typeface="DejaVu Sans"/>
                <a:ea typeface="DejaVu Sans"/>
                <a:cs typeface="DejaVu Sans"/>
              </a:rPr>
              <a:t>2023</a:t>
            </a:r>
          </a:p>
        </p:txBody>
      </p:sp>
      <p:sp>
        <p:nvSpPr>
          <p:cNvPr id="12" name="Oval 11">
            <a:extLst>
              <a:ext uri="{FF2B5EF4-FFF2-40B4-BE49-F238E27FC236}">
                <a16:creationId xmlns:a16="http://schemas.microsoft.com/office/drawing/2014/main" id="{F933B252-8306-4CE4-9785-4B80B4A07FAC}"/>
              </a:ext>
            </a:extLst>
          </p:cNvPr>
          <p:cNvSpPr>
            <a:spLocks noGrp="1"/>
          </p:cNvSpPr>
          <p:nvPr/>
        </p:nvSpPr>
        <p:spPr>
          <a:xfrm>
            <a:off x="6972300" y="2724150"/>
            <a:ext cx="914400" cy="914400"/>
          </a:xfrm>
          <a:prstGeom prst="ellipse">
            <a:avLst/>
          </a:prstGeom>
          <a:solidFill>
            <a:srgbClr val="073B2A"/>
          </a:solidFill>
          <a:ln w="38100">
            <a:solidFill>
              <a:srgbClr val="FFFFFF"/>
            </a:solidFill>
            <a:prstDash val="solid"/>
          </a:ln>
        </p:spPr>
        <p:txBody>
          <a:bodyPr/>
          <a:lstStyle/>
          <a:p>
            <a:endParaRPr lang="en-US"/>
          </a:p>
        </p:txBody>
      </p:sp>
      <p:sp>
        <p:nvSpPr>
          <p:cNvPr id="13" name="Rectangle 12">
            <a:extLst>
              <a:ext uri="{FF2B5EF4-FFF2-40B4-BE49-F238E27FC236}">
                <a16:creationId xmlns:a16="http://schemas.microsoft.com/office/drawing/2014/main" id="{284A35A1-36A7-46F0-8C57-94AEB7A5D456}"/>
              </a:ext>
            </a:extLst>
          </p:cNvPr>
          <p:cNvSpPr>
            <a:spLocks noGrp="1"/>
          </p:cNvSpPr>
          <p:nvPr/>
        </p:nvSpPr>
        <p:spPr>
          <a:xfrm>
            <a:off x="7010400" y="3038475"/>
            <a:ext cx="838200" cy="285750"/>
          </a:xfrm>
          <a:prstGeom prst="rect">
            <a:avLst/>
          </a:prstGeom>
          <a:noFill/>
          <a:ln w="0">
            <a:noFill/>
            <a:prstDash val="solid"/>
          </a:ln>
        </p:spPr>
        <p:txBody>
          <a:bodyPr>
            <a:noAutofit/>
          </a:bodyPr>
          <a:lstStyle/>
          <a:p>
            <a:pPr algn="ctr">
              <a:defRPr sz="1500" b="1">
                <a:solidFill>
                  <a:srgbClr val="FFFFFF"/>
                </a:solidFill>
                <a:latin typeface="DejaVu Sans"/>
                <a:ea typeface="DejaVu Sans"/>
                <a:cs typeface="DejaVu Sans"/>
              </a:defRPr>
            </a:pPr>
            <a:r>
              <a:rPr sz="1500" b="1">
                <a:solidFill>
                  <a:srgbClr val="FFFFFF"/>
                </a:solidFill>
                <a:latin typeface="DejaVu Sans"/>
                <a:ea typeface="DejaVu Sans"/>
                <a:cs typeface="DejaVu Sans"/>
              </a:rPr>
              <a:t>2025</a:t>
            </a:r>
          </a:p>
        </p:txBody>
      </p:sp>
      <p:sp>
        <p:nvSpPr>
          <p:cNvPr id="14" name="Rectangle 13">
            <a:extLst>
              <a:ext uri="{FF2B5EF4-FFF2-40B4-BE49-F238E27FC236}">
                <a16:creationId xmlns:a16="http://schemas.microsoft.com/office/drawing/2014/main" id="{CB6ED296-63D7-41F7-A5DA-F5F3902872CD}"/>
              </a:ext>
            </a:extLst>
          </p:cNvPr>
          <p:cNvSpPr>
            <a:spLocks noGrp="1"/>
          </p:cNvSpPr>
          <p:nvPr/>
        </p:nvSpPr>
        <p:spPr>
          <a:xfrm>
            <a:off x="704850" y="1657350"/>
            <a:ext cx="2333625" cy="400050"/>
          </a:xfrm>
          <a:prstGeom prst="rect">
            <a:avLst/>
          </a:prstGeom>
          <a:noFill/>
          <a:ln w="0">
            <a:noFill/>
            <a:prstDash val="solid"/>
          </a:ln>
        </p:spPr>
        <p:txBody>
          <a:bodyPr>
            <a:noAutofit/>
          </a:bodyPr>
          <a:lstStyle/>
          <a:p>
            <a:pPr algn="ctr">
              <a:defRPr sz="1725" b="1">
                <a:solidFill>
                  <a:srgbClr val="073B2A"/>
                </a:solidFill>
                <a:latin typeface="DejaVu Sans"/>
                <a:ea typeface="DejaVu Sans"/>
                <a:cs typeface="DejaVu Sans"/>
              </a:defRPr>
            </a:pPr>
            <a:r>
              <a:rPr sz="1725" b="1">
                <a:solidFill>
                  <a:srgbClr val="073B2A"/>
                </a:solidFill>
                <a:latin typeface="DejaVu Sans"/>
                <a:ea typeface="DejaVu Sans"/>
                <a:cs typeface="DejaVu Sans"/>
              </a:rPr>
              <a:t>Sandbox testing</a:t>
            </a:r>
          </a:p>
        </p:txBody>
      </p:sp>
      <p:sp>
        <p:nvSpPr>
          <p:cNvPr id="15" name="Rectangle 14">
            <a:extLst>
              <a:ext uri="{FF2B5EF4-FFF2-40B4-BE49-F238E27FC236}">
                <a16:creationId xmlns:a16="http://schemas.microsoft.com/office/drawing/2014/main" id="{C686476A-F6B9-4C94-8713-5EFB785A3459}"/>
              </a:ext>
            </a:extLst>
          </p:cNvPr>
          <p:cNvSpPr>
            <a:spLocks noGrp="1"/>
          </p:cNvSpPr>
          <p:nvPr/>
        </p:nvSpPr>
        <p:spPr>
          <a:xfrm>
            <a:off x="704850" y="3876675"/>
            <a:ext cx="2333625" cy="990600"/>
          </a:xfrm>
          <a:prstGeom prst="rect">
            <a:avLst/>
          </a:prstGeom>
          <a:noFill/>
          <a:ln w="0">
            <a:noFill/>
            <a:prstDash val="solid"/>
          </a:ln>
        </p:spPr>
        <p:txBody>
          <a:bodyPr>
            <a:noAutofit/>
          </a:bodyPr>
          <a:lstStyle/>
          <a:p>
            <a:pPr algn="ctr">
              <a:defRPr sz="1313" b="0">
                <a:solidFill>
                  <a:srgbClr val="17211B"/>
                </a:solidFill>
                <a:latin typeface="DejaVu Sans"/>
                <a:ea typeface="DejaVu Sans"/>
                <a:cs typeface="DejaVu Sans"/>
              </a:defRPr>
            </a:pPr>
            <a:r>
              <a:rPr sz="1313" b="0">
                <a:solidFill>
                  <a:srgbClr val="17211B"/>
                </a:solidFill>
                <a:latin typeface="DejaVu Sans"/>
                <a:ea typeface="DejaVu Sans"/>
                <a:cs typeface="DejaVu Sans"/>
              </a:rPr>
              <a:t>SECP approved the first technology-based crowdfunding platform for live testing.</a:t>
            </a:r>
          </a:p>
        </p:txBody>
      </p:sp>
      <p:sp>
        <p:nvSpPr>
          <p:cNvPr id="16" name="Rectangle 15">
            <a:extLst>
              <a:ext uri="{FF2B5EF4-FFF2-40B4-BE49-F238E27FC236}">
                <a16:creationId xmlns:a16="http://schemas.microsoft.com/office/drawing/2014/main" id="{F35B86E4-E530-4FCE-BCE5-7F88E4DC527E}"/>
              </a:ext>
            </a:extLst>
          </p:cNvPr>
          <p:cNvSpPr>
            <a:spLocks noGrp="1"/>
          </p:cNvSpPr>
          <p:nvPr/>
        </p:nvSpPr>
        <p:spPr>
          <a:xfrm>
            <a:off x="3657600" y="1657350"/>
            <a:ext cx="2333625" cy="523875"/>
          </a:xfrm>
          <a:prstGeom prst="rect">
            <a:avLst/>
          </a:prstGeom>
          <a:noFill/>
          <a:ln w="0">
            <a:noFill/>
            <a:prstDash val="solid"/>
          </a:ln>
        </p:spPr>
        <p:txBody>
          <a:bodyPr>
            <a:noAutofit/>
          </a:bodyPr>
          <a:lstStyle/>
          <a:p>
            <a:pPr algn="ctr">
              <a:defRPr sz="1725" b="1">
                <a:solidFill>
                  <a:srgbClr val="073B2A"/>
                </a:solidFill>
                <a:latin typeface="DejaVu Sans"/>
                <a:ea typeface="DejaVu Sans"/>
                <a:cs typeface="DejaVu Sans"/>
              </a:defRPr>
            </a:pPr>
            <a:r>
              <a:rPr sz="1725" b="1">
                <a:solidFill>
                  <a:srgbClr val="073B2A"/>
                </a:solidFill>
                <a:latin typeface="DejaVu Sans"/>
                <a:ea typeface="DejaVu Sans"/>
                <a:cs typeface="DejaVu Sans"/>
              </a:rPr>
              <a:t>First P2P provider</a:t>
            </a:r>
          </a:p>
        </p:txBody>
      </p:sp>
      <p:sp>
        <p:nvSpPr>
          <p:cNvPr id="17" name="Rectangle 16">
            <a:extLst>
              <a:ext uri="{FF2B5EF4-FFF2-40B4-BE49-F238E27FC236}">
                <a16:creationId xmlns:a16="http://schemas.microsoft.com/office/drawing/2014/main" id="{BCFE39DD-3305-44AB-94A9-ADAAE18391ED}"/>
              </a:ext>
            </a:extLst>
          </p:cNvPr>
          <p:cNvSpPr>
            <a:spLocks noGrp="1"/>
          </p:cNvSpPr>
          <p:nvPr/>
        </p:nvSpPr>
        <p:spPr>
          <a:xfrm>
            <a:off x="3657600" y="3876675"/>
            <a:ext cx="2333625" cy="1047750"/>
          </a:xfrm>
          <a:prstGeom prst="rect">
            <a:avLst/>
          </a:prstGeom>
          <a:noFill/>
          <a:ln w="0">
            <a:noFill/>
            <a:prstDash val="solid"/>
          </a:ln>
        </p:spPr>
        <p:txBody>
          <a:bodyPr>
            <a:noAutofit/>
          </a:bodyPr>
          <a:lstStyle/>
          <a:p>
            <a:pPr algn="ctr">
              <a:defRPr sz="1313" b="0">
                <a:solidFill>
                  <a:srgbClr val="17211B"/>
                </a:solidFill>
                <a:latin typeface="DejaVu Sans"/>
                <a:ea typeface="DejaVu Sans"/>
                <a:cs typeface="DejaVu Sans"/>
              </a:defRPr>
            </a:pPr>
            <a:r>
              <a:rPr sz="1313" b="0">
                <a:solidFill>
                  <a:srgbClr val="17211B"/>
                </a:solidFill>
                <a:latin typeface="DejaVu Sans"/>
                <a:ea typeface="DejaVu Sans"/>
                <a:cs typeface="DejaVu Sans"/>
              </a:rPr>
              <a:t>SECP approved Finja Invest after sandbox testing under the NBFC framework.</a:t>
            </a:r>
          </a:p>
        </p:txBody>
      </p:sp>
      <p:sp>
        <p:nvSpPr>
          <p:cNvPr id="18" name="Rectangle 17">
            <a:extLst>
              <a:ext uri="{FF2B5EF4-FFF2-40B4-BE49-F238E27FC236}">
                <a16:creationId xmlns:a16="http://schemas.microsoft.com/office/drawing/2014/main" id="{4F5E33A7-6C63-4FF7-877F-714DE362E11F}"/>
              </a:ext>
            </a:extLst>
          </p:cNvPr>
          <p:cNvSpPr>
            <a:spLocks noGrp="1"/>
          </p:cNvSpPr>
          <p:nvPr/>
        </p:nvSpPr>
        <p:spPr>
          <a:xfrm>
            <a:off x="6610350" y="1657350"/>
            <a:ext cx="2333625" cy="400050"/>
          </a:xfrm>
          <a:prstGeom prst="rect">
            <a:avLst/>
          </a:prstGeom>
          <a:noFill/>
          <a:ln w="0">
            <a:noFill/>
            <a:prstDash val="solid"/>
          </a:ln>
        </p:spPr>
        <p:txBody>
          <a:bodyPr>
            <a:noAutofit/>
          </a:bodyPr>
          <a:lstStyle/>
          <a:p>
            <a:pPr algn="ctr">
              <a:defRPr sz="1725" b="1">
                <a:solidFill>
                  <a:srgbClr val="073B2A"/>
                </a:solidFill>
                <a:latin typeface="DejaVu Sans"/>
                <a:ea typeface="DejaVu Sans"/>
                <a:cs typeface="DejaVu Sans"/>
              </a:defRPr>
            </a:pPr>
            <a:r>
              <a:rPr sz="1725" b="1">
                <a:solidFill>
                  <a:srgbClr val="073B2A"/>
                </a:solidFill>
                <a:latin typeface="DejaVu Sans"/>
                <a:ea typeface="DejaVu Sans"/>
                <a:cs typeface="DejaVu Sans"/>
              </a:rPr>
              <a:t>Stronger lending rules</a:t>
            </a:r>
          </a:p>
        </p:txBody>
      </p:sp>
      <p:sp>
        <p:nvSpPr>
          <p:cNvPr id="19" name="Rectangle 18">
            <a:extLst>
              <a:ext uri="{FF2B5EF4-FFF2-40B4-BE49-F238E27FC236}">
                <a16:creationId xmlns:a16="http://schemas.microsoft.com/office/drawing/2014/main" id="{16B9135B-9437-439F-BCBB-89DC29ABEDF5}"/>
              </a:ext>
            </a:extLst>
          </p:cNvPr>
          <p:cNvSpPr>
            <a:spLocks noGrp="1"/>
          </p:cNvSpPr>
          <p:nvPr/>
        </p:nvSpPr>
        <p:spPr>
          <a:xfrm>
            <a:off x="6610350" y="3876675"/>
            <a:ext cx="2333625" cy="1143000"/>
          </a:xfrm>
          <a:prstGeom prst="rect">
            <a:avLst/>
          </a:prstGeom>
          <a:noFill/>
          <a:ln w="0">
            <a:noFill/>
            <a:prstDash val="solid"/>
          </a:ln>
        </p:spPr>
        <p:txBody>
          <a:bodyPr>
            <a:noAutofit/>
          </a:bodyPr>
          <a:lstStyle/>
          <a:p>
            <a:pPr algn="ctr">
              <a:defRPr sz="1313" b="0">
                <a:solidFill>
                  <a:srgbClr val="17211B"/>
                </a:solidFill>
                <a:latin typeface="DejaVu Sans"/>
                <a:ea typeface="DejaVu Sans"/>
                <a:cs typeface="DejaVu Sans"/>
              </a:defRPr>
            </a:pPr>
            <a:r>
              <a:rPr sz="1313" b="0">
                <a:solidFill>
                  <a:srgbClr val="17211B"/>
                </a:solidFill>
                <a:latin typeface="DejaVu Sans"/>
                <a:ea typeface="DejaVu Sans"/>
                <a:cs typeface="DejaVu Sans"/>
              </a:rPr>
              <a:t>SECP amended the NBFC lending framework and strengthened P2P governance, disclosures and reporting.</a:t>
            </a:r>
          </a:p>
        </p:txBody>
      </p:sp>
      <p:sp>
        <p:nvSpPr>
          <p:cNvPr id="20" name="Rectangle: Rounded Corners 19">
            <a:extLst>
              <a:ext uri="{FF2B5EF4-FFF2-40B4-BE49-F238E27FC236}">
                <a16:creationId xmlns:a16="http://schemas.microsoft.com/office/drawing/2014/main" id="{A2E3A4AE-E146-45C0-83EF-64911D1FCECF}"/>
              </a:ext>
            </a:extLst>
          </p:cNvPr>
          <p:cNvSpPr>
            <a:spLocks noGrp="1"/>
          </p:cNvSpPr>
          <p:nvPr/>
        </p:nvSpPr>
        <p:spPr>
          <a:xfrm>
            <a:off x="9210675" y="1628775"/>
            <a:ext cx="2295525" cy="4514850"/>
          </a:xfrm>
          <a:prstGeom prst="roundRect">
            <a:avLst>
              <a:gd name="adj" fmla="val 7469"/>
            </a:avLst>
          </a:prstGeom>
          <a:solidFill>
            <a:srgbClr val="E8F2EC"/>
          </a:solidFill>
          <a:ln w="14288">
            <a:solidFill>
              <a:srgbClr val="B8D0C2"/>
            </a:solidFill>
            <a:prstDash val="solid"/>
          </a:ln>
        </p:spPr>
        <p:txBody>
          <a:bodyPr/>
          <a:lstStyle/>
          <a:p>
            <a:endParaRPr lang="en-US"/>
          </a:p>
        </p:txBody>
      </p:sp>
      <p:sp>
        <p:nvSpPr>
          <p:cNvPr id="21" name="Rectangle 20">
            <a:extLst>
              <a:ext uri="{FF2B5EF4-FFF2-40B4-BE49-F238E27FC236}">
                <a16:creationId xmlns:a16="http://schemas.microsoft.com/office/drawing/2014/main" id="{E0137D7E-FE66-4D30-8482-FDFB65AA56E3}"/>
              </a:ext>
            </a:extLst>
          </p:cNvPr>
          <p:cNvSpPr>
            <a:spLocks noGrp="1"/>
          </p:cNvSpPr>
          <p:nvPr/>
        </p:nvSpPr>
        <p:spPr>
          <a:xfrm>
            <a:off x="9467850" y="1847850"/>
            <a:ext cx="1790700" cy="552450"/>
          </a:xfrm>
          <a:prstGeom prst="rect">
            <a:avLst/>
          </a:prstGeom>
          <a:noFill/>
          <a:ln w="0">
            <a:noFill/>
            <a:prstDash val="solid"/>
          </a:ln>
        </p:spPr>
        <p:txBody>
          <a:bodyPr>
            <a:noAutofit/>
          </a:bodyPr>
          <a:lstStyle/>
          <a:p>
            <a:pPr algn="ctr">
              <a:defRPr sz="1725" b="1">
                <a:solidFill>
                  <a:srgbClr val="073B2A"/>
                </a:solidFill>
                <a:latin typeface="DejaVu Sans"/>
                <a:ea typeface="DejaVu Sans"/>
                <a:cs typeface="DejaVu Sans"/>
              </a:defRPr>
            </a:pPr>
            <a:r>
              <a:rPr sz="1725" b="1">
                <a:solidFill>
                  <a:srgbClr val="073B2A"/>
                </a:solidFill>
                <a:latin typeface="DejaVu Sans"/>
                <a:ea typeface="DejaVu Sans"/>
                <a:cs typeface="DejaVu Sans"/>
              </a:rPr>
              <a:t>Current position</a:t>
            </a:r>
          </a:p>
        </p:txBody>
      </p:sp>
      <p:sp>
        <p:nvSpPr>
          <p:cNvPr id="22" name="Rectangle 21">
            <a:extLst>
              <a:ext uri="{FF2B5EF4-FFF2-40B4-BE49-F238E27FC236}">
                <a16:creationId xmlns:a16="http://schemas.microsoft.com/office/drawing/2014/main" id="{5C4AAAD9-85CC-48C8-887D-441ED170DB0A}"/>
              </a:ext>
            </a:extLst>
          </p:cNvPr>
          <p:cNvSpPr>
            <a:spLocks noGrp="1"/>
          </p:cNvSpPr>
          <p:nvPr/>
        </p:nvSpPr>
        <p:spPr>
          <a:xfrm>
            <a:off x="9467850" y="2552700"/>
            <a:ext cx="1790700" cy="247650"/>
          </a:xfrm>
          <a:prstGeom prst="rect">
            <a:avLst/>
          </a:prstGeom>
          <a:noFill/>
          <a:ln w="0">
            <a:noFill/>
            <a:prstDash val="solid"/>
          </a:ln>
        </p:spPr>
        <p:txBody>
          <a:bodyPr>
            <a:noAutofit/>
          </a:bodyPr>
          <a:lstStyle/>
          <a:p>
            <a:pPr algn="l">
              <a:defRPr sz="1238" b="1">
                <a:solidFill>
                  <a:srgbClr val="006B3C"/>
                </a:solidFill>
                <a:latin typeface="DejaVu Sans"/>
                <a:ea typeface="DejaVu Sans"/>
                <a:cs typeface="DejaVu Sans"/>
              </a:defRPr>
            </a:pPr>
            <a:r>
              <a:rPr sz="1238" b="1">
                <a:solidFill>
                  <a:srgbClr val="006B3C"/>
                </a:solidFill>
                <a:latin typeface="DejaVu Sans"/>
                <a:ea typeface="DejaVu Sans"/>
                <a:cs typeface="DejaVu Sans"/>
              </a:rPr>
              <a:t>Regulated route</a:t>
            </a:r>
          </a:p>
        </p:txBody>
      </p:sp>
      <p:sp>
        <p:nvSpPr>
          <p:cNvPr id="23" name="Rectangle 22">
            <a:extLst>
              <a:ext uri="{FF2B5EF4-FFF2-40B4-BE49-F238E27FC236}">
                <a16:creationId xmlns:a16="http://schemas.microsoft.com/office/drawing/2014/main" id="{2B257973-F2DD-4074-A357-44F11F8B384A}"/>
              </a:ext>
            </a:extLst>
          </p:cNvPr>
          <p:cNvSpPr>
            <a:spLocks noGrp="1"/>
          </p:cNvSpPr>
          <p:nvPr/>
        </p:nvSpPr>
        <p:spPr>
          <a:xfrm>
            <a:off x="9467850" y="2847975"/>
            <a:ext cx="1790700" cy="647700"/>
          </a:xfrm>
          <a:prstGeom prst="rect">
            <a:avLst/>
          </a:prstGeom>
          <a:noFill/>
          <a:ln w="0">
            <a:noFill/>
            <a:prstDash val="solid"/>
          </a:ln>
        </p:spPr>
        <p:txBody>
          <a:bodyPr>
            <a:noAutofit/>
          </a:bodyPr>
          <a:lstStyle/>
          <a:p>
            <a:pPr algn="l">
              <a:defRPr sz="1163" b="0">
                <a:solidFill>
                  <a:srgbClr val="17211B"/>
                </a:solidFill>
                <a:latin typeface="DejaVu Sans"/>
                <a:ea typeface="DejaVu Sans"/>
                <a:cs typeface="DejaVu Sans"/>
              </a:defRPr>
            </a:pPr>
            <a:r>
              <a:rPr sz="1163" b="0">
                <a:solidFill>
                  <a:srgbClr val="17211B"/>
                </a:solidFill>
                <a:latin typeface="DejaVu Sans"/>
                <a:ea typeface="DejaVu Sans"/>
                <a:cs typeface="DejaVu Sans"/>
              </a:rPr>
              <a:t>P2P lending under the NBFC framework</a:t>
            </a:r>
          </a:p>
        </p:txBody>
      </p:sp>
      <p:sp>
        <p:nvSpPr>
          <p:cNvPr id="24" name="Rectangle 23">
            <a:extLst>
              <a:ext uri="{FF2B5EF4-FFF2-40B4-BE49-F238E27FC236}">
                <a16:creationId xmlns:a16="http://schemas.microsoft.com/office/drawing/2014/main" id="{6DEC5B6C-8E76-4D98-88EC-874C7FC544BA}"/>
              </a:ext>
            </a:extLst>
          </p:cNvPr>
          <p:cNvSpPr>
            <a:spLocks noGrp="1"/>
          </p:cNvSpPr>
          <p:nvPr/>
        </p:nvSpPr>
        <p:spPr>
          <a:xfrm>
            <a:off x="9467850" y="3638550"/>
            <a:ext cx="1790700" cy="247650"/>
          </a:xfrm>
          <a:prstGeom prst="rect">
            <a:avLst/>
          </a:prstGeom>
          <a:noFill/>
          <a:ln w="0">
            <a:noFill/>
            <a:prstDash val="solid"/>
          </a:ln>
        </p:spPr>
        <p:txBody>
          <a:bodyPr>
            <a:noAutofit/>
          </a:bodyPr>
          <a:lstStyle/>
          <a:p>
            <a:pPr algn="l">
              <a:defRPr sz="1238" b="1">
                <a:solidFill>
                  <a:srgbClr val="006B3C"/>
                </a:solidFill>
                <a:latin typeface="DejaVu Sans"/>
                <a:ea typeface="DejaVu Sans"/>
                <a:cs typeface="DejaVu Sans"/>
              </a:defRPr>
            </a:pPr>
            <a:r>
              <a:rPr sz="1238" b="1">
                <a:solidFill>
                  <a:srgbClr val="006B3C"/>
                </a:solidFill>
                <a:latin typeface="DejaVu Sans"/>
                <a:ea typeface="DejaVu Sans"/>
                <a:cs typeface="DejaVu Sans"/>
              </a:rPr>
              <a:t>Tested route</a:t>
            </a:r>
          </a:p>
        </p:txBody>
      </p:sp>
      <p:sp>
        <p:nvSpPr>
          <p:cNvPr id="25" name="Rectangle 24">
            <a:extLst>
              <a:ext uri="{FF2B5EF4-FFF2-40B4-BE49-F238E27FC236}">
                <a16:creationId xmlns:a16="http://schemas.microsoft.com/office/drawing/2014/main" id="{AA8EE336-2D1D-4CB7-ACAD-05C5EDD5846D}"/>
              </a:ext>
            </a:extLst>
          </p:cNvPr>
          <p:cNvSpPr>
            <a:spLocks noGrp="1"/>
          </p:cNvSpPr>
          <p:nvPr/>
        </p:nvSpPr>
        <p:spPr>
          <a:xfrm>
            <a:off x="9467850" y="3933825"/>
            <a:ext cx="1790700" cy="685800"/>
          </a:xfrm>
          <a:prstGeom prst="rect">
            <a:avLst/>
          </a:prstGeom>
          <a:noFill/>
          <a:ln w="0">
            <a:noFill/>
            <a:prstDash val="solid"/>
          </a:ln>
        </p:spPr>
        <p:txBody>
          <a:bodyPr>
            <a:noAutofit/>
          </a:bodyPr>
          <a:lstStyle/>
          <a:p>
            <a:pPr algn="l">
              <a:defRPr sz="1163" b="0">
                <a:solidFill>
                  <a:srgbClr val="17211B"/>
                </a:solidFill>
                <a:latin typeface="DejaVu Sans"/>
                <a:ea typeface="DejaVu Sans"/>
                <a:cs typeface="DejaVu Sans"/>
              </a:defRPr>
            </a:pPr>
            <a:r>
              <a:rPr sz="1163" b="0">
                <a:solidFill>
                  <a:srgbClr val="17211B"/>
                </a:solidFill>
                <a:latin typeface="DejaVu Sans"/>
                <a:ea typeface="DejaVu Sans"/>
                <a:cs typeface="DejaVu Sans"/>
              </a:rPr>
              <a:t>Technology-based crowdfunding through the sandbox</a:t>
            </a:r>
          </a:p>
        </p:txBody>
      </p:sp>
      <p:sp>
        <p:nvSpPr>
          <p:cNvPr id="26" name="Rectangle 25">
            <a:extLst>
              <a:ext uri="{FF2B5EF4-FFF2-40B4-BE49-F238E27FC236}">
                <a16:creationId xmlns:a16="http://schemas.microsoft.com/office/drawing/2014/main" id="{C967274C-D471-4F36-867A-70CA48EA5B4A}"/>
              </a:ext>
            </a:extLst>
          </p:cNvPr>
          <p:cNvSpPr>
            <a:spLocks noGrp="1"/>
          </p:cNvSpPr>
          <p:nvPr/>
        </p:nvSpPr>
        <p:spPr>
          <a:xfrm>
            <a:off x="9467850" y="4791075"/>
            <a:ext cx="1790700" cy="247650"/>
          </a:xfrm>
          <a:prstGeom prst="rect">
            <a:avLst/>
          </a:prstGeom>
          <a:noFill/>
          <a:ln w="0">
            <a:noFill/>
            <a:prstDash val="solid"/>
          </a:ln>
        </p:spPr>
        <p:txBody>
          <a:bodyPr>
            <a:noAutofit/>
          </a:bodyPr>
          <a:lstStyle/>
          <a:p>
            <a:pPr algn="l">
              <a:defRPr sz="1238" b="1">
                <a:solidFill>
                  <a:srgbClr val="006B3C"/>
                </a:solidFill>
                <a:latin typeface="DejaVu Sans"/>
                <a:ea typeface="DejaVu Sans"/>
                <a:cs typeface="DejaVu Sans"/>
              </a:defRPr>
            </a:pPr>
            <a:r>
              <a:rPr sz="1238" b="1">
                <a:solidFill>
                  <a:srgbClr val="006B3C"/>
                </a:solidFill>
                <a:latin typeface="DejaVu Sans"/>
                <a:ea typeface="DejaVu Sans"/>
                <a:cs typeface="DejaVu Sans"/>
              </a:rPr>
              <a:t>Coordination need</a:t>
            </a:r>
          </a:p>
        </p:txBody>
      </p:sp>
      <p:sp>
        <p:nvSpPr>
          <p:cNvPr id="27" name="Rectangle 26">
            <a:extLst>
              <a:ext uri="{FF2B5EF4-FFF2-40B4-BE49-F238E27FC236}">
                <a16:creationId xmlns:a16="http://schemas.microsoft.com/office/drawing/2014/main" id="{929218C1-1A04-42BD-9991-763B7744B84F}"/>
              </a:ext>
            </a:extLst>
          </p:cNvPr>
          <p:cNvSpPr>
            <a:spLocks noGrp="1"/>
          </p:cNvSpPr>
          <p:nvPr/>
        </p:nvSpPr>
        <p:spPr>
          <a:xfrm>
            <a:off x="9467850" y="5314950"/>
            <a:ext cx="1790700" cy="628650"/>
          </a:xfrm>
          <a:prstGeom prst="rect">
            <a:avLst/>
          </a:prstGeom>
          <a:noFill/>
          <a:ln w="0">
            <a:noFill/>
            <a:prstDash val="solid"/>
          </a:ln>
        </p:spPr>
        <p:txBody>
          <a:bodyPr>
            <a:noAutofit/>
          </a:bodyPr>
          <a:lstStyle/>
          <a:p>
            <a:pPr algn="l">
              <a:defRPr sz="1088" b="0">
                <a:solidFill>
                  <a:srgbClr val="17211B"/>
                </a:solidFill>
                <a:latin typeface="DejaVu Sans"/>
                <a:ea typeface="DejaVu Sans"/>
                <a:cs typeface="DejaVu Sans"/>
              </a:defRPr>
            </a:pPr>
            <a:r>
              <a:rPr sz="1088" b="0">
                <a:solidFill>
                  <a:srgbClr val="17211B"/>
                </a:solidFill>
                <a:latin typeface="DejaVu Sans"/>
                <a:ea typeface="DejaVu Sans"/>
                <a:cs typeface="DejaVu Sans"/>
              </a:rPr>
              <a:t>Payments, foreign exchange, AML/CFT, data and investor protection</a:t>
            </a:r>
          </a:p>
        </p:txBody>
      </p:sp>
    </p:spTree>
    <p:extLst>
      <p:ext uri="{BB962C8B-B14F-4D97-AF65-F5344CB8AC3E}">
        <p14:creationId xmlns:p14="http://schemas.microsoft.com/office/powerpoint/2010/main" val="189604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BFCFA"/>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AF2274C-E67C-4B14-BB49-D06C1451D77C}"/>
              </a:ext>
            </a:extLst>
          </p:cNvPr>
          <p:cNvSpPr>
            <a:spLocks noGrp="1"/>
          </p:cNvSpPr>
          <p:nvPr/>
        </p:nvSpPr>
        <p:spPr>
          <a:xfrm>
            <a:off x="0" y="0"/>
            <a:ext cx="12192000" cy="114300"/>
          </a:xfrm>
          <a:prstGeom prst="rect">
            <a:avLst/>
          </a:prstGeom>
          <a:solidFill>
            <a:srgbClr val="006B3C"/>
          </a:solidFill>
          <a:ln w="0">
            <a:noFill/>
            <a:prstDash val="solid"/>
          </a:ln>
        </p:spPr>
        <p:txBody>
          <a:bodyPr/>
          <a:lstStyle/>
          <a:p>
            <a:endParaRPr lang="en-US"/>
          </a:p>
        </p:txBody>
      </p:sp>
      <p:sp>
        <p:nvSpPr>
          <p:cNvPr id="2" name="Rectangle 1">
            <a:extLst>
              <a:ext uri="{FF2B5EF4-FFF2-40B4-BE49-F238E27FC236}">
                <a16:creationId xmlns:a16="http://schemas.microsoft.com/office/drawing/2014/main" id="{9E6C4B09-B739-43B0-84CB-5F41DC5EFD87}"/>
              </a:ext>
            </a:extLst>
          </p:cNvPr>
          <p:cNvSpPr>
            <a:spLocks noGrp="1"/>
          </p:cNvSpPr>
          <p:nvPr/>
        </p:nvSpPr>
        <p:spPr>
          <a:xfrm>
            <a:off x="685800" y="400050"/>
            <a:ext cx="9906000" cy="552450"/>
          </a:xfrm>
          <a:prstGeom prst="rect">
            <a:avLst/>
          </a:prstGeom>
          <a:noFill/>
          <a:ln w="0">
            <a:noFill/>
            <a:prstDash val="solid"/>
          </a:ln>
        </p:spPr>
        <p:txBody>
          <a:bodyPr>
            <a:noAutofit/>
          </a:bodyPr>
          <a:lstStyle/>
          <a:p>
            <a:pPr algn="l">
              <a:defRPr sz="3150" b="1">
                <a:solidFill>
                  <a:srgbClr val="073B2A"/>
                </a:solidFill>
                <a:latin typeface="DejaVu Sans"/>
                <a:ea typeface="DejaVu Sans"/>
                <a:cs typeface="DejaVu Sans"/>
              </a:defRPr>
            </a:pPr>
            <a:r>
              <a:rPr sz="3150" b="1">
                <a:solidFill>
                  <a:srgbClr val="073B2A"/>
                </a:solidFill>
                <a:latin typeface="DejaVu Sans"/>
                <a:ea typeface="DejaVu Sans"/>
                <a:cs typeface="DejaVu Sans"/>
              </a:rPr>
              <a:t>Crowdfunding models and OIC applications</a:t>
            </a:r>
          </a:p>
        </p:txBody>
      </p:sp>
      <p:sp>
        <p:nvSpPr>
          <p:cNvPr id="3" name="Rectangle 2">
            <a:extLst>
              <a:ext uri="{FF2B5EF4-FFF2-40B4-BE49-F238E27FC236}">
                <a16:creationId xmlns:a16="http://schemas.microsoft.com/office/drawing/2014/main" id="{387D26C3-BAB4-4221-85A3-50415952509F}"/>
              </a:ext>
            </a:extLst>
          </p:cNvPr>
          <p:cNvSpPr>
            <a:spLocks noGrp="1"/>
          </p:cNvSpPr>
          <p:nvPr/>
        </p:nvSpPr>
        <p:spPr>
          <a:xfrm>
            <a:off x="685800" y="981075"/>
            <a:ext cx="10572750" cy="428625"/>
          </a:xfrm>
          <a:prstGeom prst="rect">
            <a:avLst/>
          </a:prstGeom>
          <a:noFill/>
          <a:ln w="0">
            <a:noFill/>
            <a:prstDash val="solid"/>
          </a:ln>
        </p:spPr>
        <p:txBody>
          <a:bodyPr>
            <a:noAutofit/>
          </a:bodyPr>
          <a:lstStyle/>
          <a:p>
            <a:pPr algn="l">
              <a:defRPr sz="1575" b="0">
                <a:solidFill>
                  <a:srgbClr val="637168"/>
                </a:solidFill>
                <a:latin typeface="DejaVu Sans"/>
                <a:ea typeface="DejaVu Sans"/>
                <a:cs typeface="DejaVu Sans"/>
              </a:defRPr>
            </a:pPr>
            <a:r>
              <a:rPr sz="1575" b="0">
                <a:solidFill>
                  <a:srgbClr val="637168"/>
                </a:solidFill>
                <a:latin typeface="DejaVu Sans"/>
                <a:ea typeface="DejaVu Sans"/>
                <a:cs typeface="DejaVu Sans"/>
              </a:rPr>
              <a:t>The OIC comprises 57 member states, with mature examples in Malaysia and Indonesia</a:t>
            </a:r>
          </a:p>
        </p:txBody>
      </p:sp>
      <p:sp>
        <p:nvSpPr>
          <p:cNvPr id="4" name="Straight Connector 3">
            <a:extLst>
              <a:ext uri="{FF2B5EF4-FFF2-40B4-BE49-F238E27FC236}">
                <a16:creationId xmlns:a16="http://schemas.microsoft.com/office/drawing/2014/main" id="{A0154D3B-A1D9-4BAA-9CC9-D9E2A8BF6517}"/>
              </a:ext>
            </a:extLst>
          </p:cNvPr>
          <p:cNvSpPr>
            <a:spLocks noGrp="1"/>
          </p:cNvSpPr>
          <p:nvPr/>
        </p:nvSpPr>
        <p:spPr>
          <a:xfrm>
            <a:off x="685800" y="6438900"/>
            <a:ext cx="10820400" cy="0"/>
          </a:xfrm>
          <a:prstGeom prst="line">
            <a:avLst/>
          </a:prstGeom>
          <a:noFill/>
          <a:ln w="9525">
            <a:solidFill>
              <a:srgbClr val="CED8D1"/>
            </a:solidFill>
            <a:prstDash val="solid"/>
          </a:ln>
        </p:spPr>
        <p:txBody>
          <a:bodyPr/>
          <a:lstStyle/>
          <a:p>
            <a:endParaRPr lang="en-US"/>
          </a:p>
        </p:txBody>
      </p:sp>
      <p:sp>
        <p:nvSpPr>
          <p:cNvPr id="5" name="Rectangle 4">
            <a:extLst>
              <a:ext uri="{FF2B5EF4-FFF2-40B4-BE49-F238E27FC236}">
                <a16:creationId xmlns:a16="http://schemas.microsoft.com/office/drawing/2014/main" id="{58A7D20C-7AD8-436C-ACAB-16F29AE144FE}"/>
              </a:ext>
            </a:extLst>
          </p:cNvPr>
          <p:cNvSpPr>
            <a:spLocks noGrp="1"/>
          </p:cNvSpPr>
          <p:nvPr/>
        </p:nvSpPr>
        <p:spPr>
          <a:xfrm>
            <a:off x="685800" y="6515100"/>
            <a:ext cx="9906000" cy="209550"/>
          </a:xfrm>
          <a:prstGeom prst="rect">
            <a:avLst/>
          </a:prstGeom>
          <a:noFill/>
          <a:ln w="0">
            <a:noFill/>
            <a:prstDash val="solid"/>
          </a:ln>
        </p:spPr>
        <p:txBody>
          <a:bodyPr>
            <a:noAutofit/>
          </a:bodyPr>
          <a:lstStyle/>
          <a:p>
            <a:pPr algn="l">
              <a:defRPr sz="938" b="0">
                <a:solidFill>
                  <a:srgbClr val="637168"/>
                </a:solidFill>
                <a:latin typeface="DejaVu Sans"/>
                <a:ea typeface="DejaVu Sans"/>
                <a:cs typeface="DejaVu Sans"/>
              </a:defRPr>
            </a:pPr>
            <a:r>
              <a:rPr sz="938" b="0">
                <a:solidFill>
                  <a:srgbClr val="637168"/>
                </a:solidFill>
                <a:latin typeface="DejaVu Sans"/>
                <a:ea typeface="DejaVu Sans"/>
                <a:cs typeface="DejaVu Sans"/>
              </a:rPr>
              <a:t>Sources: OIC, Securities Commission Malaysia, OJK Indonesia, SAMA and Islamic Development Bank</a:t>
            </a:r>
          </a:p>
        </p:txBody>
      </p:sp>
      <p:sp>
        <p:nvSpPr>
          <p:cNvPr id="6" name="Rectangle 5">
            <a:extLst>
              <a:ext uri="{FF2B5EF4-FFF2-40B4-BE49-F238E27FC236}">
                <a16:creationId xmlns:a16="http://schemas.microsoft.com/office/drawing/2014/main" id="{64BE9AB8-5DB5-452E-9D21-9F6F4C5B7027}"/>
              </a:ext>
            </a:extLst>
          </p:cNvPr>
          <p:cNvSpPr>
            <a:spLocks noGrp="1"/>
          </p:cNvSpPr>
          <p:nvPr/>
        </p:nvSpPr>
        <p:spPr>
          <a:xfrm>
            <a:off x="10991850" y="6486525"/>
            <a:ext cx="514350" cy="228600"/>
          </a:xfrm>
          <a:prstGeom prst="rect">
            <a:avLst/>
          </a:prstGeom>
          <a:noFill/>
          <a:ln w="0">
            <a:noFill/>
            <a:prstDash val="solid"/>
          </a:ln>
        </p:spPr>
        <p:txBody>
          <a:bodyPr>
            <a:noAutofit/>
          </a:bodyPr>
          <a:lstStyle/>
          <a:p>
            <a:pPr algn="r">
              <a:defRPr sz="975" b="1">
                <a:solidFill>
                  <a:srgbClr val="006B3C"/>
                </a:solidFill>
                <a:latin typeface="DejaVu Sans"/>
                <a:ea typeface="DejaVu Sans"/>
                <a:cs typeface="DejaVu Sans"/>
              </a:defRPr>
            </a:pPr>
            <a:r>
              <a:rPr sz="975" b="1">
                <a:solidFill>
                  <a:srgbClr val="006B3C"/>
                </a:solidFill>
                <a:latin typeface="DejaVu Sans"/>
                <a:ea typeface="DejaVu Sans"/>
                <a:cs typeface="DejaVu Sans"/>
              </a:rPr>
              <a:t>4</a:t>
            </a:r>
          </a:p>
        </p:txBody>
      </p:sp>
      <p:graphicFrame>
        <p:nvGraphicFramePr>
          <p:cNvPr id="14" name="Table 13"/>
          <p:cNvGraphicFramePr/>
          <p:nvPr/>
        </p:nvGraphicFramePr>
        <p:xfrm>
          <a:off x="685800" y="1543050"/>
          <a:ext cx="10820400" cy="4621912"/>
        </p:xfrm>
        <a:graphic>
          <a:graphicData uri="http://schemas.openxmlformats.org/drawingml/2006/table">
            <a:tbl>
              <a:tblPr/>
              <a:tblGrid>
                <a:gridCol w="2238375">
                  <a:extLst>
                    <a:ext uri="{9D8B030D-6E8A-4147-A177-3AD203B41FA5}">
                      <a16:colId xmlns:a16="http://schemas.microsoft.com/office/drawing/2014/main" val="20000"/>
                    </a:ext>
                  </a:extLst>
                </a:gridCol>
                <a:gridCol w="3714750">
                  <a:extLst>
                    <a:ext uri="{9D8B030D-6E8A-4147-A177-3AD203B41FA5}">
                      <a16:colId xmlns:a16="http://schemas.microsoft.com/office/drawing/2014/main" val="20001"/>
                    </a:ext>
                  </a:extLst>
                </a:gridCol>
                <a:gridCol w="4867275">
                  <a:extLst>
                    <a:ext uri="{9D8B030D-6E8A-4147-A177-3AD203B41FA5}">
                      <a16:colId xmlns:a16="http://schemas.microsoft.com/office/drawing/2014/main" val="20002"/>
                    </a:ext>
                  </a:extLst>
                </a:gridCol>
              </a:tblGrid>
              <a:tr h="495300">
                <a:tc>
                  <a:txBody>
                    <a:bodyPr/>
                    <a:lstStyle/>
                    <a:p>
                      <a:r>
                        <a:rPr sz="1350" b="1">
                          <a:solidFill>
                            <a:srgbClr val="FFFFFF"/>
                          </a:solidFill>
                          <a:latin typeface="DejaVu Sans"/>
                          <a:ea typeface="DejaVu Sans"/>
                          <a:cs typeface="DejaVu Sans"/>
                        </a:rPr>
                        <a:t>Model</a:t>
                      </a:r>
                    </a:p>
                  </a:txBody>
                  <a:tcPr>
                    <a:solidFill>
                      <a:srgbClr val="073B2A"/>
                    </a:solidFill>
                  </a:tcPr>
                </a:tc>
                <a:tc>
                  <a:txBody>
                    <a:bodyPr/>
                    <a:lstStyle/>
                    <a:p>
                      <a:r>
                        <a:rPr sz="1350" b="1">
                          <a:solidFill>
                            <a:srgbClr val="FFFFFF"/>
                          </a:solidFill>
                          <a:latin typeface="DejaVu Sans"/>
                          <a:ea typeface="DejaVu Sans"/>
                          <a:cs typeface="DejaVu Sans"/>
                        </a:rPr>
                        <a:t>Most relevant uses</a:t>
                      </a:r>
                    </a:p>
                  </a:txBody>
                  <a:tcPr>
                    <a:solidFill>
                      <a:srgbClr val="073B2A"/>
                    </a:solidFill>
                  </a:tcPr>
                </a:tc>
                <a:tc>
                  <a:txBody>
                    <a:bodyPr/>
                    <a:lstStyle/>
                    <a:p>
                      <a:r>
                        <a:rPr sz="1350" b="1">
                          <a:solidFill>
                            <a:srgbClr val="FFFFFF"/>
                          </a:solidFill>
                          <a:latin typeface="DejaVu Sans"/>
                          <a:ea typeface="DejaVu Sans"/>
                          <a:cs typeface="DejaVu Sans"/>
                        </a:rPr>
                        <a:t>OIC evidence and examples</a:t>
                      </a:r>
                    </a:p>
                  </a:txBody>
                  <a:tcPr>
                    <a:solidFill>
                      <a:srgbClr val="073B2A"/>
                    </a:solidFill>
                  </a:tcPr>
                </a:tc>
                <a:extLst>
                  <a:ext uri="{0D108BD9-81ED-4DB2-BD59-A6C34878D82A}">
                    <a16:rowId xmlns:a16="http://schemas.microsoft.com/office/drawing/2014/main" val="10000"/>
                  </a:ext>
                </a:extLst>
              </a:tr>
              <a:tr h="685800">
                <a:tc>
                  <a:txBody>
                    <a:bodyPr/>
                    <a:lstStyle/>
                    <a:p>
                      <a:r>
                        <a:rPr sz="1313" b="1">
                          <a:solidFill>
                            <a:srgbClr val="073B2A"/>
                          </a:solidFill>
                          <a:latin typeface="DejaVu Sans"/>
                          <a:ea typeface="DejaVu Sans"/>
                          <a:cs typeface="DejaVu Sans"/>
                        </a:rPr>
                        <a:t>Donation and social</a:t>
                      </a:r>
                    </a:p>
                  </a:txBody>
                  <a:tcPr>
                    <a:solidFill>
                      <a:srgbClr val="E8F2EC"/>
                    </a:solidFill>
                  </a:tcPr>
                </a:tc>
                <a:tc>
                  <a:txBody>
                    <a:bodyPr/>
                    <a:lstStyle/>
                    <a:p>
                      <a:r>
                        <a:rPr sz="1313">
                          <a:solidFill>
                            <a:srgbClr val="17211B"/>
                          </a:solidFill>
                          <a:latin typeface="DejaVu Sans"/>
                          <a:ea typeface="DejaVu Sans"/>
                          <a:cs typeface="DejaVu Sans"/>
                        </a:rPr>
                        <a:t>Relief, health, education and community projects</a:t>
                      </a:r>
                    </a:p>
                  </a:txBody>
                  <a:tcPr/>
                </a:tc>
                <a:tc>
                  <a:txBody>
                    <a:bodyPr/>
                    <a:lstStyle/>
                    <a:p>
                      <a:r>
                        <a:rPr sz="1313">
                          <a:solidFill>
                            <a:srgbClr val="17211B"/>
                          </a:solidFill>
                          <a:latin typeface="DejaVu Sans"/>
                          <a:ea typeface="DejaVu Sans"/>
                          <a:cs typeface="DejaVu Sans"/>
                        </a:rPr>
                        <a:t>IsDB's Tadamon programme operated across 36 member countries and launched 262 crowdfunding campaigns.</a:t>
                      </a:r>
                    </a:p>
                  </a:txBody>
                  <a:tcPr/>
                </a:tc>
                <a:extLst>
                  <a:ext uri="{0D108BD9-81ED-4DB2-BD59-A6C34878D82A}">
                    <a16:rowId xmlns:a16="http://schemas.microsoft.com/office/drawing/2014/main" val="10001"/>
                  </a:ext>
                </a:extLst>
              </a:tr>
              <a:tr h="685800">
                <a:tc>
                  <a:txBody>
                    <a:bodyPr/>
                    <a:lstStyle/>
                    <a:p>
                      <a:r>
                        <a:rPr sz="1313" b="1">
                          <a:solidFill>
                            <a:srgbClr val="073B2A"/>
                          </a:solidFill>
                          <a:latin typeface="DejaVu Sans"/>
                          <a:ea typeface="DejaVu Sans"/>
                          <a:cs typeface="DejaVu Sans"/>
                        </a:rPr>
                        <a:t>Reward and pre-sale</a:t>
                      </a:r>
                    </a:p>
                  </a:txBody>
                  <a:tcPr>
                    <a:solidFill>
                      <a:srgbClr val="E8F2EC"/>
                    </a:solidFill>
                  </a:tcPr>
                </a:tc>
                <a:tc>
                  <a:txBody>
                    <a:bodyPr/>
                    <a:lstStyle/>
                    <a:p>
                      <a:r>
                        <a:rPr sz="1313">
                          <a:solidFill>
                            <a:srgbClr val="17211B"/>
                          </a:solidFill>
                          <a:latin typeface="DejaVu Sans"/>
                          <a:ea typeface="DejaVu Sans"/>
                          <a:cs typeface="DejaVu Sans"/>
                        </a:rPr>
                        <a:t>Product launches, market testing, tourism, creative products and value-added agriculture</a:t>
                      </a:r>
                    </a:p>
                  </a:txBody>
                  <a:tcPr>
                    <a:solidFill>
                      <a:srgbClr val="F4F8F5"/>
                    </a:solidFill>
                  </a:tcPr>
                </a:tc>
                <a:tc>
                  <a:txBody>
                    <a:bodyPr/>
                    <a:lstStyle/>
                    <a:p>
                      <a:r>
                        <a:rPr sz="1313">
                          <a:solidFill>
                            <a:srgbClr val="17211B"/>
                          </a:solidFill>
                          <a:latin typeface="DejaVu Sans"/>
                          <a:ea typeface="DejaVu Sans"/>
                          <a:cs typeface="DejaVu Sans"/>
                        </a:rPr>
                        <a:t>Campaigns can test willingness to pay before an enterprise commits to full production.</a:t>
                      </a:r>
                    </a:p>
                  </a:txBody>
                  <a:tcPr>
                    <a:solidFill>
                      <a:srgbClr val="F4F8F5"/>
                    </a:solidFill>
                  </a:tcPr>
                </a:tc>
                <a:extLst>
                  <a:ext uri="{0D108BD9-81ED-4DB2-BD59-A6C34878D82A}">
                    <a16:rowId xmlns:a16="http://schemas.microsoft.com/office/drawing/2014/main" val="10002"/>
                  </a:ext>
                </a:extLst>
              </a:tr>
              <a:tr h="685800">
                <a:tc>
                  <a:txBody>
                    <a:bodyPr/>
                    <a:lstStyle/>
                    <a:p>
                      <a:r>
                        <a:rPr sz="1313" b="1">
                          <a:solidFill>
                            <a:srgbClr val="073B2A"/>
                          </a:solidFill>
                          <a:latin typeface="DejaVu Sans"/>
                          <a:ea typeface="DejaVu Sans"/>
                          <a:cs typeface="DejaVu Sans"/>
                        </a:rPr>
                        <a:t>Debt and P2P</a:t>
                      </a:r>
                    </a:p>
                  </a:txBody>
                  <a:tcPr>
                    <a:solidFill>
                      <a:srgbClr val="E8F2EC"/>
                    </a:solidFill>
                  </a:tcPr>
                </a:tc>
                <a:tc>
                  <a:txBody>
                    <a:bodyPr/>
                    <a:lstStyle/>
                    <a:p>
                      <a:r>
                        <a:rPr sz="1313">
                          <a:solidFill>
                            <a:srgbClr val="17211B"/>
                          </a:solidFill>
                          <a:latin typeface="DejaVu Sans"/>
                          <a:ea typeface="DejaVu Sans"/>
                          <a:cs typeface="DejaVu Sans"/>
                        </a:rPr>
                        <a:t>Working capital, invoices, equipment and short-term business needs</a:t>
                      </a:r>
                    </a:p>
                  </a:txBody>
                  <a:tcPr/>
                </a:tc>
                <a:tc>
                  <a:txBody>
                    <a:bodyPr/>
                    <a:lstStyle/>
                    <a:p>
                      <a:r>
                        <a:rPr sz="1313">
                          <a:solidFill>
                            <a:srgbClr val="17211B"/>
                          </a:solidFill>
                          <a:latin typeface="DejaVu Sans"/>
                          <a:ea typeface="DejaVu Sans"/>
                          <a:cs typeface="DejaVu Sans"/>
                        </a:rPr>
                        <a:t>Saudi Arabia licenses debt-based crowdfunding. Malaysia regulates P2P platforms.</a:t>
                      </a:r>
                    </a:p>
                  </a:txBody>
                  <a:tcPr/>
                </a:tc>
                <a:extLst>
                  <a:ext uri="{0D108BD9-81ED-4DB2-BD59-A6C34878D82A}">
                    <a16:rowId xmlns:a16="http://schemas.microsoft.com/office/drawing/2014/main" val="10003"/>
                  </a:ext>
                </a:extLst>
              </a:tr>
              <a:tr h="685800">
                <a:tc>
                  <a:txBody>
                    <a:bodyPr/>
                    <a:lstStyle/>
                    <a:p>
                      <a:r>
                        <a:rPr sz="1313" b="1">
                          <a:solidFill>
                            <a:srgbClr val="073B2A"/>
                          </a:solidFill>
                          <a:latin typeface="DejaVu Sans"/>
                          <a:ea typeface="DejaVu Sans"/>
                          <a:cs typeface="DejaVu Sans"/>
                        </a:rPr>
                        <a:t>Equity crowdfunding</a:t>
                      </a:r>
                    </a:p>
                  </a:txBody>
                  <a:tcPr>
                    <a:solidFill>
                      <a:srgbClr val="E8F2EC"/>
                    </a:solidFill>
                  </a:tcPr>
                </a:tc>
                <a:tc>
                  <a:txBody>
                    <a:bodyPr/>
                    <a:lstStyle/>
                    <a:p>
                      <a:r>
                        <a:rPr sz="1313">
                          <a:solidFill>
                            <a:srgbClr val="17211B"/>
                          </a:solidFill>
                          <a:latin typeface="DejaVu Sans"/>
                          <a:ea typeface="DejaVu Sans"/>
                          <a:cs typeface="DejaVu Sans"/>
                        </a:rPr>
                        <a:t>Startups and growth firms that need risk-bearing capital</a:t>
                      </a:r>
                    </a:p>
                  </a:txBody>
                  <a:tcPr>
                    <a:solidFill>
                      <a:srgbClr val="F4F8F5"/>
                    </a:solidFill>
                  </a:tcPr>
                </a:tc>
                <a:tc>
                  <a:txBody>
                    <a:bodyPr/>
                    <a:lstStyle/>
                    <a:p>
                      <a:r>
                        <a:rPr sz="1313">
                          <a:solidFill>
                            <a:srgbClr val="17211B"/>
                          </a:solidFill>
                          <a:latin typeface="DejaVu Sans"/>
                          <a:ea typeface="DejaVu Sans"/>
                          <a:cs typeface="DejaVu Sans"/>
                        </a:rPr>
                        <a:t>Malaysia's combined ECF and P2P markets passed RM9 billion and 20,000 businesses by December 2024.</a:t>
                      </a:r>
                    </a:p>
                  </a:txBody>
                  <a:tcPr>
                    <a:solidFill>
                      <a:srgbClr val="F4F8F5"/>
                    </a:solidFill>
                  </a:tcPr>
                </a:tc>
                <a:extLst>
                  <a:ext uri="{0D108BD9-81ED-4DB2-BD59-A6C34878D82A}">
                    <a16:rowId xmlns:a16="http://schemas.microsoft.com/office/drawing/2014/main" val="10004"/>
                  </a:ext>
                </a:extLst>
              </a:tr>
              <a:tr h="685800">
                <a:tc>
                  <a:txBody>
                    <a:bodyPr/>
                    <a:lstStyle/>
                    <a:p>
                      <a:r>
                        <a:rPr sz="1313" b="1">
                          <a:solidFill>
                            <a:srgbClr val="073B2A"/>
                          </a:solidFill>
                          <a:latin typeface="DejaVu Sans"/>
                          <a:ea typeface="DejaVu Sans"/>
                          <a:cs typeface="DejaVu Sans"/>
                        </a:rPr>
                        <a:t>Securities and sukuk</a:t>
                      </a:r>
                    </a:p>
                  </a:txBody>
                  <a:tcPr>
                    <a:solidFill>
                      <a:srgbClr val="E8F2EC"/>
                    </a:solidFill>
                  </a:tcPr>
                </a:tc>
                <a:tc>
                  <a:txBody>
                    <a:bodyPr/>
                    <a:lstStyle/>
                    <a:p>
                      <a:r>
                        <a:rPr sz="1313">
                          <a:solidFill>
                            <a:srgbClr val="17211B"/>
                          </a:solidFill>
                          <a:latin typeface="DejaVu Sans"/>
                          <a:ea typeface="DejaVu Sans"/>
                          <a:cs typeface="DejaVu Sans"/>
                        </a:rPr>
                        <a:t>Larger MSMEs, green projects and infrastructure-linked finance</a:t>
                      </a:r>
                    </a:p>
                  </a:txBody>
                  <a:tcPr/>
                </a:tc>
                <a:tc>
                  <a:txBody>
                    <a:bodyPr/>
                    <a:lstStyle/>
                    <a:p>
                      <a:r>
                        <a:rPr sz="1313">
                          <a:solidFill>
                            <a:srgbClr val="17211B"/>
                          </a:solidFill>
                          <a:latin typeface="DejaVu Sans"/>
                          <a:ea typeface="DejaVu Sans"/>
                          <a:cs typeface="DejaVu Sans"/>
                        </a:rPr>
                        <a:t>Indonesia's SCF market raised IDR1.93 trillion for 1,042 issuers through 18 platforms by April 2026.</a:t>
                      </a:r>
                    </a:p>
                  </a:txBody>
                  <a:tcPr/>
                </a:tc>
                <a:extLst>
                  <a:ext uri="{0D108BD9-81ED-4DB2-BD59-A6C34878D82A}">
                    <a16:rowId xmlns:a16="http://schemas.microsoft.com/office/drawing/2014/main" val="10005"/>
                  </a:ext>
                </a:extLst>
              </a:tr>
              <a:tr h="685800">
                <a:tc>
                  <a:txBody>
                    <a:bodyPr/>
                    <a:lstStyle/>
                    <a:p>
                      <a:r>
                        <a:rPr sz="1313" b="1">
                          <a:solidFill>
                            <a:srgbClr val="073B2A"/>
                          </a:solidFill>
                          <a:latin typeface="DejaVu Sans"/>
                          <a:ea typeface="DejaVu Sans"/>
                          <a:cs typeface="DejaVu Sans"/>
                        </a:rPr>
                        <a:t>Shariah-compliant overlay</a:t>
                      </a:r>
                    </a:p>
                  </a:txBody>
                  <a:tcPr>
                    <a:solidFill>
                      <a:srgbClr val="E8F2EC"/>
                    </a:solidFill>
                  </a:tcPr>
                </a:tc>
                <a:tc>
                  <a:txBody>
                    <a:bodyPr/>
                    <a:lstStyle/>
                    <a:p>
                      <a:r>
                        <a:rPr sz="1313">
                          <a:solidFill>
                            <a:srgbClr val="17211B"/>
                          </a:solidFill>
                          <a:latin typeface="DejaVu Sans"/>
                          <a:ea typeface="DejaVu Sans"/>
                          <a:cs typeface="DejaVu Sans"/>
                        </a:rPr>
                        <a:t>Investment, qard hasan, sadaqah, waqf and eligible zakat structures</a:t>
                      </a:r>
                    </a:p>
                  </a:txBody>
                  <a:tcPr>
                    <a:solidFill>
                      <a:srgbClr val="F4F8F5"/>
                    </a:solidFill>
                  </a:tcPr>
                </a:tc>
                <a:tc>
                  <a:txBody>
                    <a:bodyPr/>
                    <a:lstStyle/>
                    <a:p>
                      <a:r>
                        <a:rPr sz="1313">
                          <a:solidFill>
                            <a:srgbClr val="17211B"/>
                          </a:solidFill>
                          <a:latin typeface="DejaVu Sans"/>
                          <a:ea typeface="DejaVu Sans"/>
                          <a:cs typeface="DejaVu Sans"/>
                        </a:rPr>
                        <a:t>Shariah-compliant ECF and P2P formed 30% of Malaysia's 2024 funding, equal to RM787.6 million.</a:t>
                      </a:r>
                    </a:p>
                  </a:txBody>
                  <a:tcPr>
                    <a:solidFill>
                      <a:srgbClr val="F4F8F5"/>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06147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BFCFA"/>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A7D8834-8BDD-4D77-9FD4-0C1FEDAE2557}"/>
              </a:ext>
            </a:extLst>
          </p:cNvPr>
          <p:cNvSpPr>
            <a:spLocks noGrp="1"/>
          </p:cNvSpPr>
          <p:nvPr/>
        </p:nvSpPr>
        <p:spPr>
          <a:xfrm>
            <a:off x="0" y="0"/>
            <a:ext cx="12192000" cy="114300"/>
          </a:xfrm>
          <a:prstGeom prst="rect">
            <a:avLst/>
          </a:prstGeom>
          <a:solidFill>
            <a:srgbClr val="006B3C"/>
          </a:solidFill>
          <a:ln w="0">
            <a:noFill/>
            <a:prstDash val="solid"/>
          </a:ln>
        </p:spPr>
        <p:txBody>
          <a:bodyPr/>
          <a:lstStyle/>
          <a:p>
            <a:endParaRPr lang="en-US"/>
          </a:p>
        </p:txBody>
      </p:sp>
      <p:sp>
        <p:nvSpPr>
          <p:cNvPr id="2" name="Rectangle 1">
            <a:extLst>
              <a:ext uri="{FF2B5EF4-FFF2-40B4-BE49-F238E27FC236}">
                <a16:creationId xmlns:a16="http://schemas.microsoft.com/office/drawing/2014/main" id="{319115CC-C321-4A12-B6BF-7C69CC28A841}"/>
              </a:ext>
            </a:extLst>
          </p:cNvPr>
          <p:cNvSpPr>
            <a:spLocks noGrp="1"/>
          </p:cNvSpPr>
          <p:nvPr/>
        </p:nvSpPr>
        <p:spPr>
          <a:xfrm>
            <a:off x="685800" y="400050"/>
            <a:ext cx="9906000" cy="552450"/>
          </a:xfrm>
          <a:prstGeom prst="rect">
            <a:avLst/>
          </a:prstGeom>
          <a:noFill/>
          <a:ln w="0">
            <a:noFill/>
            <a:prstDash val="solid"/>
          </a:ln>
        </p:spPr>
        <p:txBody>
          <a:bodyPr>
            <a:noAutofit/>
          </a:bodyPr>
          <a:lstStyle/>
          <a:p>
            <a:pPr algn="l">
              <a:defRPr sz="3150" b="1">
                <a:solidFill>
                  <a:srgbClr val="073B2A"/>
                </a:solidFill>
                <a:latin typeface="DejaVu Sans"/>
                <a:ea typeface="DejaVu Sans"/>
                <a:cs typeface="DejaVu Sans"/>
              </a:defRPr>
            </a:pPr>
            <a:r>
              <a:rPr sz="3150" b="1">
                <a:solidFill>
                  <a:srgbClr val="073B2A"/>
                </a:solidFill>
                <a:latin typeface="DejaVu Sans"/>
                <a:ea typeface="DejaVu Sans"/>
                <a:cs typeface="DejaVu Sans"/>
              </a:rPr>
              <a:t>Benefits for MSME financing</a:t>
            </a:r>
          </a:p>
        </p:txBody>
      </p:sp>
      <p:sp>
        <p:nvSpPr>
          <p:cNvPr id="3" name="Rectangle 2">
            <a:extLst>
              <a:ext uri="{FF2B5EF4-FFF2-40B4-BE49-F238E27FC236}">
                <a16:creationId xmlns:a16="http://schemas.microsoft.com/office/drawing/2014/main" id="{FBA8C425-FDA2-4497-A03D-FB5145A55078}"/>
              </a:ext>
            </a:extLst>
          </p:cNvPr>
          <p:cNvSpPr>
            <a:spLocks noGrp="1"/>
          </p:cNvSpPr>
          <p:nvPr/>
        </p:nvSpPr>
        <p:spPr>
          <a:xfrm>
            <a:off x="685800" y="981075"/>
            <a:ext cx="10572750" cy="428625"/>
          </a:xfrm>
          <a:prstGeom prst="rect">
            <a:avLst/>
          </a:prstGeom>
          <a:noFill/>
          <a:ln w="0">
            <a:noFill/>
            <a:prstDash val="solid"/>
          </a:ln>
        </p:spPr>
        <p:txBody>
          <a:bodyPr>
            <a:noAutofit/>
          </a:bodyPr>
          <a:lstStyle/>
          <a:p>
            <a:pPr algn="l">
              <a:defRPr sz="1575" b="0">
                <a:solidFill>
                  <a:srgbClr val="637168"/>
                </a:solidFill>
                <a:latin typeface="DejaVu Sans"/>
                <a:ea typeface="DejaVu Sans"/>
                <a:cs typeface="DejaVu Sans"/>
              </a:defRPr>
            </a:pPr>
            <a:r>
              <a:rPr sz="1575" b="0">
                <a:solidFill>
                  <a:srgbClr val="637168"/>
                </a:solidFill>
                <a:latin typeface="DejaVu Sans"/>
                <a:ea typeface="DejaVu Sans"/>
                <a:cs typeface="DejaVu Sans"/>
              </a:rPr>
              <a:t>Crowdfunding can match a firm's cash flow, disclosure capacity and ownership preferences</a:t>
            </a:r>
          </a:p>
        </p:txBody>
      </p:sp>
      <p:sp>
        <p:nvSpPr>
          <p:cNvPr id="4" name="Straight Connector 3">
            <a:extLst>
              <a:ext uri="{FF2B5EF4-FFF2-40B4-BE49-F238E27FC236}">
                <a16:creationId xmlns:a16="http://schemas.microsoft.com/office/drawing/2014/main" id="{2D54011B-1B6C-4787-80DB-30764EF412C7}"/>
              </a:ext>
            </a:extLst>
          </p:cNvPr>
          <p:cNvSpPr>
            <a:spLocks noGrp="1"/>
          </p:cNvSpPr>
          <p:nvPr/>
        </p:nvSpPr>
        <p:spPr>
          <a:xfrm>
            <a:off x="685800" y="6438900"/>
            <a:ext cx="10820400" cy="0"/>
          </a:xfrm>
          <a:prstGeom prst="line">
            <a:avLst/>
          </a:prstGeom>
          <a:noFill/>
          <a:ln w="9525">
            <a:solidFill>
              <a:srgbClr val="CED8D1"/>
            </a:solidFill>
            <a:prstDash val="solid"/>
          </a:ln>
        </p:spPr>
        <p:txBody>
          <a:bodyPr/>
          <a:lstStyle/>
          <a:p>
            <a:endParaRPr lang="en-US"/>
          </a:p>
        </p:txBody>
      </p:sp>
      <p:sp>
        <p:nvSpPr>
          <p:cNvPr id="5" name="Rectangle 4">
            <a:extLst>
              <a:ext uri="{FF2B5EF4-FFF2-40B4-BE49-F238E27FC236}">
                <a16:creationId xmlns:a16="http://schemas.microsoft.com/office/drawing/2014/main" id="{0645BC40-8786-4347-9B76-A07B8551D9C4}"/>
              </a:ext>
            </a:extLst>
          </p:cNvPr>
          <p:cNvSpPr>
            <a:spLocks noGrp="1"/>
          </p:cNvSpPr>
          <p:nvPr/>
        </p:nvSpPr>
        <p:spPr>
          <a:xfrm>
            <a:off x="685800" y="6515100"/>
            <a:ext cx="9906000" cy="209550"/>
          </a:xfrm>
          <a:prstGeom prst="rect">
            <a:avLst/>
          </a:prstGeom>
          <a:noFill/>
          <a:ln w="0">
            <a:noFill/>
            <a:prstDash val="solid"/>
          </a:ln>
        </p:spPr>
        <p:txBody>
          <a:bodyPr>
            <a:noAutofit/>
          </a:bodyPr>
          <a:lstStyle/>
          <a:p>
            <a:endParaRPr/>
          </a:p>
        </p:txBody>
      </p:sp>
      <p:sp>
        <p:nvSpPr>
          <p:cNvPr id="6" name="Rectangle 5">
            <a:extLst>
              <a:ext uri="{FF2B5EF4-FFF2-40B4-BE49-F238E27FC236}">
                <a16:creationId xmlns:a16="http://schemas.microsoft.com/office/drawing/2014/main" id="{72836C64-3BBF-4E43-A91D-099174F97FB3}"/>
              </a:ext>
            </a:extLst>
          </p:cNvPr>
          <p:cNvSpPr>
            <a:spLocks noGrp="1"/>
          </p:cNvSpPr>
          <p:nvPr/>
        </p:nvSpPr>
        <p:spPr>
          <a:xfrm>
            <a:off x="10991850" y="6486525"/>
            <a:ext cx="514350" cy="228600"/>
          </a:xfrm>
          <a:prstGeom prst="rect">
            <a:avLst/>
          </a:prstGeom>
          <a:noFill/>
          <a:ln w="0">
            <a:noFill/>
            <a:prstDash val="solid"/>
          </a:ln>
        </p:spPr>
        <p:txBody>
          <a:bodyPr>
            <a:noAutofit/>
          </a:bodyPr>
          <a:lstStyle/>
          <a:p>
            <a:pPr algn="r">
              <a:defRPr sz="975" b="1">
                <a:solidFill>
                  <a:srgbClr val="006B3C"/>
                </a:solidFill>
                <a:latin typeface="DejaVu Sans"/>
                <a:ea typeface="DejaVu Sans"/>
                <a:cs typeface="DejaVu Sans"/>
              </a:defRPr>
            </a:pPr>
            <a:r>
              <a:rPr sz="975" b="1">
                <a:solidFill>
                  <a:srgbClr val="006B3C"/>
                </a:solidFill>
                <a:latin typeface="DejaVu Sans"/>
                <a:ea typeface="DejaVu Sans"/>
                <a:cs typeface="DejaVu Sans"/>
              </a:rPr>
              <a:t>5</a:t>
            </a:r>
          </a:p>
        </p:txBody>
      </p:sp>
      <p:graphicFrame>
        <p:nvGraphicFramePr>
          <p:cNvPr id="16" name="Table 15"/>
          <p:cNvGraphicFramePr/>
          <p:nvPr/>
        </p:nvGraphicFramePr>
        <p:xfrm>
          <a:off x="685800" y="1543050"/>
          <a:ext cx="10820400" cy="4248150"/>
        </p:xfrm>
        <a:graphic>
          <a:graphicData uri="http://schemas.openxmlformats.org/drawingml/2006/table">
            <a:tbl>
              <a:tblPr/>
              <a:tblGrid>
                <a:gridCol w="2667000">
                  <a:extLst>
                    <a:ext uri="{9D8B030D-6E8A-4147-A177-3AD203B41FA5}">
                      <a16:colId xmlns:a16="http://schemas.microsoft.com/office/drawing/2014/main" val="20000"/>
                    </a:ext>
                  </a:extLst>
                </a:gridCol>
                <a:gridCol w="2428875">
                  <a:extLst>
                    <a:ext uri="{9D8B030D-6E8A-4147-A177-3AD203B41FA5}">
                      <a16:colId xmlns:a16="http://schemas.microsoft.com/office/drawing/2014/main" val="20001"/>
                    </a:ext>
                  </a:extLst>
                </a:gridCol>
                <a:gridCol w="5724525">
                  <a:extLst>
                    <a:ext uri="{9D8B030D-6E8A-4147-A177-3AD203B41FA5}">
                      <a16:colId xmlns:a16="http://schemas.microsoft.com/office/drawing/2014/main" val="20002"/>
                    </a:ext>
                  </a:extLst>
                </a:gridCol>
              </a:tblGrid>
              <a:tr h="476250">
                <a:tc>
                  <a:txBody>
                    <a:bodyPr/>
                    <a:lstStyle/>
                    <a:p>
                      <a:r>
                        <a:rPr sz="1350" b="1">
                          <a:solidFill>
                            <a:srgbClr val="FFFFFF"/>
                          </a:solidFill>
                          <a:latin typeface="DejaVu Sans"/>
                          <a:ea typeface="DejaVu Sans"/>
                          <a:cs typeface="DejaVu Sans"/>
                        </a:rPr>
                        <a:t>MSME constraint</a:t>
                      </a:r>
                    </a:p>
                  </a:txBody>
                  <a:tcPr>
                    <a:solidFill>
                      <a:srgbClr val="073B2A"/>
                    </a:solidFill>
                  </a:tcPr>
                </a:tc>
                <a:tc>
                  <a:txBody>
                    <a:bodyPr/>
                    <a:lstStyle/>
                    <a:p>
                      <a:r>
                        <a:rPr sz="1350" b="1">
                          <a:solidFill>
                            <a:srgbClr val="FFFFFF"/>
                          </a:solidFill>
                          <a:latin typeface="DejaVu Sans"/>
                          <a:ea typeface="DejaVu Sans"/>
                          <a:cs typeface="DejaVu Sans"/>
                        </a:rPr>
                        <a:t>Best-fit model</a:t>
                      </a:r>
                    </a:p>
                  </a:txBody>
                  <a:tcPr>
                    <a:solidFill>
                      <a:srgbClr val="073B2A"/>
                    </a:solidFill>
                  </a:tcPr>
                </a:tc>
                <a:tc>
                  <a:txBody>
                    <a:bodyPr/>
                    <a:lstStyle/>
                    <a:p>
                      <a:r>
                        <a:rPr sz="1350" b="1">
                          <a:solidFill>
                            <a:srgbClr val="FFFFFF"/>
                          </a:solidFill>
                          <a:latin typeface="DejaVu Sans"/>
                          <a:ea typeface="DejaVu Sans"/>
                          <a:cs typeface="DejaVu Sans"/>
                        </a:rPr>
                        <a:t>Financing value</a:t>
                      </a:r>
                    </a:p>
                  </a:txBody>
                  <a:tcPr>
                    <a:solidFill>
                      <a:srgbClr val="073B2A"/>
                    </a:solidFill>
                  </a:tcPr>
                </a:tc>
                <a:extLst>
                  <a:ext uri="{0D108BD9-81ED-4DB2-BD59-A6C34878D82A}">
                    <a16:rowId xmlns:a16="http://schemas.microsoft.com/office/drawing/2014/main" val="10000"/>
                  </a:ext>
                </a:extLst>
              </a:tr>
              <a:tr h="628650">
                <a:tc>
                  <a:txBody>
                    <a:bodyPr/>
                    <a:lstStyle/>
                    <a:p>
                      <a:r>
                        <a:rPr sz="1313" b="1">
                          <a:solidFill>
                            <a:srgbClr val="073B2A"/>
                          </a:solidFill>
                          <a:latin typeface="DejaVu Sans"/>
                          <a:ea typeface="DejaVu Sans"/>
                          <a:cs typeface="DejaVu Sans"/>
                        </a:rPr>
                        <a:t>Insufficient collateral</a:t>
                      </a:r>
                    </a:p>
                  </a:txBody>
                  <a:tcPr>
                    <a:solidFill>
                      <a:srgbClr val="E8F2EC"/>
                    </a:solidFill>
                  </a:tcPr>
                </a:tc>
                <a:tc>
                  <a:txBody>
                    <a:bodyPr/>
                    <a:lstStyle/>
                    <a:p>
                      <a:r>
                        <a:rPr sz="1313">
                          <a:solidFill>
                            <a:srgbClr val="17211B"/>
                          </a:solidFill>
                          <a:latin typeface="DejaVu Sans"/>
                          <a:ea typeface="DejaVu Sans"/>
                          <a:cs typeface="DejaVu Sans"/>
                        </a:rPr>
                        <a:t>Debt or P2P</a:t>
                      </a:r>
                    </a:p>
                  </a:txBody>
                  <a:tcPr/>
                </a:tc>
                <a:tc>
                  <a:txBody>
                    <a:bodyPr/>
                    <a:lstStyle/>
                    <a:p>
                      <a:r>
                        <a:rPr sz="1313">
                          <a:solidFill>
                            <a:srgbClr val="17211B"/>
                          </a:solidFill>
                          <a:latin typeface="DejaVu Sans"/>
                          <a:ea typeface="DejaVu Sans"/>
                          <a:cs typeface="DejaVu Sans"/>
                        </a:rPr>
                        <a:t>Cash flow, invoice and transaction data can support underwriting for viable, asset-light firms.</a:t>
                      </a:r>
                    </a:p>
                  </a:txBody>
                  <a:tcPr/>
                </a:tc>
                <a:extLst>
                  <a:ext uri="{0D108BD9-81ED-4DB2-BD59-A6C34878D82A}">
                    <a16:rowId xmlns:a16="http://schemas.microsoft.com/office/drawing/2014/main" val="10001"/>
                  </a:ext>
                </a:extLst>
              </a:tr>
              <a:tr h="628650">
                <a:tc>
                  <a:txBody>
                    <a:bodyPr/>
                    <a:lstStyle/>
                    <a:p>
                      <a:r>
                        <a:rPr sz="1313" b="1">
                          <a:solidFill>
                            <a:srgbClr val="073B2A"/>
                          </a:solidFill>
                          <a:latin typeface="DejaVu Sans"/>
                          <a:ea typeface="DejaVu Sans"/>
                          <a:cs typeface="DejaVu Sans"/>
                        </a:rPr>
                        <a:t>Small funding need</a:t>
                      </a:r>
                    </a:p>
                  </a:txBody>
                  <a:tcPr>
                    <a:solidFill>
                      <a:srgbClr val="E8F2EC"/>
                    </a:solidFill>
                  </a:tcPr>
                </a:tc>
                <a:tc>
                  <a:txBody>
                    <a:bodyPr/>
                    <a:lstStyle/>
                    <a:p>
                      <a:r>
                        <a:rPr sz="1313">
                          <a:solidFill>
                            <a:srgbClr val="17211B"/>
                          </a:solidFill>
                          <a:latin typeface="DejaVu Sans"/>
                          <a:ea typeface="DejaVu Sans"/>
                          <a:cs typeface="DejaVu Sans"/>
                        </a:rPr>
                        <a:t>P2P or securities</a:t>
                      </a:r>
                    </a:p>
                  </a:txBody>
                  <a:tcPr>
                    <a:solidFill>
                      <a:srgbClr val="F4F8F5"/>
                    </a:solidFill>
                  </a:tcPr>
                </a:tc>
                <a:tc>
                  <a:txBody>
                    <a:bodyPr/>
                    <a:lstStyle/>
                    <a:p>
                      <a:r>
                        <a:rPr sz="1313">
                          <a:solidFill>
                            <a:srgbClr val="17211B"/>
                          </a:solidFill>
                          <a:latin typeface="DejaVu Sans"/>
                          <a:ea typeface="DejaVu Sans"/>
                          <a:cs typeface="DejaVu Sans"/>
                        </a:rPr>
                        <a:t>Digital onboarding and servicing can make smaller financing tickets commercially feasible.</a:t>
                      </a:r>
                    </a:p>
                  </a:txBody>
                  <a:tcPr>
                    <a:solidFill>
                      <a:srgbClr val="F4F8F5"/>
                    </a:solidFill>
                  </a:tcPr>
                </a:tc>
                <a:extLst>
                  <a:ext uri="{0D108BD9-81ED-4DB2-BD59-A6C34878D82A}">
                    <a16:rowId xmlns:a16="http://schemas.microsoft.com/office/drawing/2014/main" val="10002"/>
                  </a:ext>
                </a:extLst>
              </a:tr>
              <a:tr h="628650">
                <a:tc>
                  <a:txBody>
                    <a:bodyPr/>
                    <a:lstStyle/>
                    <a:p>
                      <a:r>
                        <a:rPr sz="1313" b="1">
                          <a:solidFill>
                            <a:srgbClr val="073B2A"/>
                          </a:solidFill>
                          <a:latin typeface="DejaVu Sans"/>
                          <a:ea typeface="DejaVu Sans"/>
                          <a:cs typeface="DejaVu Sans"/>
                        </a:rPr>
                        <a:t>Limited equity capital</a:t>
                      </a:r>
                    </a:p>
                  </a:txBody>
                  <a:tcPr>
                    <a:solidFill>
                      <a:srgbClr val="E8F2EC"/>
                    </a:solidFill>
                  </a:tcPr>
                </a:tc>
                <a:tc>
                  <a:txBody>
                    <a:bodyPr/>
                    <a:lstStyle/>
                    <a:p>
                      <a:r>
                        <a:rPr sz="1313">
                          <a:solidFill>
                            <a:srgbClr val="17211B"/>
                          </a:solidFill>
                          <a:latin typeface="DejaVu Sans"/>
                          <a:ea typeface="DejaVu Sans"/>
                          <a:cs typeface="DejaVu Sans"/>
                        </a:rPr>
                        <a:t>Equity crowdfunding</a:t>
                      </a:r>
                    </a:p>
                  </a:txBody>
                  <a:tcPr/>
                </a:tc>
                <a:tc>
                  <a:txBody>
                    <a:bodyPr/>
                    <a:lstStyle/>
                    <a:p>
                      <a:r>
                        <a:rPr sz="1313">
                          <a:solidFill>
                            <a:srgbClr val="17211B"/>
                          </a:solidFill>
                          <a:latin typeface="DejaVu Sans"/>
                          <a:ea typeface="DejaVu Sans"/>
                          <a:cs typeface="DejaVu Sans"/>
                        </a:rPr>
                        <a:t>Risk-bearing capital avoids fixed repayments, although founders accept ownership dilution.</a:t>
                      </a:r>
                    </a:p>
                  </a:txBody>
                  <a:tcPr/>
                </a:tc>
                <a:extLst>
                  <a:ext uri="{0D108BD9-81ED-4DB2-BD59-A6C34878D82A}">
                    <a16:rowId xmlns:a16="http://schemas.microsoft.com/office/drawing/2014/main" val="10003"/>
                  </a:ext>
                </a:extLst>
              </a:tr>
              <a:tr h="628650">
                <a:tc>
                  <a:txBody>
                    <a:bodyPr/>
                    <a:lstStyle/>
                    <a:p>
                      <a:r>
                        <a:rPr sz="1313" b="1">
                          <a:solidFill>
                            <a:srgbClr val="073B2A"/>
                          </a:solidFill>
                          <a:latin typeface="DejaVu Sans"/>
                          <a:ea typeface="DejaVu Sans"/>
                          <a:cs typeface="DejaVu Sans"/>
                        </a:rPr>
                        <a:t>Seasonal working capital</a:t>
                      </a:r>
                    </a:p>
                  </a:txBody>
                  <a:tcPr>
                    <a:solidFill>
                      <a:srgbClr val="E8F2EC"/>
                    </a:solidFill>
                  </a:tcPr>
                </a:tc>
                <a:tc>
                  <a:txBody>
                    <a:bodyPr/>
                    <a:lstStyle/>
                    <a:p>
                      <a:r>
                        <a:rPr sz="1313">
                          <a:solidFill>
                            <a:srgbClr val="17211B"/>
                          </a:solidFill>
                          <a:latin typeface="DejaVu Sans"/>
                          <a:ea typeface="DejaVu Sans"/>
                          <a:cs typeface="DejaVu Sans"/>
                        </a:rPr>
                        <a:t>P2P, invoice or supply chain</a:t>
                      </a:r>
                    </a:p>
                  </a:txBody>
                  <a:tcPr>
                    <a:solidFill>
                      <a:srgbClr val="F4F8F5"/>
                    </a:solidFill>
                  </a:tcPr>
                </a:tc>
                <a:tc>
                  <a:txBody>
                    <a:bodyPr/>
                    <a:lstStyle/>
                    <a:p>
                      <a:r>
                        <a:rPr sz="1313">
                          <a:solidFill>
                            <a:srgbClr val="17211B"/>
                          </a:solidFill>
                          <a:latin typeface="DejaVu Sans"/>
                          <a:ea typeface="DejaVu Sans"/>
                          <a:cs typeface="DejaVu Sans"/>
                        </a:rPr>
                        <a:t>Short-cycle finance supports inventory purchases and order fulfilment.</a:t>
                      </a:r>
                    </a:p>
                  </a:txBody>
                  <a:tcPr>
                    <a:solidFill>
                      <a:srgbClr val="F4F8F5"/>
                    </a:solidFill>
                  </a:tcPr>
                </a:tc>
                <a:extLst>
                  <a:ext uri="{0D108BD9-81ED-4DB2-BD59-A6C34878D82A}">
                    <a16:rowId xmlns:a16="http://schemas.microsoft.com/office/drawing/2014/main" val="10004"/>
                  </a:ext>
                </a:extLst>
              </a:tr>
              <a:tr h="628650">
                <a:tc>
                  <a:txBody>
                    <a:bodyPr/>
                    <a:lstStyle/>
                    <a:p>
                      <a:r>
                        <a:rPr sz="1313" b="1">
                          <a:solidFill>
                            <a:srgbClr val="073B2A"/>
                          </a:solidFill>
                          <a:latin typeface="DejaVu Sans"/>
                          <a:ea typeface="DejaVu Sans"/>
                          <a:cs typeface="DejaVu Sans"/>
                        </a:rPr>
                        <a:t>Uncertain demand</a:t>
                      </a:r>
                    </a:p>
                  </a:txBody>
                  <a:tcPr>
                    <a:solidFill>
                      <a:srgbClr val="E8F2EC"/>
                    </a:solidFill>
                  </a:tcPr>
                </a:tc>
                <a:tc>
                  <a:txBody>
                    <a:bodyPr/>
                    <a:lstStyle/>
                    <a:p>
                      <a:r>
                        <a:rPr sz="1313">
                          <a:solidFill>
                            <a:srgbClr val="17211B"/>
                          </a:solidFill>
                          <a:latin typeface="DejaVu Sans"/>
                          <a:ea typeface="DejaVu Sans"/>
                          <a:cs typeface="DejaVu Sans"/>
                        </a:rPr>
                        <a:t>Reward or pre-sale</a:t>
                      </a:r>
                    </a:p>
                  </a:txBody>
                  <a:tcPr/>
                </a:tc>
                <a:tc>
                  <a:txBody>
                    <a:bodyPr/>
                    <a:lstStyle/>
                    <a:p>
                      <a:r>
                        <a:rPr sz="1313">
                          <a:solidFill>
                            <a:srgbClr val="17211B"/>
                          </a:solidFill>
                          <a:latin typeface="DejaVu Sans"/>
                          <a:ea typeface="DejaVu Sans"/>
                          <a:cs typeface="DejaVu Sans"/>
                        </a:rPr>
                        <a:t>Campaigns test willingness to pay before full production and create a customer base.</a:t>
                      </a:r>
                    </a:p>
                  </a:txBody>
                  <a:tcPr/>
                </a:tc>
                <a:extLst>
                  <a:ext uri="{0D108BD9-81ED-4DB2-BD59-A6C34878D82A}">
                    <a16:rowId xmlns:a16="http://schemas.microsoft.com/office/drawing/2014/main" val="10005"/>
                  </a:ext>
                </a:extLst>
              </a:tr>
              <a:tr h="628650">
                <a:tc>
                  <a:txBody>
                    <a:bodyPr/>
                    <a:lstStyle/>
                    <a:p>
                      <a:r>
                        <a:rPr sz="1313" b="1">
                          <a:solidFill>
                            <a:srgbClr val="073B2A"/>
                          </a:solidFill>
                          <a:latin typeface="DejaVu Sans"/>
                          <a:ea typeface="DejaVu Sans"/>
                          <a:cs typeface="DejaVu Sans"/>
                        </a:rPr>
                        <a:t>Limited geographic reach</a:t>
                      </a:r>
                    </a:p>
                  </a:txBody>
                  <a:tcPr>
                    <a:solidFill>
                      <a:srgbClr val="E8F2EC"/>
                    </a:solidFill>
                  </a:tcPr>
                </a:tc>
                <a:tc>
                  <a:txBody>
                    <a:bodyPr/>
                    <a:lstStyle/>
                    <a:p>
                      <a:r>
                        <a:rPr sz="1313">
                          <a:solidFill>
                            <a:srgbClr val="17211B"/>
                          </a:solidFill>
                          <a:latin typeface="DejaVu Sans"/>
                          <a:ea typeface="DejaVu Sans"/>
                          <a:cs typeface="DejaVu Sans"/>
                        </a:rPr>
                        <a:t>Thematic, Islamic or social</a:t>
                      </a:r>
                    </a:p>
                  </a:txBody>
                  <a:tcPr>
                    <a:solidFill>
                      <a:srgbClr val="F4F8F5"/>
                    </a:solidFill>
                  </a:tcPr>
                </a:tc>
                <a:tc>
                  <a:txBody>
                    <a:bodyPr/>
                    <a:lstStyle/>
                    <a:p>
                      <a:r>
                        <a:rPr sz="1313">
                          <a:solidFill>
                            <a:srgbClr val="17211B"/>
                          </a:solidFill>
                          <a:latin typeface="DejaVu Sans"/>
                          <a:ea typeface="DejaVu Sans"/>
                          <a:cs typeface="DejaVu Sans"/>
                        </a:rPr>
                        <a:t>Digital channels can connect rural, women and youth entrepreneurs with national and diaspora investors.</a:t>
                      </a:r>
                    </a:p>
                  </a:txBody>
                  <a:tcPr>
                    <a:solidFill>
                      <a:srgbClr val="F4F8F5"/>
                    </a:solidFill>
                  </a:tcPr>
                </a:tc>
                <a:extLst>
                  <a:ext uri="{0D108BD9-81ED-4DB2-BD59-A6C34878D82A}">
                    <a16:rowId xmlns:a16="http://schemas.microsoft.com/office/drawing/2014/main" val="10006"/>
                  </a:ext>
                </a:extLst>
              </a:tr>
            </a:tbl>
          </a:graphicData>
        </a:graphic>
      </p:graphicFrame>
      <p:sp>
        <p:nvSpPr>
          <p:cNvPr id="8" name="Rectangle: Rounded Corners 7">
            <a:extLst>
              <a:ext uri="{FF2B5EF4-FFF2-40B4-BE49-F238E27FC236}">
                <a16:creationId xmlns:a16="http://schemas.microsoft.com/office/drawing/2014/main" id="{94A40D36-E055-4926-B0A1-0CCF1D222936}"/>
              </a:ext>
            </a:extLst>
          </p:cNvPr>
          <p:cNvSpPr>
            <a:spLocks noGrp="1"/>
          </p:cNvSpPr>
          <p:nvPr/>
        </p:nvSpPr>
        <p:spPr>
          <a:xfrm>
            <a:off x="685800" y="5895975"/>
            <a:ext cx="10820400" cy="409575"/>
          </a:xfrm>
          <a:prstGeom prst="roundRect">
            <a:avLst>
              <a:gd name="adj" fmla="val 23256"/>
            </a:avLst>
          </a:prstGeom>
          <a:solidFill>
            <a:srgbClr val="F6F0D9"/>
          </a:solidFill>
          <a:ln w="9525">
            <a:solidFill>
              <a:srgbClr val="E6D792"/>
            </a:solidFill>
            <a:prstDash val="solid"/>
          </a:ln>
        </p:spPr>
        <p:txBody>
          <a:bodyPr/>
          <a:lstStyle/>
          <a:p>
            <a:endParaRPr lang="en-US"/>
          </a:p>
        </p:txBody>
      </p:sp>
      <p:sp>
        <p:nvSpPr>
          <p:cNvPr id="9" name="Rectangle 8">
            <a:extLst>
              <a:ext uri="{FF2B5EF4-FFF2-40B4-BE49-F238E27FC236}">
                <a16:creationId xmlns:a16="http://schemas.microsoft.com/office/drawing/2014/main" id="{DFEBD75A-B67C-4EE6-82CF-2F1E978A4D0A}"/>
              </a:ext>
            </a:extLst>
          </p:cNvPr>
          <p:cNvSpPr>
            <a:spLocks noGrp="1"/>
          </p:cNvSpPr>
          <p:nvPr/>
        </p:nvSpPr>
        <p:spPr>
          <a:xfrm>
            <a:off x="895350" y="5991225"/>
            <a:ext cx="10401300" cy="228600"/>
          </a:xfrm>
          <a:prstGeom prst="rect">
            <a:avLst/>
          </a:prstGeom>
          <a:noFill/>
          <a:ln w="0">
            <a:noFill/>
            <a:prstDash val="solid"/>
          </a:ln>
        </p:spPr>
        <p:txBody>
          <a:bodyPr>
            <a:noAutofit/>
          </a:bodyPr>
          <a:lstStyle/>
          <a:p>
            <a:pPr algn="ctr">
              <a:defRPr sz="1125" b="1">
                <a:solidFill>
                  <a:srgbClr val="66571D"/>
                </a:solidFill>
                <a:latin typeface="DejaVu Sans"/>
                <a:ea typeface="DejaVu Sans"/>
                <a:cs typeface="DejaVu Sans"/>
              </a:defRPr>
            </a:pPr>
            <a:r>
              <a:rPr sz="1125" b="1">
                <a:solidFill>
                  <a:srgbClr val="66571D"/>
                </a:solidFill>
                <a:latin typeface="DejaVu Sans"/>
                <a:ea typeface="DejaVu Sans"/>
                <a:cs typeface="DejaVu Sans"/>
              </a:rPr>
              <a:t>Benefits depend on disclosure, investor suitability, fund segregation, cybersecurity, AML/CFT controls and effective recourse.</a:t>
            </a:r>
          </a:p>
        </p:txBody>
      </p:sp>
    </p:spTree>
    <p:extLst>
      <p:ext uri="{BB962C8B-B14F-4D97-AF65-F5344CB8AC3E}">
        <p14:creationId xmlns:p14="http://schemas.microsoft.com/office/powerpoint/2010/main" val="3371992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BFCFA"/>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8EA61E86-CE79-4BF4-BFDC-D6C0A0251060}"/>
              </a:ext>
            </a:extLst>
          </p:cNvPr>
          <p:cNvSpPr>
            <a:spLocks noGrp="1"/>
          </p:cNvSpPr>
          <p:nvPr/>
        </p:nvSpPr>
        <p:spPr>
          <a:xfrm>
            <a:off x="0" y="0"/>
            <a:ext cx="12192000" cy="114300"/>
          </a:xfrm>
          <a:prstGeom prst="rect">
            <a:avLst/>
          </a:prstGeom>
          <a:solidFill>
            <a:srgbClr val="006B3C"/>
          </a:solidFill>
          <a:ln w="0">
            <a:noFill/>
            <a:prstDash val="solid"/>
          </a:ln>
        </p:spPr>
        <p:txBody>
          <a:bodyPr/>
          <a:lstStyle/>
          <a:p>
            <a:endParaRPr lang="en-US"/>
          </a:p>
        </p:txBody>
      </p:sp>
      <p:sp>
        <p:nvSpPr>
          <p:cNvPr id="2" name="Rectangle 1">
            <a:extLst>
              <a:ext uri="{FF2B5EF4-FFF2-40B4-BE49-F238E27FC236}">
                <a16:creationId xmlns:a16="http://schemas.microsoft.com/office/drawing/2014/main" id="{76B796DF-2B34-4612-91F9-167947781C56}"/>
              </a:ext>
            </a:extLst>
          </p:cNvPr>
          <p:cNvSpPr>
            <a:spLocks noGrp="1"/>
          </p:cNvSpPr>
          <p:nvPr/>
        </p:nvSpPr>
        <p:spPr>
          <a:xfrm>
            <a:off x="685800" y="400050"/>
            <a:ext cx="9906000" cy="552450"/>
          </a:xfrm>
          <a:prstGeom prst="rect">
            <a:avLst/>
          </a:prstGeom>
          <a:noFill/>
          <a:ln w="0">
            <a:noFill/>
            <a:prstDash val="solid"/>
          </a:ln>
        </p:spPr>
        <p:txBody>
          <a:bodyPr>
            <a:noAutofit/>
          </a:bodyPr>
          <a:lstStyle/>
          <a:p>
            <a:pPr algn="l">
              <a:defRPr sz="3150" b="1">
                <a:solidFill>
                  <a:srgbClr val="073B2A"/>
                </a:solidFill>
                <a:latin typeface="DejaVu Sans"/>
                <a:ea typeface="DejaVu Sans"/>
                <a:cs typeface="DejaVu Sans"/>
              </a:defRPr>
            </a:pPr>
            <a:r>
              <a:rPr sz="3150" b="1">
                <a:solidFill>
                  <a:srgbClr val="073B2A"/>
                </a:solidFill>
                <a:latin typeface="DejaVu Sans"/>
                <a:ea typeface="DejaVu Sans"/>
                <a:cs typeface="DejaVu Sans"/>
              </a:rPr>
              <a:t>A phased route for Pakistan</a:t>
            </a:r>
          </a:p>
        </p:txBody>
      </p:sp>
      <p:sp>
        <p:nvSpPr>
          <p:cNvPr id="4" name="Straight Connector 3">
            <a:extLst>
              <a:ext uri="{FF2B5EF4-FFF2-40B4-BE49-F238E27FC236}">
                <a16:creationId xmlns:a16="http://schemas.microsoft.com/office/drawing/2014/main" id="{95538A1E-6CF4-42B9-B256-391AF7534960}"/>
              </a:ext>
            </a:extLst>
          </p:cNvPr>
          <p:cNvSpPr>
            <a:spLocks noGrp="1"/>
          </p:cNvSpPr>
          <p:nvPr/>
        </p:nvSpPr>
        <p:spPr>
          <a:xfrm>
            <a:off x="685800" y="6438900"/>
            <a:ext cx="10820400" cy="0"/>
          </a:xfrm>
          <a:prstGeom prst="line">
            <a:avLst/>
          </a:prstGeom>
          <a:noFill/>
          <a:ln w="9525">
            <a:solidFill>
              <a:srgbClr val="CED8D1"/>
            </a:solidFill>
            <a:prstDash val="solid"/>
          </a:ln>
        </p:spPr>
        <p:txBody>
          <a:bodyPr/>
          <a:lstStyle/>
          <a:p>
            <a:endParaRPr lang="en-US"/>
          </a:p>
        </p:txBody>
      </p:sp>
      <p:sp>
        <p:nvSpPr>
          <p:cNvPr id="6" name="Rectangle 5">
            <a:extLst>
              <a:ext uri="{FF2B5EF4-FFF2-40B4-BE49-F238E27FC236}">
                <a16:creationId xmlns:a16="http://schemas.microsoft.com/office/drawing/2014/main" id="{18DBD08C-4739-4A4E-9BF9-F899F8A0806A}"/>
              </a:ext>
            </a:extLst>
          </p:cNvPr>
          <p:cNvSpPr>
            <a:spLocks noGrp="1"/>
          </p:cNvSpPr>
          <p:nvPr/>
        </p:nvSpPr>
        <p:spPr>
          <a:xfrm>
            <a:off x="10991850" y="6486525"/>
            <a:ext cx="514350" cy="228600"/>
          </a:xfrm>
          <a:prstGeom prst="rect">
            <a:avLst/>
          </a:prstGeom>
          <a:noFill/>
          <a:ln w="0">
            <a:noFill/>
            <a:prstDash val="solid"/>
          </a:ln>
        </p:spPr>
        <p:txBody>
          <a:bodyPr>
            <a:noAutofit/>
          </a:bodyPr>
          <a:lstStyle/>
          <a:p>
            <a:pPr algn="r">
              <a:defRPr sz="975" b="1">
                <a:solidFill>
                  <a:srgbClr val="006B3C"/>
                </a:solidFill>
                <a:latin typeface="DejaVu Sans"/>
                <a:ea typeface="DejaVu Sans"/>
                <a:cs typeface="DejaVu Sans"/>
              </a:defRPr>
            </a:pPr>
            <a:r>
              <a:rPr sz="975" b="1">
                <a:solidFill>
                  <a:srgbClr val="006B3C"/>
                </a:solidFill>
                <a:latin typeface="DejaVu Sans"/>
                <a:ea typeface="DejaVu Sans"/>
                <a:cs typeface="DejaVu Sans"/>
              </a:rPr>
              <a:t>6</a:t>
            </a:r>
          </a:p>
        </p:txBody>
      </p:sp>
      <p:sp>
        <p:nvSpPr>
          <p:cNvPr id="7" name="Straight Connector 6">
            <a:extLst>
              <a:ext uri="{FF2B5EF4-FFF2-40B4-BE49-F238E27FC236}">
                <a16:creationId xmlns:a16="http://schemas.microsoft.com/office/drawing/2014/main" id="{A69470FA-CA6D-47AF-A5F0-E54CF03B2A93}"/>
              </a:ext>
            </a:extLst>
          </p:cNvPr>
          <p:cNvSpPr>
            <a:spLocks noGrp="1"/>
          </p:cNvSpPr>
          <p:nvPr/>
        </p:nvSpPr>
        <p:spPr>
          <a:xfrm>
            <a:off x="1762125" y="2428875"/>
            <a:ext cx="8572500" cy="0"/>
          </a:xfrm>
          <a:prstGeom prst="line">
            <a:avLst/>
          </a:prstGeom>
          <a:noFill/>
          <a:ln w="57150">
            <a:solidFill>
              <a:srgbClr val="CED8D1"/>
            </a:solidFill>
            <a:prstDash val="solid"/>
          </a:ln>
        </p:spPr>
        <p:txBody>
          <a:bodyPr/>
          <a:lstStyle/>
          <a:p>
            <a:endParaRPr lang="en-US"/>
          </a:p>
        </p:txBody>
      </p:sp>
      <p:sp>
        <p:nvSpPr>
          <p:cNvPr id="8" name="Oval 7">
            <a:extLst>
              <a:ext uri="{FF2B5EF4-FFF2-40B4-BE49-F238E27FC236}">
                <a16:creationId xmlns:a16="http://schemas.microsoft.com/office/drawing/2014/main" id="{352720BB-FA3F-40C7-9BDD-FEC91E25DD27}"/>
              </a:ext>
            </a:extLst>
          </p:cNvPr>
          <p:cNvSpPr>
            <a:spLocks noGrp="1"/>
          </p:cNvSpPr>
          <p:nvPr/>
        </p:nvSpPr>
        <p:spPr>
          <a:xfrm>
            <a:off x="1333500" y="2000250"/>
            <a:ext cx="857250" cy="857250"/>
          </a:xfrm>
          <a:prstGeom prst="ellipse">
            <a:avLst/>
          </a:prstGeom>
          <a:solidFill>
            <a:srgbClr val="006B3C"/>
          </a:solidFill>
          <a:ln w="38100">
            <a:solidFill>
              <a:srgbClr val="FFFFFF"/>
            </a:solidFill>
            <a:prstDash val="solid"/>
          </a:ln>
        </p:spPr>
        <p:txBody>
          <a:bodyPr/>
          <a:lstStyle/>
          <a:p>
            <a:endParaRPr lang="en-US"/>
          </a:p>
        </p:txBody>
      </p:sp>
      <p:sp>
        <p:nvSpPr>
          <p:cNvPr id="9" name="Rectangle 8">
            <a:extLst>
              <a:ext uri="{FF2B5EF4-FFF2-40B4-BE49-F238E27FC236}">
                <a16:creationId xmlns:a16="http://schemas.microsoft.com/office/drawing/2014/main" id="{BB5F56BE-A81C-4D93-BA50-B046042E6EC4}"/>
              </a:ext>
            </a:extLst>
          </p:cNvPr>
          <p:cNvSpPr>
            <a:spLocks noGrp="1"/>
          </p:cNvSpPr>
          <p:nvPr/>
        </p:nvSpPr>
        <p:spPr>
          <a:xfrm>
            <a:off x="1409700" y="2209800"/>
            <a:ext cx="704850" cy="457200"/>
          </a:xfrm>
          <a:prstGeom prst="rect">
            <a:avLst/>
          </a:prstGeom>
          <a:noFill/>
          <a:ln w="0">
            <a:noFill/>
            <a:prstDash val="solid"/>
          </a:ln>
        </p:spPr>
        <p:txBody>
          <a:bodyPr>
            <a:noAutofit/>
          </a:bodyPr>
          <a:lstStyle/>
          <a:p>
            <a:pPr algn="ctr">
              <a:defRPr sz="2550" b="1">
                <a:solidFill>
                  <a:srgbClr val="FFFFFF"/>
                </a:solidFill>
                <a:latin typeface="DejaVu Sans"/>
                <a:ea typeface="DejaVu Sans"/>
                <a:cs typeface="DejaVu Sans"/>
              </a:defRPr>
            </a:pPr>
            <a:r>
              <a:rPr sz="2550" b="1">
                <a:solidFill>
                  <a:srgbClr val="FFFFFF"/>
                </a:solidFill>
                <a:latin typeface="DejaVu Sans"/>
                <a:ea typeface="DejaVu Sans"/>
                <a:cs typeface="DejaVu Sans"/>
              </a:rPr>
              <a:t>1</a:t>
            </a:r>
          </a:p>
        </p:txBody>
      </p:sp>
      <p:sp>
        <p:nvSpPr>
          <p:cNvPr id="10" name="Rectangle 9">
            <a:extLst>
              <a:ext uri="{FF2B5EF4-FFF2-40B4-BE49-F238E27FC236}">
                <a16:creationId xmlns:a16="http://schemas.microsoft.com/office/drawing/2014/main" id="{915BECC1-1A70-40AC-8A61-1425477B4AE8}"/>
              </a:ext>
            </a:extLst>
          </p:cNvPr>
          <p:cNvSpPr>
            <a:spLocks noGrp="1"/>
          </p:cNvSpPr>
          <p:nvPr/>
        </p:nvSpPr>
        <p:spPr>
          <a:xfrm>
            <a:off x="742950" y="3162300"/>
            <a:ext cx="2857500" cy="457200"/>
          </a:xfrm>
          <a:prstGeom prst="rect">
            <a:avLst/>
          </a:prstGeom>
          <a:noFill/>
          <a:ln w="0">
            <a:noFill/>
            <a:prstDash val="solid"/>
          </a:ln>
        </p:spPr>
        <p:txBody>
          <a:bodyPr>
            <a:noAutofit/>
          </a:bodyPr>
          <a:lstStyle/>
          <a:p>
            <a:pPr algn="ctr">
              <a:defRPr sz="1800" b="1">
                <a:solidFill>
                  <a:srgbClr val="073B2A"/>
                </a:solidFill>
                <a:latin typeface="DejaVu Sans"/>
                <a:ea typeface="DejaVu Sans"/>
                <a:cs typeface="DejaVu Sans"/>
              </a:defRPr>
            </a:pPr>
            <a:r>
              <a:rPr sz="1800" b="1">
                <a:solidFill>
                  <a:srgbClr val="073B2A"/>
                </a:solidFill>
                <a:latin typeface="DejaVu Sans"/>
                <a:ea typeface="DejaVu Sans"/>
                <a:cs typeface="DejaVu Sans"/>
              </a:rPr>
              <a:t>Design the framework</a:t>
            </a:r>
          </a:p>
        </p:txBody>
      </p:sp>
      <p:sp>
        <p:nvSpPr>
          <p:cNvPr id="11" name="Rectangle 10">
            <a:extLst>
              <a:ext uri="{FF2B5EF4-FFF2-40B4-BE49-F238E27FC236}">
                <a16:creationId xmlns:a16="http://schemas.microsoft.com/office/drawing/2014/main" id="{CE9726BF-9725-425B-8FA9-2EF10F6B98F7}"/>
              </a:ext>
            </a:extLst>
          </p:cNvPr>
          <p:cNvSpPr>
            <a:spLocks noGrp="1"/>
          </p:cNvSpPr>
          <p:nvPr/>
        </p:nvSpPr>
        <p:spPr>
          <a:xfrm>
            <a:off x="666750" y="3733800"/>
            <a:ext cx="3009900" cy="1952625"/>
          </a:xfrm>
          <a:prstGeom prst="rect">
            <a:avLst/>
          </a:prstGeom>
          <a:noFill/>
          <a:ln w="0">
            <a:noFill/>
            <a:prstDash val="solid"/>
          </a:ln>
        </p:spPr>
        <p:txBody>
          <a:bodyPr>
            <a:noAutofit/>
          </a:bodyPr>
          <a:lstStyle/>
          <a:p>
            <a:pPr marL="215900" indent="-101600" algn="l">
              <a:spcAft>
                <a:spcPts val="900"/>
              </a:spcAft>
              <a:buChar char="•"/>
              <a:defRPr sz="1388" b="0">
                <a:solidFill>
                  <a:srgbClr val="17211B"/>
                </a:solidFill>
                <a:latin typeface="DejaVu Sans"/>
                <a:ea typeface="DejaVu Sans"/>
                <a:cs typeface="DejaVu Sans"/>
              </a:defRPr>
            </a:pPr>
            <a:r>
              <a:rPr sz="1388" b="0">
                <a:solidFill>
                  <a:srgbClr val="17211B"/>
                </a:solidFill>
                <a:latin typeface="DejaVu Sans"/>
                <a:ea typeface="DejaVu Sans"/>
                <a:cs typeface="DejaVu Sans"/>
              </a:rPr>
              <a:t>Classify donation, reward, P2P, equity and securities models.</a:t>
            </a:r>
          </a:p>
          <a:p>
            <a:pPr marL="215900" indent="-101600" algn="l">
              <a:spcAft>
                <a:spcPts val="900"/>
              </a:spcAft>
              <a:buChar char="•"/>
              <a:defRPr sz="1388" b="0">
                <a:solidFill>
                  <a:srgbClr val="17211B"/>
                </a:solidFill>
                <a:latin typeface="DejaVu Sans"/>
                <a:ea typeface="DejaVu Sans"/>
                <a:cs typeface="DejaVu Sans"/>
              </a:defRPr>
            </a:pPr>
            <a:r>
              <a:rPr sz="1388" b="0">
                <a:solidFill>
                  <a:srgbClr val="17211B"/>
                </a:solidFill>
                <a:latin typeface="DejaVu Sans"/>
                <a:ea typeface="DejaVu Sans"/>
                <a:cs typeface="DejaVu Sans"/>
              </a:rPr>
              <a:t>Set licensing, issuer and investor limits, disclosures, fund segregation and recourse.</a:t>
            </a:r>
          </a:p>
        </p:txBody>
      </p:sp>
      <p:sp>
        <p:nvSpPr>
          <p:cNvPr id="12" name="Oval 11">
            <a:extLst>
              <a:ext uri="{FF2B5EF4-FFF2-40B4-BE49-F238E27FC236}">
                <a16:creationId xmlns:a16="http://schemas.microsoft.com/office/drawing/2014/main" id="{EF9732B3-5AD2-4E45-B844-F38B6DE2AE1D}"/>
              </a:ext>
            </a:extLst>
          </p:cNvPr>
          <p:cNvSpPr>
            <a:spLocks noGrp="1"/>
          </p:cNvSpPr>
          <p:nvPr/>
        </p:nvSpPr>
        <p:spPr>
          <a:xfrm>
            <a:off x="5305425" y="2000250"/>
            <a:ext cx="857250" cy="857250"/>
          </a:xfrm>
          <a:prstGeom prst="ellipse">
            <a:avLst/>
          </a:prstGeom>
          <a:solidFill>
            <a:srgbClr val="006B3C"/>
          </a:solidFill>
          <a:ln w="38100">
            <a:solidFill>
              <a:srgbClr val="FFFFFF"/>
            </a:solidFill>
            <a:prstDash val="solid"/>
          </a:ln>
        </p:spPr>
        <p:txBody>
          <a:bodyPr/>
          <a:lstStyle/>
          <a:p>
            <a:endParaRPr lang="en-US"/>
          </a:p>
        </p:txBody>
      </p:sp>
      <p:sp>
        <p:nvSpPr>
          <p:cNvPr id="13" name="Rectangle 12">
            <a:extLst>
              <a:ext uri="{FF2B5EF4-FFF2-40B4-BE49-F238E27FC236}">
                <a16:creationId xmlns:a16="http://schemas.microsoft.com/office/drawing/2014/main" id="{30B4F5E7-B0AF-4316-9D94-D00D04616A05}"/>
              </a:ext>
            </a:extLst>
          </p:cNvPr>
          <p:cNvSpPr>
            <a:spLocks noGrp="1"/>
          </p:cNvSpPr>
          <p:nvPr/>
        </p:nvSpPr>
        <p:spPr>
          <a:xfrm>
            <a:off x="5381625" y="2200275"/>
            <a:ext cx="704850" cy="457200"/>
          </a:xfrm>
          <a:prstGeom prst="rect">
            <a:avLst/>
          </a:prstGeom>
          <a:noFill/>
          <a:ln w="0">
            <a:noFill/>
            <a:prstDash val="solid"/>
          </a:ln>
        </p:spPr>
        <p:txBody>
          <a:bodyPr>
            <a:noAutofit/>
          </a:bodyPr>
          <a:lstStyle/>
          <a:p>
            <a:pPr algn="ctr">
              <a:defRPr sz="2550" b="1">
                <a:solidFill>
                  <a:srgbClr val="FFFFFF"/>
                </a:solidFill>
                <a:latin typeface="DejaVu Sans"/>
                <a:ea typeface="DejaVu Sans"/>
                <a:cs typeface="DejaVu Sans"/>
              </a:defRPr>
            </a:pPr>
            <a:r>
              <a:rPr sz="2550" b="1" dirty="0">
                <a:solidFill>
                  <a:srgbClr val="FFFFFF"/>
                </a:solidFill>
                <a:latin typeface="DejaVu Sans"/>
                <a:ea typeface="DejaVu Sans"/>
                <a:cs typeface="DejaVu Sans"/>
              </a:rPr>
              <a:t>2</a:t>
            </a:r>
          </a:p>
        </p:txBody>
      </p:sp>
      <p:sp>
        <p:nvSpPr>
          <p:cNvPr id="14" name="Rectangle 13">
            <a:extLst>
              <a:ext uri="{FF2B5EF4-FFF2-40B4-BE49-F238E27FC236}">
                <a16:creationId xmlns:a16="http://schemas.microsoft.com/office/drawing/2014/main" id="{D8601FC7-2D78-4E49-9187-C05E7CAED506}"/>
              </a:ext>
            </a:extLst>
          </p:cNvPr>
          <p:cNvSpPr>
            <a:spLocks noGrp="1"/>
          </p:cNvSpPr>
          <p:nvPr/>
        </p:nvSpPr>
        <p:spPr>
          <a:xfrm>
            <a:off x="4362450" y="3162300"/>
            <a:ext cx="2857500" cy="457200"/>
          </a:xfrm>
          <a:prstGeom prst="rect">
            <a:avLst/>
          </a:prstGeom>
          <a:noFill/>
          <a:ln w="0">
            <a:noFill/>
            <a:prstDash val="solid"/>
          </a:ln>
        </p:spPr>
        <p:txBody>
          <a:bodyPr>
            <a:noAutofit/>
          </a:bodyPr>
          <a:lstStyle/>
          <a:p>
            <a:pPr algn="ctr">
              <a:defRPr sz="1800" b="1">
                <a:solidFill>
                  <a:srgbClr val="073B2A"/>
                </a:solidFill>
                <a:latin typeface="DejaVu Sans"/>
                <a:ea typeface="DejaVu Sans"/>
                <a:cs typeface="DejaVu Sans"/>
              </a:defRPr>
            </a:pPr>
            <a:r>
              <a:rPr sz="1800" b="1">
                <a:solidFill>
                  <a:srgbClr val="073B2A"/>
                </a:solidFill>
                <a:latin typeface="DejaVu Sans"/>
                <a:ea typeface="DejaVu Sans"/>
                <a:cs typeface="DejaVu Sans"/>
              </a:rPr>
              <a:t>Pilot priority use cases</a:t>
            </a:r>
          </a:p>
        </p:txBody>
      </p:sp>
      <p:sp>
        <p:nvSpPr>
          <p:cNvPr id="15" name="Rectangle 14">
            <a:extLst>
              <a:ext uri="{FF2B5EF4-FFF2-40B4-BE49-F238E27FC236}">
                <a16:creationId xmlns:a16="http://schemas.microsoft.com/office/drawing/2014/main" id="{5E6A8AC3-BCAB-4883-B006-30C51F743C17}"/>
              </a:ext>
            </a:extLst>
          </p:cNvPr>
          <p:cNvSpPr>
            <a:spLocks noGrp="1"/>
          </p:cNvSpPr>
          <p:nvPr/>
        </p:nvSpPr>
        <p:spPr>
          <a:xfrm>
            <a:off x="4286250" y="3733800"/>
            <a:ext cx="3009900" cy="1952625"/>
          </a:xfrm>
          <a:prstGeom prst="rect">
            <a:avLst/>
          </a:prstGeom>
          <a:noFill/>
          <a:ln w="0">
            <a:noFill/>
            <a:prstDash val="solid"/>
          </a:ln>
        </p:spPr>
        <p:txBody>
          <a:bodyPr>
            <a:noAutofit/>
          </a:bodyPr>
          <a:lstStyle/>
          <a:p>
            <a:pPr marL="215900" indent="-101600" algn="l">
              <a:spcAft>
                <a:spcPts val="900"/>
              </a:spcAft>
              <a:buChar char="•"/>
              <a:defRPr sz="1388" b="0">
                <a:solidFill>
                  <a:srgbClr val="17211B"/>
                </a:solidFill>
                <a:latin typeface="DejaVu Sans"/>
                <a:ea typeface="DejaVu Sans"/>
                <a:cs typeface="DejaVu Sans"/>
              </a:defRPr>
            </a:pPr>
            <a:r>
              <a:rPr sz="1388" b="0">
                <a:solidFill>
                  <a:srgbClr val="17211B"/>
                </a:solidFill>
                <a:latin typeface="DejaVu Sans"/>
                <a:ea typeface="DejaVu Sans"/>
                <a:cs typeface="DejaVu Sans"/>
              </a:rPr>
              <a:t>Test women, youth, agriculture, export and green MSME use cases under supervision.</a:t>
            </a:r>
          </a:p>
          <a:p>
            <a:pPr marL="215900" indent="-101600" algn="l">
              <a:spcAft>
                <a:spcPts val="900"/>
              </a:spcAft>
              <a:buChar char="•"/>
              <a:defRPr sz="1388" b="0">
                <a:solidFill>
                  <a:srgbClr val="17211B"/>
                </a:solidFill>
                <a:latin typeface="DejaVu Sans"/>
                <a:ea typeface="DejaVu Sans"/>
                <a:cs typeface="DejaVu Sans"/>
              </a:defRPr>
            </a:pPr>
            <a:r>
              <a:rPr sz="1388" b="0">
                <a:solidFill>
                  <a:srgbClr val="17211B"/>
                </a:solidFill>
                <a:latin typeface="DejaVu Sans"/>
                <a:ea typeface="DejaVu Sans"/>
                <a:cs typeface="DejaVu Sans"/>
              </a:rPr>
              <a:t>Add Shariah governance and diaspora channels within foreign exchange, tax and AML/CFT rules.</a:t>
            </a:r>
          </a:p>
        </p:txBody>
      </p:sp>
      <p:sp>
        <p:nvSpPr>
          <p:cNvPr id="16" name="Oval 15">
            <a:extLst>
              <a:ext uri="{FF2B5EF4-FFF2-40B4-BE49-F238E27FC236}">
                <a16:creationId xmlns:a16="http://schemas.microsoft.com/office/drawing/2014/main" id="{C8189DA7-94D3-43C7-A311-1030F5BC2CEB}"/>
              </a:ext>
            </a:extLst>
          </p:cNvPr>
          <p:cNvSpPr>
            <a:spLocks noGrp="1"/>
          </p:cNvSpPr>
          <p:nvPr/>
        </p:nvSpPr>
        <p:spPr>
          <a:xfrm>
            <a:off x="8982075" y="2006374"/>
            <a:ext cx="857250" cy="857250"/>
          </a:xfrm>
          <a:prstGeom prst="ellipse">
            <a:avLst/>
          </a:prstGeom>
          <a:solidFill>
            <a:srgbClr val="006B3C"/>
          </a:solidFill>
          <a:ln w="38100">
            <a:solidFill>
              <a:srgbClr val="FFFFFF"/>
            </a:solidFill>
            <a:prstDash val="solid"/>
          </a:ln>
        </p:spPr>
        <p:txBody>
          <a:bodyPr/>
          <a:lstStyle/>
          <a:p>
            <a:endParaRPr lang="en-US"/>
          </a:p>
        </p:txBody>
      </p:sp>
      <p:sp>
        <p:nvSpPr>
          <p:cNvPr id="17" name="Rectangle 16">
            <a:extLst>
              <a:ext uri="{FF2B5EF4-FFF2-40B4-BE49-F238E27FC236}">
                <a16:creationId xmlns:a16="http://schemas.microsoft.com/office/drawing/2014/main" id="{5B9FF2B1-C6A2-40BE-AB7B-501C9A383F12}"/>
              </a:ext>
            </a:extLst>
          </p:cNvPr>
          <p:cNvSpPr>
            <a:spLocks noGrp="1"/>
          </p:cNvSpPr>
          <p:nvPr/>
        </p:nvSpPr>
        <p:spPr>
          <a:xfrm>
            <a:off x="9058275" y="2200275"/>
            <a:ext cx="704850" cy="457200"/>
          </a:xfrm>
          <a:prstGeom prst="rect">
            <a:avLst/>
          </a:prstGeom>
          <a:noFill/>
          <a:ln w="0">
            <a:noFill/>
            <a:prstDash val="solid"/>
          </a:ln>
        </p:spPr>
        <p:txBody>
          <a:bodyPr>
            <a:noAutofit/>
          </a:bodyPr>
          <a:lstStyle/>
          <a:p>
            <a:pPr algn="ctr">
              <a:defRPr sz="2550" b="1">
                <a:solidFill>
                  <a:srgbClr val="FFFFFF"/>
                </a:solidFill>
                <a:latin typeface="DejaVu Sans"/>
                <a:ea typeface="DejaVu Sans"/>
                <a:cs typeface="DejaVu Sans"/>
              </a:defRPr>
            </a:pPr>
            <a:r>
              <a:rPr sz="2550" b="1" dirty="0">
                <a:solidFill>
                  <a:srgbClr val="FFFFFF"/>
                </a:solidFill>
                <a:latin typeface="DejaVu Sans"/>
                <a:ea typeface="DejaVu Sans"/>
                <a:cs typeface="DejaVu Sans"/>
              </a:rPr>
              <a:t>3</a:t>
            </a:r>
          </a:p>
        </p:txBody>
      </p:sp>
      <p:sp>
        <p:nvSpPr>
          <p:cNvPr id="18" name="Rectangle 17">
            <a:extLst>
              <a:ext uri="{FF2B5EF4-FFF2-40B4-BE49-F238E27FC236}">
                <a16:creationId xmlns:a16="http://schemas.microsoft.com/office/drawing/2014/main" id="{998CA4B7-6057-47D4-AA80-6C47FCBB8A13}"/>
              </a:ext>
            </a:extLst>
          </p:cNvPr>
          <p:cNvSpPr>
            <a:spLocks noGrp="1"/>
          </p:cNvSpPr>
          <p:nvPr/>
        </p:nvSpPr>
        <p:spPr>
          <a:xfrm>
            <a:off x="7981950" y="3162300"/>
            <a:ext cx="2857500" cy="457200"/>
          </a:xfrm>
          <a:prstGeom prst="rect">
            <a:avLst/>
          </a:prstGeom>
          <a:noFill/>
          <a:ln w="0">
            <a:noFill/>
            <a:prstDash val="solid"/>
          </a:ln>
        </p:spPr>
        <p:txBody>
          <a:bodyPr>
            <a:noAutofit/>
          </a:bodyPr>
          <a:lstStyle/>
          <a:p>
            <a:pPr algn="ctr">
              <a:defRPr sz="1800" b="1">
                <a:solidFill>
                  <a:srgbClr val="073B2A"/>
                </a:solidFill>
                <a:latin typeface="DejaVu Sans"/>
                <a:ea typeface="DejaVu Sans"/>
                <a:cs typeface="DejaVu Sans"/>
              </a:defRPr>
            </a:pPr>
            <a:r>
              <a:rPr sz="1800" b="1">
                <a:solidFill>
                  <a:srgbClr val="073B2A"/>
                </a:solidFill>
                <a:latin typeface="DejaVu Sans"/>
                <a:ea typeface="DejaVu Sans"/>
                <a:cs typeface="DejaVu Sans"/>
              </a:rPr>
              <a:t>Integrate and scale</a:t>
            </a:r>
          </a:p>
        </p:txBody>
      </p:sp>
      <p:sp>
        <p:nvSpPr>
          <p:cNvPr id="19" name="Rectangle 18">
            <a:extLst>
              <a:ext uri="{FF2B5EF4-FFF2-40B4-BE49-F238E27FC236}">
                <a16:creationId xmlns:a16="http://schemas.microsoft.com/office/drawing/2014/main" id="{1E2F7383-6711-4633-8EA7-C06797757295}"/>
              </a:ext>
            </a:extLst>
          </p:cNvPr>
          <p:cNvSpPr>
            <a:spLocks noGrp="1"/>
          </p:cNvSpPr>
          <p:nvPr/>
        </p:nvSpPr>
        <p:spPr>
          <a:xfrm>
            <a:off x="7905750" y="3733800"/>
            <a:ext cx="3009900" cy="1952625"/>
          </a:xfrm>
          <a:prstGeom prst="rect">
            <a:avLst/>
          </a:prstGeom>
          <a:noFill/>
          <a:ln w="0">
            <a:noFill/>
            <a:prstDash val="solid"/>
          </a:ln>
        </p:spPr>
        <p:txBody>
          <a:bodyPr>
            <a:noAutofit/>
          </a:bodyPr>
          <a:lstStyle/>
          <a:p>
            <a:pPr marL="215900" indent="-101600" algn="l">
              <a:spcAft>
                <a:spcPts val="900"/>
              </a:spcAft>
              <a:buChar char="•"/>
              <a:defRPr sz="1388" b="0">
                <a:solidFill>
                  <a:srgbClr val="17211B"/>
                </a:solidFill>
                <a:latin typeface="DejaVu Sans"/>
                <a:ea typeface="DejaVu Sans"/>
                <a:cs typeface="DejaVu Sans"/>
              </a:defRPr>
            </a:pPr>
            <a:r>
              <a:rPr sz="1388" b="0" dirty="0">
                <a:solidFill>
                  <a:srgbClr val="17211B"/>
                </a:solidFill>
                <a:latin typeface="DejaVu Sans"/>
                <a:ea typeface="DejaVu Sans"/>
                <a:cs typeface="DejaVu Sans"/>
              </a:rPr>
              <a:t>Connect e-KYC, payments, credit bureaus and consent-based invoice or tax data.</a:t>
            </a:r>
          </a:p>
          <a:p>
            <a:pPr marL="215900" indent="-101600" algn="l">
              <a:spcAft>
                <a:spcPts val="900"/>
              </a:spcAft>
              <a:buChar char="•"/>
              <a:defRPr sz="1388" b="0">
                <a:solidFill>
                  <a:srgbClr val="17211B"/>
                </a:solidFill>
                <a:latin typeface="DejaVu Sans"/>
                <a:ea typeface="DejaVu Sans"/>
                <a:cs typeface="DejaVu Sans"/>
              </a:defRPr>
            </a:pPr>
            <a:r>
              <a:rPr sz="1388" b="0" dirty="0">
                <a:solidFill>
                  <a:srgbClr val="17211B"/>
                </a:solidFill>
                <a:latin typeface="DejaVu Sans"/>
                <a:ea typeface="DejaVu Sans"/>
                <a:cs typeface="DejaVu Sans"/>
              </a:rPr>
              <a:t>Publish outcomes on new-to-finance firms, funds raised, defaults, jobs and regional reach.</a:t>
            </a:r>
          </a:p>
        </p:txBody>
      </p:sp>
      <p:sp>
        <p:nvSpPr>
          <p:cNvPr id="20" name="Rectangle: Rounded Corners 19">
            <a:extLst>
              <a:ext uri="{FF2B5EF4-FFF2-40B4-BE49-F238E27FC236}">
                <a16:creationId xmlns:a16="http://schemas.microsoft.com/office/drawing/2014/main" id="{944B6AEC-8563-4C7E-B7E1-3491DE0262E2}"/>
              </a:ext>
            </a:extLst>
          </p:cNvPr>
          <p:cNvSpPr>
            <a:spLocks noGrp="1"/>
          </p:cNvSpPr>
          <p:nvPr/>
        </p:nvSpPr>
        <p:spPr>
          <a:xfrm>
            <a:off x="1066800" y="5829300"/>
            <a:ext cx="10058400" cy="428625"/>
          </a:xfrm>
          <a:prstGeom prst="roundRect">
            <a:avLst>
              <a:gd name="adj" fmla="val 26667"/>
            </a:avLst>
          </a:prstGeom>
          <a:solidFill>
            <a:srgbClr val="E8F2EC"/>
          </a:solidFill>
          <a:ln w="9525">
            <a:solidFill>
              <a:srgbClr val="B8D0C2"/>
            </a:solidFill>
            <a:prstDash val="solid"/>
          </a:ln>
        </p:spPr>
        <p:txBody>
          <a:bodyPr/>
          <a:lstStyle/>
          <a:p>
            <a:endParaRPr lang="en-US"/>
          </a:p>
        </p:txBody>
      </p:sp>
      <p:sp>
        <p:nvSpPr>
          <p:cNvPr id="21" name="Rectangle 20">
            <a:extLst>
              <a:ext uri="{FF2B5EF4-FFF2-40B4-BE49-F238E27FC236}">
                <a16:creationId xmlns:a16="http://schemas.microsoft.com/office/drawing/2014/main" id="{006FE393-C686-4482-A0AB-36B6781033EE}"/>
              </a:ext>
            </a:extLst>
          </p:cNvPr>
          <p:cNvSpPr>
            <a:spLocks noGrp="1"/>
          </p:cNvSpPr>
          <p:nvPr/>
        </p:nvSpPr>
        <p:spPr>
          <a:xfrm>
            <a:off x="1352550" y="5924550"/>
            <a:ext cx="9486900" cy="266700"/>
          </a:xfrm>
          <a:prstGeom prst="rect">
            <a:avLst/>
          </a:prstGeom>
          <a:noFill/>
          <a:ln w="0">
            <a:noFill/>
            <a:prstDash val="solid"/>
          </a:ln>
        </p:spPr>
        <p:txBody>
          <a:bodyPr>
            <a:noAutofit/>
          </a:bodyPr>
          <a:lstStyle/>
          <a:p>
            <a:pPr algn="ctr">
              <a:defRPr sz="1350" b="1">
                <a:solidFill>
                  <a:srgbClr val="073B2A"/>
                </a:solidFill>
                <a:latin typeface="DejaVu Sans"/>
                <a:ea typeface="DejaVu Sans"/>
                <a:cs typeface="DejaVu Sans"/>
              </a:defRPr>
            </a:pPr>
            <a:r>
              <a:rPr sz="1350" b="1">
                <a:solidFill>
                  <a:srgbClr val="073B2A"/>
                </a:solidFill>
                <a:latin typeface="DejaVu Sans"/>
                <a:ea typeface="DejaVu Sans"/>
                <a:cs typeface="DejaVu Sans"/>
              </a:rPr>
              <a:t>A strong framework should measure development outcomes, not only the amount raised.</a:t>
            </a:r>
          </a:p>
        </p:txBody>
      </p:sp>
    </p:spTree>
    <p:extLst>
      <p:ext uri="{BB962C8B-B14F-4D97-AF65-F5344CB8AC3E}">
        <p14:creationId xmlns:p14="http://schemas.microsoft.com/office/powerpoint/2010/main" val="860121429"/>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910</Words>
  <Application>Microsoft Office PowerPoint</Application>
  <DocSecurity>0</DocSecurity>
  <PresentationFormat>Widescreen</PresentationFormat>
  <Paragraphs>131</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Aptos</vt:lpstr>
      <vt:lpstr>Aptos Display</vt:lpstr>
      <vt:lpstr>Calibri</vt:lpstr>
      <vt:lpstr>DejaVu Sans</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SH&amp;SFD</cp:lastModifiedBy>
  <cp:revision>2</cp:revision>
  <dcterms:created xsi:type="dcterms:W3CDTF">2026-09-18T07:45:14Z</dcterms:created>
  <dcterms:modified xsi:type="dcterms:W3CDTF">2026-09-18T11:15:44Z</dcterms:modified>
</cp:coreProperties>
</file>