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56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7568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3C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360000">
            <a:off x="-1828800" y="4480560"/>
            <a:ext cx="16459200" cy="3108960"/>
          </a:xfrm>
          <a:prstGeom prst="rect">
            <a:avLst/>
          </a:prstGeom>
          <a:solidFill>
            <a:srgbClr val="072A42"/>
          </a:solidFill>
          <a:ln/>
        </p:spPr>
      </p:sp>
      <p:sp>
        <p:nvSpPr>
          <p:cNvPr id="3" name="Shape 1"/>
          <p:cNvSpPr/>
          <p:nvPr/>
        </p:nvSpPr>
        <p:spPr>
          <a:xfrm rot="-360000">
            <a:off x="-1828800" y="4892040"/>
            <a:ext cx="16459200" cy="54864"/>
          </a:xfrm>
          <a:prstGeom prst="rect">
            <a:avLst/>
          </a:prstGeom>
          <a:solidFill>
            <a:srgbClr val="0099FF"/>
          </a:solidFill>
          <a:ln/>
        </p:spPr>
      </p:sp>
      <p:pic>
        <p:nvPicPr>
          <p:cNvPr id="4" name="Image 0" descr="assets/isku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94360"/>
            <a:ext cx="777240" cy="7772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36192" y="603504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1536192" y="9601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10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TÜRKİYE İŞ KURUMU  ·  TURKISH EMPLOYMENT AGENCY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31520" y="233172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PREVENTING SKILL MISMATCH</a:t>
            </a:r>
            <a:endParaRPr lang="en-US" sz="4000" dirty="0"/>
          </a:p>
        </p:txBody>
      </p:sp>
      <p:sp>
        <p:nvSpPr>
          <p:cNvPr id="8" name="Text 5"/>
          <p:cNvSpPr/>
          <p:nvPr/>
        </p:nvSpPr>
        <p:spPr>
          <a:xfrm>
            <a:off x="731520" y="2999232"/>
            <a:ext cx="10698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099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THE LABOUR MARKETS OF ISLAMIC COUNTRIES</a:t>
            </a:r>
            <a:endParaRPr lang="en-US" sz="2600" dirty="0"/>
          </a:p>
        </p:txBody>
      </p:sp>
      <p:sp>
        <p:nvSpPr>
          <p:cNvPr id="9" name="Shape 6"/>
          <p:cNvSpPr/>
          <p:nvPr/>
        </p:nvSpPr>
        <p:spPr>
          <a:xfrm>
            <a:off x="749808" y="3794760"/>
            <a:ext cx="2926080" cy="0"/>
          </a:xfrm>
          <a:prstGeom prst="line">
            <a:avLst/>
          </a:prstGeom>
          <a:noFill/>
          <a:ln w="31750">
            <a:solidFill>
              <a:srgbClr val="D99A2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31520" y="397764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i="1" dirty="0">
                <a:solidFill>
                  <a:srgbClr val="D9E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Türkiye's Experience: İŞKUR's Active Labour Market Programmes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31520" y="5989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FB9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Directorate General for Active Labour Force Services (AİHDB)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9174175" y="598932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FB9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www.iskur.gov.tr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3C5D"/>
          </a:solidFill>
          <a:ln/>
        </p:spPr>
      </p:sp>
      <p:pic>
        <p:nvPicPr>
          <p:cNvPr id="3" name="Image 0" descr="assets/isku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19456"/>
            <a:ext cx="512064" cy="5120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21945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987552" y="48463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50" kern="0" spc="100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TÜRKİYE İŞ KURUMU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3200400" y="182880"/>
            <a:ext cx="83512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120" dirty="0">
                <a:solidFill>
                  <a:srgbClr val="0099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3200400" y="384048"/>
            <a:ext cx="85340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Presentation Outline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9" name="Text 6"/>
          <p:cNvSpPr/>
          <p:nvPr/>
        </p:nvSpPr>
        <p:spPr>
          <a:xfrm>
            <a:off x="411480" y="656539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 Outline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6858000" y="656539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www.iskur.gov.tr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11551615" y="6565392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50" dirty="0"/>
          </a:p>
        </p:txBody>
      </p:sp>
      <p:sp>
        <p:nvSpPr>
          <p:cNvPr id="12" name="Shape 9"/>
          <p:cNvSpPr/>
          <p:nvPr/>
        </p:nvSpPr>
        <p:spPr>
          <a:xfrm>
            <a:off x="502920" y="1417320"/>
            <a:ext cx="5349240" cy="1289304"/>
          </a:xfrm>
          <a:prstGeom prst="rect">
            <a:avLst/>
          </a:prstGeom>
          <a:solidFill>
            <a:srgbClr val="F2F7FB"/>
          </a:solidFill>
          <a:ln/>
        </p:spPr>
      </p:sp>
      <p:sp>
        <p:nvSpPr>
          <p:cNvPr id="13" name="Text 10"/>
          <p:cNvSpPr/>
          <p:nvPr/>
        </p:nvSpPr>
        <p:spPr>
          <a:xfrm>
            <a:off x="640080" y="1527048"/>
            <a:ext cx="914400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99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3000" dirty="0"/>
          </a:p>
        </p:txBody>
      </p:sp>
      <p:sp>
        <p:nvSpPr>
          <p:cNvPr id="14" name="Text 11"/>
          <p:cNvSpPr/>
          <p:nvPr/>
        </p:nvSpPr>
        <p:spPr>
          <a:xfrm>
            <a:off x="1554480" y="1527048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Global Skill Mismatch Challenge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1554480" y="1984248"/>
            <a:ext cx="4114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Concepts, data and policy responses from ILO, OECD and the World Bank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172200" y="1417320"/>
            <a:ext cx="5349240" cy="1289304"/>
          </a:xfrm>
          <a:prstGeom prst="rect">
            <a:avLst/>
          </a:prstGeom>
          <a:solidFill>
            <a:srgbClr val="F2F7FB"/>
          </a:solidFill>
          <a:ln/>
        </p:spPr>
      </p:sp>
      <p:sp>
        <p:nvSpPr>
          <p:cNvPr id="17" name="Text 14"/>
          <p:cNvSpPr/>
          <p:nvPr/>
        </p:nvSpPr>
        <p:spPr>
          <a:xfrm>
            <a:off x="6309360" y="1527048"/>
            <a:ext cx="914400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99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3000" dirty="0"/>
          </a:p>
        </p:txBody>
      </p:sp>
      <p:sp>
        <p:nvSpPr>
          <p:cNvPr id="18" name="Text 15"/>
          <p:cNvSpPr/>
          <p:nvPr/>
        </p:nvSpPr>
        <p:spPr>
          <a:xfrm>
            <a:off x="7223760" y="1527048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Türkiye's Response: İŞKUR's ALMP Portfolio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7223760" y="1984248"/>
            <a:ext cx="4114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İŞKUR's programmes map onto different forms of mismatch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502920" y="2907792"/>
            <a:ext cx="5349240" cy="1289304"/>
          </a:xfrm>
          <a:prstGeom prst="rect">
            <a:avLst/>
          </a:prstGeom>
          <a:solidFill>
            <a:srgbClr val="F2F7FB"/>
          </a:solidFill>
          <a:ln/>
        </p:spPr>
      </p:sp>
      <p:sp>
        <p:nvSpPr>
          <p:cNvPr id="21" name="Text 18"/>
          <p:cNvSpPr/>
          <p:nvPr/>
        </p:nvSpPr>
        <p:spPr>
          <a:xfrm>
            <a:off x="640080" y="3017520"/>
            <a:ext cx="914400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99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3000" dirty="0"/>
          </a:p>
        </p:txBody>
      </p:sp>
      <p:sp>
        <p:nvSpPr>
          <p:cNvPr id="22" name="Text 19"/>
          <p:cNvSpPr/>
          <p:nvPr/>
        </p:nvSpPr>
        <p:spPr>
          <a:xfrm>
            <a:off x="1554480" y="301752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On-the-Job Training Programme (İEP)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1554480" y="3474720"/>
            <a:ext cx="4114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Employer-led training that closes the experience gap</a:t>
            </a:r>
            <a:endParaRPr lang="en-US" sz="1050" dirty="0"/>
          </a:p>
        </p:txBody>
      </p:sp>
      <p:sp>
        <p:nvSpPr>
          <p:cNvPr id="24" name="Shape 21"/>
          <p:cNvSpPr/>
          <p:nvPr/>
        </p:nvSpPr>
        <p:spPr>
          <a:xfrm>
            <a:off x="6172200" y="2907792"/>
            <a:ext cx="5349240" cy="1289304"/>
          </a:xfrm>
          <a:prstGeom prst="rect">
            <a:avLst/>
          </a:prstGeom>
          <a:solidFill>
            <a:srgbClr val="F2F7FB"/>
          </a:solidFill>
          <a:ln/>
        </p:spPr>
      </p:sp>
      <p:sp>
        <p:nvSpPr>
          <p:cNvPr id="25" name="Text 22"/>
          <p:cNvSpPr/>
          <p:nvPr/>
        </p:nvSpPr>
        <p:spPr>
          <a:xfrm>
            <a:off x="6309360" y="3017520"/>
            <a:ext cx="914400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99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3000" dirty="0"/>
          </a:p>
        </p:txBody>
      </p:sp>
      <p:sp>
        <p:nvSpPr>
          <p:cNvPr id="26" name="Text 23"/>
          <p:cNvSpPr/>
          <p:nvPr/>
        </p:nvSpPr>
        <p:spPr>
          <a:xfrm>
            <a:off x="7223760" y="3017520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Vocational Training Courses (MEK)</a:t>
            </a:r>
            <a:endParaRPr lang="en-US" sz="1350" dirty="0"/>
          </a:p>
        </p:txBody>
      </p:sp>
      <p:sp>
        <p:nvSpPr>
          <p:cNvPr id="27" name="Text 24"/>
          <p:cNvSpPr/>
          <p:nvPr/>
        </p:nvSpPr>
        <p:spPr>
          <a:xfrm>
            <a:off x="7223760" y="3474720"/>
            <a:ext cx="4114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Demand-driven qualification building for jobseekers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502920" y="4398264"/>
            <a:ext cx="5349240" cy="1289304"/>
          </a:xfrm>
          <a:prstGeom prst="rect">
            <a:avLst/>
          </a:prstGeom>
          <a:solidFill>
            <a:srgbClr val="F2F7FB"/>
          </a:solidFill>
          <a:ln/>
        </p:spPr>
      </p:sp>
      <p:sp>
        <p:nvSpPr>
          <p:cNvPr id="29" name="Text 26"/>
          <p:cNvSpPr/>
          <p:nvPr/>
        </p:nvSpPr>
        <p:spPr>
          <a:xfrm>
            <a:off x="640080" y="4507992"/>
            <a:ext cx="914400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99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3000" dirty="0"/>
          </a:p>
        </p:txBody>
      </p:sp>
      <p:sp>
        <p:nvSpPr>
          <p:cNvPr id="30" name="Text 27"/>
          <p:cNvSpPr/>
          <p:nvPr/>
        </p:nvSpPr>
        <p:spPr>
          <a:xfrm>
            <a:off x="1554480" y="4507992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Inclusion: Disability &amp; Ex-Offender Support</a:t>
            </a:r>
            <a:endParaRPr lang="en-US" sz="1350" dirty="0"/>
          </a:p>
        </p:txBody>
      </p:sp>
      <p:sp>
        <p:nvSpPr>
          <p:cNvPr id="31" name="Text 28"/>
          <p:cNvSpPr/>
          <p:nvPr/>
        </p:nvSpPr>
        <p:spPr>
          <a:xfrm>
            <a:off x="1554480" y="4965192"/>
            <a:ext cx="4114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quota-levy model financing targeted employment projects</a:t>
            </a:r>
            <a:endParaRPr lang="en-US" sz="1050" dirty="0"/>
          </a:p>
        </p:txBody>
      </p:sp>
      <p:sp>
        <p:nvSpPr>
          <p:cNvPr id="32" name="Shape 29"/>
          <p:cNvSpPr/>
          <p:nvPr/>
        </p:nvSpPr>
        <p:spPr>
          <a:xfrm>
            <a:off x="6172200" y="4398264"/>
            <a:ext cx="5349240" cy="1289304"/>
          </a:xfrm>
          <a:prstGeom prst="rect">
            <a:avLst/>
          </a:prstGeom>
          <a:solidFill>
            <a:srgbClr val="F2F7FB"/>
          </a:solidFill>
          <a:ln/>
        </p:spPr>
      </p:sp>
      <p:sp>
        <p:nvSpPr>
          <p:cNvPr id="33" name="Text 30"/>
          <p:cNvSpPr/>
          <p:nvPr/>
        </p:nvSpPr>
        <p:spPr>
          <a:xfrm>
            <a:off x="6309360" y="4507992"/>
            <a:ext cx="914400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99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3000" dirty="0"/>
          </a:p>
        </p:txBody>
      </p:sp>
      <p:sp>
        <p:nvSpPr>
          <p:cNvPr id="34" name="Text 31"/>
          <p:cNvSpPr/>
          <p:nvPr/>
        </p:nvSpPr>
        <p:spPr>
          <a:xfrm>
            <a:off x="7223760" y="4507992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 for OIC Member Countries</a:t>
            </a:r>
            <a:endParaRPr lang="en-US" sz="1350" dirty="0"/>
          </a:p>
        </p:txBody>
      </p:sp>
      <p:sp>
        <p:nvSpPr>
          <p:cNvPr id="35" name="Text 32"/>
          <p:cNvSpPr/>
          <p:nvPr/>
        </p:nvSpPr>
        <p:spPr>
          <a:xfrm>
            <a:off x="7223760" y="4965192"/>
            <a:ext cx="4114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Lessons for designing skill-mismatch-responsive ALMPs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3C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720000">
            <a:off x="-1828800" y="-1371600"/>
            <a:ext cx="5486400" cy="9144000"/>
          </a:xfrm>
          <a:prstGeom prst="rect">
            <a:avLst/>
          </a:prstGeom>
          <a:solidFill>
            <a:srgbClr val="072A42"/>
          </a:solidFill>
          <a:ln/>
        </p:spPr>
      </p:sp>
      <p:pic>
        <p:nvPicPr>
          <p:cNvPr id="3" name="Image 0" descr="assets/isku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48640" cy="5486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98448" y="53035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863840" y="2377440"/>
            <a:ext cx="3840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0" b="1" dirty="0">
                <a:solidFill>
                  <a:srgbClr val="072A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5000" dirty="0"/>
          </a:p>
        </p:txBody>
      </p:sp>
      <p:sp>
        <p:nvSpPr>
          <p:cNvPr id="6" name="Text 3"/>
          <p:cNvSpPr/>
          <p:nvPr/>
        </p:nvSpPr>
        <p:spPr>
          <a:xfrm>
            <a:off x="822960" y="2788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D99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22960" y="3154680"/>
            <a:ext cx="8869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Global Skill Mismatch Challenge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22960" y="4343400"/>
            <a:ext cx="8503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Concepts, evidence and policy tools from international literature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841248" y="4160520"/>
            <a:ext cx="2011680" cy="0"/>
          </a:xfrm>
          <a:prstGeom prst="line">
            <a:avLst/>
          </a:prstGeom>
          <a:noFill/>
          <a:ln w="31750">
            <a:solidFill>
              <a:srgbClr val="0099F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11" name="Text 8"/>
          <p:cNvSpPr/>
          <p:nvPr/>
        </p:nvSpPr>
        <p:spPr>
          <a:xfrm>
            <a:off x="411480" y="656539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 – Turkish Employment Agency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6858000" y="656539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www.iskur.gov.tr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11551615" y="6565392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3C5D"/>
          </a:solidFill>
          <a:ln/>
        </p:spPr>
      </p:sp>
      <p:pic>
        <p:nvPicPr>
          <p:cNvPr id="3" name="Image 0" descr="assets/isku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19456"/>
            <a:ext cx="512064" cy="5120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21945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987552" y="48463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50" kern="0" spc="100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TÜRKİYE İŞ KURUMU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3200400" y="182880"/>
            <a:ext cx="83512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120" dirty="0">
                <a:solidFill>
                  <a:srgbClr val="0099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CONCEPTS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3200400" y="384048"/>
            <a:ext cx="85340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Skill Mismatch?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9" name="Text 6"/>
          <p:cNvSpPr/>
          <p:nvPr/>
        </p:nvSpPr>
        <p:spPr>
          <a:xfrm>
            <a:off x="411480" y="656539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 — The Global Skill Mismatch Challenge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6858000" y="656539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www.iskur.gov.tr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11551615" y="6565392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502920" y="114300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ILO's statistical framework (18th–20th ICLS) distinguishes several distinct — and often co-existing — forms of mismatch: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502920" y="1746504"/>
            <a:ext cx="566928" cy="566928"/>
          </a:xfrm>
          <a:prstGeom prst="ellipse">
            <a:avLst/>
          </a:prstGeom>
          <a:solidFill>
            <a:srgbClr val="0099FF"/>
          </a:solidFill>
          <a:ln/>
        </p:spPr>
      </p:sp>
      <p:sp>
        <p:nvSpPr>
          <p:cNvPr id="14" name="Text 11"/>
          <p:cNvSpPr/>
          <p:nvPr/>
        </p:nvSpPr>
        <p:spPr>
          <a:xfrm>
            <a:off x="502920" y="17465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1280160" y="169164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Overqualification (vertical mismatch)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1280160" y="2002536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worker's level of education or skill exceeds what the job requires — a common source of lost productivity and wage penalties.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502920" y="2825496"/>
            <a:ext cx="11155680" cy="0"/>
          </a:xfrm>
          <a:prstGeom prst="line">
            <a:avLst/>
          </a:prstGeom>
          <a:noFill/>
          <a:ln w="9525">
            <a:solidFill>
              <a:srgbClr val="DCE6E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02920" y="2935224"/>
            <a:ext cx="566928" cy="566928"/>
          </a:xfrm>
          <a:prstGeom prst="ellipse">
            <a:avLst/>
          </a:prstGeom>
          <a:solidFill>
            <a:srgbClr val="0B3C5D"/>
          </a:solidFill>
          <a:ln/>
        </p:spPr>
      </p:sp>
      <p:sp>
        <p:nvSpPr>
          <p:cNvPr id="19" name="Text 16"/>
          <p:cNvSpPr/>
          <p:nvPr/>
        </p:nvSpPr>
        <p:spPr>
          <a:xfrm>
            <a:off x="502920" y="293522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280160" y="288036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Underqualification (vertical mismatch)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280160" y="3191256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worker's level of education or skill falls short of job requirements — associated with a higher risk of job loss and lower productivity.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502920" y="4014216"/>
            <a:ext cx="11155680" cy="0"/>
          </a:xfrm>
          <a:prstGeom prst="line">
            <a:avLst/>
          </a:prstGeom>
          <a:noFill/>
          <a:ln w="9525">
            <a:solidFill>
              <a:srgbClr val="DCE6E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502920" y="4123944"/>
            <a:ext cx="566928" cy="566928"/>
          </a:xfrm>
          <a:prstGeom prst="ellipse">
            <a:avLst/>
          </a:prstGeom>
          <a:solidFill>
            <a:srgbClr val="0099FF"/>
          </a:solidFill>
          <a:ln/>
        </p:spPr>
      </p:sp>
      <p:sp>
        <p:nvSpPr>
          <p:cNvPr id="24" name="Text 21"/>
          <p:cNvSpPr/>
          <p:nvPr/>
        </p:nvSpPr>
        <p:spPr>
          <a:xfrm>
            <a:off x="502920" y="412394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1280160" y="406908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Field-of-study mismatch (horizontal mismatch)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1280160" y="4379976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worker's qualification is in a field unrelated to the job performed, even where the education level itself is well matched.</a:t>
            </a:r>
            <a:endParaRPr lang="en-US" sz="1150" dirty="0"/>
          </a:p>
        </p:txBody>
      </p:sp>
      <p:sp>
        <p:nvSpPr>
          <p:cNvPr id="27" name="Shape 24"/>
          <p:cNvSpPr/>
          <p:nvPr/>
        </p:nvSpPr>
        <p:spPr>
          <a:xfrm>
            <a:off x="502920" y="5202936"/>
            <a:ext cx="11155680" cy="0"/>
          </a:xfrm>
          <a:prstGeom prst="line">
            <a:avLst/>
          </a:prstGeom>
          <a:noFill/>
          <a:ln w="9525">
            <a:solidFill>
              <a:srgbClr val="DCE6EE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502920" y="5312664"/>
            <a:ext cx="566928" cy="566928"/>
          </a:xfrm>
          <a:prstGeom prst="ellipse">
            <a:avLst/>
          </a:prstGeom>
          <a:solidFill>
            <a:srgbClr val="0B3C5D"/>
          </a:solidFill>
          <a:ln/>
        </p:spPr>
      </p:sp>
      <p:sp>
        <p:nvSpPr>
          <p:cNvPr id="29" name="Text 26"/>
          <p:cNvSpPr/>
          <p:nvPr/>
        </p:nvSpPr>
        <p:spPr>
          <a:xfrm>
            <a:off x="502920" y="531266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30" name="Text 27"/>
          <p:cNvSpPr/>
          <p:nvPr/>
        </p:nvSpPr>
        <p:spPr>
          <a:xfrm>
            <a:off x="1280160" y="525780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Over-/under-skilling &amp; skills obsolescence</a:t>
            </a:r>
            <a:endParaRPr lang="en-US" sz="1400" dirty="0"/>
          </a:p>
        </p:txBody>
      </p:sp>
      <p:sp>
        <p:nvSpPr>
          <p:cNvPr id="31" name="Text 28"/>
          <p:cNvSpPr/>
          <p:nvPr/>
        </p:nvSpPr>
        <p:spPr>
          <a:xfrm>
            <a:off x="1280160" y="5568696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Competencies acquired do not correspond to those actually used on the job, or skills decay as technology and job content evolve.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3C5D"/>
          </a:solidFill>
          <a:ln/>
        </p:spPr>
      </p:sp>
      <p:pic>
        <p:nvPicPr>
          <p:cNvPr id="3" name="Image 0" descr="assets/isku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19456"/>
            <a:ext cx="512064" cy="5120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21945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987552" y="48463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50" kern="0" spc="100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TÜRKİYE İŞ KURUMU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3200400" y="182880"/>
            <a:ext cx="83512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120" dirty="0">
                <a:solidFill>
                  <a:srgbClr val="0099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OF THE PROBLEM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3200400" y="384048"/>
            <a:ext cx="85340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Growing Global Concern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9" name="Text 6"/>
          <p:cNvSpPr/>
          <p:nvPr/>
        </p:nvSpPr>
        <p:spPr>
          <a:xfrm>
            <a:off x="411480" y="656539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 — The Global Skill Mismatch Challenge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6858000" y="656539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www.iskur.gov.tr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11551615" y="6565392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502920" y="118872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 mismatch and youth exclusion from the labour market are now recognised as structural, worldwide challenges.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502920" y="1828800"/>
            <a:ext cx="2583180" cy="3291840"/>
          </a:xfrm>
          <a:prstGeom prst="rect">
            <a:avLst/>
          </a:prstGeom>
          <a:solidFill>
            <a:srgbClr val="F2F7FB"/>
          </a:solidFill>
          <a:ln/>
        </p:spPr>
      </p:sp>
      <p:sp>
        <p:nvSpPr>
          <p:cNvPr id="14" name="Shape 11"/>
          <p:cNvSpPr/>
          <p:nvPr/>
        </p:nvSpPr>
        <p:spPr>
          <a:xfrm>
            <a:off x="502920" y="1828800"/>
            <a:ext cx="2583180" cy="73152"/>
          </a:xfrm>
          <a:prstGeom prst="rect">
            <a:avLst/>
          </a:prstGeom>
          <a:solidFill>
            <a:srgbClr val="D99A2B"/>
          </a:solidFill>
          <a:ln/>
        </p:spPr>
      </p:sp>
      <p:sp>
        <p:nvSpPr>
          <p:cNvPr id="15" name="Text 12"/>
          <p:cNvSpPr/>
          <p:nvPr/>
        </p:nvSpPr>
        <p:spPr>
          <a:xfrm>
            <a:off x="640080" y="2148840"/>
            <a:ext cx="23088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300M+</a:t>
            </a:r>
            <a:endParaRPr lang="en-US" sz="4000" dirty="0"/>
          </a:p>
        </p:txBody>
      </p:sp>
      <p:sp>
        <p:nvSpPr>
          <p:cNvPr id="16" name="Text 13"/>
          <p:cNvSpPr/>
          <p:nvPr/>
        </p:nvSpPr>
        <p:spPr>
          <a:xfrm>
            <a:off x="685800" y="3246120"/>
            <a:ext cx="22174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young people worldwide are not in employment, education or training (NEET)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685800" y="4709160"/>
            <a:ext cx="22174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ILO, 2022</a:t>
            </a:r>
            <a:endParaRPr lang="en-US" sz="800" dirty="0"/>
          </a:p>
        </p:txBody>
      </p:sp>
      <p:sp>
        <p:nvSpPr>
          <p:cNvPr id="18" name="Shape 15"/>
          <p:cNvSpPr/>
          <p:nvPr/>
        </p:nvSpPr>
        <p:spPr>
          <a:xfrm>
            <a:off x="3360420" y="1828800"/>
            <a:ext cx="2583180" cy="3291840"/>
          </a:xfrm>
          <a:prstGeom prst="rect">
            <a:avLst/>
          </a:prstGeom>
          <a:solidFill>
            <a:srgbClr val="F2F7FB"/>
          </a:solidFill>
          <a:ln/>
        </p:spPr>
      </p:sp>
      <p:sp>
        <p:nvSpPr>
          <p:cNvPr id="19" name="Shape 16"/>
          <p:cNvSpPr/>
          <p:nvPr/>
        </p:nvSpPr>
        <p:spPr>
          <a:xfrm>
            <a:off x="3360420" y="1828800"/>
            <a:ext cx="2583180" cy="73152"/>
          </a:xfrm>
          <a:prstGeom prst="rect">
            <a:avLst/>
          </a:prstGeom>
          <a:solidFill>
            <a:srgbClr val="D99A2B"/>
          </a:solidFill>
          <a:ln/>
        </p:spPr>
      </p:sp>
      <p:sp>
        <p:nvSpPr>
          <p:cNvPr id="20" name="Text 17"/>
          <p:cNvSpPr/>
          <p:nvPr/>
        </p:nvSpPr>
        <p:spPr>
          <a:xfrm>
            <a:off x="3497580" y="2148840"/>
            <a:ext cx="23088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23.5%</a:t>
            </a:r>
            <a:endParaRPr lang="en-US" sz="4000" dirty="0"/>
          </a:p>
        </p:txBody>
      </p:sp>
      <p:sp>
        <p:nvSpPr>
          <p:cNvPr id="21" name="Text 18"/>
          <p:cNvSpPr/>
          <p:nvPr/>
        </p:nvSpPr>
        <p:spPr>
          <a:xfrm>
            <a:off x="3543300" y="3246120"/>
            <a:ext cx="22174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youth NEET rate, more than double the OECD youth unemployment rate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3543300" y="4709160"/>
            <a:ext cx="22174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ILOSTAT, 2022</a:t>
            </a:r>
            <a:endParaRPr lang="en-US" sz="800" dirty="0"/>
          </a:p>
        </p:txBody>
      </p:sp>
      <p:sp>
        <p:nvSpPr>
          <p:cNvPr id="23" name="Shape 20"/>
          <p:cNvSpPr/>
          <p:nvPr/>
        </p:nvSpPr>
        <p:spPr>
          <a:xfrm>
            <a:off x="6217920" y="1828800"/>
            <a:ext cx="2583180" cy="3291840"/>
          </a:xfrm>
          <a:prstGeom prst="rect">
            <a:avLst/>
          </a:prstGeom>
          <a:solidFill>
            <a:srgbClr val="F2F7FB"/>
          </a:solidFill>
          <a:ln/>
        </p:spPr>
      </p:sp>
      <p:sp>
        <p:nvSpPr>
          <p:cNvPr id="24" name="Shape 21"/>
          <p:cNvSpPr/>
          <p:nvPr/>
        </p:nvSpPr>
        <p:spPr>
          <a:xfrm>
            <a:off x="6217920" y="1828800"/>
            <a:ext cx="2583180" cy="73152"/>
          </a:xfrm>
          <a:prstGeom prst="rect">
            <a:avLst/>
          </a:prstGeom>
          <a:solidFill>
            <a:srgbClr val="D99A2B"/>
          </a:solidFill>
          <a:ln/>
        </p:spPr>
      </p:sp>
      <p:sp>
        <p:nvSpPr>
          <p:cNvPr id="25" name="Text 22"/>
          <p:cNvSpPr/>
          <p:nvPr/>
        </p:nvSpPr>
        <p:spPr>
          <a:xfrm>
            <a:off x="6355080" y="2148840"/>
            <a:ext cx="23088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in 3</a:t>
            </a:r>
            <a:endParaRPr lang="en-US" sz="4000" dirty="0"/>
          </a:p>
        </p:txBody>
      </p:sp>
      <p:sp>
        <p:nvSpPr>
          <p:cNvPr id="26" name="Text 23"/>
          <p:cNvSpPr/>
          <p:nvPr/>
        </p:nvSpPr>
        <p:spPr>
          <a:xfrm>
            <a:off x="6400800" y="3246120"/>
            <a:ext cx="22174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workers report that their skills are not fully aligned with their current job</a:t>
            </a:r>
            <a:endParaRPr lang="en-US" sz="1150" dirty="0"/>
          </a:p>
        </p:txBody>
      </p:sp>
      <p:sp>
        <p:nvSpPr>
          <p:cNvPr id="27" name="Text 24"/>
          <p:cNvSpPr/>
          <p:nvPr/>
        </p:nvSpPr>
        <p:spPr>
          <a:xfrm>
            <a:off x="6400800" y="4709160"/>
            <a:ext cx="22174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OECD, 2025</a:t>
            </a:r>
            <a:endParaRPr lang="en-US" sz="800" dirty="0"/>
          </a:p>
        </p:txBody>
      </p:sp>
      <p:sp>
        <p:nvSpPr>
          <p:cNvPr id="28" name="Shape 25"/>
          <p:cNvSpPr/>
          <p:nvPr/>
        </p:nvSpPr>
        <p:spPr>
          <a:xfrm>
            <a:off x="9075420" y="1828800"/>
            <a:ext cx="2583180" cy="3291840"/>
          </a:xfrm>
          <a:prstGeom prst="rect">
            <a:avLst/>
          </a:prstGeom>
          <a:solidFill>
            <a:srgbClr val="F2F7FB"/>
          </a:solidFill>
          <a:ln/>
        </p:spPr>
      </p:sp>
      <p:sp>
        <p:nvSpPr>
          <p:cNvPr id="29" name="Shape 26"/>
          <p:cNvSpPr/>
          <p:nvPr/>
        </p:nvSpPr>
        <p:spPr>
          <a:xfrm>
            <a:off x="9075420" y="1828800"/>
            <a:ext cx="2583180" cy="73152"/>
          </a:xfrm>
          <a:prstGeom prst="rect">
            <a:avLst/>
          </a:prstGeom>
          <a:solidFill>
            <a:srgbClr val="D99A2B"/>
          </a:solidFill>
          <a:ln/>
        </p:spPr>
      </p:sp>
      <p:sp>
        <p:nvSpPr>
          <p:cNvPr id="30" name="Text 27"/>
          <p:cNvSpPr/>
          <p:nvPr/>
        </p:nvSpPr>
        <p:spPr>
          <a:xfrm>
            <a:off x="9212580" y="2148840"/>
            <a:ext cx="23088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 in 10</a:t>
            </a:r>
            <a:endParaRPr lang="en-US" sz="4000" dirty="0"/>
          </a:p>
        </p:txBody>
      </p:sp>
      <p:sp>
        <p:nvSpPr>
          <p:cNvPr id="31" name="Text 28"/>
          <p:cNvSpPr/>
          <p:nvPr/>
        </p:nvSpPr>
        <p:spPr>
          <a:xfrm>
            <a:off x="9258300" y="3246120"/>
            <a:ext cx="22174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employers in countries such as Japan and Germany report difficulty finding suitably skilled candidates</a:t>
            </a:r>
            <a:endParaRPr lang="en-US" sz="1150" dirty="0"/>
          </a:p>
        </p:txBody>
      </p:sp>
      <p:sp>
        <p:nvSpPr>
          <p:cNvPr id="32" name="Text 29"/>
          <p:cNvSpPr/>
          <p:nvPr/>
        </p:nvSpPr>
        <p:spPr>
          <a:xfrm>
            <a:off x="9258300" y="4709160"/>
            <a:ext cx="22174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OECD, A Skills-First Labour Market, 2025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3C5D"/>
          </a:solidFill>
          <a:ln/>
        </p:spPr>
      </p:sp>
      <p:pic>
        <p:nvPicPr>
          <p:cNvPr id="3" name="Image 0" descr="assets/isku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19456"/>
            <a:ext cx="512064" cy="5120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21945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987552" y="48463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50" kern="0" spc="100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TÜRKİYE İŞ KURUMU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3200400" y="182880"/>
            <a:ext cx="83512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120" dirty="0">
                <a:solidFill>
                  <a:srgbClr val="0099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OIC CONTEXT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3200400" y="384048"/>
            <a:ext cx="85340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Skill Mismatch in OIC Member Countries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9" name="Text 6"/>
          <p:cNvSpPr/>
          <p:nvPr/>
        </p:nvSpPr>
        <p:spPr>
          <a:xfrm>
            <a:off x="411480" y="656539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 — The Global Skill Mismatch Challenge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6858000" y="656539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www.iskur.gov.tr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11551615" y="6565392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502920" y="118872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OIC member countries face a distinctive combination of low skill levels, high youth unemployment and informality.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502920" y="1828800"/>
            <a:ext cx="2011680" cy="3291840"/>
          </a:xfrm>
          <a:prstGeom prst="rect">
            <a:avLst/>
          </a:prstGeom>
          <a:solidFill>
            <a:srgbClr val="F2F7FB"/>
          </a:solidFill>
          <a:ln/>
        </p:spPr>
      </p:sp>
      <p:sp>
        <p:nvSpPr>
          <p:cNvPr id="14" name="Shape 11"/>
          <p:cNvSpPr/>
          <p:nvPr/>
        </p:nvSpPr>
        <p:spPr>
          <a:xfrm>
            <a:off x="502920" y="1828800"/>
            <a:ext cx="2011680" cy="73152"/>
          </a:xfrm>
          <a:prstGeom prst="rect">
            <a:avLst/>
          </a:prstGeom>
          <a:solidFill>
            <a:srgbClr val="D99A2B"/>
          </a:solidFill>
          <a:ln/>
        </p:spPr>
      </p:sp>
      <p:sp>
        <p:nvSpPr>
          <p:cNvPr id="15" name="Text 12"/>
          <p:cNvSpPr/>
          <p:nvPr/>
        </p:nvSpPr>
        <p:spPr>
          <a:xfrm>
            <a:off x="640080" y="2148840"/>
            <a:ext cx="1737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</a:t>
            </a:r>
            <a:endParaRPr lang="en-US" sz="4000" dirty="0"/>
          </a:p>
        </p:txBody>
      </p:sp>
      <p:sp>
        <p:nvSpPr>
          <p:cNvPr id="16" name="Text 13"/>
          <p:cNvSpPr/>
          <p:nvPr/>
        </p:nvSpPr>
        <p:spPr>
          <a:xfrm>
            <a:off x="685800" y="3246120"/>
            <a:ext cx="16459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OIC member countries have a youth unemployment rate above 20% — above the world average of 14%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685800" y="4709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SESRIC, OIC Labour Market Report, 2023</a:t>
            </a:r>
            <a:endParaRPr lang="en-US" sz="800" dirty="0"/>
          </a:p>
        </p:txBody>
      </p:sp>
      <p:sp>
        <p:nvSpPr>
          <p:cNvPr id="18" name="Shape 15"/>
          <p:cNvSpPr/>
          <p:nvPr/>
        </p:nvSpPr>
        <p:spPr>
          <a:xfrm>
            <a:off x="2788920" y="1828800"/>
            <a:ext cx="2011680" cy="3291840"/>
          </a:xfrm>
          <a:prstGeom prst="rect">
            <a:avLst/>
          </a:prstGeom>
          <a:solidFill>
            <a:srgbClr val="F2F7FB"/>
          </a:solidFill>
          <a:ln/>
        </p:spPr>
      </p:sp>
      <p:sp>
        <p:nvSpPr>
          <p:cNvPr id="19" name="Shape 16"/>
          <p:cNvSpPr/>
          <p:nvPr/>
        </p:nvSpPr>
        <p:spPr>
          <a:xfrm>
            <a:off x="2788920" y="1828800"/>
            <a:ext cx="2011680" cy="73152"/>
          </a:xfrm>
          <a:prstGeom prst="rect">
            <a:avLst/>
          </a:prstGeom>
          <a:solidFill>
            <a:srgbClr val="D99A2B"/>
          </a:solidFill>
          <a:ln/>
        </p:spPr>
      </p:sp>
      <p:sp>
        <p:nvSpPr>
          <p:cNvPr id="20" name="Text 17"/>
          <p:cNvSpPr/>
          <p:nvPr/>
        </p:nvSpPr>
        <p:spPr>
          <a:xfrm>
            <a:off x="2926080" y="2148840"/>
            <a:ext cx="1737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24.8%</a:t>
            </a:r>
            <a:endParaRPr lang="en-US" sz="4000" dirty="0"/>
          </a:p>
        </p:txBody>
      </p:sp>
      <p:sp>
        <p:nvSpPr>
          <p:cNvPr id="21" name="Text 18"/>
          <p:cNvSpPr/>
          <p:nvPr/>
        </p:nvSpPr>
        <p:spPr>
          <a:xfrm>
            <a:off x="2971800" y="3246120"/>
            <a:ext cx="16459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youth unemployment rate in the Middle East &amp; North Africa — the highest of any world region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2971800" y="4709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World Bank / ILO, 2022</a:t>
            </a:r>
            <a:endParaRPr lang="en-US" sz="800" dirty="0"/>
          </a:p>
        </p:txBody>
      </p:sp>
      <p:sp>
        <p:nvSpPr>
          <p:cNvPr id="23" name="Shape 20"/>
          <p:cNvSpPr/>
          <p:nvPr/>
        </p:nvSpPr>
        <p:spPr>
          <a:xfrm>
            <a:off x="5074920" y="1828800"/>
            <a:ext cx="2011680" cy="3291840"/>
          </a:xfrm>
          <a:prstGeom prst="rect">
            <a:avLst/>
          </a:prstGeom>
          <a:solidFill>
            <a:srgbClr val="F2F7FB"/>
          </a:solidFill>
          <a:ln/>
        </p:spPr>
      </p:sp>
      <p:sp>
        <p:nvSpPr>
          <p:cNvPr id="24" name="Shape 21"/>
          <p:cNvSpPr/>
          <p:nvPr/>
        </p:nvSpPr>
        <p:spPr>
          <a:xfrm>
            <a:off x="5074920" y="1828800"/>
            <a:ext cx="2011680" cy="73152"/>
          </a:xfrm>
          <a:prstGeom prst="rect">
            <a:avLst/>
          </a:prstGeom>
          <a:solidFill>
            <a:srgbClr val="D99A2B"/>
          </a:solidFill>
          <a:ln/>
        </p:spPr>
      </p:sp>
      <p:sp>
        <p:nvSpPr>
          <p:cNvPr id="25" name="Text 22"/>
          <p:cNvSpPr/>
          <p:nvPr/>
        </p:nvSpPr>
        <p:spPr>
          <a:xfrm>
            <a:off x="5212080" y="2148840"/>
            <a:ext cx="1737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78%</a:t>
            </a:r>
            <a:endParaRPr lang="en-US" sz="4000" dirty="0"/>
          </a:p>
        </p:txBody>
      </p:sp>
      <p:sp>
        <p:nvSpPr>
          <p:cNvPr id="26" name="Text 23"/>
          <p:cNvSpPr/>
          <p:nvPr/>
        </p:nvSpPr>
        <p:spPr>
          <a:xfrm>
            <a:off x="5257800" y="3246120"/>
            <a:ext cx="16459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young workers in informal employment worldwide, versus 58% of adult workers</a:t>
            </a:r>
            <a:endParaRPr lang="en-US" sz="1150" dirty="0"/>
          </a:p>
        </p:txBody>
      </p:sp>
      <p:sp>
        <p:nvSpPr>
          <p:cNvPr id="27" name="Text 24"/>
          <p:cNvSpPr/>
          <p:nvPr/>
        </p:nvSpPr>
        <p:spPr>
          <a:xfrm>
            <a:off x="5257800" y="4709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ILO, 2022</a:t>
            </a:r>
            <a:endParaRPr lang="en-US" sz="800" dirty="0"/>
          </a:p>
        </p:txBody>
      </p:sp>
      <p:sp>
        <p:nvSpPr>
          <p:cNvPr id="28" name="Shape 25"/>
          <p:cNvSpPr/>
          <p:nvPr/>
        </p:nvSpPr>
        <p:spPr>
          <a:xfrm>
            <a:off x="7360920" y="1828800"/>
            <a:ext cx="2011680" cy="3291840"/>
          </a:xfrm>
          <a:prstGeom prst="rect">
            <a:avLst/>
          </a:prstGeom>
          <a:solidFill>
            <a:srgbClr val="F2F7FB"/>
          </a:solidFill>
          <a:ln/>
        </p:spPr>
      </p:sp>
      <p:sp>
        <p:nvSpPr>
          <p:cNvPr id="29" name="Shape 26"/>
          <p:cNvSpPr/>
          <p:nvPr/>
        </p:nvSpPr>
        <p:spPr>
          <a:xfrm>
            <a:off x="7360920" y="1828800"/>
            <a:ext cx="2011680" cy="73152"/>
          </a:xfrm>
          <a:prstGeom prst="rect">
            <a:avLst/>
          </a:prstGeom>
          <a:solidFill>
            <a:srgbClr val="D99A2B"/>
          </a:solidFill>
          <a:ln/>
        </p:spPr>
      </p:sp>
      <p:sp>
        <p:nvSpPr>
          <p:cNvPr id="30" name="Text 27"/>
          <p:cNvSpPr/>
          <p:nvPr/>
        </p:nvSpPr>
        <p:spPr>
          <a:xfrm>
            <a:off x="7498080" y="2148840"/>
            <a:ext cx="1737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50.8%</a:t>
            </a:r>
            <a:endParaRPr lang="en-US" sz="4000" dirty="0"/>
          </a:p>
        </p:txBody>
      </p:sp>
      <p:sp>
        <p:nvSpPr>
          <p:cNvPr id="31" name="Text 28"/>
          <p:cNvSpPr/>
          <p:nvPr/>
        </p:nvSpPr>
        <p:spPr>
          <a:xfrm>
            <a:off x="7543800" y="3246120"/>
            <a:ext cx="16459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workers in Türkiye face a qualification mismatch — among the highest rates in the G20</a:t>
            </a:r>
            <a:endParaRPr lang="en-US" sz="1150" dirty="0"/>
          </a:p>
        </p:txBody>
      </p:sp>
      <p:sp>
        <p:nvSpPr>
          <p:cNvPr id="32" name="Text 29"/>
          <p:cNvSpPr/>
          <p:nvPr/>
        </p:nvSpPr>
        <p:spPr>
          <a:xfrm>
            <a:off x="7543800" y="4709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ILO, Global Skills Gaps Report</a:t>
            </a:r>
            <a:endParaRPr lang="en-US" sz="800" dirty="0"/>
          </a:p>
        </p:txBody>
      </p:sp>
      <p:sp>
        <p:nvSpPr>
          <p:cNvPr id="33" name="Shape 30"/>
          <p:cNvSpPr/>
          <p:nvPr/>
        </p:nvSpPr>
        <p:spPr>
          <a:xfrm>
            <a:off x="9646920" y="1828800"/>
            <a:ext cx="2011680" cy="3291840"/>
          </a:xfrm>
          <a:prstGeom prst="rect">
            <a:avLst/>
          </a:prstGeom>
          <a:solidFill>
            <a:srgbClr val="F2F7FB"/>
          </a:solidFill>
          <a:ln/>
        </p:spPr>
      </p:sp>
      <p:sp>
        <p:nvSpPr>
          <p:cNvPr id="34" name="Shape 31"/>
          <p:cNvSpPr/>
          <p:nvPr/>
        </p:nvSpPr>
        <p:spPr>
          <a:xfrm>
            <a:off x="9646920" y="1828800"/>
            <a:ext cx="2011680" cy="73152"/>
          </a:xfrm>
          <a:prstGeom prst="rect">
            <a:avLst/>
          </a:prstGeom>
          <a:solidFill>
            <a:srgbClr val="D99A2B"/>
          </a:solidFill>
          <a:ln/>
        </p:spPr>
      </p:sp>
      <p:sp>
        <p:nvSpPr>
          <p:cNvPr id="35" name="Text 32"/>
          <p:cNvSpPr/>
          <p:nvPr/>
        </p:nvSpPr>
        <p:spPr>
          <a:xfrm>
            <a:off x="9784080" y="2148840"/>
            <a:ext cx="1737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20%</a:t>
            </a:r>
            <a:endParaRPr lang="en-US" sz="4000" dirty="0"/>
          </a:p>
        </p:txBody>
      </p:sp>
      <p:sp>
        <p:nvSpPr>
          <p:cNvPr id="36" name="Text 33"/>
          <p:cNvSpPr/>
          <p:nvPr/>
        </p:nvSpPr>
        <p:spPr>
          <a:xfrm>
            <a:off x="9829800" y="3246120"/>
            <a:ext cx="16459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female labour force participation in parts of the MENA region — the lowest in the world</a:t>
            </a:r>
            <a:endParaRPr lang="en-US" sz="1150" dirty="0"/>
          </a:p>
        </p:txBody>
      </p:sp>
      <p:sp>
        <p:nvSpPr>
          <p:cNvPr id="37" name="Text 34"/>
          <p:cNvSpPr/>
          <p:nvPr/>
        </p:nvSpPr>
        <p:spPr>
          <a:xfrm>
            <a:off x="9829800" y="4709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World Bank, 2022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3C5D"/>
          </a:solidFill>
          <a:ln/>
        </p:spPr>
      </p:sp>
      <p:pic>
        <p:nvPicPr>
          <p:cNvPr id="3" name="Image 0" descr="assets/isku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19456"/>
            <a:ext cx="512064" cy="5120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21945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987552" y="48463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50" kern="0" spc="100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TÜRKİYE İŞ KURUMU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3200400" y="182880"/>
            <a:ext cx="83512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120" dirty="0">
                <a:solidFill>
                  <a:srgbClr val="0099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CONSEQUENCES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3200400" y="384048"/>
            <a:ext cx="85340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It Matters: Economic &amp; Social Costs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9" name="Text 6"/>
          <p:cNvSpPr/>
          <p:nvPr/>
        </p:nvSpPr>
        <p:spPr>
          <a:xfrm>
            <a:off x="411480" y="656539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 — The Global Skill Mismatch Challenge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6858000" y="656539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www.iskur.gov.tr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11551615" y="6565392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502920" y="114300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 mismatch is not only an individual setback — it is a measurable drag on productivity, wages and social stability.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502920" y="1746504"/>
            <a:ext cx="566928" cy="566928"/>
          </a:xfrm>
          <a:prstGeom prst="ellipse">
            <a:avLst/>
          </a:prstGeom>
          <a:solidFill>
            <a:srgbClr val="0099FF"/>
          </a:solidFill>
          <a:ln/>
        </p:spPr>
      </p:sp>
      <p:sp>
        <p:nvSpPr>
          <p:cNvPr id="14" name="Text 11"/>
          <p:cNvSpPr/>
          <p:nvPr/>
        </p:nvSpPr>
        <p:spPr>
          <a:xfrm>
            <a:off x="502920" y="17465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1280160" y="169164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loss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1280160" y="2002536"/>
            <a:ext cx="103327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Eliminating skill mismatch entirely could raise national output by up to 3.8% on average, with larger gains where wage penalties for mismatch are steepest.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502920" y="2587752"/>
            <a:ext cx="11155680" cy="0"/>
          </a:xfrm>
          <a:prstGeom prst="line">
            <a:avLst/>
          </a:prstGeom>
          <a:noFill/>
          <a:ln w="9525">
            <a:solidFill>
              <a:srgbClr val="DCE6E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02920" y="2697480"/>
            <a:ext cx="566928" cy="566928"/>
          </a:xfrm>
          <a:prstGeom prst="ellipse">
            <a:avLst/>
          </a:prstGeom>
          <a:solidFill>
            <a:srgbClr val="0B3C5D"/>
          </a:solidFill>
          <a:ln/>
        </p:spPr>
      </p:sp>
      <p:sp>
        <p:nvSpPr>
          <p:cNvPr id="19" name="Text 16"/>
          <p:cNvSpPr/>
          <p:nvPr/>
        </p:nvSpPr>
        <p:spPr>
          <a:xfrm>
            <a:off x="502920" y="26974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280160" y="2642616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Wage penalty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280160" y="2953512"/>
            <a:ext cx="103327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Overqualified workers earn an average wage penalty of around 14% compared with well-matched peers — a direct loss of household income.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502920" y="3538728"/>
            <a:ext cx="11155680" cy="0"/>
          </a:xfrm>
          <a:prstGeom prst="line">
            <a:avLst/>
          </a:prstGeom>
          <a:noFill/>
          <a:ln w="9525">
            <a:solidFill>
              <a:srgbClr val="DCE6E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502920" y="3648456"/>
            <a:ext cx="566928" cy="566928"/>
          </a:xfrm>
          <a:prstGeom prst="ellipse">
            <a:avLst/>
          </a:prstGeom>
          <a:solidFill>
            <a:srgbClr val="0099FF"/>
          </a:solidFill>
          <a:ln/>
        </p:spPr>
      </p:sp>
      <p:sp>
        <p:nvSpPr>
          <p:cNvPr id="24" name="Text 21"/>
          <p:cNvSpPr/>
          <p:nvPr/>
        </p:nvSpPr>
        <p:spPr>
          <a:xfrm>
            <a:off x="502920" y="36484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1280160" y="3593592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Firm-level costs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1280160" y="3904488"/>
            <a:ext cx="103327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firms, mismatch is linked to lost productivity, higher staff turnover, higher absenteeism and reduced innovation.</a:t>
            </a:r>
            <a:endParaRPr lang="en-US" sz="1150" dirty="0"/>
          </a:p>
        </p:txBody>
      </p:sp>
      <p:sp>
        <p:nvSpPr>
          <p:cNvPr id="27" name="Shape 24"/>
          <p:cNvSpPr/>
          <p:nvPr/>
        </p:nvSpPr>
        <p:spPr>
          <a:xfrm>
            <a:off x="502920" y="4489704"/>
            <a:ext cx="11155680" cy="0"/>
          </a:xfrm>
          <a:prstGeom prst="line">
            <a:avLst/>
          </a:prstGeom>
          <a:noFill/>
          <a:ln w="9525">
            <a:solidFill>
              <a:srgbClr val="DCE6EE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502920" y="4599432"/>
            <a:ext cx="566928" cy="566928"/>
          </a:xfrm>
          <a:prstGeom prst="ellipse">
            <a:avLst/>
          </a:prstGeom>
          <a:solidFill>
            <a:srgbClr val="0B3C5D"/>
          </a:solidFill>
          <a:ln/>
        </p:spPr>
      </p:sp>
      <p:sp>
        <p:nvSpPr>
          <p:cNvPr id="29" name="Text 26"/>
          <p:cNvSpPr/>
          <p:nvPr/>
        </p:nvSpPr>
        <p:spPr>
          <a:xfrm>
            <a:off x="502920" y="459943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30" name="Text 27"/>
          <p:cNvSpPr/>
          <p:nvPr/>
        </p:nvSpPr>
        <p:spPr>
          <a:xfrm>
            <a:off x="1280160" y="4544568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"Scarring" of youth</a:t>
            </a:r>
            <a:endParaRPr lang="en-US" sz="1400" dirty="0"/>
          </a:p>
        </p:txBody>
      </p:sp>
      <p:sp>
        <p:nvSpPr>
          <p:cNvPr id="31" name="Text 28"/>
          <p:cNvSpPr/>
          <p:nvPr/>
        </p:nvSpPr>
        <p:spPr>
          <a:xfrm>
            <a:off x="1280160" y="4855464"/>
            <a:ext cx="103327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Prolonged NEET status in youth is associated with a persistently higher risk of economic inactivity even decades later.</a:t>
            </a:r>
            <a:endParaRPr lang="en-US" sz="1150" dirty="0"/>
          </a:p>
        </p:txBody>
      </p:sp>
      <p:sp>
        <p:nvSpPr>
          <p:cNvPr id="32" name="Shape 29"/>
          <p:cNvSpPr/>
          <p:nvPr/>
        </p:nvSpPr>
        <p:spPr>
          <a:xfrm>
            <a:off x="502920" y="5440680"/>
            <a:ext cx="11155680" cy="0"/>
          </a:xfrm>
          <a:prstGeom prst="line">
            <a:avLst/>
          </a:prstGeom>
          <a:noFill/>
          <a:ln w="9525">
            <a:solidFill>
              <a:srgbClr val="DCE6EE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502920" y="5550408"/>
            <a:ext cx="566928" cy="566928"/>
          </a:xfrm>
          <a:prstGeom prst="ellipse">
            <a:avLst/>
          </a:prstGeom>
          <a:solidFill>
            <a:srgbClr val="0099FF"/>
          </a:solidFill>
          <a:ln/>
        </p:spPr>
      </p:sp>
      <p:sp>
        <p:nvSpPr>
          <p:cNvPr id="34" name="Text 31"/>
          <p:cNvSpPr/>
          <p:nvPr/>
        </p:nvSpPr>
        <p:spPr>
          <a:xfrm>
            <a:off x="502920" y="555040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35" name="Text 32"/>
          <p:cNvSpPr/>
          <p:nvPr/>
        </p:nvSpPr>
        <p:spPr>
          <a:xfrm>
            <a:off x="1280160" y="5495544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cohesion</a:t>
            </a:r>
            <a:endParaRPr lang="en-US" sz="1400" dirty="0"/>
          </a:p>
        </p:txBody>
      </p:sp>
      <p:sp>
        <p:nvSpPr>
          <p:cNvPr id="36" name="Text 33"/>
          <p:cNvSpPr/>
          <p:nvPr/>
        </p:nvSpPr>
        <p:spPr>
          <a:xfrm>
            <a:off x="1280160" y="5806440"/>
            <a:ext cx="103327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the societal level, unresolved youth unemployment and informality are linked with poverty and social exclusion.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3C5D"/>
          </a:solidFill>
          <a:ln/>
        </p:spPr>
      </p:sp>
      <p:pic>
        <p:nvPicPr>
          <p:cNvPr id="3" name="Image 0" descr="assets/isku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19456"/>
            <a:ext cx="512064" cy="5120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21945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987552" y="48463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50" kern="0" spc="100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TÜRKİYE İŞ KURUMU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3200400" y="182880"/>
            <a:ext cx="83512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120" dirty="0">
                <a:solidFill>
                  <a:srgbClr val="0099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DIAGNOSIS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3200400" y="384048"/>
            <a:ext cx="85340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Root Causes of Skill Mismatch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9" name="Text 6"/>
          <p:cNvSpPr/>
          <p:nvPr/>
        </p:nvSpPr>
        <p:spPr>
          <a:xfrm>
            <a:off x="411480" y="656539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 — The Global Skill Mismatch Challenge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6858000" y="656539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www.iskur.gov.tr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11551615" y="6565392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502920" y="114300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literature converges on a consistent set of structural drivers behind persistent skill mismatch: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502920" y="1746504"/>
            <a:ext cx="566928" cy="566928"/>
          </a:xfrm>
          <a:prstGeom prst="ellipse">
            <a:avLst/>
          </a:prstGeom>
          <a:solidFill>
            <a:srgbClr val="0099FF"/>
          </a:solidFill>
          <a:ln/>
        </p:spPr>
      </p:sp>
      <p:sp>
        <p:nvSpPr>
          <p:cNvPr id="14" name="Text 11"/>
          <p:cNvSpPr/>
          <p:nvPr/>
        </p:nvSpPr>
        <p:spPr>
          <a:xfrm>
            <a:off x="502920" y="17465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1280160" y="169164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Qualification inflation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1280160" y="2002536"/>
            <a:ext cx="103327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 expansion of higher education has, in several countries, outpaced the creation of correspondingly skilled jobs.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502920" y="2587752"/>
            <a:ext cx="11155680" cy="0"/>
          </a:xfrm>
          <a:prstGeom prst="line">
            <a:avLst/>
          </a:prstGeom>
          <a:noFill/>
          <a:ln w="9525">
            <a:solidFill>
              <a:srgbClr val="DCE6E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02920" y="2697480"/>
            <a:ext cx="566928" cy="566928"/>
          </a:xfrm>
          <a:prstGeom prst="ellipse">
            <a:avLst/>
          </a:prstGeom>
          <a:solidFill>
            <a:srgbClr val="0B3C5D"/>
          </a:solidFill>
          <a:ln/>
        </p:spPr>
      </p:sp>
      <p:sp>
        <p:nvSpPr>
          <p:cNvPr id="19" name="Text 16"/>
          <p:cNvSpPr/>
          <p:nvPr/>
        </p:nvSpPr>
        <p:spPr>
          <a:xfrm>
            <a:off x="502920" y="26974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280160" y="2642616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 labour-market information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280160" y="2953512"/>
            <a:ext cx="103327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 career guidance systems leave students and jobseekers to choose without reliable signals on demand.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502920" y="3538728"/>
            <a:ext cx="11155680" cy="0"/>
          </a:xfrm>
          <a:prstGeom prst="line">
            <a:avLst/>
          </a:prstGeom>
          <a:noFill/>
          <a:ln w="9525">
            <a:solidFill>
              <a:srgbClr val="DCE6E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502920" y="3648456"/>
            <a:ext cx="566928" cy="566928"/>
          </a:xfrm>
          <a:prstGeom prst="ellipse">
            <a:avLst/>
          </a:prstGeom>
          <a:solidFill>
            <a:srgbClr val="0099FF"/>
          </a:solidFill>
          <a:ln/>
        </p:spPr>
      </p:sp>
      <p:sp>
        <p:nvSpPr>
          <p:cNvPr id="24" name="Text 21"/>
          <p:cNvSpPr/>
          <p:nvPr/>
        </p:nvSpPr>
        <p:spPr>
          <a:xfrm>
            <a:off x="502920" y="36484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1280160" y="3593592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education–employer links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1280160" y="3904488"/>
            <a:ext cx="103327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collaboration between education/training providers and employers in designing curricula and training content.</a:t>
            </a:r>
            <a:endParaRPr lang="en-US" sz="1150" dirty="0"/>
          </a:p>
        </p:txBody>
      </p:sp>
      <p:sp>
        <p:nvSpPr>
          <p:cNvPr id="27" name="Shape 24"/>
          <p:cNvSpPr/>
          <p:nvPr/>
        </p:nvSpPr>
        <p:spPr>
          <a:xfrm>
            <a:off x="502920" y="4489704"/>
            <a:ext cx="11155680" cy="0"/>
          </a:xfrm>
          <a:prstGeom prst="line">
            <a:avLst/>
          </a:prstGeom>
          <a:noFill/>
          <a:ln w="9525">
            <a:solidFill>
              <a:srgbClr val="DCE6EE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502920" y="4599432"/>
            <a:ext cx="566928" cy="566928"/>
          </a:xfrm>
          <a:prstGeom prst="ellipse">
            <a:avLst/>
          </a:prstGeom>
          <a:solidFill>
            <a:srgbClr val="0B3C5D"/>
          </a:solidFill>
          <a:ln/>
        </p:spPr>
      </p:sp>
      <p:sp>
        <p:nvSpPr>
          <p:cNvPr id="29" name="Text 26"/>
          <p:cNvSpPr/>
          <p:nvPr/>
        </p:nvSpPr>
        <p:spPr>
          <a:xfrm>
            <a:off x="502920" y="459943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30" name="Text 27"/>
          <p:cNvSpPr/>
          <p:nvPr/>
        </p:nvSpPr>
        <p:spPr>
          <a:xfrm>
            <a:off x="1280160" y="4544568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 informal economies</a:t>
            </a:r>
            <a:endParaRPr lang="en-US" sz="1400" dirty="0"/>
          </a:p>
        </p:txBody>
      </p:sp>
      <p:sp>
        <p:nvSpPr>
          <p:cNvPr id="31" name="Text 28"/>
          <p:cNvSpPr/>
          <p:nvPr/>
        </p:nvSpPr>
        <p:spPr>
          <a:xfrm>
            <a:off x="1280160" y="4855464"/>
            <a:ext cx="103327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Informality obscures real skill demand and reduces the payoff to formal qualifications.</a:t>
            </a:r>
            <a:endParaRPr lang="en-US" sz="1150" dirty="0"/>
          </a:p>
        </p:txBody>
      </p:sp>
      <p:sp>
        <p:nvSpPr>
          <p:cNvPr id="32" name="Shape 29"/>
          <p:cNvSpPr/>
          <p:nvPr/>
        </p:nvSpPr>
        <p:spPr>
          <a:xfrm>
            <a:off x="502920" y="5440680"/>
            <a:ext cx="11155680" cy="0"/>
          </a:xfrm>
          <a:prstGeom prst="line">
            <a:avLst/>
          </a:prstGeom>
          <a:noFill/>
          <a:ln w="9525">
            <a:solidFill>
              <a:srgbClr val="DCE6EE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502920" y="5550408"/>
            <a:ext cx="566928" cy="566928"/>
          </a:xfrm>
          <a:prstGeom prst="ellipse">
            <a:avLst/>
          </a:prstGeom>
          <a:solidFill>
            <a:srgbClr val="0099FF"/>
          </a:solidFill>
          <a:ln/>
        </p:spPr>
      </p:sp>
      <p:sp>
        <p:nvSpPr>
          <p:cNvPr id="34" name="Text 31"/>
          <p:cNvSpPr/>
          <p:nvPr/>
        </p:nvSpPr>
        <p:spPr>
          <a:xfrm>
            <a:off x="502920" y="555040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35" name="Text 32"/>
          <p:cNvSpPr/>
          <p:nvPr/>
        </p:nvSpPr>
        <p:spPr>
          <a:xfrm>
            <a:off x="1280160" y="5495544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Demographic youth bulge</a:t>
            </a:r>
            <a:endParaRPr lang="en-US" sz="1400" dirty="0"/>
          </a:p>
        </p:txBody>
      </p:sp>
      <p:sp>
        <p:nvSpPr>
          <p:cNvPr id="36" name="Text 33"/>
          <p:cNvSpPr/>
          <p:nvPr/>
        </p:nvSpPr>
        <p:spPr>
          <a:xfrm>
            <a:off x="1280160" y="5806440"/>
            <a:ext cx="103327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large youth cohort in many OIC economies, combined with insufficient private-sector job creation.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3C5D"/>
          </a:solidFill>
          <a:ln/>
        </p:spPr>
      </p:sp>
      <p:pic>
        <p:nvPicPr>
          <p:cNvPr id="3" name="Image 0" descr="assets/isku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19456"/>
            <a:ext cx="512064" cy="5120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21945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987552" y="48463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50" kern="0" spc="100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TÜRKİYE İŞ KURUMU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3200400" y="182880"/>
            <a:ext cx="83512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120" dirty="0">
                <a:solidFill>
                  <a:srgbClr val="0099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FRAMEWORK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3200400" y="384048"/>
            <a:ext cx="85340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Global Policy Response: The ALMP Toolkit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9" name="Text 6"/>
          <p:cNvSpPr/>
          <p:nvPr/>
        </p:nvSpPr>
        <p:spPr>
          <a:xfrm>
            <a:off x="411480" y="656539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 — The Global Skill Mismatch Challenge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6858000" y="656539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www.iskur.gov.tr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11551615" y="6565392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502920" y="114300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Labour Market Policies (ALMPs) are the internationally recognised toolkit for tackling skill mismatch and youth unemployment together: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502920" y="1746504"/>
            <a:ext cx="566928" cy="566928"/>
          </a:xfrm>
          <a:prstGeom prst="ellipse">
            <a:avLst/>
          </a:prstGeom>
          <a:solidFill>
            <a:srgbClr val="0099FF"/>
          </a:solidFill>
          <a:ln/>
        </p:spPr>
      </p:sp>
      <p:sp>
        <p:nvSpPr>
          <p:cNvPr id="14" name="Text 11"/>
          <p:cNvSpPr/>
          <p:nvPr/>
        </p:nvSpPr>
        <p:spPr>
          <a:xfrm>
            <a:off x="502920" y="17465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1280160" y="169164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Search Assistance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1280160" y="2002536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Counselling, job-matching and placement services that improve the efficiency and quality of the search process.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502920" y="2825496"/>
            <a:ext cx="11155680" cy="0"/>
          </a:xfrm>
          <a:prstGeom prst="line">
            <a:avLst/>
          </a:prstGeom>
          <a:noFill/>
          <a:ln w="9525">
            <a:solidFill>
              <a:srgbClr val="DCE6E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02920" y="2935224"/>
            <a:ext cx="566928" cy="566928"/>
          </a:xfrm>
          <a:prstGeom prst="ellipse">
            <a:avLst/>
          </a:prstGeom>
          <a:solidFill>
            <a:srgbClr val="0B3C5D"/>
          </a:solidFill>
          <a:ln/>
        </p:spPr>
      </p:sp>
      <p:sp>
        <p:nvSpPr>
          <p:cNvPr id="19" name="Text 16"/>
          <p:cNvSpPr/>
          <p:nvPr/>
        </p:nvSpPr>
        <p:spPr>
          <a:xfrm>
            <a:off x="502920" y="293522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280160" y="288036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Labour Market Training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280160" y="3191256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Vocational education, on-the-job training and upskilling that build the human capital needed to reduce mismatch directly.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502920" y="4014216"/>
            <a:ext cx="11155680" cy="0"/>
          </a:xfrm>
          <a:prstGeom prst="line">
            <a:avLst/>
          </a:prstGeom>
          <a:noFill/>
          <a:ln w="9525">
            <a:solidFill>
              <a:srgbClr val="DCE6E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502920" y="4123944"/>
            <a:ext cx="566928" cy="566928"/>
          </a:xfrm>
          <a:prstGeom prst="ellipse">
            <a:avLst/>
          </a:prstGeom>
          <a:solidFill>
            <a:srgbClr val="0099FF"/>
          </a:solidFill>
          <a:ln/>
        </p:spPr>
      </p:sp>
      <p:sp>
        <p:nvSpPr>
          <p:cNvPr id="24" name="Text 21"/>
          <p:cNvSpPr/>
          <p:nvPr/>
        </p:nvSpPr>
        <p:spPr>
          <a:xfrm>
            <a:off x="502920" y="412394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1280160" y="406908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Private-Sector Incentives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1280160" y="4379976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Wage subsidies, hiring incentives and self-employment / entrepreneurship support that alter employer and worker behaviour.</a:t>
            </a:r>
            <a:endParaRPr lang="en-US" sz="1150" dirty="0"/>
          </a:p>
        </p:txBody>
      </p:sp>
      <p:sp>
        <p:nvSpPr>
          <p:cNvPr id="27" name="Shape 24"/>
          <p:cNvSpPr/>
          <p:nvPr/>
        </p:nvSpPr>
        <p:spPr>
          <a:xfrm>
            <a:off x="502920" y="5202936"/>
            <a:ext cx="11155680" cy="0"/>
          </a:xfrm>
          <a:prstGeom prst="line">
            <a:avLst/>
          </a:prstGeom>
          <a:noFill/>
          <a:ln w="9525">
            <a:solidFill>
              <a:srgbClr val="DCE6EE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502920" y="5312664"/>
            <a:ext cx="566928" cy="566928"/>
          </a:xfrm>
          <a:prstGeom prst="ellipse">
            <a:avLst/>
          </a:prstGeom>
          <a:solidFill>
            <a:srgbClr val="0B3C5D"/>
          </a:solidFill>
          <a:ln/>
        </p:spPr>
      </p:sp>
      <p:sp>
        <p:nvSpPr>
          <p:cNvPr id="29" name="Text 26"/>
          <p:cNvSpPr/>
          <p:nvPr/>
        </p:nvSpPr>
        <p:spPr>
          <a:xfrm>
            <a:off x="502920" y="531266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30" name="Text 27"/>
          <p:cNvSpPr/>
          <p:nvPr/>
        </p:nvSpPr>
        <p:spPr>
          <a:xfrm>
            <a:off x="1280160" y="525780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Employment Programmes</a:t>
            </a:r>
            <a:endParaRPr lang="en-US" sz="1400" dirty="0"/>
          </a:p>
        </p:txBody>
      </p:sp>
      <p:sp>
        <p:nvSpPr>
          <p:cNvPr id="31" name="Text 28"/>
          <p:cNvSpPr/>
          <p:nvPr/>
        </p:nvSpPr>
        <p:spPr>
          <a:xfrm>
            <a:off x="1280160" y="5568696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Targeted public-works and public-sector schemes that support the most disadvantaged and vulnerable jobseekers.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3C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720000">
            <a:off x="-1828800" y="-1371600"/>
            <a:ext cx="5486400" cy="9144000"/>
          </a:xfrm>
          <a:prstGeom prst="rect">
            <a:avLst/>
          </a:prstGeom>
          <a:solidFill>
            <a:srgbClr val="072A42"/>
          </a:solidFill>
          <a:ln/>
        </p:spPr>
      </p:sp>
      <p:pic>
        <p:nvPicPr>
          <p:cNvPr id="3" name="Image 0" descr="assets/isku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48640" cy="5486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98448" y="53035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863840" y="2377440"/>
            <a:ext cx="3840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0" b="1" dirty="0">
                <a:solidFill>
                  <a:srgbClr val="072A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5000" dirty="0"/>
          </a:p>
        </p:txBody>
      </p:sp>
      <p:sp>
        <p:nvSpPr>
          <p:cNvPr id="6" name="Text 3"/>
          <p:cNvSpPr/>
          <p:nvPr/>
        </p:nvSpPr>
        <p:spPr>
          <a:xfrm>
            <a:off x="822960" y="2788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D99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II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22960" y="3154680"/>
            <a:ext cx="8869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Türkiye's Response: İŞKUR's ALMP Portfolio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22960" y="4343400"/>
            <a:ext cx="8503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Türkiye's public employment service translates this toolkit into practice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841248" y="4160520"/>
            <a:ext cx="2011680" cy="0"/>
          </a:xfrm>
          <a:prstGeom prst="line">
            <a:avLst/>
          </a:prstGeom>
          <a:noFill/>
          <a:ln w="31750">
            <a:solidFill>
              <a:srgbClr val="0099F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11" name="Text 8"/>
          <p:cNvSpPr/>
          <p:nvPr/>
        </p:nvSpPr>
        <p:spPr>
          <a:xfrm>
            <a:off x="411480" y="656539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 – Turkish Employment Agency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6858000" y="656539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www.iskur.gov.tr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11551615" y="6565392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3C5D"/>
          </a:solidFill>
          <a:ln/>
        </p:spPr>
      </p:sp>
      <p:pic>
        <p:nvPicPr>
          <p:cNvPr id="3" name="Image 0" descr="assets/isku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19456"/>
            <a:ext cx="512064" cy="5120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21945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987552" y="48463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50" kern="0" spc="100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TÜRKİYE İŞ KURUMU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3200400" y="182880"/>
            <a:ext cx="83512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120" dirty="0">
                <a:solidFill>
                  <a:srgbClr val="0099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 OVERVIEW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3200400" y="384048"/>
            <a:ext cx="85340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About İŞKUR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9" name="Text 6"/>
          <p:cNvSpPr/>
          <p:nvPr/>
        </p:nvSpPr>
        <p:spPr>
          <a:xfrm>
            <a:off x="411480" y="656539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II — Türkiye's Response: İŞKUR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6858000" y="656539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www.iskur.gov.tr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11551615" y="6565392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850" dirty="0"/>
          </a:p>
        </p:txBody>
      </p:sp>
      <p:sp>
        <p:nvSpPr>
          <p:cNvPr id="12" name="Shape 9"/>
          <p:cNvSpPr/>
          <p:nvPr/>
        </p:nvSpPr>
        <p:spPr>
          <a:xfrm>
            <a:off x="502920" y="1380744"/>
            <a:ext cx="566928" cy="566928"/>
          </a:xfrm>
          <a:prstGeom prst="ellipse">
            <a:avLst/>
          </a:prstGeom>
          <a:solidFill>
            <a:srgbClr val="0099FF"/>
          </a:solidFill>
          <a:ln/>
        </p:spPr>
      </p:sp>
      <p:sp>
        <p:nvSpPr>
          <p:cNvPr id="13" name="Text 10"/>
          <p:cNvSpPr/>
          <p:nvPr/>
        </p:nvSpPr>
        <p:spPr>
          <a:xfrm>
            <a:off x="502920" y="138074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280160" y="132588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Türkiye's public employment service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280160" y="1636776"/>
            <a:ext cx="10332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 operates under the Ministry of Labour and Social Security, delivering employment services and active labour market programmes nationwide.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502920" y="2551176"/>
            <a:ext cx="11155680" cy="0"/>
          </a:xfrm>
          <a:prstGeom prst="line">
            <a:avLst/>
          </a:prstGeom>
          <a:noFill/>
          <a:ln w="9525">
            <a:solidFill>
              <a:srgbClr val="DCE6E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02920" y="2660904"/>
            <a:ext cx="566928" cy="566928"/>
          </a:xfrm>
          <a:prstGeom prst="ellipse">
            <a:avLst/>
          </a:prstGeom>
          <a:solidFill>
            <a:srgbClr val="0B3C5D"/>
          </a:solidFill>
          <a:ln/>
        </p:spPr>
      </p:sp>
      <p:sp>
        <p:nvSpPr>
          <p:cNvPr id="18" name="Text 15"/>
          <p:cNvSpPr/>
          <p:nvPr/>
        </p:nvSpPr>
        <p:spPr>
          <a:xfrm>
            <a:off x="502920" y="26609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280160" y="260604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Financed mainly through the Unemployment Insurance Fund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280160" y="2916936"/>
            <a:ext cx="10332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 costs — training stipends, insurance premiums, incentive payments — are covered primarily by contributions to the Unemployment Insurance Fund.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502920" y="3831336"/>
            <a:ext cx="11155680" cy="0"/>
          </a:xfrm>
          <a:prstGeom prst="line">
            <a:avLst/>
          </a:prstGeom>
          <a:noFill/>
          <a:ln w="9525">
            <a:solidFill>
              <a:srgbClr val="DCE6E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02920" y="3941064"/>
            <a:ext cx="566928" cy="566928"/>
          </a:xfrm>
          <a:prstGeom prst="ellipse">
            <a:avLst/>
          </a:prstGeom>
          <a:solidFill>
            <a:srgbClr val="0099FF"/>
          </a:solidFill>
          <a:ln/>
        </p:spPr>
      </p:sp>
      <p:sp>
        <p:nvSpPr>
          <p:cNvPr id="23" name="Text 20"/>
          <p:cNvSpPr/>
          <p:nvPr/>
        </p:nvSpPr>
        <p:spPr>
          <a:xfrm>
            <a:off x="502920" y="394106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280160" y="388620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dual, demand- and supply-side toolkit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1280160" y="4197096"/>
            <a:ext cx="10332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 combines employer-led, on-the-job instruments with classroom-and-practice vocational training, plus targeted inclusion programmes.</a:t>
            </a:r>
            <a:endParaRPr lang="en-US" sz="1150" dirty="0"/>
          </a:p>
        </p:txBody>
      </p:sp>
      <p:sp>
        <p:nvSpPr>
          <p:cNvPr id="26" name="Shape 23"/>
          <p:cNvSpPr/>
          <p:nvPr/>
        </p:nvSpPr>
        <p:spPr>
          <a:xfrm>
            <a:off x="502920" y="5111496"/>
            <a:ext cx="11155680" cy="0"/>
          </a:xfrm>
          <a:prstGeom prst="line">
            <a:avLst/>
          </a:prstGeom>
          <a:noFill/>
          <a:ln w="9525">
            <a:solidFill>
              <a:srgbClr val="DCE6E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502920" y="5221224"/>
            <a:ext cx="566928" cy="566928"/>
          </a:xfrm>
          <a:prstGeom prst="ellipse">
            <a:avLst/>
          </a:prstGeom>
          <a:solidFill>
            <a:srgbClr val="0B3C5D"/>
          </a:solidFill>
          <a:ln/>
        </p:spPr>
      </p:sp>
      <p:sp>
        <p:nvSpPr>
          <p:cNvPr id="28" name="Text 25"/>
          <p:cNvSpPr/>
          <p:nvPr/>
        </p:nvSpPr>
        <p:spPr>
          <a:xfrm>
            <a:off x="502920" y="522122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9" name="Text 26"/>
          <p:cNvSpPr/>
          <p:nvPr/>
        </p:nvSpPr>
        <p:spPr>
          <a:xfrm>
            <a:off x="1280160" y="516636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Provincial delivery, central standards</a:t>
            </a:r>
            <a:endParaRPr lang="en-US" sz="1400" dirty="0"/>
          </a:p>
        </p:txBody>
      </p:sp>
      <p:sp>
        <p:nvSpPr>
          <p:cNvPr id="30" name="Text 27"/>
          <p:cNvSpPr/>
          <p:nvPr/>
        </p:nvSpPr>
        <p:spPr>
          <a:xfrm>
            <a:off x="1280160" y="5477256"/>
            <a:ext cx="10332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Provincial Employment and Vocational Training Boards plan and approve local programmes within a nationally set regulatory framework.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3C5D"/>
          </a:solidFill>
          <a:ln/>
        </p:spPr>
      </p:sp>
      <p:pic>
        <p:nvPicPr>
          <p:cNvPr id="3" name="Image 0" descr="assets/isku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19456"/>
            <a:ext cx="512064" cy="5120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21945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987552" y="48463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50" kern="0" spc="100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TÜRKİYE İŞ KURUMU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3200400" y="182880"/>
            <a:ext cx="83512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120" dirty="0">
                <a:solidFill>
                  <a:srgbClr val="0099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LOGIC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3200400" y="384048"/>
            <a:ext cx="85340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Programme Portfolio Mapped to Mismatch Types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9" name="Text 6"/>
          <p:cNvSpPr/>
          <p:nvPr/>
        </p:nvSpPr>
        <p:spPr>
          <a:xfrm>
            <a:off x="411480" y="656539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II — Türkiye's Response: İŞKUR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6858000" y="656539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www.iskur.gov.tr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11551615" y="6565392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850" dirty="0"/>
          </a:p>
        </p:txBody>
      </p:sp>
      <p:sp>
        <p:nvSpPr>
          <p:cNvPr id="12" name="Shape 9"/>
          <p:cNvSpPr/>
          <p:nvPr/>
        </p:nvSpPr>
        <p:spPr>
          <a:xfrm>
            <a:off x="502920" y="1417320"/>
            <a:ext cx="3566160" cy="822960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13" name="Text 10"/>
          <p:cNvSpPr/>
          <p:nvPr/>
        </p:nvSpPr>
        <p:spPr>
          <a:xfrm>
            <a:off x="640080" y="1417320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On-the-Job Training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(İEP)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502920" y="2240280"/>
            <a:ext cx="3566160" cy="3429000"/>
          </a:xfrm>
          <a:prstGeom prst="rect">
            <a:avLst/>
          </a:prstGeom>
          <a:solidFill>
            <a:srgbClr val="F2F7FB"/>
          </a:solidFill>
          <a:ln/>
        </p:spPr>
      </p:sp>
      <p:sp>
        <p:nvSpPr>
          <p:cNvPr id="15" name="Text 12"/>
          <p:cNvSpPr/>
          <p:nvPr/>
        </p:nvSpPr>
        <p:spPr>
          <a:xfrm>
            <a:off x="685800" y="23774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i="1" dirty="0">
                <a:solidFill>
                  <a:srgbClr val="B979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Addresses: experience &amp; horizontal mismatch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731520" y="2926080"/>
            <a:ext cx="31089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Employer-led placements that let jobseekers gain real workplace experience while employers observe and train candidates before hiring.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4297680" y="1417320"/>
            <a:ext cx="3566160" cy="822960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18" name="Text 15"/>
          <p:cNvSpPr/>
          <p:nvPr/>
        </p:nvSpPr>
        <p:spPr>
          <a:xfrm>
            <a:off x="4434840" y="1417320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Vocational Training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Courses (MEK)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4297680" y="2240280"/>
            <a:ext cx="3566160" cy="3429000"/>
          </a:xfrm>
          <a:prstGeom prst="rect">
            <a:avLst/>
          </a:prstGeom>
          <a:solidFill>
            <a:srgbClr val="F2F7FB"/>
          </a:solidFill>
          <a:ln/>
        </p:spPr>
      </p:sp>
      <p:sp>
        <p:nvSpPr>
          <p:cNvPr id="20" name="Text 17"/>
          <p:cNvSpPr/>
          <p:nvPr/>
        </p:nvSpPr>
        <p:spPr>
          <a:xfrm>
            <a:off x="4480560" y="23774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i="1" dirty="0">
                <a:solidFill>
                  <a:srgbClr val="B979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Addresses: vertical / qualification mismatch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4526280" y="2926080"/>
            <a:ext cx="31089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Demand-driven classroom-and-practice training that builds a marketable occupational qualification from the ground up.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8092440" y="1417320"/>
            <a:ext cx="3566160" cy="822960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23" name="Text 20"/>
          <p:cNvSpPr/>
          <p:nvPr/>
        </p:nvSpPr>
        <p:spPr>
          <a:xfrm>
            <a:off x="8229600" y="1417320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Inclusion Programmes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(Disability &amp; Ex-Offenders)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8092440" y="2240280"/>
            <a:ext cx="3566160" cy="3429000"/>
          </a:xfrm>
          <a:prstGeom prst="rect">
            <a:avLst/>
          </a:prstGeom>
          <a:solidFill>
            <a:srgbClr val="F2F7FB"/>
          </a:solidFill>
          <a:ln/>
        </p:spPr>
      </p:sp>
      <p:sp>
        <p:nvSpPr>
          <p:cNvPr id="25" name="Text 22"/>
          <p:cNvSpPr/>
          <p:nvPr/>
        </p:nvSpPr>
        <p:spPr>
          <a:xfrm>
            <a:off x="8275320" y="23774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i="1" dirty="0">
                <a:solidFill>
                  <a:srgbClr val="B979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Addresses: structural labour-market exclusion</a:t>
            </a:r>
            <a:endParaRPr lang="en-US" sz="1050" dirty="0"/>
          </a:p>
        </p:txBody>
      </p:sp>
      <p:sp>
        <p:nvSpPr>
          <p:cNvPr id="26" name="Text 23"/>
          <p:cNvSpPr/>
          <p:nvPr/>
        </p:nvSpPr>
        <p:spPr>
          <a:xfrm>
            <a:off x="8321040" y="2926080"/>
            <a:ext cx="31089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quota-levy financing model that channels employer contributions into targeted training, technology and placement projects.</a:t>
            </a:r>
            <a:endParaRPr lang="en-US" sz="1150" dirty="0"/>
          </a:p>
        </p:txBody>
      </p:sp>
      <p:sp>
        <p:nvSpPr>
          <p:cNvPr id="27" name="Text 24"/>
          <p:cNvSpPr/>
          <p:nvPr/>
        </p:nvSpPr>
        <p:spPr>
          <a:xfrm>
            <a:off x="502920" y="507492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Together, the three programme families give İŞKUR a response to each of the main mismatch types identified in Part I.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3C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720000">
            <a:off x="-1828800" y="-1371600"/>
            <a:ext cx="5486400" cy="9144000"/>
          </a:xfrm>
          <a:prstGeom prst="rect">
            <a:avLst/>
          </a:prstGeom>
          <a:solidFill>
            <a:srgbClr val="072A42"/>
          </a:solidFill>
          <a:ln/>
        </p:spPr>
      </p:sp>
      <p:pic>
        <p:nvPicPr>
          <p:cNvPr id="3" name="Image 0" descr="assets/isku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48640" cy="5486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98448" y="53035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863840" y="2377440"/>
            <a:ext cx="3840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0" b="1" dirty="0">
                <a:solidFill>
                  <a:srgbClr val="072A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5000" dirty="0"/>
          </a:p>
        </p:txBody>
      </p:sp>
      <p:sp>
        <p:nvSpPr>
          <p:cNvPr id="6" name="Text 3"/>
          <p:cNvSpPr/>
          <p:nvPr/>
        </p:nvSpPr>
        <p:spPr>
          <a:xfrm>
            <a:off x="822960" y="2788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D99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III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22960" y="3154680"/>
            <a:ext cx="8869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On-the-Job Training Programme (İEP)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22960" y="4343400"/>
            <a:ext cx="8503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Employer-based training that closes the experience gap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841248" y="4160520"/>
            <a:ext cx="2011680" cy="0"/>
          </a:xfrm>
          <a:prstGeom prst="line">
            <a:avLst/>
          </a:prstGeom>
          <a:noFill/>
          <a:ln w="31750">
            <a:solidFill>
              <a:srgbClr val="0099F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11" name="Text 8"/>
          <p:cNvSpPr/>
          <p:nvPr/>
        </p:nvSpPr>
        <p:spPr>
          <a:xfrm>
            <a:off x="411480" y="656539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 – Turkish Employment Agency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6858000" y="656539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www.iskur.gov.tr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11551615" y="6565392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3C5D"/>
          </a:solidFill>
          <a:ln/>
        </p:spPr>
      </p:sp>
      <p:pic>
        <p:nvPicPr>
          <p:cNvPr id="3" name="Image 0" descr="assets/isku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19456"/>
            <a:ext cx="512064" cy="5120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21945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987552" y="48463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50" kern="0" spc="100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TÜRKİYE İŞ KURUMU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3200400" y="182880"/>
            <a:ext cx="83512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120" dirty="0">
                <a:solidFill>
                  <a:srgbClr val="0099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 DESIGN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3200400" y="384048"/>
            <a:ext cx="85340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İEP — Purpose and Eligibility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9" name="Text 6"/>
          <p:cNvSpPr/>
          <p:nvPr/>
        </p:nvSpPr>
        <p:spPr>
          <a:xfrm>
            <a:off x="411480" y="656539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III — On-the-Job Training Programme (İEP)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6858000" y="656539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www.iskur.gov.tr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11551615" y="6565392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850" dirty="0"/>
          </a:p>
        </p:txBody>
      </p:sp>
      <p:sp>
        <p:nvSpPr>
          <p:cNvPr id="12" name="Shape 9"/>
          <p:cNvSpPr/>
          <p:nvPr/>
        </p:nvSpPr>
        <p:spPr>
          <a:xfrm>
            <a:off x="502920" y="1234440"/>
            <a:ext cx="5349240" cy="457200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13" name="Text 10"/>
          <p:cNvSpPr/>
          <p:nvPr/>
        </p:nvSpPr>
        <p:spPr>
          <a:xfrm>
            <a:off x="640080" y="1234440"/>
            <a:ext cx="5074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502920" y="1691640"/>
            <a:ext cx="5349240" cy="3794760"/>
          </a:xfrm>
          <a:prstGeom prst="rect">
            <a:avLst/>
          </a:prstGeom>
          <a:solidFill>
            <a:srgbClr val="F2F7FB"/>
          </a:solidFill>
          <a:ln/>
        </p:spPr>
      </p:sp>
      <p:sp>
        <p:nvSpPr>
          <p:cNvPr id="15" name="Text 12"/>
          <p:cNvSpPr/>
          <p:nvPr/>
        </p:nvSpPr>
        <p:spPr>
          <a:xfrm>
            <a:off x="704088" y="1856232"/>
            <a:ext cx="4946904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●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Gives İŞKUR-registered unemployed people real workplace experience, directly targeting experience and horizontal mismatch.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●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Lets employers observe candidates' skills on the job and make better-informed, lower-risk hiring decisions.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●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Bridges the gap between formal qualifications and the practical, workplace-specific skills employers actually need.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6172200" y="1234440"/>
            <a:ext cx="5349240" cy="457200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17" name="Text 14"/>
          <p:cNvSpPr/>
          <p:nvPr/>
        </p:nvSpPr>
        <p:spPr>
          <a:xfrm>
            <a:off x="6309360" y="1234440"/>
            <a:ext cx="5074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Employer &amp; Participant Eligibility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6172200" y="1691640"/>
            <a:ext cx="5349240" cy="3794760"/>
          </a:xfrm>
          <a:prstGeom prst="rect">
            <a:avLst/>
          </a:prstGeom>
          <a:solidFill>
            <a:srgbClr val="F2F7FB"/>
          </a:solidFill>
          <a:ln/>
        </p:spPr>
      </p:sp>
      <p:sp>
        <p:nvSpPr>
          <p:cNvPr id="19" name="Text 16"/>
          <p:cNvSpPr/>
          <p:nvPr/>
        </p:nvSpPr>
        <p:spPr>
          <a:xfrm>
            <a:off x="6373368" y="1856232"/>
            <a:ext cx="4946904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●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Employer: at least 5 insured employees at the workplace and registered with İŞKUR.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●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Participant: registered unemployed with İŞKUR; minimum age 15 (upper limit may be set by Headquarters); not retired.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●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Participant must not be the employer's 1st/2nd-degree relative or spouse, and must not have recently defaulted on social-security premiums.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●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Employers may request participants up to 30% of their insured staff at workplaces in the same province.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502920" y="5715000"/>
            <a:ext cx="11155680" cy="640080"/>
          </a:xfrm>
          <a:prstGeom prst="rect">
            <a:avLst/>
          </a:prstGeom>
          <a:solidFill>
            <a:srgbClr val="FCF3E3"/>
          </a:solidFill>
          <a:ln w="12700">
            <a:solidFill>
              <a:srgbClr val="D99A2B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85800" y="5715000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4E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İEP can also be opened outside the "Unskilled Occupations" group of the Turkish Occupational Dictionary, keeping the programme flexible enough to follow real labour-market demand rather than a fixed occupation list.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3C5D"/>
          </a:solidFill>
          <a:ln/>
        </p:spPr>
      </p:sp>
      <p:pic>
        <p:nvPicPr>
          <p:cNvPr id="3" name="Image 0" descr="assets/isku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19456"/>
            <a:ext cx="512064" cy="5120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21945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987552" y="48463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50" kern="0" spc="100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TÜRKİYE İŞ KURUMU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3200400" y="182880"/>
            <a:ext cx="83512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120" dirty="0">
                <a:solidFill>
                  <a:srgbClr val="0099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 PARAMETERS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3200400" y="384048"/>
            <a:ext cx="85340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İEP — Duration by Occupation and Cost Structure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9" name="Text 6"/>
          <p:cNvSpPr/>
          <p:nvPr/>
        </p:nvSpPr>
        <p:spPr>
          <a:xfrm>
            <a:off x="411480" y="656539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III — On-the-Job Training Programme (İEP)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6858000" y="656539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www.iskur.gov.tr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11551615" y="6565392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502920" y="118872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B6B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Sessions run 5–8 hours/day, up to 45 hours and 6 days per week. Programmes may also be opened outside the "Unskilled Occupations" group of the Turkish Occupational Dictionary where the labour market and legislation allow.</a:t>
            </a:r>
            <a:endParaRPr lang="en-US" sz="125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645920"/>
          <a:ext cx="11155680" cy="2514600"/>
        </p:xfrm>
        <a:graphic>
          <a:graphicData uri="http://schemas.openxmlformats.org/drawingml/2006/table">
            <a:tbl>
              <a:tblPr/>
              <a:tblGrid>
                <a:gridCol w="5577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77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Sector / Occupation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Programme Duration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Manufacturing and IT sectors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 to 6 months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Other sectors and occupations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 to 3 months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Occupations of the future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 to 9 months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Hazardous / highly hazardous occupations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Minimum MoNE / university module duration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" name="Shape 10"/>
          <p:cNvSpPr/>
          <p:nvPr/>
        </p:nvSpPr>
        <p:spPr>
          <a:xfrm>
            <a:off x="502920" y="4389120"/>
            <a:ext cx="11155680" cy="868680"/>
          </a:xfrm>
          <a:prstGeom prst="rect">
            <a:avLst/>
          </a:prstGeom>
          <a:solidFill>
            <a:srgbClr val="FCF3E3"/>
          </a:solidFill>
          <a:ln w="12700">
            <a:solidFill>
              <a:srgbClr val="D99A2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85800" y="4389120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4E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structure: participants receive a daily allowance at least equal to the minimum wage (higher for occupations such as software and cybersecurity); İŞKUR covers general health and occupational accident/disease insurance premiums; payments are made through provincial directorates by bank transfer.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3C5D"/>
          </a:solidFill>
          <a:ln/>
        </p:spPr>
      </p:sp>
      <p:pic>
        <p:nvPicPr>
          <p:cNvPr id="3" name="Image 0" descr="assets/isku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19456"/>
            <a:ext cx="512064" cy="5120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21945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987552" y="48463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50" kern="0" spc="100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TÜRKİYE İŞ KURUMU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3200400" y="182880"/>
            <a:ext cx="83512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120" dirty="0">
                <a:solidFill>
                  <a:srgbClr val="0099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POST-PROGRAMME ACCOUNTABILITY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3200400" y="384048"/>
            <a:ext cx="85340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İEP — Employment Obligation Mechanism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9" name="Text 6"/>
          <p:cNvSpPr/>
          <p:nvPr/>
        </p:nvSpPr>
        <p:spPr>
          <a:xfrm>
            <a:off x="411480" y="656539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III — On-the-Job Training Programme (İEP)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6858000" y="656539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www.iskur.gov.tr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11551615" y="6565392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85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280160"/>
          <a:ext cx="11155680" cy="1645920"/>
        </p:xfrm>
        <a:graphic>
          <a:graphicData uri="http://schemas.openxmlformats.org/drawingml/2006/table">
            <a:tbl>
              <a:tblPr/>
              <a:tblGrid>
                <a:gridCol w="2788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8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8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8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Employment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Commitment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Mandatory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Employment Period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Calculation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Basis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Employment Must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Start Within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 least 50–60%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2× programme length (min. 60 days)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Participants remaining after the first quarter of the programme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 days of programme completion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Shape 9"/>
          <p:cNvSpPr/>
          <p:nvPr/>
        </p:nvSpPr>
        <p:spPr>
          <a:xfrm>
            <a:off x="502920" y="3154680"/>
            <a:ext cx="11155680" cy="914400"/>
          </a:xfrm>
          <a:prstGeom prst="rect">
            <a:avLst/>
          </a:prstGeom>
          <a:solidFill>
            <a:srgbClr val="FCF3E3"/>
          </a:solidFill>
          <a:ln w="12700">
            <a:solidFill>
              <a:srgbClr val="D99A2B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685800" y="3154680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4E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access İEP again, an employer's most recently completed programme must have met its employment-obligation target — the insured headcount generated must at least equal that required by programmes run in the preceding year.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3C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720000">
            <a:off x="-1828800" y="-1371600"/>
            <a:ext cx="5486400" cy="9144000"/>
          </a:xfrm>
          <a:prstGeom prst="rect">
            <a:avLst/>
          </a:prstGeom>
          <a:solidFill>
            <a:srgbClr val="072A42"/>
          </a:solidFill>
          <a:ln/>
        </p:spPr>
      </p:sp>
      <p:pic>
        <p:nvPicPr>
          <p:cNvPr id="3" name="Image 0" descr="assets/isku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48640" cy="5486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98448" y="53035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863840" y="2377440"/>
            <a:ext cx="3840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0" b="1" dirty="0">
                <a:solidFill>
                  <a:srgbClr val="072A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5000" dirty="0"/>
          </a:p>
        </p:txBody>
      </p:sp>
      <p:sp>
        <p:nvSpPr>
          <p:cNvPr id="6" name="Text 3"/>
          <p:cNvSpPr/>
          <p:nvPr/>
        </p:nvSpPr>
        <p:spPr>
          <a:xfrm>
            <a:off x="822960" y="2788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D99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IV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22960" y="3154680"/>
            <a:ext cx="8869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Vocational Training Courses (MEK)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22960" y="4343400"/>
            <a:ext cx="8503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Demand-driven qualification building for jobseekers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841248" y="4160520"/>
            <a:ext cx="2011680" cy="0"/>
          </a:xfrm>
          <a:prstGeom prst="line">
            <a:avLst/>
          </a:prstGeom>
          <a:noFill/>
          <a:ln w="31750">
            <a:solidFill>
              <a:srgbClr val="0099F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11" name="Text 8"/>
          <p:cNvSpPr/>
          <p:nvPr/>
        </p:nvSpPr>
        <p:spPr>
          <a:xfrm>
            <a:off x="411480" y="656539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 – Turkish Employment Agency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6858000" y="656539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www.iskur.gov.tr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11551615" y="6565392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3C5D"/>
          </a:solidFill>
          <a:ln/>
        </p:spPr>
      </p:sp>
      <p:pic>
        <p:nvPicPr>
          <p:cNvPr id="3" name="Image 0" descr="assets/isku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19456"/>
            <a:ext cx="512064" cy="5120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21945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987552" y="48463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50" kern="0" spc="100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TÜRKİYE İŞ KURUMU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3200400" y="182880"/>
            <a:ext cx="83512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120" dirty="0">
                <a:solidFill>
                  <a:srgbClr val="0099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 DESIGN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3200400" y="384048"/>
            <a:ext cx="85340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MEK — Purpose and Demand-Driven Design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9" name="Text 6"/>
          <p:cNvSpPr/>
          <p:nvPr/>
        </p:nvSpPr>
        <p:spPr>
          <a:xfrm>
            <a:off x="411480" y="656539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IV — Vocational Training Courses (MEK)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6858000" y="656539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www.iskur.gov.tr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11551615" y="6565392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850" dirty="0"/>
          </a:p>
        </p:txBody>
      </p:sp>
      <p:sp>
        <p:nvSpPr>
          <p:cNvPr id="12" name="Shape 9"/>
          <p:cNvSpPr/>
          <p:nvPr/>
        </p:nvSpPr>
        <p:spPr>
          <a:xfrm>
            <a:off x="502920" y="1234440"/>
            <a:ext cx="5349240" cy="457200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13" name="Text 10"/>
          <p:cNvSpPr/>
          <p:nvPr/>
        </p:nvSpPr>
        <p:spPr>
          <a:xfrm>
            <a:off x="640080" y="1234440"/>
            <a:ext cx="5074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502920" y="1691640"/>
            <a:ext cx="5349240" cy="3794760"/>
          </a:xfrm>
          <a:prstGeom prst="rect">
            <a:avLst/>
          </a:prstGeom>
          <a:solidFill>
            <a:srgbClr val="F2F7FB"/>
          </a:solidFill>
          <a:ln/>
        </p:spPr>
      </p:sp>
      <p:sp>
        <p:nvSpPr>
          <p:cNvPr id="15" name="Text 12"/>
          <p:cNvSpPr/>
          <p:nvPr/>
        </p:nvSpPr>
        <p:spPr>
          <a:xfrm>
            <a:off x="704088" y="1856232"/>
            <a:ext cx="4946904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●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Builds occupational qualifications for people with no marketable skill, or unable to find work in their existing occupation — targeting vertical / qualification mismatch directly.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●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 for a course must originate from the labour market or from employers, and is first checked against İŞKUR's own pool of registered, already-certified jobseekers.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●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unmet demand — needs that cannot be filled from existing registrations — is addressed through new courses.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6172200" y="1234440"/>
            <a:ext cx="5349240" cy="457200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17" name="Text 14"/>
          <p:cNvSpPr/>
          <p:nvPr/>
        </p:nvSpPr>
        <p:spPr>
          <a:xfrm>
            <a:off x="6309360" y="1234440"/>
            <a:ext cx="5074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Providers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6172200" y="1691640"/>
            <a:ext cx="5349240" cy="3794760"/>
          </a:xfrm>
          <a:prstGeom prst="rect">
            <a:avLst/>
          </a:prstGeom>
          <a:solidFill>
            <a:srgbClr val="F2F7FB"/>
          </a:solidFill>
          <a:ln/>
        </p:spPr>
      </p:sp>
      <p:sp>
        <p:nvSpPr>
          <p:cNvPr id="19" name="Text 16"/>
          <p:cNvSpPr/>
          <p:nvPr/>
        </p:nvSpPr>
        <p:spPr>
          <a:xfrm>
            <a:off x="6373368" y="1856232"/>
            <a:ext cx="4946904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●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and private education institutions affiliated with the Ministry of National Education.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●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Universities and private-sector enterprises.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●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institutions, professional organisations, workers' and employers' unions.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●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Banks and organisations established by special law, and their affiliated workplaces.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502920" y="5715000"/>
            <a:ext cx="11155680" cy="640080"/>
          </a:xfrm>
          <a:prstGeom prst="rect">
            <a:avLst/>
          </a:prstGeom>
          <a:solidFill>
            <a:srgbClr val="FCF3E3"/>
          </a:solidFill>
          <a:ln w="12700">
            <a:solidFill>
              <a:srgbClr val="D99A2B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85800" y="5715000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4E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wide provider base lets İŞKUR draw on public, academic and private-sector training capacity simultaneously, matching each course to the institution best placed to deliver it.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3C5D"/>
          </a:solidFill>
          <a:ln/>
        </p:spPr>
      </p:sp>
      <p:pic>
        <p:nvPicPr>
          <p:cNvPr id="3" name="Image 0" descr="assets/isku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19456"/>
            <a:ext cx="512064" cy="5120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21945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987552" y="48463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50" kern="0" spc="100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TÜRKİYE İŞ KURUMU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3200400" y="182880"/>
            <a:ext cx="83512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120" dirty="0">
                <a:solidFill>
                  <a:srgbClr val="0099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 PARAMETERS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3200400" y="384048"/>
            <a:ext cx="85340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MEK — Eligibility, Duration and Quality Assurance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9" name="Text 6"/>
          <p:cNvSpPr/>
          <p:nvPr/>
        </p:nvSpPr>
        <p:spPr>
          <a:xfrm>
            <a:off x="411480" y="656539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IV — Vocational Training Courses (MEK)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6858000" y="656539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www.iskur.gov.tr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11551615" y="6565392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85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280160"/>
          <a:ext cx="11155680" cy="3291840"/>
        </p:xfrm>
        <a:graphic>
          <a:graphicData uri="http://schemas.openxmlformats.org/drawingml/2006/table">
            <a:tbl>
              <a:tblPr/>
              <a:tblGrid>
                <a:gridCol w="5577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77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83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Dimension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Requirement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Participant eligibility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Registered unemployed with İŞKUR; minimum age 15 (no upper limit unless set by HQ); occupation-specific conditions met; not the provider's close relative; not previously banned by İŞKUR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Course duration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Maximum 160 days in total; 5–8 hours/day; 30–45 hours/week; maximum 6 days/week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Attendance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Compulsory; absence may not exceed 1/10 of actual course hours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Supervision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Provincial Employment &amp; Vocational Training Board and a course inspector oversee delivery; a responsible provincial staff member visits each course at least once and files interim/final reports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3C5D"/>
          </a:solidFill>
          <a:ln/>
        </p:spPr>
      </p:sp>
      <p:pic>
        <p:nvPicPr>
          <p:cNvPr id="3" name="Image 0" descr="assets/isku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19456"/>
            <a:ext cx="512064" cy="5120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21945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987552" y="48463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50" kern="0" spc="100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TÜRKİYE İŞ KURUMU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3200400" y="182880"/>
            <a:ext cx="83512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120" dirty="0">
                <a:solidFill>
                  <a:srgbClr val="0099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OUTCOMES &amp; ACCOUNTABILITY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3200400" y="384048"/>
            <a:ext cx="85340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MEK — Certification and Employment Obligation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9" name="Text 6"/>
          <p:cNvSpPr/>
          <p:nvPr/>
        </p:nvSpPr>
        <p:spPr>
          <a:xfrm>
            <a:off x="411480" y="656539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IV — Vocational Training Courses (MEK)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6858000" y="656539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www.iskur.gov.tr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11551615" y="6565392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85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280160"/>
          <a:ext cx="11155680" cy="2743200"/>
        </p:xfrm>
        <a:graphic>
          <a:graphicData uri="http://schemas.openxmlformats.org/drawingml/2006/table">
            <a:tbl>
              <a:tblPr/>
              <a:tblGrid>
                <a:gridCol w="5577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77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Element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Assessment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 a national vocational qualification exists, providers must run the relevant exam / assessment / certification process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 no qualification scheme exists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Success is determined by a final exam on the last day of the course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Results &amp; certification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Results announced within 5 working days; successful participants receive a completion certificate or qualification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Shape 9"/>
          <p:cNvSpPr/>
          <p:nvPr/>
        </p:nvSpPr>
        <p:spPr>
          <a:xfrm>
            <a:off x="502920" y="4251960"/>
            <a:ext cx="11155680" cy="868680"/>
          </a:xfrm>
          <a:prstGeom prst="rect">
            <a:avLst/>
          </a:prstGeom>
          <a:solidFill>
            <a:srgbClr val="FCF3E3"/>
          </a:solidFill>
          <a:ln w="12700">
            <a:solidFill>
              <a:srgbClr val="D99A2B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685800" y="4251960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4E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Employment obligation formula:  Participants to be employed = final participant number × contractual employment-obligation rate.</a:t>
            </a:r>
            <a:endParaRPr lang="en-US" sz="1100" dirty="0"/>
          </a:p>
          <a:p>
            <a:pPr marL="0" indent="0">
              <a:buNone/>
            </a:pPr>
            <a:r>
              <a:rPr lang="en-US" sz="1100" i="1" dirty="0">
                <a:solidFill>
                  <a:srgbClr val="6B4E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Participants employed under this obligation must be kept on for at least 2× the actual course duration (minimum 120 days).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B3C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720000">
            <a:off x="-1828800" y="-1371600"/>
            <a:ext cx="5486400" cy="9144000"/>
          </a:xfrm>
          <a:prstGeom prst="rect">
            <a:avLst/>
          </a:prstGeom>
          <a:solidFill>
            <a:srgbClr val="072A42"/>
          </a:solidFill>
          <a:ln/>
        </p:spPr>
      </p:sp>
      <p:pic>
        <p:nvPicPr>
          <p:cNvPr id="3" name="Image 0" descr="assets/isku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48640" cy="5486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98448" y="53035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863840" y="2377440"/>
            <a:ext cx="3840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0" b="1" dirty="0">
                <a:solidFill>
                  <a:srgbClr val="072A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5000" dirty="0"/>
          </a:p>
        </p:txBody>
      </p:sp>
      <p:sp>
        <p:nvSpPr>
          <p:cNvPr id="6" name="Text 3"/>
          <p:cNvSpPr/>
          <p:nvPr/>
        </p:nvSpPr>
        <p:spPr>
          <a:xfrm>
            <a:off x="822960" y="2788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D99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V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22960" y="3154680"/>
            <a:ext cx="8869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Inclusion: Disability &amp; Ex-Offender Support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22960" y="4343400"/>
            <a:ext cx="8503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quota-levy model that funds targeted employment projects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841248" y="4160520"/>
            <a:ext cx="2011680" cy="0"/>
          </a:xfrm>
          <a:prstGeom prst="line">
            <a:avLst/>
          </a:prstGeom>
          <a:noFill/>
          <a:ln w="31750">
            <a:solidFill>
              <a:srgbClr val="0099F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11" name="Text 8"/>
          <p:cNvSpPr/>
          <p:nvPr/>
        </p:nvSpPr>
        <p:spPr>
          <a:xfrm>
            <a:off x="411480" y="656539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 – Turkish Employment Agency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6858000" y="656539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www.iskur.gov.tr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11551615" y="6565392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8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3C5D"/>
          </a:solidFill>
          <a:ln/>
        </p:spPr>
      </p:sp>
      <p:pic>
        <p:nvPicPr>
          <p:cNvPr id="3" name="Image 0" descr="assets/isku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19456"/>
            <a:ext cx="512064" cy="5120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21945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987552" y="48463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50" kern="0" spc="100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TÜRKİYE İŞ KURUMU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3200400" y="182880"/>
            <a:ext cx="83512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120" dirty="0">
                <a:solidFill>
                  <a:srgbClr val="0099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INCLUSION PROGRAMMES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3200400" y="384048"/>
            <a:ext cx="85340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Quota-Levy Financing Model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9" name="Text 6"/>
          <p:cNvSpPr/>
          <p:nvPr/>
        </p:nvSpPr>
        <p:spPr>
          <a:xfrm>
            <a:off x="411480" y="656539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V — Inclusion: Disability &amp; Ex-Offender Support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6858000" y="656539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www.iskur.gov.tr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11551615" y="6565392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850" dirty="0"/>
          </a:p>
        </p:txBody>
      </p:sp>
      <p:sp>
        <p:nvSpPr>
          <p:cNvPr id="12" name="Shape 9"/>
          <p:cNvSpPr/>
          <p:nvPr/>
        </p:nvSpPr>
        <p:spPr>
          <a:xfrm>
            <a:off x="502920" y="1234440"/>
            <a:ext cx="5349240" cy="457200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13" name="Text 10"/>
          <p:cNvSpPr/>
          <p:nvPr/>
        </p:nvSpPr>
        <p:spPr>
          <a:xfrm>
            <a:off x="640080" y="1234440"/>
            <a:ext cx="5074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Employment Quotas &amp; Fines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502920" y="1691640"/>
            <a:ext cx="5349240" cy="3794760"/>
          </a:xfrm>
          <a:prstGeom prst="rect">
            <a:avLst/>
          </a:prstGeom>
          <a:solidFill>
            <a:srgbClr val="F2F7FB"/>
          </a:solidFill>
          <a:ln/>
        </p:spPr>
      </p:sp>
      <p:sp>
        <p:nvSpPr>
          <p:cNvPr id="15" name="Text 12"/>
          <p:cNvSpPr/>
          <p:nvPr/>
        </p:nvSpPr>
        <p:spPr>
          <a:xfrm>
            <a:off x="704088" y="1856232"/>
            <a:ext cx="4946904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●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Private-sector employers with 50+ workers must employ disabled workers at a rate of 3%.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●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Public-sector employers must employ 4% disabled and 2% ex-offender workers, matched to physical, mental and vocational suitability.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●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Employers who do not meet the quota — public bodies included, with no exemption — pay an administrative fine for each unfilled position.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6172200" y="1234440"/>
            <a:ext cx="5349240" cy="457200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17" name="Text 14"/>
          <p:cNvSpPr/>
          <p:nvPr/>
        </p:nvSpPr>
        <p:spPr>
          <a:xfrm>
            <a:off x="6309360" y="1234440"/>
            <a:ext cx="5074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Funds Are Used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6172200" y="1691640"/>
            <a:ext cx="5349240" cy="3794760"/>
          </a:xfrm>
          <a:prstGeom prst="rect">
            <a:avLst/>
          </a:prstGeom>
          <a:solidFill>
            <a:srgbClr val="F2F7FB"/>
          </a:solidFill>
          <a:ln/>
        </p:spPr>
      </p:sp>
      <p:sp>
        <p:nvSpPr>
          <p:cNvPr id="19" name="Text 16"/>
          <p:cNvSpPr/>
          <p:nvPr/>
        </p:nvSpPr>
        <p:spPr>
          <a:xfrm>
            <a:off x="6373368" y="1856232"/>
            <a:ext cx="4946904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●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Grant-support projects for disabled and for ex-offender jobseekers.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●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Assistive-technology projects that enable disabled people to work.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●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 placement and job-adaptation support for disabled employees.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●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Vocational training projects that raise the employability of disabled jobseekers.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1200"/>
              </a:spcAft>
              <a:buSzPct val="100000"/>
              <a:buChar char="●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Sheltered-workshop support for persons with intellectual or psychosocial disabilities.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502920" y="5715000"/>
            <a:ext cx="11155680" cy="640080"/>
          </a:xfrm>
          <a:prstGeom prst="rect">
            <a:avLst/>
          </a:prstGeom>
          <a:solidFill>
            <a:srgbClr val="FCF3E3"/>
          </a:solidFill>
          <a:ln w="12700">
            <a:solidFill>
              <a:srgbClr val="D99A2B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85800" y="5715000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4E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levy therefore recycles employers' non-compliance fines directly into projects that build the employability of the very groups the quota is meant to protect.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B3C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720000">
            <a:off x="-1828800" y="-1371600"/>
            <a:ext cx="5486400" cy="9144000"/>
          </a:xfrm>
          <a:prstGeom prst="rect">
            <a:avLst/>
          </a:prstGeom>
          <a:solidFill>
            <a:srgbClr val="072A42"/>
          </a:solidFill>
          <a:ln/>
        </p:spPr>
      </p:sp>
      <p:pic>
        <p:nvPicPr>
          <p:cNvPr id="3" name="Image 0" descr="assets/isku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48640" cy="5486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98448" y="53035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863840" y="2377440"/>
            <a:ext cx="3840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0" b="1" dirty="0">
                <a:solidFill>
                  <a:srgbClr val="072A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5000" dirty="0"/>
          </a:p>
        </p:txBody>
      </p:sp>
      <p:sp>
        <p:nvSpPr>
          <p:cNvPr id="6" name="Text 3"/>
          <p:cNvSpPr/>
          <p:nvPr/>
        </p:nvSpPr>
        <p:spPr>
          <a:xfrm>
            <a:off x="822960" y="2788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D99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VI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22960" y="3154680"/>
            <a:ext cx="8869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 for OIC Member Countries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22960" y="4343400"/>
            <a:ext cx="8503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diagnosis to a transferable policy model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841248" y="4160520"/>
            <a:ext cx="2011680" cy="0"/>
          </a:xfrm>
          <a:prstGeom prst="line">
            <a:avLst/>
          </a:prstGeom>
          <a:noFill/>
          <a:ln w="31750">
            <a:solidFill>
              <a:srgbClr val="0099F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11" name="Text 8"/>
          <p:cNvSpPr/>
          <p:nvPr/>
        </p:nvSpPr>
        <p:spPr>
          <a:xfrm>
            <a:off x="411480" y="656539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 – Turkish Employment Agency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6858000" y="656539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www.iskur.gov.tr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11551615" y="6565392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8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3C5D"/>
          </a:solidFill>
          <a:ln/>
        </p:spPr>
      </p:sp>
      <p:pic>
        <p:nvPicPr>
          <p:cNvPr id="3" name="Image 0" descr="assets/isku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19456"/>
            <a:ext cx="512064" cy="5120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21945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987552" y="48463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50" kern="0" spc="100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TÜRKİYE İŞ KURUMU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3200400" y="182880"/>
            <a:ext cx="83512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120" dirty="0">
                <a:solidFill>
                  <a:srgbClr val="0099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MAKES THE MODEL WORK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3200400" y="384048"/>
            <a:ext cx="85340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İŞKUR's Institutional Strengths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9" name="Text 6"/>
          <p:cNvSpPr/>
          <p:nvPr/>
        </p:nvSpPr>
        <p:spPr>
          <a:xfrm>
            <a:off x="411480" y="656539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VI — Key Takeaways for OIC Member Countries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6858000" y="656539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www.iskur.gov.tr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11551615" y="6565392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850" dirty="0"/>
          </a:p>
        </p:txBody>
      </p:sp>
      <p:sp>
        <p:nvSpPr>
          <p:cNvPr id="12" name="Shape 9"/>
          <p:cNvSpPr/>
          <p:nvPr/>
        </p:nvSpPr>
        <p:spPr>
          <a:xfrm>
            <a:off x="502920" y="1380744"/>
            <a:ext cx="566928" cy="566928"/>
          </a:xfrm>
          <a:prstGeom prst="ellipse">
            <a:avLst/>
          </a:prstGeom>
          <a:solidFill>
            <a:srgbClr val="0099FF"/>
          </a:solidFill>
          <a:ln/>
        </p:spPr>
      </p:sp>
      <p:sp>
        <p:nvSpPr>
          <p:cNvPr id="13" name="Text 10"/>
          <p:cNvSpPr/>
          <p:nvPr/>
        </p:nvSpPr>
        <p:spPr>
          <a:xfrm>
            <a:off x="502920" y="138074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280160" y="132588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Demand-driven programme design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280160" y="1636776"/>
            <a:ext cx="10332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Courses and placements are opened in direct response to employer requests, keeping training closely aligned with real, current labour demand.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502920" y="2551176"/>
            <a:ext cx="11155680" cy="0"/>
          </a:xfrm>
          <a:prstGeom prst="line">
            <a:avLst/>
          </a:prstGeom>
          <a:noFill/>
          <a:ln w="9525">
            <a:solidFill>
              <a:srgbClr val="DCE6E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02920" y="2660904"/>
            <a:ext cx="566928" cy="566928"/>
          </a:xfrm>
          <a:prstGeom prst="ellipse">
            <a:avLst/>
          </a:prstGeom>
          <a:solidFill>
            <a:srgbClr val="0B3C5D"/>
          </a:solidFill>
          <a:ln/>
        </p:spPr>
      </p:sp>
      <p:sp>
        <p:nvSpPr>
          <p:cNvPr id="18" name="Text 15"/>
          <p:cNvSpPr/>
          <p:nvPr/>
        </p:nvSpPr>
        <p:spPr>
          <a:xfrm>
            <a:off x="502920" y="26609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280160" y="260604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Systematic field data collection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280160" y="2916936"/>
            <a:ext cx="10332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 data gathering from the field helps identify priority occupations and regions before designing new interventions.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502920" y="3831336"/>
            <a:ext cx="11155680" cy="0"/>
          </a:xfrm>
          <a:prstGeom prst="line">
            <a:avLst/>
          </a:prstGeom>
          <a:noFill/>
          <a:ln w="9525">
            <a:solidFill>
              <a:srgbClr val="DCE6E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02920" y="3941064"/>
            <a:ext cx="566928" cy="566928"/>
          </a:xfrm>
          <a:prstGeom prst="ellipse">
            <a:avLst/>
          </a:prstGeom>
          <a:solidFill>
            <a:srgbClr val="0099FF"/>
          </a:solidFill>
          <a:ln/>
        </p:spPr>
      </p:sp>
      <p:sp>
        <p:nvSpPr>
          <p:cNvPr id="23" name="Text 20"/>
          <p:cNvSpPr/>
          <p:nvPr/>
        </p:nvSpPr>
        <p:spPr>
          <a:xfrm>
            <a:off x="502920" y="394106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280160" y="388620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dialogue and stakeholder participation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1280160" y="4197096"/>
            <a:ext cx="10332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Employers, unions, professional bodies and local institutions participate directly in provincial decision-making.</a:t>
            </a:r>
            <a:endParaRPr lang="en-US" sz="1150" dirty="0"/>
          </a:p>
        </p:txBody>
      </p:sp>
      <p:sp>
        <p:nvSpPr>
          <p:cNvPr id="26" name="Shape 23"/>
          <p:cNvSpPr/>
          <p:nvPr/>
        </p:nvSpPr>
        <p:spPr>
          <a:xfrm>
            <a:off x="502920" y="5111496"/>
            <a:ext cx="11155680" cy="0"/>
          </a:xfrm>
          <a:prstGeom prst="line">
            <a:avLst/>
          </a:prstGeom>
          <a:noFill/>
          <a:ln w="9525">
            <a:solidFill>
              <a:srgbClr val="DCE6E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502920" y="5221224"/>
            <a:ext cx="566928" cy="566928"/>
          </a:xfrm>
          <a:prstGeom prst="ellipse">
            <a:avLst/>
          </a:prstGeom>
          <a:solidFill>
            <a:srgbClr val="0B3C5D"/>
          </a:solidFill>
          <a:ln/>
        </p:spPr>
      </p:sp>
      <p:sp>
        <p:nvSpPr>
          <p:cNvPr id="28" name="Text 25"/>
          <p:cNvSpPr/>
          <p:nvPr/>
        </p:nvSpPr>
        <p:spPr>
          <a:xfrm>
            <a:off x="502920" y="522122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9" name="Text 26"/>
          <p:cNvSpPr/>
          <p:nvPr/>
        </p:nvSpPr>
        <p:spPr>
          <a:xfrm>
            <a:off x="1280160" y="516636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Decentralised, fast-adapting governance</a:t>
            </a:r>
            <a:endParaRPr lang="en-US" sz="1400" dirty="0"/>
          </a:p>
        </p:txBody>
      </p:sp>
      <p:sp>
        <p:nvSpPr>
          <p:cNvPr id="30" name="Text 27"/>
          <p:cNvSpPr/>
          <p:nvPr/>
        </p:nvSpPr>
        <p:spPr>
          <a:xfrm>
            <a:off x="1280160" y="5477256"/>
            <a:ext cx="10332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Provincial Employment and Vocational Training Boards can approve and launch programmes quickly, and either side may exit penalty-free within the first quarter.</a:t>
            </a:r>
            <a:endParaRPr lang="en-US" sz="11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3C5D"/>
          </a:solidFill>
          <a:ln/>
        </p:spPr>
      </p:sp>
      <p:pic>
        <p:nvPicPr>
          <p:cNvPr id="3" name="Image 0" descr="assets/isku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19456"/>
            <a:ext cx="512064" cy="5120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21945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987552" y="48463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50" kern="0" spc="100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TÜRKİYE İŞ KURUMU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3200400" y="182880"/>
            <a:ext cx="83512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120" dirty="0">
                <a:solidFill>
                  <a:srgbClr val="0099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SYNTHESIS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3200400" y="384048"/>
            <a:ext cx="85340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Takeaways: From Diagnosis to Action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3C5D"/>
          </a:solidFill>
          <a:ln/>
        </p:spPr>
      </p:sp>
      <p:sp>
        <p:nvSpPr>
          <p:cNvPr id="9" name="Text 6"/>
          <p:cNvSpPr/>
          <p:nvPr/>
        </p:nvSpPr>
        <p:spPr>
          <a:xfrm>
            <a:off x="411480" y="656539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VI — Key Takeaways for OIC Member Countries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6858000" y="656539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www.iskur.gov.tr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11551615" y="6565392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85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280160"/>
          <a:ext cx="11155680" cy="3108960"/>
        </p:xfrm>
        <a:graphic>
          <a:graphicData uri="http://schemas.openxmlformats.org/drawingml/2006/table">
            <a:tbl>
              <a:tblPr/>
              <a:tblGrid>
                <a:gridCol w="5577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77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Form of Skill Mismatch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İŞKUR's Policy Response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Experience &amp; horizontal mismatch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On-the-Job Training Programme (İEP) — employer-based, real-workplace training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Vertical / qualification mismatch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Vocational Training Courses (MEK) — demand-driven classroom-and-practice training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Structural exclusion of vulnerable groups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Quota-levy financed disability &amp; ex-offender employment projects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Weak labour-market information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Provincial Boards + systematic field data collection to steer programme design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Shape 9"/>
          <p:cNvSpPr/>
          <p:nvPr/>
        </p:nvSpPr>
        <p:spPr>
          <a:xfrm>
            <a:off x="502920" y="4617720"/>
            <a:ext cx="11155680" cy="914400"/>
          </a:xfrm>
          <a:prstGeom prst="rect">
            <a:avLst/>
          </a:prstGeom>
          <a:solidFill>
            <a:srgbClr val="FCF3E3"/>
          </a:solidFill>
          <a:ln w="12700">
            <a:solidFill>
              <a:srgbClr val="D99A2B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685800" y="4617720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4E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Effective ALMPs combine supply-side training with demand-side employer engagement, backed by continuous labour-market data. This combination — rather than any single instrument — is the transferable lesson for OIC member countries facing similar structural mismatches.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B3C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480000">
            <a:off x="-1828800" y="-1371600"/>
            <a:ext cx="18288000" cy="3657600"/>
          </a:xfrm>
          <a:prstGeom prst="rect">
            <a:avLst/>
          </a:prstGeom>
          <a:solidFill>
            <a:srgbClr val="072A42"/>
          </a:solidFill>
          <a:ln/>
        </p:spPr>
      </p:sp>
      <p:pic>
        <p:nvPicPr>
          <p:cNvPr id="3" name="Image 0" descr="assets/isku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648" y="1371600"/>
            <a:ext cx="914400" cy="9144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0" y="2514600"/>
            <a:ext cx="121916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0" y="3337560"/>
            <a:ext cx="121916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İŞKUR — Turkish Employment Agency  ·  www.iskur.gov.tr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4998568" y="3886200"/>
            <a:ext cx="2194560" cy="0"/>
          </a:xfrm>
          <a:prstGeom prst="line">
            <a:avLst/>
          </a:prstGeom>
          <a:noFill/>
          <a:ln w="25400">
            <a:solidFill>
              <a:srgbClr val="D99A2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97280" y="4754880"/>
            <a:ext cx="999713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8FB9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International Labour Organization (Skills for Jobs Database; ICLS Room Document 15; G20 Skills Gaps Report) · OECD (Skills Outlook 2025; Employment Outlook 2025; A Skills-First Labour Market, 2025) · World Bank (Jobs Undone: MENA, 2022; Solutions for Youth Employment) · SESRIC / COMCEC (OIC Labour Market Report, 2023; Effective VET Strategies to Reduce Youth Unemployment in OIC Member Countries, 2023)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2774</Words>
  <Application>Microsoft Office PowerPoint</Application>
  <PresentationFormat>Geniş ekran</PresentationFormat>
  <Paragraphs>439</Paragraphs>
  <Slides>26</Slides>
  <Notes>26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26</vt:i4>
      </vt:variant>
    </vt:vector>
  </HeadingPairs>
  <TitlesOfParts>
    <vt:vector size="30" baseType="lpstr">
      <vt:lpstr>Arial</vt:lpstr>
      <vt:lpstr>Calibri</vt:lpstr>
      <vt:lpstr>Cambria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MİNE DEMİR</cp:lastModifiedBy>
  <cp:revision>1</cp:revision>
  <dcterms:created xsi:type="dcterms:W3CDTF">2026-09-14T12:32:57Z</dcterms:created>
  <dcterms:modified xsi:type="dcterms:W3CDTF">2026-09-15T07:07:28Z</dcterms:modified>
</cp:coreProperties>
</file>