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image14.svg" ContentType="image/svg+xml"/>
  <Override PartName="/ppt/media/image28.svg" ContentType="image/svg+xml"/>
  <Override PartName="/ppt/media/image29.svg" ContentType="image/svg+xml"/>
  <Override PartName="/ppt/media/image30.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398" r:id="rId7"/>
    <p:sldId id="1464" r:id="rId8"/>
    <p:sldId id="1471" r:id="rId9"/>
    <p:sldId id="1472" r:id="rId10"/>
    <p:sldId id="262" r:id="rId11"/>
    <p:sldId id="263" r:id="rId12"/>
    <p:sldId id="264" r:id="rId13"/>
    <p:sldId id="265" r:id="rId14"/>
    <p:sldId id="298" r:id="rId1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86" d="100"/>
          <a:sy n="86" d="100"/>
        </p:scale>
        <p:origin x="28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00097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[~0:40] Distinguished Chair, dear colleagues, thank you for the opportunity to speak today. My name is Elvira Sadigova, Deputy Head of the Central Career Branch at Azerbaijan's State Employment Agency. My presentation covers how our Agency is working to prevent skill mismatch in Azerbaijan's labour market through career guidance and data-driven matching. This reflects a deliberate, multi-year reform led by our Ministry of Labour and Social Protection of the Population, and I am pleased to share it with the Working Group today.</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[~0:55] Let me start with the starting point. When we assessed our labour market some years ago, we identified three structural gaps. First, employment services were historically fragmented across different institutions and processes, which slowed job matching. Second, career guidance reached citizens unevenly: concentrated in the capital, but much thinner in the regions. Third, policy decisions lacked centralised, real-time evidence linking skills to jobs. Closing these three gaps has been a deliberate, multi-year effort, led by the Ministry of Labour and Social Protection of the Population, and implemented through the State Employment Agency.</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[~0:50] Structurally, we operate under a clear, single line of accountability. The Ministry of Labour and Social Protection of the Population sets policy; the State Employment Agency implements it; and within the Agency, the Central Career Branch — my own department — designs the professional-development programmes, evaluation systems, and career-guidance tools that are then used by counsellors across every Regional Employment Branch in the country. This structure is backed by strong digital infrastructure: today, ninety-four percent of the Agency's core services are digitalised — fifteen of eighteen services — all built on our AMAS labour-relations and employment platform.</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[~0:40] To give you a sense of scale: the Central Career Branch works across eight strategic directions. In the first half of 2026 alone, we ran thirty-six active projects, including five brand-new initiatives launched this year. Thirteen regional branches are currently piloting our flagship Academy programme, which I will describe shortly. The initiatives on the following slides map onto five layers of prevention — from first-line outreach all the way through to employer engagement and digital innovation.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[~0:50] Prevention begins with information. Our first layer is outreach and first-line guidance, delivered in two ways. Our career-counsellor call centre offers free consultations directly to jobseekers — nine hundred thirty consultations between January and May 2026, against an annual target of two thousand three hundred sixty. And our specialty guide — a career and qualification guide — is delivered through a concentrated district campaign, reaching nine thousand four hundred thirty participants in March 2026 alone. That campaign is scaling fast: from thirteen districts this year to all seventy-eight districts by October.</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C90D6-5714-FFA0-8BCA-3B59865E46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4D1230-9F6B-D15C-6A35-1850AD3C53C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1F7CFA4-E3F4-A76A-1B43-50C175B4FDBF}"/>
              </a:ext>
            </a:extLst>
          </p:cNvPr>
          <p:cNvSpPr>
            <a:spLocks noGrp="1"/>
          </p:cNvSpPr>
          <p:nvPr>
            <p:ph type="body" idx="1"/>
          </p:nvPr>
        </p:nvSpPr>
        <p:spPr/>
        <p:txBody>
          <a:bodyPr/>
          <a:lstStyle/>
          <a:p>
            <a:r>
              <a:t>[~0:55] The Index pursues three specific objectives. First, it measures students' non-academic activities, establishing an alternative criterion aligned with what modern employers actually look for in a candidate. Second, it promotes balanced development, by measuring the factors that shape a student's labour-market value and identifying gaps that stand in the way of that balance. And third, it directly addresses the skills gap: the results feed into policy development, supporting evidence-based decisions on where skills training is most needed. In short, this is prevention at its earliest possible point — before a young person even enters the labour market.</a:t>
            </a:r>
          </a:p>
        </p:txBody>
      </p:sp>
      <p:sp>
        <p:nvSpPr>
          <p:cNvPr id="4" name="Slide Number Placeholder 3">
            <a:extLst>
              <a:ext uri="{FF2B5EF4-FFF2-40B4-BE49-F238E27FC236}">
                <a16:creationId xmlns:a16="http://schemas.microsoft.com/office/drawing/2014/main" id="{7FA09207-7E94-4009-69EC-FF0E6A5F2B11}"/>
              </a:ext>
            </a:extLst>
          </p:cNvPr>
          <p:cNvSpPr>
            <a:spLocks noGrp="1"/>
          </p:cNvSpPr>
          <p:nvPr>
            <p:ph type="sldNum" sz="quarter" idx="5"/>
          </p:nvPr>
        </p:nvSpPr>
        <p:spPr/>
        <p:txBody>
          <a:bodyPr/>
          <a:lstStyle/>
          <a:p>
            <a:fld id="{02DBDC91-DEC7-46D8-8316-78967DDEE0D7}" type="slidenum">
              <a:rPr lang="en-US" smtClean="0"/>
              <a:t>8</a:t>
            </a:fld>
            <a:endParaRPr lang="en-US"/>
          </a:p>
        </p:txBody>
      </p:sp>
    </p:spTree>
    <p:extLst>
      <p:ext uri="{BB962C8B-B14F-4D97-AF65-F5344CB8AC3E}">
        <p14:creationId xmlns:p14="http://schemas.microsoft.com/office/powerpoint/2010/main" val="18728631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BBF55-7B3B-A024-80E3-EE77FF7396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96740D-8773-C9CD-5BC8-C6918889759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114D676-653F-C2F7-929C-AA1BCBD27691}"/>
              </a:ext>
            </a:extLst>
          </p:cNvPr>
          <p:cNvSpPr>
            <a:spLocks noGrp="1"/>
          </p:cNvSpPr>
          <p:nvPr>
            <p:ph type="body" idx="1"/>
          </p:nvPr>
        </p:nvSpPr>
        <p:spPr/>
        <p:txBody>
          <a:bodyPr/>
          <a:lstStyle/>
          <a:p>
            <a:r>
              <a:t>[~0:40] This slide shows our average scoring results against the benchmark rate we set for the Index. As you can see, the data allows us to compare student performance systematically, and to track how well our results are converging with the benchmark over time. This evidence base is exactly the kind of centralised, real-time information that was missing under the old, fragmented system I described earlier.</a:t>
            </a:r>
          </a:p>
        </p:txBody>
      </p:sp>
      <p:sp>
        <p:nvSpPr>
          <p:cNvPr id="4" name="Slide Number Placeholder 3">
            <a:extLst>
              <a:ext uri="{FF2B5EF4-FFF2-40B4-BE49-F238E27FC236}">
                <a16:creationId xmlns:a16="http://schemas.microsoft.com/office/drawing/2014/main" id="{E89D1E8D-34F9-AA0A-FAF8-F610AFF03DB4}"/>
              </a:ext>
            </a:extLst>
          </p:cNvPr>
          <p:cNvSpPr>
            <a:spLocks noGrp="1"/>
          </p:cNvSpPr>
          <p:nvPr>
            <p:ph type="sldNum" sz="quarter" idx="5"/>
          </p:nvPr>
        </p:nvSpPr>
        <p:spPr/>
        <p:txBody>
          <a:bodyPr/>
          <a:lstStyle/>
          <a:p>
            <a:fld id="{02DBDC91-DEC7-46D8-8316-78967DDEE0D7}" type="slidenum">
              <a:rPr lang="en-US" smtClean="0"/>
              <a:t>9</a:t>
            </a:fld>
            <a:endParaRPr lang="en-US"/>
          </a:p>
        </p:txBody>
      </p:sp>
    </p:spTree>
    <p:extLst>
      <p:ext uri="{BB962C8B-B14F-4D97-AF65-F5344CB8AC3E}">
        <p14:creationId xmlns:p14="http://schemas.microsoft.com/office/powerpoint/2010/main" val="2702380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[~1:15] I want to spend a little more time on what I consider Azerbaijan's most transferable contribution to this Working Group: our Career Counsellors' Academy. This is a unified, certified methodology for career guidance, built on established international career-development theory — Holland's RIASEC model, Super, Krumboltz, Egan, and NCDA — and grounded in thirty evaluated role-play case studies drawn from real counselling situations. The Academy is structured in five stages and seven modules. Thirty-eight counsellors have already completed the pilot, across thirteen Regional Employment Branches. Having finished design and piloting, we are now launching the Academy nationally in the second half of this year — the very months surrounding this meeting. Because the methodology is standardised and fully documented, we see real potential to share it with other Member States facing similar challenges in professionalising career guidance, and we would welcome that conversation with interested colleagues.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[~1:00] Guidance is only meaningful if it ends in a job. Our fifth layer focuses on bridging jobseekers and employers directly. We maintain an ongoing HR Community for direct dialogue between employers and counsellors; we organise job fairs connecting graduates with recruiters; we host the TİPx conference, our annual careers and employability event; and twice a year, the GPS Summit keeps that engagement continuous rather than a one-off. The clearest illustration of results is our START Project — a structured pipeline from registration through to placement. In the current cycle, one hundred jobseekers registered, thirty were selected for intensive support, and five have already been placed in employment, with more moving through the pipeline.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[~0:55] Looking ahead, we are extending this matching function through technology. Two new tools completed their technical specification in 2026 and are entering piloting in the months ahead: a CV–vacancy matching engine that automates the link between jobseeker profiles and open positions, and an AI-based career-planning voice assistant that guides citizens conversationally through their career decisions. Both sit within a wider digital ecosystem that already includes our Central Career Portal, the CV Builder — 'CV Yarat' — the Occupations Atlas, the Work Values tool, and our Alo Career helpline. Taken together, these tools mean that data-driven guidance is available to a citizen wherever and whenever they need it.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[~0:40] None of this would be credible without quality assurance behind it. The Agency holds four ISO certifications, covering competence management, assessment services, learning services, and quality management overall. And new in 2026, we have extended certification to the university level: three universities have now achieved our dedicated Career-Centre Certification standard. This means the standards behind these numbers are independently verified, not self-declared.</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t>[~0:25] To conclude: Azerbaijan's approach shows that preventing skill mismatch requires closing structural gaps deliberately, building one coherent institutional architecture, and backing it with data at every layer, from first-line outreach to the Academy I described. We remain fully open to sharing this experience with fellow Member States. Thank you very much for your attention, and I welcome your questions.</a:t>
            </a:r>
          </a:p>
        </p:txBody>
      </p:sp>
      <p:sp>
        <p:nvSpPr>
          <p:cNvPr id="65" name="Google Shape;6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945589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[~0:55] We support this outreach with a growing suite of digital tools available to every citizen. 'Create Your CV' lets jobseekers build a professional CV online and apply directly for suitable vacancies. Our Career Counsellor call-centre service, which I just mentioned, is complemented online. The 'Work Values' tool offers formal and informal self-assessment tests and surveys tailored to individual needs. And the Profession Map integrates key facts and development pathways for different professions, helping citizens make more informed decisions about their careers. Together, these tools extend guidance beyond office hours and beyond the reach of any single call centre or counsellor.</a:t>
            </a:r>
          </a:p>
        </p:txBody>
      </p:sp>
      <p:sp>
        <p:nvSpPr>
          <p:cNvPr id="4" name="Slide Number Placeholder 3"/>
          <p:cNvSpPr>
            <a:spLocks noGrp="1"/>
          </p:cNvSpPr>
          <p:nvPr>
            <p:ph type="sldNum" sz="quarter" idx="10"/>
          </p:nvPr>
        </p:nvSpPr>
        <p:spPr/>
        <p:txBody>
          <a:bodyPr/>
          <a:lstStyle/>
          <a:p>
            <a:fld id="{A1B2C3D4-1111-4CA6-816F-3879F97B5CB1}" type="slidenum">
              <a:rPr lang="en-US"/>
              <a:t>6</a:t>
            </a:fld>
            <a:endParaRPr lang="en-US"/>
          </a:p>
        </p:txBody>
      </p:sp>
    </p:spTree>
    <p:extLst>
      <p:ext uri="{BB962C8B-B14F-4D97-AF65-F5344CB8AC3E}">
        <p14:creationId xmlns:p14="http://schemas.microsoft.com/office/powerpoint/2010/main" val="10240869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[~0:40] One of our newer, and more data-driven, initiatives is the Workforce Index. This is a development tool that measures students' readiness for the labour market and assesses their competencies. We run it in cooperation with the Agency and career centres at higher-education institutions: it evaluates students and returns individual development recommendations based on their results — connecting the world of higher education directly to labour-market expectations, well before graduation.</a:t>
            </a:r>
          </a:p>
        </p:txBody>
      </p:sp>
      <p:sp>
        <p:nvSpPr>
          <p:cNvPr id="4" name="Slide Number Placeholder 3"/>
          <p:cNvSpPr>
            <a:spLocks noGrp="1"/>
          </p:cNvSpPr>
          <p:nvPr>
            <p:ph type="sldNum" sz="quarter" idx="10"/>
          </p:nvPr>
        </p:nvSpPr>
        <p:spPr/>
        <p:txBody>
          <a:bodyPr/>
          <a:lstStyle/>
          <a:p>
            <a:fld id="{A1B2C3D4-2222-4CA6-816F-3879F97B5CB2}" type="slidenum">
              <a:rPr lang="en-US"/>
              <a:t>7</a:t>
            </a:fld>
            <a:endParaRPr lang="en-US"/>
          </a:p>
        </p:txBody>
      </p:sp>
    </p:spTree>
    <p:extLst>
      <p:ext uri="{BB962C8B-B14F-4D97-AF65-F5344CB8AC3E}">
        <p14:creationId xmlns:p14="http://schemas.microsoft.com/office/powerpoint/2010/main" val="1024086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0F20948-812C-094A-8B6F-50756B7100DA}"/>
              </a:ext>
            </a:extLst>
          </p:cNvPr>
          <p:cNvPicPr>
            <a:picLocks noChangeAspect="1"/>
          </p:cNvPicPr>
          <p:nvPr userDrawn="1"/>
        </p:nvPicPr>
        <p:blipFill>
          <a:blip r:embed="rId2"/>
          <a:stretch>
            <a:fillRect/>
          </a:stretch>
        </p:blipFill>
        <p:spPr>
          <a:xfrm>
            <a:off x="-666307" y="0"/>
            <a:ext cx="13524613" cy="6858000"/>
          </a:xfrm>
          <a:prstGeom prst="rect">
            <a:avLst/>
          </a:prstGeom>
        </p:spPr>
      </p:pic>
    </p:spTree>
    <p:extLst>
      <p:ext uri="{BB962C8B-B14F-4D97-AF65-F5344CB8AC3E}">
        <p14:creationId xmlns:p14="http://schemas.microsoft.com/office/powerpoint/2010/main" val="248802720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9EA4A6A-8556-49EE-8617-BCB001A1DE59}"/>
              </a:ext>
            </a:extLst>
          </p:cNvPr>
          <p:cNvSpPr>
            <a:spLocks noGrp="1"/>
          </p:cNvSpPr>
          <p:nvPr>
            <p:ph type="pic" sz="quarter" idx="10"/>
          </p:nvPr>
        </p:nvSpPr>
        <p:spPr>
          <a:xfrm>
            <a:off x="0" y="0"/>
            <a:ext cx="12192000" cy="3429000"/>
          </a:xfrm>
          <a:prstGeom prst="rect">
            <a:avLst/>
          </a:prstGeom>
        </p:spPr>
        <p:txBody>
          <a:bodyPr/>
          <a:lstStyle>
            <a:lvl1pPr marL="0" indent="0">
              <a:buNone/>
              <a:defRPr sz="1600">
                <a:solidFill>
                  <a:schemeClr val="bg1"/>
                </a:solidFill>
              </a:defRPr>
            </a:lvl1pPr>
          </a:lstStyle>
          <a:p>
            <a:endParaRPr lang="en-US" dirty="0"/>
          </a:p>
        </p:txBody>
      </p:sp>
      <p:pic>
        <p:nvPicPr>
          <p:cNvPr id="4" name="Picture 3">
            <a:extLst>
              <a:ext uri="{FF2B5EF4-FFF2-40B4-BE49-F238E27FC236}">
                <a16:creationId xmlns:a16="http://schemas.microsoft.com/office/drawing/2014/main" id="{1E1B6C93-195F-2042-B7E8-ABD1BEFDC817}"/>
              </a:ext>
            </a:extLst>
          </p:cNvPr>
          <p:cNvPicPr>
            <a:picLocks noChangeAspect="1"/>
          </p:cNvPicPr>
          <p:nvPr userDrawn="1"/>
        </p:nvPicPr>
        <p:blipFill>
          <a:blip r:embed="rId2"/>
          <a:stretch>
            <a:fillRect/>
          </a:stretch>
        </p:blipFill>
        <p:spPr>
          <a:xfrm>
            <a:off x="-76199" y="0"/>
            <a:ext cx="12361332" cy="6858000"/>
          </a:xfrm>
          <a:prstGeom prst="rect">
            <a:avLst/>
          </a:prstGeom>
        </p:spPr>
      </p:pic>
    </p:spTree>
    <p:extLst>
      <p:ext uri="{BB962C8B-B14F-4D97-AF65-F5344CB8AC3E}">
        <p14:creationId xmlns:p14="http://schemas.microsoft.com/office/powerpoint/2010/main" val="262165247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6"/>
        <p:cNvGrpSpPr/>
        <p:nvPr/>
      </p:nvGrpSpPr>
      <p:grpSpPr>
        <a:xfrm>
          <a:off x="0" y="0"/>
          <a:ext cx="0" cy="0"/>
          <a:chOff x="0" y="0"/>
          <a:chExt cx="0" cy="0"/>
        </a:xfrm>
      </p:grpSpPr>
      <p:sp>
        <p:nvSpPr>
          <p:cNvPr id="7" name="Google Shape;7;p2"/>
          <p:cNvSpPr>
            <a:spLocks noGrp="1"/>
          </p:cNvSpPr>
          <p:nvPr>
            <p:ph type="pic" idx="2"/>
          </p:nvPr>
        </p:nvSpPr>
        <p:spPr>
          <a:xfrm>
            <a:off x="0" y="0"/>
            <a:ext cx="12192000" cy="6858000"/>
          </a:xfrm>
          <a:prstGeom prst="rect">
            <a:avLst/>
          </a:prstGeom>
          <a:solidFill>
            <a:srgbClr val="F2F2F2"/>
          </a:solid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rgbClr val="7F7F7F"/>
              </a:buClr>
              <a:buSzPts val="1800"/>
              <a:buFont typeface="Arial"/>
              <a:buNone/>
              <a:defRPr sz="1800" b="0" i="0" u="none" strike="noStrike" cap="none">
                <a:solidFill>
                  <a:srgbClr val="7F7F7F"/>
                </a:solidFill>
                <a:latin typeface="Open Sans"/>
                <a:ea typeface="Open Sans"/>
                <a:cs typeface="Open Sans"/>
                <a:sym typeface="Open Sans"/>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pic>
        <p:nvPicPr>
          <p:cNvPr id="5" name="Picture 4">
            <a:extLst>
              <a:ext uri="{FF2B5EF4-FFF2-40B4-BE49-F238E27FC236}">
                <a16:creationId xmlns:a16="http://schemas.microsoft.com/office/drawing/2014/main" id="{94C945BD-A746-9A44-8DA8-700F7300CE1D}"/>
              </a:ext>
            </a:extLst>
          </p:cNvPr>
          <p:cNvPicPr>
            <a:picLocks noChangeAspect="1"/>
          </p:cNvPicPr>
          <p:nvPr userDrawn="1"/>
        </p:nvPicPr>
        <p:blipFill>
          <a:blip r:embed="rId2"/>
          <a:stretch>
            <a:fillRect/>
          </a:stretch>
        </p:blipFill>
        <p:spPr>
          <a:xfrm>
            <a:off x="-11043" y="0"/>
            <a:ext cx="12366076" cy="6858000"/>
          </a:xfrm>
          <a:prstGeom prst="rect">
            <a:avLst/>
          </a:prstGeom>
        </p:spPr>
      </p:pic>
    </p:spTree>
    <p:extLst>
      <p:ext uri="{BB962C8B-B14F-4D97-AF65-F5344CB8AC3E}">
        <p14:creationId xmlns:p14="http://schemas.microsoft.com/office/powerpoint/2010/main" val="32313262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7.png"/><Relationship Id="rId5"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g"/><Relationship Id="rId3" Type="http://schemas.openxmlformats.org/officeDocument/2006/relationships/image" Target="../media/image10.jpg"/><Relationship Id="rId4" Type="http://schemas.openxmlformats.org/officeDocument/2006/relationships/image" Target="../media/image11.jp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3.png"/><Relationship Id="rId8" Type="http://schemas.openxmlformats.org/officeDocument/2006/relationships/image" Target="../media/image14.svg"/><Relationship Id="rId9" Type="http://schemas.openxmlformats.org/officeDocument/2006/relationships/notesSlide" Target="../notesSlides/notesSlide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3.png"/><Relationship Id="rId4" Type="http://schemas.openxmlformats.org/officeDocument/2006/relationships/image" Target="../media/image15.jpg"/><Relationship Id="rId5" Type="http://schemas.openxmlformats.org/officeDocument/2006/relationships/notesSlide" Target="../notesSlides/notesSlide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image" Target="../media/image22.png"/><Relationship Id="rId7" Type="http://schemas.openxmlformats.org/officeDocument/2006/relationships/image" Target="../media/image2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24.png"/><Relationship Id="rId5"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png"/><Relationship Id="rId4" Type="http://schemas.openxmlformats.org/officeDocument/2006/relationships/image" Target="../media/image26.png"/><Relationship Id="rId5" Type="http://schemas.openxmlformats.org/officeDocument/2006/relationships/image" Target="../media/image2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3.png"/><Relationship Id="rId4" Type="http://schemas.openxmlformats.org/officeDocument/2006/relationships/image" Target="../media/image28.svg"/><Relationship Id="rId5" Type="http://schemas.openxmlformats.org/officeDocument/2006/relationships/image" Target="../media/image29.svg"/><Relationship Id="rId6" Type="http://schemas.openxmlformats.org/officeDocument/2006/relationships/image" Target="../media/image30.svg"/><Relationship Id="rId7"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4F8C"/>
        </a:solidFill>
        <a:effectLst/>
      </p:bgPr>
    </p:bg>
    <p:spTree>
      <p:nvGrpSpPr>
        <p:cNvPr id="1" name=""/>
        <p:cNvGrpSpPr/>
        <p:nvPr/>
      </p:nvGrpSpPr>
      <p:grpSpPr>
        <a:xfrm>
          <a:off x="0" y="0"/>
          <a:ext cx="0" cy="0"/>
          <a:chOff x="0" y="0"/>
          <a:chExt cx="0" cy="0"/>
        </a:xfrm>
      </p:grpSpPr>
      <p:pic>
        <p:nvPicPr>
          <p:cNvPr id="2" name="Image 0" descr="/home/claude/work/assets/dma_emblem_white.png"/>
          <p:cNvPicPr>
            <a:picLocks noChangeAspect="1"/>
          </p:cNvPicPr>
          <p:nvPr/>
        </p:nvPicPr>
        <p:blipFill>
          <a:blip r:embed="rId3">
            <a:alphaModFix amt="18000"/>
          </a:blip>
          <a:stretch>
            <a:fillRect/>
          </a:stretch>
        </p:blipFill>
        <p:spPr>
          <a:xfrm>
            <a:off x="6949440" y="822960"/>
            <a:ext cx="5669280" cy="5669280"/>
          </a:xfrm>
          <a:prstGeom prst="rect">
            <a:avLst/>
          </a:prstGeom>
        </p:spPr>
      </p:pic>
      <p:pic>
        <p:nvPicPr>
          <p:cNvPr id="3" name="Image 1" descr="/home/claude/work/assets/dma_logo_lockup.png"/>
          <p:cNvPicPr>
            <a:picLocks noChangeAspect="1"/>
          </p:cNvPicPr>
          <p:nvPr/>
        </p:nvPicPr>
        <p:blipFill>
          <a:blip r:embed="rId4"/>
          <a:stretch>
            <a:fillRect/>
          </a:stretch>
        </p:blipFill>
        <p:spPr>
          <a:xfrm>
            <a:off x="502920" y="292608"/>
            <a:ext cx="2651760" cy="574511"/>
          </a:xfrm>
          <a:prstGeom prst="rect">
            <a:avLst/>
          </a:prstGeom>
        </p:spPr>
      </p:pic>
      <p:sp>
        <p:nvSpPr>
          <p:cNvPr id="4" name="Text 0"/>
          <p:cNvSpPr txBox="1"/>
          <p:nvPr/>
        </p:nvSpPr>
        <p:spPr>
          <a:xfrm>
            <a:off x="502920" y="2331720"/>
            <a:ext cx="9601200" cy="320040"/>
          </a:xfrm>
          <a:prstGeom prst="rect">
            <a:avLst/>
          </a:prstGeom>
          <a:noFill/>
          <a:ln/>
        </p:spPr>
        <p:txBody>
          <a:bodyPr wrap="square" rtlCol="0" anchor="ctr"/>
          <a:lstStyle/>
          <a:p>
            <a:pPr marL="0" indent="0">
              <a:buNone/>
            </a:pPr>
            <a:r>
              <a:rPr lang="en-US" sz="1300" b="1" kern="0" spc="200" dirty="0">
                <a:solidFill>
                  <a:srgbClr val="D9ECFB"/>
                </a:solidFill>
                <a:latin typeface="Calibri" pitchFamily="34" charset="0"/>
                <a:ea typeface="Calibri" pitchFamily="34" charset="-122"/>
                <a:cs typeface="Calibri" pitchFamily="34" charset="-120"/>
              </a:rPr>
              <a:t>27TH MEETING · COMCEC POVERTY ALLEVIATION WORKING GROUP</a:t>
            </a:r>
            <a:endParaRPr lang="en-US" sz="1300" dirty="0"/>
          </a:p>
        </p:txBody>
      </p:sp>
      <p:sp>
        <p:nvSpPr>
          <p:cNvPr id="5" name="Text 1"/>
          <p:cNvSpPr txBox="1"/>
          <p:nvPr/>
        </p:nvSpPr>
        <p:spPr>
          <a:xfrm>
            <a:off x="502920" y="2697480"/>
            <a:ext cx="9875520" cy="1737360"/>
          </a:xfrm>
          <a:prstGeom prst="rect">
            <a:avLst/>
          </a:prstGeom>
          <a:noFill/>
          <a:ln/>
        </p:spPr>
        <p:txBody>
          <a:bodyPr wrap="square" rtlCol="0" anchor="ctr"/>
          <a:lstStyle/>
          <a:p>
            <a:pPr marL="0" indent="0">
              <a:lnSpc>
                <a:spcPct val="105000"/>
              </a:lnSpc>
              <a:buNone/>
            </a:pPr>
            <a:r>
              <a:rPr lang="en-US" sz="4400" b="1" dirty="0">
                <a:solidFill>
                  <a:srgbClr val="FFFFFF"/>
                </a:solidFill>
                <a:latin typeface="Cambria" pitchFamily="34" charset="0"/>
                <a:ea typeface="Cambria" pitchFamily="34" charset="-122"/>
                <a:cs typeface="Cambria" pitchFamily="34" charset="-120"/>
              </a:rPr>
              <a:t>Preventing Skill Mismatch in</a:t>
            </a:r>
            <a:endParaRPr lang="en-US" sz="4400" dirty="0"/>
          </a:p>
          <a:p>
            <a:pPr marL="0" indent="0">
              <a:lnSpc>
                <a:spcPct val="105000"/>
              </a:lnSpc>
              <a:buNone/>
            </a:pPr>
            <a:r>
              <a:rPr lang="en-US" sz="4400" b="1" dirty="0">
                <a:solidFill>
                  <a:srgbClr val="FFFFFF"/>
                </a:solidFill>
                <a:latin typeface="Cambria" pitchFamily="34" charset="0"/>
                <a:ea typeface="Cambria" pitchFamily="34" charset="-122"/>
                <a:cs typeface="Cambria" pitchFamily="34" charset="-120"/>
              </a:rPr>
              <a:t>Azerbaijan’s Labour Market</a:t>
            </a:r>
            <a:endParaRPr lang="en-US" sz="4400" dirty="0"/>
          </a:p>
        </p:txBody>
      </p:sp>
      <p:sp>
        <p:nvSpPr>
          <p:cNvPr id="6" name="Text 2"/>
          <p:cNvSpPr txBox="1"/>
          <p:nvPr/>
        </p:nvSpPr>
        <p:spPr>
          <a:xfrm>
            <a:off x="502920" y="4434840"/>
            <a:ext cx="8503920" cy="548640"/>
          </a:xfrm>
          <a:prstGeom prst="rect">
            <a:avLst/>
          </a:prstGeom>
          <a:noFill/>
          <a:ln/>
        </p:spPr>
        <p:txBody>
          <a:bodyPr wrap="square" rtlCol="0" anchor="ctr"/>
          <a:lstStyle/>
          <a:p>
            <a:pPr marL="0" indent="0">
              <a:buNone/>
            </a:pPr>
            <a:r>
              <a:rPr lang="en-US" sz="1700" i="1" dirty="0">
                <a:solidFill>
                  <a:srgbClr val="D9ECFB"/>
                </a:solidFill>
                <a:latin typeface="Calibri" pitchFamily="34" charset="0"/>
                <a:ea typeface="Calibri" pitchFamily="34" charset="-122"/>
                <a:cs typeface="Calibri" pitchFamily="34" charset="-120"/>
              </a:rPr>
              <a:t>The career-guidance and data-driven matching model of the State Employment Agency</a:t>
            </a:r>
            <a:endParaRPr lang="en-US" sz="1700" dirty="0"/>
          </a:p>
        </p:txBody>
      </p:sp>
      <p:sp>
        <p:nvSpPr>
          <p:cNvPr id="7" name="Shape 3"/>
          <p:cNvSpPr/>
          <p:nvPr/>
        </p:nvSpPr>
        <p:spPr>
          <a:xfrm>
            <a:off x="502920" y="5138928"/>
            <a:ext cx="4206240" cy="0"/>
          </a:xfrm>
          <a:prstGeom prst="line">
            <a:avLst/>
          </a:prstGeom>
          <a:noFill/>
          <a:ln w="15875">
            <a:solidFill>
              <a:srgbClr val="5BAEEA"/>
            </a:solidFill>
            <a:prstDash val="solid"/>
          </a:ln>
        </p:spPr>
      </p:sp>
      <p:sp>
        <p:nvSpPr>
          <p:cNvPr id="8" name="Text 4"/>
          <p:cNvSpPr txBox="1"/>
          <p:nvPr/>
        </p:nvSpPr>
        <p:spPr>
          <a:xfrm>
            <a:off x="502920" y="5285232"/>
            <a:ext cx="7315200" cy="292608"/>
          </a:xfrm>
          <a:prstGeom prst="rect">
            <a:avLst/>
          </a:prstGeom>
          <a:noFill/>
          <a:ln/>
        </p:spPr>
        <p:txBody>
          <a:bodyPr wrap="square"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State Employment Agency  —  Central Career Branch (CCB)</a:t>
            </a:r>
            <a:endParaRPr lang="en-US" sz="1300" dirty="0"/>
          </a:p>
        </p:txBody>
      </p:sp>
      <p:sp>
        <p:nvSpPr>
          <p:cNvPr id="9" name="Text 5"/>
          <p:cNvSpPr txBox="1"/>
          <p:nvPr/>
        </p:nvSpPr>
        <p:spPr>
          <a:xfrm>
            <a:off x="502920" y="5559552"/>
            <a:ext cx="7315200" cy="274320"/>
          </a:xfrm>
          <a:prstGeom prst="rect">
            <a:avLst/>
          </a:prstGeom>
          <a:noFill/>
          <a:ln/>
        </p:spPr>
        <p:txBody>
          <a:bodyPr wrap="square" rtlCol="0" anchor="ctr"/>
          <a:lstStyle/>
          <a:p>
            <a:pPr marL="0" indent="0">
              <a:buNone/>
            </a:pPr>
            <a:r>
              <a:rPr lang="en-US" sz="1200" dirty="0">
                <a:solidFill>
                  <a:srgbClr val="D9ECFB"/>
                </a:solidFill>
                <a:latin typeface="Calibri" pitchFamily="34" charset="0"/>
                <a:ea typeface="Calibri" pitchFamily="34" charset="-122"/>
                <a:cs typeface="Calibri" pitchFamily="34" charset="-120"/>
              </a:rPr>
              <a:t>Ankara, Türkiye  •  16–17 September 2026</a:t>
            </a:r>
            <a:endParaRPr lang="en-US" sz="1200" dirty="0"/>
          </a:p>
        </p:txBody>
      </p:sp>
      <p:sp>
        <p:nvSpPr>
          <p:cNvPr id="10" name="Text 6"/>
          <p:cNvSpPr txBox="1"/>
          <p:nvPr/>
        </p:nvSpPr>
        <p:spPr>
          <a:xfrm>
            <a:off x="502920" y="6355080"/>
            <a:ext cx="3657600" cy="274320"/>
          </a:xfrm>
          <a:prstGeom prst="rect">
            <a:avLst/>
          </a:prstGeom>
          <a:noFill/>
          <a:ln/>
        </p:spPr>
        <p:txBody>
          <a:bodyPr wrap="square" rtlCol="0" anchor="ctr"/>
          <a:lstStyle/>
          <a:p>
            <a:pPr marL="0" indent="0">
              <a:buNone/>
            </a:pPr>
            <a:r>
              <a:rPr lang="en-US" sz="1050" dirty="0">
                <a:solidFill>
                  <a:srgbClr val="D9ECFB"/>
                </a:solidFill>
                <a:latin typeface="Calibri" pitchFamily="34" charset="0"/>
                <a:ea typeface="Calibri" pitchFamily="34" charset="-122"/>
                <a:cs typeface="Calibri" pitchFamily="34" charset="-120"/>
              </a:rPr>
              <a:t>www.dma.gov.az</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AF3FB"/>
        </a:solidFill>
        <a:effectLst/>
      </p:bgPr>
    </p:bg>
    <p:spTree>
      <p:nvGrpSpPr>
        <p:cNvPr id="1" name=""/>
        <p:cNvGrpSpPr/>
        <p:nvPr/>
      </p:nvGrpSpPr>
      <p:grpSpPr>
        <a:xfrm>
          <a:off x="0" y="0"/>
          <a:ext cx="0" cy="0"/>
          <a:chOff x="0" y="0"/>
          <a:chExt cx="0" cy="0"/>
        </a:xfrm>
      </p:grpSpPr>
      <p:pic>
        <p:nvPicPr>
          <p:cNvPr id="2" name="Image 0" descr="/home/claude/work/assets/dma_logo_lockup.png"/>
          <p:cNvPicPr>
            <a:picLocks noChangeAspect="1"/>
          </p:cNvPicPr>
          <p:nvPr/>
        </p:nvPicPr>
        <p:blipFill>
          <a:blip r:embed="rId3"/>
          <a:stretch>
            <a:fillRect/>
          </a:stretch>
        </p:blipFill>
        <p:spPr>
          <a:xfrm>
            <a:off x="502920" y="292608"/>
            <a:ext cx="2331720" cy="505174"/>
          </a:xfrm>
          <a:prstGeom prst="rect">
            <a:avLst/>
          </a:prstGeom>
        </p:spPr>
      </p:pic>
      <p:sp>
        <p:nvSpPr>
          <p:cNvPr id="3" name="Text 0"/>
          <p:cNvSpPr txBox="1"/>
          <p:nvPr/>
        </p:nvSpPr>
        <p:spPr>
          <a:xfrm>
            <a:off x="502920" y="932688"/>
            <a:ext cx="9144000" cy="292608"/>
          </a:xfrm>
          <a:prstGeom prst="rect">
            <a:avLst/>
          </a:prstGeom>
          <a:noFill/>
          <a:ln/>
        </p:spPr>
        <p:txBody>
          <a:bodyPr wrap="square" rtlCol="0" anchor="ctr"/>
          <a:lstStyle/>
          <a:p>
            <a:pPr marL="0" indent="0">
              <a:buNone/>
            </a:pPr>
            <a:r>
              <a:rPr lang="en-US" sz="1200" b="1" kern="0" spc="200" dirty="0">
                <a:solidFill>
                  <a:srgbClr val="1671C2"/>
                </a:solidFill>
                <a:latin typeface="Calibri" pitchFamily="34" charset="0"/>
                <a:ea typeface="Calibri" pitchFamily="34" charset="-122"/>
                <a:cs typeface="Calibri" pitchFamily="34" charset="-120"/>
              </a:rPr>
              <a:t>NATIONAL CONTEXT</a:t>
            </a:r>
            <a:endParaRPr lang="en-US" sz="1200" dirty="0"/>
          </a:p>
        </p:txBody>
      </p:sp>
      <p:sp>
        <p:nvSpPr>
          <p:cNvPr id="4" name="Text 1"/>
          <p:cNvSpPr txBox="1"/>
          <p:nvPr/>
        </p:nvSpPr>
        <p:spPr>
          <a:xfrm>
            <a:off x="502920" y="1207008"/>
            <a:ext cx="10789920" cy="658368"/>
          </a:xfrm>
          <a:prstGeom prst="rect">
            <a:avLst/>
          </a:prstGeom>
          <a:noFill/>
          <a:ln/>
        </p:spPr>
        <p:txBody>
          <a:bodyPr wrap="square" rtlCol="0" anchor="ctr"/>
          <a:lstStyle/>
          <a:p>
            <a:pPr marL="0" indent="0" algn="l">
              <a:buNone/>
            </a:pPr>
            <a:r>
              <a:rPr lang="en-US" sz="2600" b="1" dirty="0">
                <a:solidFill>
                  <a:srgbClr val="12233B"/>
                </a:solidFill>
                <a:latin typeface="Cambria" pitchFamily="34" charset="0"/>
                <a:ea typeface="Cambria" pitchFamily="34" charset="-122"/>
                <a:cs typeface="Cambria" pitchFamily="34" charset="-120"/>
              </a:rPr>
              <a:t>The starting point: three structural gaps</a:t>
            </a:r>
            <a:endParaRPr lang="en-US" sz="2600" dirty="0"/>
          </a:p>
        </p:txBody>
      </p:sp>
      <p:sp>
        <p:nvSpPr>
          <p:cNvPr id="5" name="Text 2"/>
          <p:cNvSpPr txBox="1"/>
          <p:nvPr/>
        </p:nvSpPr>
        <p:spPr>
          <a:xfrm>
            <a:off x="502920" y="6473952"/>
            <a:ext cx="7315200" cy="274320"/>
          </a:xfrm>
          <a:prstGeom prst="rect">
            <a:avLst/>
          </a:prstGeom>
          <a:noFill/>
          <a:ln/>
        </p:spPr>
        <p:txBody>
          <a:bodyPr wrap="square" rtlCol="0" anchor="ctr"/>
          <a:lstStyle/>
          <a:p>
            <a:pPr marL="0" indent="0" algn="l">
              <a:buNone/>
            </a:pPr>
            <a:r>
              <a:rPr lang="en-US" sz="900" dirty="0">
                <a:solidFill>
                  <a:srgbClr val="45607F"/>
                </a:solidFill>
                <a:latin typeface="Calibri" pitchFamily="34" charset="0"/>
                <a:ea typeface="Calibri" pitchFamily="34" charset="-122"/>
                <a:cs typeface="Calibri" pitchFamily="34" charset="-120"/>
              </a:rPr>
              <a:t>State Employment Agency  •  Central Career Branch (CCB)</a:t>
            </a:r>
            <a:endParaRPr lang="en-US" sz="900" dirty="0"/>
          </a:p>
        </p:txBody>
      </p:sp>
      <p:sp>
        <p:nvSpPr>
          <p:cNvPr id="6" name="Text 3"/>
          <p:cNvSpPr txBox="1"/>
          <p:nvPr/>
        </p:nvSpPr>
        <p:spPr>
          <a:xfrm>
            <a:off x="11140135" y="6473952"/>
            <a:ext cx="548640" cy="274320"/>
          </a:xfrm>
          <a:prstGeom prst="rect">
            <a:avLst/>
          </a:prstGeom>
          <a:noFill/>
          <a:ln/>
        </p:spPr>
        <p:txBody>
          <a:bodyPr wrap="square" rtlCol="0" anchor="ctr"/>
          <a:lstStyle/>
          <a:p>
            <a:pPr marL="0" indent="0" algn="r">
              <a:buNone/>
            </a:pPr>
            <a:r>
              <a:rPr lang="en-US" sz="900" dirty="0">
                <a:solidFill>
                  <a:srgbClr val="45607F"/>
                </a:solidFill>
                <a:latin typeface="Calibri" pitchFamily="34" charset="0"/>
                <a:ea typeface="Calibri" pitchFamily="34" charset="-122"/>
                <a:cs typeface="Calibri" pitchFamily="34" charset="-120"/>
              </a:rPr>
              <a:t>2</a:t>
            </a:r>
            <a:endParaRPr lang="en-US" sz="900" dirty="0"/>
          </a:p>
        </p:txBody>
      </p:sp>
      <p:sp>
        <p:nvSpPr>
          <p:cNvPr id="7" name="Shape 4"/>
          <p:cNvSpPr/>
          <p:nvPr/>
        </p:nvSpPr>
        <p:spPr>
          <a:xfrm>
            <a:off x="502920" y="2148840"/>
            <a:ext cx="3520440" cy="3246120"/>
          </a:xfrm>
          <a:prstGeom prst="roundRect">
            <a:avLst>
              <a:gd name="adj" fmla="val 3380"/>
            </a:avLst>
          </a:prstGeom>
          <a:solidFill>
            <a:srgbClr val="D3E8F8"/>
          </a:solidFill>
          <a:ln/>
        </p:spPr>
      </p:sp>
      <p:sp>
        <p:nvSpPr>
          <p:cNvPr id="8" name="Shape 5"/>
          <p:cNvSpPr/>
          <p:nvPr/>
        </p:nvSpPr>
        <p:spPr>
          <a:xfrm>
            <a:off x="822960" y="2514600"/>
            <a:ext cx="777240" cy="777240"/>
          </a:xfrm>
          <a:prstGeom prst="ellipse">
            <a:avLst/>
          </a:prstGeom>
          <a:solidFill>
            <a:srgbClr val="1671C2"/>
          </a:solidFill>
          <a:ln/>
        </p:spPr>
      </p:sp>
      <p:pic>
        <p:nvPicPr>
          <p:cNvPr id="9" name="Image 1" descr="/home/claude/work/assets/icons/challenge.png"/>
          <p:cNvPicPr>
            <a:picLocks noChangeAspect="1"/>
          </p:cNvPicPr>
          <p:nvPr/>
        </p:nvPicPr>
        <p:blipFill>
          <a:blip r:embed="rId4"/>
          <a:stretch>
            <a:fillRect/>
          </a:stretch>
        </p:blipFill>
        <p:spPr>
          <a:xfrm>
            <a:off x="924001" y="2615641"/>
            <a:ext cx="575158" cy="575158"/>
          </a:xfrm>
          <a:prstGeom prst="rect">
            <a:avLst/>
          </a:prstGeom>
        </p:spPr>
      </p:pic>
      <p:sp>
        <p:nvSpPr>
          <p:cNvPr id="10" name="Text 6"/>
          <p:cNvSpPr txBox="1"/>
          <p:nvPr/>
        </p:nvSpPr>
        <p:spPr>
          <a:xfrm>
            <a:off x="822960" y="3520440"/>
            <a:ext cx="2880360" cy="685800"/>
          </a:xfrm>
          <a:prstGeom prst="rect">
            <a:avLst/>
          </a:prstGeom>
          <a:noFill/>
          <a:ln/>
        </p:spPr>
        <p:txBody>
          <a:bodyPr wrap="square" rtlCol="0" anchor="ctr"/>
          <a:lstStyle/>
          <a:p>
            <a:pPr marL="0" indent="0">
              <a:buNone/>
            </a:pPr>
            <a:r>
              <a:rPr lang="en-US" sz="1800" b="1" dirty="0">
                <a:solidFill>
                  <a:srgbClr val="12233B"/>
                </a:solidFill>
                <a:latin typeface="Cambria" pitchFamily="34" charset="0"/>
                <a:ea typeface="Cambria" pitchFamily="34" charset="-122"/>
                <a:cs typeface="Cambria" pitchFamily="34" charset="-120"/>
              </a:rPr>
              <a:t>Fragmented procedures</a:t>
            </a:r>
            <a:endParaRPr lang="en-US" sz="1800" dirty="0"/>
          </a:p>
        </p:txBody>
      </p:sp>
      <p:sp>
        <p:nvSpPr>
          <p:cNvPr id="11" name="Text 7"/>
          <p:cNvSpPr txBox="1"/>
          <p:nvPr/>
        </p:nvSpPr>
        <p:spPr>
          <a:xfrm>
            <a:off x="822960" y="4206240"/>
            <a:ext cx="2880360" cy="1051560"/>
          </a:xfrm>
          <a:prstGeom prst="rect">
            <a:avLst/>
          </a:prstGeom>
          <a:noFill/>
          <a:ln/>
        </p:spPr>
        <p:txBody>
          <a:bodyPr wrap="square" rtlCol="0" anchor="ctr"/>
          <a:lstStyle/>
          <a:p>
            <a:pPr marL="0" indent="0">
              <a:lnSpc>
                <a:spcPct val="115000"/>
              </a:lnSpc>
              <a:buNone/>
            </a:pPr>
            <a:r>
              <a:rPr lang="en-US" sz="1300" dirty="0">
                <a:solidFill>
                  <a:srgbClr val="45607F"/>
                </a:solidFill>
                <a:latin typeface="Calibri" pitchFamily="34" charset="0"/>
                <a:ea typeface="Calibri" pitchFamily="34" charset="-122"/>
                <a:cs typeface="Calibri" pitchFamily="34" charset="-120"/>
              </a:rPr>
              <a:t>Employment services were historically split across institutions and processes, slowing job matching.</a:t>
            </a:r>
            <a:endParaRPr lang="en-US" sz="1300" dirty="0"/>
          </a:p>
        </p:txBody>
      </p:sp>
      <p:sp>
        <p:nvSpPr>
          <p:cNvPr id="12" name="Shape 8"/>
          <p:cNvSpPr/>
          <p:nvPr/>
        </p:nvSpPr>
        <p:spPr>
          <a:xfrm>
            <a:off x="4279392" y="2148840"/>
            <a:ext cx="3520440" cy="3246120"/>
          </a:xfrm>
          <a:prstGeom prst="roundRect">
            <a:avLst>
              <a:gd name="adj" fmla="val 3380"/>
            </a:avLst>
          </a:prstGeom>
          <a:solidFill>
            <a:srgbClr val="D3E8F8"/>
          </a:solidFill>
          <a:ln/>
        </p:spPr>
      </p:sp>
      <p:sp>
        <p:nvSpPr>
          <p:cNvPr id="13" name="Shape 9"/>
          <p:cNvSpPr/>
          <p:nvPr/>
        </p:nvSpPr>
        <p:spPr>
          <a:xfrm>
            <a:off x="4599432" y="2514600"/>
            <a:ext cx="777240" cy="777240"/>
          </a:xfrm>
          <a:prstGeom prst="ellipse">
            <a:avLst/>
          </a:prstGeom>
          <a:solidFill>
            <a:srgbClr val="1671C2"/>
          </a:solidFill>
          <a:ln/>
        </p:spPr>
      </p:sp>
      <p:pic>
        <p:nvPicPr>
          <p:cNvPr id="14" name="Image 2" descr="/home/claude/work/assets/icons/compass.png"/>
          <p:cNvPicPr>
            <a:picLocks noChangeAspect="1"/>
          </p:cNvPicPr>
          <p:nvPr/>
        </p:nvPicPr>
        <p:blipFill>
          <a:blip r:embed="rId5"/>
          <a:stretch>
            <a:fillRect/>
          </a:stretch>
        </p:blipFill>
        <p:spPr>
          <a:xfrm>
            <a:off x="4700473" y="2615641"/>
            <a:ext cx="575158" cy="575158"/>
          </a:xfrm>
          <a:prstGeom prst="rect">
            <a:avLst/>
          </a:prstGeom>
        </p:spPr>
      </p:pic>
      <p:sp>
        <p:nvSpPr>
          <p:cNvPr id="15" name="Text 10"/>
          <p:cNvSpPr txBox="1"/>
          <p:nvPr/>
        </p:nvSpPr>
        <p:spPr>
          <a:xfrm>
            <a:off x="4599432" y="3520440"/>
            <a:ext cx="2880360" cy="685800"/>
          </a:xfrm>
          <a:prstGeom prst="rect">
            <a:avLst/>
          </a:prstGeom>
          <a:noFill/>
          <a:ln/>
        </p:spPr>
        <p:txBody>
          <a:bodyPr wrap="square" rtlCol="0" anchor="ctr"/>
          <a:lstStyle/>
          <a:p>
            <a:pPr marL="0" indent="0">
              <a:buNone/>
            </a:pPr>
            <a:r>
              <a:rPr lang="en-US" sz="1800" b="1" dirty="0">
                <a:solidFill>
                  <a:srgbClr val="12233B"/>
                </a:solidFill>
                <a:latin typeface="Cambria" pitchFamily="34" charset="0"/>
                <a:ea typeface="Cambria" pitchFamily="34" charset="-122"/>
                <a:cs typeface="Cambria" pitchFamily="34" charset="-120"/>
              </a:rPr>
              <a:t>Uneven access to guidance</a:t>
            </a:r>
            <a:endParaRPr lang="en-US" sz="1800" dirty="0"/>
          </a:p>
        </p:txBody>
      </p:sp>
      <p:sp>
        <p:nvSpPr>
          <p:cNvPr id="16" name="Text 11"/>
          <p:cNvSpPr txBox="1"/>
          <p:nvPr/>
        </p:nvSpPr>
        <p:spPr>
          <a:xfrm>
            <a:off x="4599432" y="4206240"/>
            <a:ext cx="2880360" cy="1051560"/>
          </a:xfrm>
          <a:prstGeom prst="rect">
            <a:avLst/>
          </a:prstGeom>
          <a:noFill/>
          <a:ln/>
        </p:spPr>
        <p:txBody>
          <a:bodyPr wrap="square" rtlCol="0" anchor="ctr"/>
          <a:lstStyle/>
          <a:p>
            <a:pPr marL="0" indent="0">
              <a:lnSpc>
                <a:spcPct val="115000"/>
              </a:lnSpc>
              <a:buNone/>
            </a:pPr>
            <a:r>
              <a:rPr lang="en-US" sz="1300" dirty="0">
                <a:solidFill>
                  <a:srgbClr val="45607F"/>
                </a:solidFill>
                <a:latin typeface="Calibri" pitchFamily="34" charset="0"/>
                <a:ea typeface="Calibri" pitchFamily="34" charset="-122"/>
                <a:cs typeface="Calibri" pitchFamily="34" charset="-120"/>
              </a:rPr>
              <a:t>Career guidance reached citizens unevenly — concentrated in the capital, thinner in the regions.</a:t>
            </a:r>
            <a:endParaRPr lang="en-US" sz="1300" dirty="0"/>
          </a:p>
        </p:txBody>
      </p:sp>
      <p:sp>
        <p:nvSpPr>
          <p:cNvPr id="17" name="Shape 12"/>
          <p:cNvSpPr/>
          <p:nvPr/>
        </p:nvSpPr>
        <p:spPr>
          <a:xfrm>
            <a:off x="8055864" y="2148840"/>
            <a:ext cx="3520440" cy="3246120"/>
          </a:xfrm>
          <a:prstGeom prst="roundRect">
            <a:avLst>
              <a:gd name="adj" fmla="val 3380"/>
            </a:avLst>
          </a:prstGeom>
          <a:solidFill>
            <a:srgbClr val="D3E8F8"/>
          </a:solidFill>
          <a:ln/>
        </p:spPr>
      </p:sp>
      <p:sp>
        <p:nvSpPr>
          <p:cNvPr id="18" name="Shape 13"/>
          <p:cNvSpPr/>
          <p:nvPr/>
        </p:nvSpPr>
        <p:spPr>
          <a:xfrm>
            <a:off x="8375904" y="2514600"/>
            <a:ext cx="777240" cy="777240"/>
          </a:xfrm>
          <a:prstGeom prst="ellipse">
            <a:avLst/>
          </a:prstGeom>
          <a:solidFill>
            <a:srgbClr val="1671C2"/>
          </a:solidFill>
          <a:ln/>
        </p:spPr>
      </p:sp>
      <p:pic>
        <p:nvPicPr>
          <p:cNvPr id="19" name="Image 3" descr="/home/claude/work/assets/icons/target.png"/>
          <p:cNvPicPr>
            <a:picLocks noChangeAspect="1"/>
          </p:cNvPicPr>
          <p:nvPr/>
        </p:nvPicPr>
        <p:blipFill>
          <a:blip r:embed="rId6"/>
          <a:stretch>
            <a:fillRect/>
          </a:stretch>
        </p:blipFill>
        <p:spPr>
          <a:xfrm>
            <a:off x="8476945" y="2615641"/>
            <a:ext cx="575158" cy="575158"/>
          </a:xfrm>
          <a:prstGeom prst="rect">
            <a:avLst/>
          </a:prstGeom>
        </p:spPr>
      </p:pic>
      <p:sp>
        <p:nvSpPr>
          <p:cNvPr id="20" name="Text 14"/>
          <p:cNvSpPr txBox="1"/>
          <p:nvPr/>
        </p:nvSpPr>
        <p:spPr>
          <a:xfrm>
            <a:off x="8375904" y="3520440"/>
            <a:ext cx="2880360" cy="685800"/>
          </a:xfrm>
          <a:prstGeom prst="rect">
            <a:avLst/>
          </a:prstGeom>
          <a:noFill/>
          <a:ln/>
        </p:spPr>
        <p:txBody>
          <a:bodyPr wrap="square" rtlCol="0" anchor="ctr"/>
          <a:lstStyle/>
          <a:p>
            <a:pPr marL="0" indent="0">
              <a:buNone/>
            </a:pPr>
            <a:r>
              <a:rPr lang="en-US" sz="1800" b="1" dirty="0">
                <a:solidFill>
                  <a:srgbClr val="12233B"/>
                </a:solidFill>
                <a:latin typeface="Cambria" pitchFamily="34" charset="0"/>
                <a:ea typeface="Cambria" pitchFamily="34" charset="-122"/>
                <a:cs typeface="Cambria" pitchFamily="34" charset="-120"/>
              </a:rPr>
              <a:t>Limited labour-market data</a:t>
            </a:r>
            <a:endParaRPr lang="en-US" sz="1800" dirty="0"/>
          </a:p>
        </p:txBody>
      </p:sp>
      <p:sp>
        <p:nvSpPr>
          <p:cNvPr id="21" name="Text 15"/>
          <p:cNvSpPr txBox="1"/>
          <p:nvPr/>
        </p:nvSpPr>
        <p:spPr>
          <a:xfrm>
            <a:off x="8375904" y="4206240"/>
            <a:ext cx="2880360" cy="1051560"/>
          </a:xfrm>
          <a:prstGeom prst="rect">
            <a:avLst/>
          </a:prstGeom>
          <a:noFill/>
          <a:ln/>
        </p:spPr>
        <p:txBody>
          <a:bodyPr wrap="square" rtlCol="0" anchor="ctr"/>
          <a:lstStyle/>
          <a:p>
            <a:pPr marL="0" indent="0">
              <a:lnSpc>
                <a:spcPct val="115000"/>
              </a:lnSpc>
              <a:buNone/>
            </a:pPr>
            <a:r>
              <a:rPr lang="en-US" sz="1300" dirty="0">
                <a:solidFill>
                  <a:srgbClr val="45607F"/>
                </a:solidFill>
                <a:latin typeface="Calibri" pitchFamily="34" charset="0"/>
                <a:ea typeface="Calibri" pitchFamily="34" charset="-122"/>
                <a:cs typeface="Calibri" pitchFamily="34" charset="-120"/>
              </a:rPr>
              <a:t>Policy decisions lacked centralised, real-time evidence linking skills to jobs.</a:t>
            </a:r>
            <a:endParaRPr lang="en-US" sz="1300" dirty="0"/>
          </a:p>
        </p:txBody>
      </p:sp>
      <p:sp>
        <p:nvSpPr>
          <p:cNvPr id="22" name="Text 16"/>
          <p:cNvSpPr txBox="1"/>
          <p:nvPr/>
        </p:nvSpPr>
        <p:spPr>
          <a:xfrm>
            <a:off x="502920" y="5623560"/>
            <a:ext cx="11155680" cy="640080"/>
          </a:xfrm>
          <a:prstGeom prst="rect">
            <a:avLst/>
          </a:prstGeom>
          <a:noFill/>
          <a:ln/>
        </p:spPr>
        <p:txBody>
          <a:bodyPr wrap="square" rtlCol="0" anchor="ctr"/>
          <a:lstStyle/>
          <a:p>
            <a:pPr marL="0" indent="0">
              <a:buNone/>
            </a:pPr>
            <a:r>
              <a:rPr lang="en-US" sz="1300" i="1" dirty="0">
                <a:solidFill>
                  <a:srgbClr val="45607F"/>
                </a:solidFill>
                <a:latin typeface="Calibri" pitchFamily="34" charset="0"/>
                <a:ea typeface="Calibri" pitchFamily="34" charset="-122"/>
                <a:cs typeface="Calibri" pitchFamily="34" charset="-120"/>
              </a:rPr>
              <a:t>Closing these gaps has been a deliberate, multi-year effort led by the Ministry of Labour and Social Protection of the Population, through the State Employment Agency.</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AF3FB"/>
        </a:solidFill>
        <a:effectLst/>
      </p:bgPr>
    </p:bg>
    <p:spTree>
      <p:nvGrpSpPr>
        <p:cNvPr id="1" name=""/>
        <p:cNvGrpSpPr/>
        <p:nvPr/>
      </p:nvGrpSpPr>
      <p:grpSpPr>
        <a:xfrm>
          <a:off x="0" y="0"/>
          <a:ext cx="0" cy="0"/>
          <a:chOff x="0" y="0"/>
          <a:chExt cx="0" cy="0"/>
        </a:xfrm>
      </p:grpSpPr>
      <p:pic>
        <p:nvPicPr>
          <p:cNvPr id="2" name="Image 0" descr="/home/claude/work/assets/dma_logo_lockup.png"/>
          <p:cNvPicPr>
            <a:picLocks noChangeAspect="1"/>
          </p:cNvPicPr>
          <p:nvPr/>
        </p:nvPicPr>
        <p:blipFill>
          <a:blip r:embed="rId3"/>
          <a:stretch>
            <a:fillRect/>
          </a:stretch>
        </p:blipFill>
        <p:spPr>
          <a:xfrm>
            <a:off x="502920" y="292608"/>
            <a:ext cx="2331720" cy="505174"/>
          </a:xfrm>
          <a:prstGeom prst="rect">
            <a:avLst/>
          </a:prstGeom>
        </p:spPr>
      </p:pic>
      <p:sp>
        <p:nvSpPr>
          <p:cNvPr id="3" name="Text 0"/>
          <p:cNvSpPr txBox="1"/>
          <p:nvPr/>
        </p:nvSpPr>
        <p:spPr>
          <a:xfrm>
            <a:off x="502920" y="932688"/>
            <a:ext cx="9144000" cy="292608"/>
          </a:xfrm>
          <a:prstGeom prst="rect">
            <a:avLst/>
          </a:prstGeom>
          <a:noFill/>
          <a:ln/>
        </p:spPr>
        <p:txBody>
          <a:bodyPr wrap="square" rtlCol="0" anchor="ctr"/>
          <a:lstStyle/>
          <a:p>
            <a:pPr marL="0" indent="0">
              <a:buNone/>
            </a:pPr>
            <a:r>
              <a:rPr lang="en-US" sz="1200" b="1" kern="0" spc="200" dirty="0">
                <a:solidFill>
                  <a:srgbClr val="1671C2"/>
                </a:solidFill>
                <a:latin typeface="Calibri" pitchFamily="34" charset="0"/>
                <a:ea typeface="Calibri" pitchFamily="34" charset="-122"/>
                <a:cs typeface="Calibri" pitchFamily="34" charset="-120"/>
              </a:rPr>
              <a:t>INSTITUTIONAL ARCHITECTURE</a:t>
            </a:r>
            <a:endParaRPr lang="en-US" sz="1200" dirty="0"/>
          </a:p>
        </p:txBody>
      </p:sp>
      <p:sp>
        <p:nvSpPr>
          <p:cNvPr id="4" name="Text 1"/>
          <p:cNvSpPr txBox="1"/>
          <p:nvPr/>
        </p:nvSpPr>
        <p:spPr>
          <a:xfrm>
            <a:off x="502920" y="1207008"/>
            <a:ext cx="10789920" cy="658368"/>
          </a:xfrm>
          <a:prstGeom prst="rect">
            <a:avLst/>
          </a:prstGeom>
          <a:noFill/>
          <a:ln/>
        </p:spPr>
        <p:txBody>
          <a:bodyPr wrap="square" rtlCol="0" anchor="ctr"/>
          <a:lstStyle/>
          <a:p>
            <a:pPr marL="0" indent="0" algn="l">
              <a:buNone/>
            </a:pPr>
            <a:r>
              <a:rPr lang="en-US" sz="2600" b="1" dirty="0">
                <a:solidFill>
                  <a:srgbClr val="12233B"/>
                </a:solidFill>
                <a:latin typeface="Cambria" pitchFamily="34" charset="0"/>
                <a:ea typeface="Cambria" pitchFamily="34" charset="-122"/>
                <a:cs typeface="Cambria" pitchFamily="34" charset="-120"/>
              </a:rPr>
              <a:t>One agency, one mandate for matching skills to jobs</a:t>
            </a:r>
            <a:endParaRPr lang="en-US" sz="2600" dirty="0"/>
          </a:p>
        </p:txBody>
      </p:sp>
      <p:sp>
        <p:nvSpPr>
          <p:cNvPr id="5" name="Text 2"/>
          <p:cNvSpPr txBox="1"/>
          <p:nvPr/>
        </p:nvSpPr>
        <p:spPr>
          <a:xfrm>
            <a:off x="502920" y="6473952"/>
            <a:ext cx="7315200" cy="274320"/>
          </a:xfrm>
          <a:prstGeom prst="rect">
            <a:avLst/>
          </a:prstGeom>
          <a:noFill/>
          <a:ln/>
        </p:spPr>
        <p:txBody>
          <a:bodyPr wrap="square" rtlCol="0" anchor="ctr"/>
          <a:lstStyle/>
          <a:p>
            <a:pPr marL="0" indent="0" algn="l">
              <a:buNone/>
            </a:pPr>
            <a:r>
              <a:rPr lang="en-US" sz="900" dirty="0">
                <a:solidFill>
                  <a:srgbClr val="45607F"/>
                </a:solidFill>
                <a:latin typeface="Calibri" pitchFamily="34" charset="0"/>
                <a:ea typeface="Calibri" pitchFamily="34" charset="-122"/>
                <a:cs typeface="Calibri" pitchFamily="34" charset="-120"/>
              </a:rPr>
              <a:t>State Employment Agency  •  Central Career Branch (CCB)</a:t>
            </a:r>
            <a:endParaRPr lang="en-US" sz="900" dirty="0"/>
          </a:p>
        </p:txBody>
      </p:sp>
      <p:sp>
        <p:nvSpPr>
          <p:cNvPr id="6" name="Text 3"/>
          <p:cNvSpPr txBox="1"/>
          <p:nvPr/>
        </p:nvSpPr>
        <p:spPr>
          <a:xfrm>
            <a:off x="11140135" y="6473952"/>
            <a:ext cx="548640" cy="274320"/>
          </a:xfrm>
          <a:prstGeom prst="rect">
            <a:avLst/>
          </a:prstGeom>
          <a:noFill/>
          <a:ln/>
        </p:spPr>
        <p:txBody>
          <a:bodyPr wrap="square" rtlCol="0" anchor="ctr"/>
          <a:lstStyle/>
          <a:p>
            <a:pPr marL="0" indent="0" algn="r">
              <a:buNone/>
            </a:pPr>
            <a:r>
              <a:rPr lang="en-US" sz="900" dirty="0">
                <a:solidFill>
                  <a:srgbClr val="45607F"/>
                </a:solidFill>
                <a:latin typeface="Calibri" pitchFamily="34" charset="0"/>
                <a:ea typeface="Calibri" pitchFamily="34" charset="-122"/>
                <a:cs typeface="Calibri" pitchFamily="34" charset="-120"/>
              </a:rPr>
              <a:t>3</a:t>
            </a:r>
            <a:endParaRPr lang="en-US" sz="900" dirty="0"/>
          </a:p>
        </p:txBody>
      </p:sp>
      <p:sp>
        <p:nvSpPr>
          <p:cNvPr id="7" name="Shape 4"/>
          <p:cNvSpPr/>
          <p:nvPr/>
        </p:nvSpPr>
        <p:spPr>
          <a:xfrm>
            <a:off x="502920" y="2240280"/>
            <a:ext cx="3364992" cy="960120"/>
          </a:xfrm>
          <a:prstGeom prst="roundRect">
            <a:avLst>
              <a:gd name="adj" fmla="val 9524"/>
            </a:avLst>
          </a:prstGeom>
          <a:solidFill>
            <a:srgbClr val="D3E8F8"/>
          </a:solidFill>
          <a:ln w="12700">
            <a:solidFill>
              <a:srgbClr val="1671C2"/>
            </a:solidFill>
            <a:prstDash val="solid"/>
          </a:ln>
        </p:spPr>
      </p:sp>
      <p:sp>
        <p:nvSpPr>
          <p:cNvPr id="8" name="Text 5"/>
          <p:cNvSpPr txBox="1"/>
          <p:nvPr/>
        </p:nvSpPr>
        <p:spPr>
          <a:xfrm>
            <a:off x="612648" y="2240280"/>
            <a:ext cx="3145536" cy="960120"/>
          </a:xfrm>
          <a:prstGeom prst="rect">
            <a:avLst/>
          </a:prstGeom>
          <a:noFill/>
          <a:ln/>
        </p:spPr>
        <p:txBody>
          <a:bodyPr wrap="square" rtlCol="0" anchor="ctr"/>
          <a:lstStyle/>
          <a:p>
            <a:pPr marL="0" indent="0" algn="ctr">
              <a:lnSpc>
                <a:spcPct val="105000"/>
              </a:lnSpc>
              <a:buNone/>
            </a:pPr>
            <a:r>
              <a:rPr lang="en-US" sz="1250" dirty="0">
                <a:solidFill>
                  <a:srgbClr val="12233B"/>
                </a:solidFill>
                <a:latin typeface="Calibri" pitchFamily="34" charset="0"/>
                <a:ea typeface="Calibri" pitchFamily="34" charset="-122"/>
                <a:cs typeface="Calibri" pitchFamily="34" charset="-120"/>
              </a:rPr>
              <a:t>Ministry of Labour and Social</a:t>
            </a:r>
            <a:endParaRPr lang="en-US" sz="1250" dirty="0"/>
          </a:p>
          <a:p>
            <a:pPr marL="0" indent="0" algn="ctr">
              <a:lnSpc>
                <a:spcPct val="105000"/>
              </a:lnSpc>
              <a:buNone/>
            </a:pPr>
            <a:r>
              <a:rPr lang="en-US" sz="1250" dirty="0">
                <a:solidFill>
                  <a:srgbClr val="12233B"/>
                </a:solidFill>
                <a:latin typeface="Calibri" pitchFamily="34" charset="0"/>
                <a:ea typeface="Calibri" pitchFamily="34" charset="-122"/>
                <a:cs typeface="Calibri" pitchFamily="34" charset="-120"/>
              </a:rPr>
              <a:t>Protection of the Population</a:t>
            </a:r>
            <a:endParaRPr lang="en-US" sz="1250" dirty="0"/>
          </a:p>
        </p:txBody>
      </p:sp>
      <p:sp>
        <p:nvSpPr>
          <p:cNvPr id="9" name="Shape 6"/>
          <p:cNvSpPr/>
          <p:nvPr/>
        </p:nvSpPr>
        <p:spPr>
          <a:xfrm>
            <a:off x="3931920" y="2601468"/>
            <a:ext cx="384048" cy="237744"/>
          </a:xfrm>
          <a:prstGeom prst="rightArrow">
            <a:avLst/>
          </a:prstGeom>
          <a:solidFill>
            <a:srgbClr val="1671C2"/>
          </a:solidFill>
          <a:ln/>
        </p:spPr>
      </p:sp>
      <p:sp>
        <p:nvSpPr>
          <p:cNvPr id="10" name="Shape 7"/>
          <p:cNvSpPr/>
          <p:nvPr/>
        </p:nvSpPr>
        <p:spPr>
          <a:xfrm>
            <a:off x="4379976" y="2240280"/>
            <a:ext cx="3364992" cy="960120"/>
          </a:xfrm>
          <a:prstGeom prst="roundRect">
            <a:avLst>
              <a:gd name="adj" fmla="val 9524"/>
            </a:avLst>
          </a:prstGeom>
          <a:solidFill>
            <a:srgbClr val="D3E8F8"/>
          </a:solidFill>
          <a:ln w="12700">
            <a:solidFill>
              <a:srgbClr val="1671C2"/>
            </a:solidFill>
            <a:prstDash val="solid"/>
          </a:ln>
        </p:spPr>
      </p:sp>
      <p:sp>
        <p:nvSpPr>
          <p:cNvPr id="11" name="Text 8"/>
          <p:cNvSpPr txBox="1"/>
          <p:nvPr/>
        </p:nvSpPr>
        <p:spPr>
          <a:xfrm>
            <a:off x="4489704" y="2240280"/>
            <a:ext cx="3145536" cy="960120"/>
          </a:xfrm>
          <a:prstGeom prst="rect">
            <a:avLst/>
          </a:prstGeom>
          <a:noFill/>
          <a:ln/>
        </p:spPr>
        <p:txBody>
          <a:bodyPr wrap="square" rtlCol="0" anchor="ctr"/>
          <a:lstStyle/>
          <a:p>
            <a:pPr marL="0" indent="0" algn="ctr">
              <a:lnSpc>
                <a:spcPct val="105000"/>
              </a:lnSpc>
              <a:buNone/>
            </a:pPr>
            <a:r>
              <a:rPr lang="en-US" sz="1250" dirty="0">
                <a:solidFill>
                  <a:srgbClr val="12233B"/>
                </a:solidFill>
                <a:latin typeface="Calibri" pitchFamily="34" charset="0"/>
                <a:ea typeface="Calibri" pitchFamily="34" charset="-122"/>
                <a:cs typeface="Calibri" pitchFamily="34" charset="-120"/>
              </a:rPr>
              <a:t>State Employment Agency</a:t>
            </a:r>
            <a:endParaRPr lang="en-US" sz="1250" dirty="0"/>
          </a:p>
          <a:p>
            <a:pPr marL="0" indent="0" algn="ctr">
              <a:lnSpc>
                <a:spcPct val="105000"/>
              </a:lnSpc>
              <a:buNone/>
            </a:pPr>
            <a:r>
              <a:rPr lang="en-US" sz="1250" dirty="0">
                <a:solidFill>
                  <a:srgbClr val="12233B"/>
                </a:solidFill>
                <a:latin typeface="Calibri" pitchFamily="34" charset="0"/>
                <a:ea typeface="Calibri" pitchFamily="34" charset="-122"/>
                <a:cs typeface="Calibri" pitchFamily="34" charset="-120"/>
              </a:rPr>
              <a:t>(SEA)</a:t>
            </a:r>
            <a:endParaRPr lang="en-US" sz="1250" dirty="0"/>
          </a:p>
        </p:txBody>
      </p:sp>
      <p:sp>
        <p:nvSpPr>
          <p:cNvPr id="12" name="Shape 9"/>
          <p:cNvSpPr/>
          <p:nvPr/>
        </p:nvSpPr>
        <p:spPr>
          <a:xfrm>
            <a:off x="7808976" y="2601468"/>
            <a:ext cx="384048" cy="237744"/>
          </a:xfrm>
          <a:prstGeom prst="rightArrow">
            <a:avLst/>
          </a:prstGeom>
          <a:solidFill>
            <a:srgbClr val="1671C2"/>
          </a:solidFill>
          <a:ln/>
        </p:spPr>
      </p:sp>
      <p:sp>
        <p:nvSpPr>
          <p:cNvPr id="13" name="Shape 10"/>
          <p:cNvSpPr/>
          <p:nvPr/>
        </p:nvSpPr>
        <p:spPr>
          <a:xfrm>
            <a:off x="8257032" y="2240280"/>
            <a:ext cx="3364992" cy="960120"/>
          </a:xfrm>
          <a:prstGeom prst="roundRect">
            <a:avLst>
              <a:gd name="adj" fmla="val 9524"/>
            </a:avLst>
          </a:prstGeom>
          <a:solidFill>
            <a:srgbClr val="1671C2"/>
          </a:solidFill>
          <a:ln w="12700">
            <a:solidFill>
              <a:srgbClr val="1671C2"/>
            </a:solidFill>
            <a:prstDash val="solid"/>
          </a:ln>
        </p:spPr>
      </p:sp>
      <p:sp>
        <p:nvSpPr>
          <p:cNvPr id="14" name="Text 11"/>
          <p:cNvSpPr txBox="1"/>
          <p:nvPr/>
        </p:nvSpPr>
        <p:spPr>
          <a:xfrm>
            <a:off x="8366760" y="2240280"/>
            <a:ext cx="3145536" cy="960120"/>
          </a:xfrm>
          <a:prstGeom prst="rect">
            <a:avLst/>
          </a:prstGeom>
          <a:noFill/>
          <a:ln/>
        </p:spPr>
        <p:txBody>
          <a:bodyPr wrap="square" rtlCol="0" anchor="ctr"/>
          <a:lstStyle/>
          <a:p>
            <a:pPr marL="0" indent="0" algn="ctr">
              <a:lnSpc>
                <a:spcPct val="105000"/>
              </a:lnSpc>
              <a:buNone/>
            </a:pPr>
            <a:r>
              <a:rPr lang="en-US" sz="1250" b="1" dirty="0">
                <a:solidFill>
                  <a:srgbClr val="FFFFFF"/>
                </a:solidFill>
                <a:latin typeface="Calibri" pitchFamily="34" charset="0"/>
                <a:ea typeface="Calibri" pitchFamily="34" charset="-122"/>
                <a:cs typeface="Calibri" pitchFamily="34" charset="-120"/>
              </a:rPr>
              <a:t>Central Career Branch (CCB)</a:t>
            </a:r>
            <a:endParaRPr lang="en-US" sz="1250" dirty="0"/>
          </a:p>
          <a:p>
            <a:pPr marL="0" indent="0" algn="ctr">
              <a:lnSpc>
                <a:spcPct val="105000"/>
              </a:lnSpc>
              <a:buNone/>
            </a:pPr>
            <a:r>
              <a:rPr lang="en-US" sz="1250" b="1" dirty="0">
                <a:solidFill>
                  <a:srgbClr val="FFFFFF"/>
                </a:solidFill>
                <a:latin typeface="Calibri" pitchFamily="34" charset="0"/>
                <a:ea typeface="Calibri" pitchFamily="34" charset="-122"/>
                <a:cs typeface="Calibri" pitchFamily="34" charset="-120"/>
              </a:rPr>
              <a:t>Staff training &amp; methodology</a:t>
            </a:r>
            <a:endParaRPr lang="en-US" sz="1250" dirty="0"/>
          </a:p>
        </p:txBody>
      </p:sp>
      <p:sp>
        <p:nvSpPr>
          <p:cNvPr id="15" name="Text 12"/>
          <p:cNvSpPr txBox="1"/>
          <p:nvPr/>
        </p:nvSpPr>
        <p:spPr>
          <a:xfrm>
            <a:off x="502920" y="3520440"/>
            <a:ext cx="7040880" cy="777240"/>
          </a:xfrm>
          <a:prstGeom prst="rect">
            <a:avLst/>
          </a:prstGeom>
          <a:noFill/>
          <a:ln/>
        </p:spPr>
        <p:txBody>
          <a:bodyPr wrap="square" rtlCol="0" anchor="ctr"/>
          <a:lstStyle/>
          <a:p>
            <a:pPr marL="0" indent="0">
              <a:lnSpc>
                <a:spcPct val="125000"/>
              </a:lnSpc>
              <a:buNone/>
            </a:pPr>
            <a:r>
              <a:rPr lang="en-US" sz="1450" dirty="0">
                <a:solidFill>
                  <a:srgbClr val="45607F"/>
                </a:solidFill>
                <a:latin typeface="Calibri" pitchFamily="34" charset="0"/>
                <a:ea typeface="Calibri" pitchFamily="34" charset="-122"/>
                <a:cs typeface="Calibri" pitchFamily="34" charset="-120"/>
              </a:rPr>
              <a:t>CCB designs the professional-development programmes, evaluation systems, and career-guidance tools used by counsellors across Regional Employment Branches nationwide.</a:t>
            </a:r>
            <a:endParaRPr lang="en-US" sz="1450" dirty="0"/>
          </a:p>
        </p:txBody>
      </p:sp>
      <p:sp>
        <p:nvSpPr>
          <p:cNvPr id="16" name="Shape 13"/>
          <p:cNvSpPr/>
          <p:nvPr/>
        </p:nvSpPr>
        <p:spPr>
          <a:xfrm>
            <a:off x="502920" y="4526280"/>
            <a:ext cx="7040880" cy="1463040"/>
          </a:xfrm>
          <a:prstGeom prst="roundRect">
            <a:avLst>
              <a:gd name="adj" fmla="val 7500"/>
            </a:avLst>
          </a:prstGeom>
          <a:solidFill>
            <a:srgbClr val="D3E8F8"/>
          </a:solidFill>
          <a:ln/>
        </p:spPr>
      </p:sp>
      <p:sp>
        <p:nvSpPr>
          <p:cNvPr id="17" name="Text 14"/>
          <p:cNvSpPr txBox="1"/>
          <p:nvPr/>
        </p:nvSpPr>
        <p:spPr>
          <a:xfrm>
            <a:off x="822960" y="4526280"/>
            <a:ext cx="1920240" cy="1463040"/>
          </a:xfrm>
          <a:prstGeom prst="rect">
            <a:avLst/>
          </a:prstGeom>
          <a:noFill/>
          <a:ln/>
        </p:spPr>
        <p:txBody>
          <a:bodyPr wrap="square" rtlCol="0" anchor="ctr"/>
          <a:lstStyle/>
          <a:p>
            <a:pPr marL="0" indent="0">
              <a:buNone/>
            </a:pPr>
            <a:r>
              <a:rPr lang="en-US" sz="4600" b="1" dirty="0">
                <a:solidFill>
                  <a:srgbClr val="1671C2"/>
                </a:solidFill>
                <a:latin typeface="Cambria" pitchFamily="34" charset="0"/>
                <a:ea typeface="Cambria" pitchFamily="34" charset="-122"/>
                <a:cs typeface="Cambria" pitchFamily="34" charset="-120"/>
              </a:rPr>
              <a:t>94%</a:t>
            </a:r>
            <a:endParaRPr lang="en-US" sz="4600" dirty="0"/>
          </a:p>
        </p:txBody>
      </p:sp>
      <p:sp>
        <p:nvSpPr>
          <p:cNvPr id="18" name="Text 15"/>
          <p:cNvSpPr txBox="1"/>
          <p:nvPr/>
        </p:nvSpPr>
        <p:spPr>
          <a:xfrm>
            <a:off x="2788920" y="4526280"/>
            <a:ext cx="4434840" cy="1463040"/>
          </a:xfrm>
          <a:prstGeom prst="rect">
            <a:avLst/>
          </a:prstGeom>
          <a:noFill/>
          <a:ln/>
        </p:spPr>
        <p:txBody>
          <a:bodyPr wrap="square" rtlCol="0" anchor="ctr"/>
          <a:lstStyle/>
          <a:p>
            <a:pPr marL="0" indent="0">
              <a:lnSpc>
                <a:spcPct val="120000"/>
              </a:lnSpc>
              <a:buNone/>
            </a:pPr>
            <a:r>
              <a:rPr lang="en-US" sz="1300" dirty="0">
                <a:solidFill>
                  <a:srgbClr val="45607F"/>
                </a:solidFill>
                <a:latin typeface="Calibri" pitchFamily="34" charset="0"/>
                <a:ea typeface="Calibri" pitchFamily="34" charset="-122"/>
                <a:cs typeface="Calibri" pitchFamily="34" charset="-120"/>
              </a:rPr>
              <a:t>digitalisation rate across the Agency’s core services — 15 of 18 services fully digitalised, built on the AMAS labour-relations and employment platform.</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AF3FB"/>
        </a:solidFill>
        <a:effectLst/>
      </p:bgPr>
    </p:bg>
    <p:spTree>
      <p:nvGrpSpPr>
        <p:cNvPr id="1" name=""/>
        <p:cNvGrpSpPr/>
        <p:nvPr/>
      </p:nvGrpSpPr>
      <p:grpSpPr>
        <a:xfrm>
          <a:off x="0" y="0"/>
          <a:ext cx="0" cy="0"/>
          <a:chOff x="0" y="0"/>
          <a:chExt cx="0" cy="0"/>
        </a:xfrm>
      </p:grpSpPr>
      <p:pic>
        <p:nvPicPr>
          <p:cNvPr id="2" name="Image 0" descr="/home/claude/work/assets/dma_logo_lockup.png"/>
          <p:cNvPicPr>
            <a:picLocks noChangeAspect="1"/>
          </p:cNvPicPr>
          <p:nvPr/>
        </p:nvPicPr>
        <p:blipFill>
          <a:blip r:embed="rId3"/>
          <a:stretch>
            <a:fillRect/>
          </a:stretch>
        </p:blipFill>
        <p:spPr>
          <a:xfrm>
            <a:off x="502920" y="292608"/>
            <a:ext cx="2331720" cy="505174"/>
          </a:xfrm>
          <a:prstGeom prst="rect">
            <a:avLst/>
          </a:prstGeom>
        </p:spPr>
      </p:pic>
      <p:sp>
        <p:nvSpPr>
          <p:cNvPr id="3" name="Text 0"/>
          <p:cNvSpPr txBox="1"/>
          <p:nvPr/>
        </p:nvSpPr>
        <p:spPr>
          <a:xfrm>
            <a:off x="502920" y="932688"/>
            <a:ext cx="9144000" cy="292608"/>
          </a:xfrm>
          <a:prstGeom prst="rect">
            <a:avLst/>
          </a:prstGeom>
          <a:noFill/>
          <a:ln/>
        </p:spPr>
        <p:txBody>
          <a:bodyPr wrap="square" rtlCol="0" anchor="ctr"/>
          <a:lstStyle/>
          <a:p>
            <a:pPr marL="0" indent="0">
              <a:buNone/>
            </a:pPr>
            <a:r>
              <a:rPr lang="en-US" sz="1200" b="1" kern="0" spc="200" dirty="0">
                <a:solidFill>
                  <a:srgbClr val="1671C2"/>
                </a:solidFill>
                <a:latin typeface="Calibri" pitchFamily="34" charset="0"/>
                <a:ea typeface="Calibri" pitchFamily="34" charset="-122"/>
                <a:cs typeface="Calibri" pitchFamily="34" charset="-120"/>
              </a:rPr>
              <a:t>CCB AT A GLANCE — 2026</a:t>
            </a:r>
            <a:endParaRPr lang="en-US" sz="1200" dirty="0"/>
          </a:p>
        </p:txBody>
      </p:sp>
      <p:sp>
        <p:nvSpPr>
          <p:cNvPr id="4" name="Text 1"/>
          <p:cNvSpPr txBox="1"/>
          <p:nvPr/>
        </p:nvSpPr>
        <p:spPr>
          <a:xfrm>
            <a:off x="502920" y="1207008"/>
            <a:ext cx="10789920" cy="658368"/>
          </a:xfrm>
          <a:prstGeom prst="rect">
            <a:avLst/>
          </a:prstGeom>
          <a:noFill/>
          <a:ln/>
        </p:spPr>
        <p:txBody>
          <a:bodyPr wrap="square" rtlCol="0" anchor="ctr"/>
          <a:lstStyle/>
          <a:p>
            <a:pPr marL="0" indent="0" algn="l">
              <a:buNone/>
            </a:pPr>
            <a:r>
              <a:rPr lang="en-US" sz="2600" b="1" dirty="0">
                <a:solidFill>
                  <a:srgbClr val="12233B"/>
                </a:solidFill>
                <a:latin typeface="Cambria" pitchFamily="34" charset="0"/>
                <a:ea typeface="Cambria" pitchFamily="34" charset="-122"/>
                <a:cs typeface="Cambria" pitchFamily="34" charset="-120"/>
              </a:rPr>
              <a:t>A national toolkit, organised in eight directions</a:t>
            </a:r>
            <a:endParaRPr lang="en-US" sz="2600" dirty="0"/>
          </a:p>
        </p:txBody>
      </p:sp>
      <p:sp>
        <p:nvSpPr>
          <p:cNvPr id="5" name="Text 2"/>
          <p:cNvSpPr txBox="1"/>
          <p:nvPr/>
        </p:nvSpPr>
        <p:spPr>
          <a:xfrm>
            <a:off x="502920" y="6473952"/>
            <a:ext cx="7315200" cy="274320"/>
          </a:xfrm>
          <a:prstGeom prst="rect">
            <a:avLst/>
          </a:prstGeom>
          <a:noFill/>
          <a:ln/>
        </p:spPr>
        <p:txBody>
          <a:bodyPr wrap="square" rtlCol="0" anchor="ctr"/>
          <a:lstStyle/>
          <a:p>
            <a:pPr marL="0" indent="0" algn="l">
              <a:buNone/>
            </a:pPr>
            <a:r>
              <a:rPr lang="en-US" sz="900" dirty="0">
                <a:solidFill>
                  <a:srgbClr val="45607F"/>
                </a:solidFill>
                <a:latin typeface="Calibri" pitchFamily="34" charset="0"/>
                <a:ea typeface="Calibri" pitchFamily="34" charset="-122"/>
                <a:cs typeface="Calibri" pitchFamily="34" charset="-120"/>
              </a:rPr>
              <a:t>State Employment Agency  •  Central Career Branch (CCB)</a:t>
            </a:r>
            <a:endParaRPr lang="en-US" sz="900" dirty="0"/>
          </a:p>
        </p:txBody>
      </p:sp>
      <p:sp>
        <p:nvSpPr>
          <p:cNvPr id="6" name="Text 3"/>
          <p:cNvSpPr txBox="1"/>
          <p:nvPr/>
        </p:nvSpPr>
        <p:spPr>
          <a:xfrm>
            <a:off x="11140135" y="6473952"/>
            <a:ext cx="548640" cy="274320"/>
          </a:xfrm>
          <a:prstGeom prst="rect">
            <a:avLst/>
          </a:prstGeom>
          <a:noFill/>
          <a:ln/>
        </p:spPr>
        <p:txBody>
          <a:bodyPr wrap="square" rtlCol="0" anchor="ctr"/>
          <a:lstStyle/>
          <a:p>
            <a:pPr marL="0" indent="0" algn="r">
              <a:buNone/>
            </a:pPr>
            <a:r>
              <a:rPr lang="en-US" sz="900" dirty="0">
                <a:solidFill>
                  <a:srgbClr val="45607F"/>
                </a:solidFill>
                <a:latin typeface="Calibri" pitchFamily="34" charset="0"/>
                <a:ea typeface="Calibri" pitchFamily="34" charset="-122"/>
                <a:cs typeface="Calibri" pitchFamily="34" charset="-120"/>
              </a:rPr>
              <a:t>4</a:t>
            </a:r>
            <a:endParaRPr lang="en-US" sz="900" dirty="0"/>
          </a:p>
        </p:txBody>
      </p:sp>
      <p:sp>
        <p:nvSpPr>
          <p:cNvPr id="7" name="Shape 4"/>
          <p:cNvSpPr/>
          <p:nvPr/>
        </p:nvSpPr>
        <p:spPr>
          <a:xfrm>
            <a:off x="502920" y="2468880"/>
            <a:ext cx="2606040" cy="2468880"/>
          </a:xfrm>
          <a:prstGeom prst="roundRect">
            <a:avLst>
              <a:gd name="adj" fmla="val 4444"/>
            </a:avLst>
          </a:prstGeom>
          <a:solidFill>
            <a:srgbClr val="D3E8F8"/>
          </a:solidFill>
          <a:ln/>
        </p:spPr>
      </p:sp>
      <p:sp>
        <p:nvSpPr>
          <p:cNvPr id="8" name="Text 5"/>
          <p:cNvSpPr txBox="1"/>
          <p:nvPr/>
        </p:nvSpPr>
        <p:spPr>
          <a:xfrm>
            <a:off x="640080" y="2697480"/>
            <a:ext cx="2331720" cy="1051560"/>
          </a:xfrm>
          <a:prstGeom prst="rect">
            <a:avLst/>
          </a:prstGeom>
          <a:noFill/>
          <a:ln/>
        </p:spPr>
        <p:txBody>
          <a:bodyPr wrap="square" rtlCol="0" anchor="ctr"/>
          <a:lstStyle/>
          <a:p>
            <a:pPr marL="0" indent="0" algn="ctr">
              <a:buNone/>
            </a:pPr>
            <a:r>
              <a:rPr lang="en-US" sz="4200" b="1" dirty="0">
                <a:solidFill>
                  <a:srgbClr val="1671C2"/>
                </a:solidFill>
                <a:latin typeface="Cambria" pitchFamily="34" charset="0"/>
                <a:ea typeface="Cambria" pitchFamily="34" charset="-122"/>
                <a:cs typeface="Cambria" pitchFamily="34" charset="-120"/>
              </a:rPr>
              <a:t>8</a:t>
            </a:r>
            <a:endParaRPr lang="en-US" sz="4200" dirty="0"/>
          </a:p>
        </p:txBody>
      </p:sp>
      <p:sp>
        <p:nvSpPr>
          <p:cNvPr id="9" name="Text 6"/>
          <p:cNvSpPr txBox="1"/>
          <p:nvPr/>
        </p:nvSpPr>
        <p:spPr>
          <a:xfrm>
            <a:off x="685800" y="3840480"/>
            <a:ext cx="2240280" cy="960120"/>
          </a:xfrm>
          <a:prstGeom prst="rect">
            <a:avLst/>
          </a:prstGeom>
          <a:noFill/>
          <a:ln/>
        </p:spPr>
        <p:txBody>
          <a:bodyPr wrap="square" rtlCol="0" anchor="ctr"/>
          <a:lstStyle/>
          <a:p>
            <a:pPr marL="0" indent="0" algn="ctr">
              <a:lnSpc>
                <a:spcPct val="115000"/>
              </a:lnSpc>
              <a:buNone/>
            </a:pPr>
            <a:r>
              <a:rPr lang="en-US" sz="1300" dirty="0">
                <a:solidFill>
                  <a:srgbClr val="45607F"/>
                </a:solidFill>
                <a:latin typeface="Calibri" pitchFamily="34" charset="0"/>
                <a:ea typeface="Calibri" pitchFamily="34" charset="-122"/>
                <a:cs typeface="Calibri" pitchFamily="34" charset="-120"/>
              </a:rPr>
              <a:t>Strategic directions</a:t>
            </a:r>
            <a:endParaRPr lang="en-US" sz="1300" dirty="0"/>
          </a:p>
        </p:txBody>
      </p:sp>
      <p:sp>
        <p:nvSpPr>
          <p:cNvPr id="10" name="Shape 7"/>
          <p:cNvSpPr/>
          <p:nvPr/>
        </p:nvSpPr>
        <p:spPr>
          <a:xfrm>
            <a:off x="3337560" y="2468880"/>
            <a:ext cx="2606040" cy="2468880"/>
          </a:xfrm>
          <a:prstGeom prst="roundRect">
            <a:avLst>
              <a:gd name="adj" fmla="val 4444"/>
            </a:avLst>
          </a:prstGeom>
          <a:solidFill>
            <a:srgbClr val="D3E8F8"/>
          </a:solidFill>
          <a:ln/>
        </p:spPr>
      </p:sp>
      <p:sp>
        <p:nvSpPr>
          <p:cNvPr id="11" name="Text 8"/>
          <p:cNvSpPr txBox="1"/>
          <p:nvPr/>
        </p:nvSpPr>
        <p:spPr>
          <a:xfrm>
            <a:off x="3474720" y="2697480"/>
            <a:ext cx="2331720" cy="1051560"/>
          </a:xfrm>
          <a:prstGeom prst="rect">
            <a:avLst/>
          </a:prstGeom>
          <a:noFill/>
          <a:ln/>
        </p:spPr>
        <p:txBody>
          <a:bodyPr wrap="square" rtlCol="0" anchor="ctr"/>
          <a:lstStyle/>
          <a:p>
            <a:pPr marL="0" indent="0" algn="ctr">
              <a:buNone/>
            </a:pPr>
            <a:r>
              <a:rPr lang="en-US" sz="4200" b="1" dirty="0">
                <a:solidFill>
                  <a:srgbClr val="1671C2"/>
                </a:solidFill>
                <a:latin typeface="Cambria" pitchFamily="34" charset="0"/>
                <a:ea typeface="Cambria" pitchFamily="34" charset="-122"/>
                <a:cs typeface="Cambria" pitchFamily="34" charset="-120"/>
              </a:rPr>
              <a:t>36</a:t>
            </a:r>
            <a:endParaRPr lang="en-US" sz="4200" dirty="0"/>
          </a:p>
        </p:txBody>
      </p:sp>
      <p:sp>
        <p:nvSpPr>
          <p:cNvPr id="12" name="Text 9"/>
          <p:cNvSpPr txBox="1"/>
          <p:nvPr/>
        </p:nvSpPr>
        <p:spPr>
          <a:xfrm>
            <a:off x="3520440" y="3840480"/>
            <a:ext cx="2240280" cy="960120"/>
          </a:xfrm>
          <a:prstGeom prst="rect">
            <a:avLst/>
          </a:prstGeom>
          <a:noFill/>
          <a:ln/>
        </p:spPr>
        <p:txBody>
          <a:bodyPr wrap="square" rtlCol="0" anchor="ctr"/>
          <a:lstStyle/>
          <a:p>
            <a:pPr marL="0" indent="0" algn="ctr">
              <a:lnSpc>
                <a:spcPct val="115000"/>
              </a:lnSpc>
              <a:buNone/>
            </a:pPr>
            <a:r>
              <a:rPr lang="en-US" sz="1300" dirty="0">
                <a:solidFill>
                  <a:srgbClr val="45607F"/>
                </a:solidFill>
                <a:latin typeface="Calibri" pitchFamily="34" charset="0"/>
                <a:ea typeface="Calibri" pitchFamily="34" charset="-122"/>
                <a:cs typeface="Calibri" pitchFamily="34" charset="-120"/>
              </a:rPr>
              <a:t>Active projects, Jan–Jun 2026</a:t>
            </a:r>
            <a:endParaRPr lang="en-US" sz="1300" dirty="0"/>
          </a:p>
        </p:txBody>
      </p:sp>
      <p:sp>
        <p:nvSpPr>
          <p:cNvPr id="13" name="Shape 10"/>
          <p:cNvSpPr/>
          <p:nvPr/>
        </p:nvSpPr>
        <p:spPr>
          <a:xfrm>
            <a:off x="6172200" y="2468880"/>
            <a:ext cx="2606040" cy="2468880"/>
          </a:xfrm>
          <a:prstGeom prst="roundRect">
            <a:avLst>
              <a:gd name="adj" fmla="val 4444"/>
            </a:avLst>
          </a:prstGeom>
          <a:solidFill>
            <a:srgbClr val="D3E8F8"/>
          </a:solidFill>
          <a:ln/>
        </p:spPr>
      </p:sp>
      <p:sp>
        <p:nvSpPr>
          <p:cNvPr id="14" name="Text 11"/>
          <p:cNvSpPr txBox="1"/>
          <p:nvPr/>
        </p:nvSpPr>
        <p:spPr>
          <a:xfrm>
            <a:off x="6309360" y="2697480"/>
            <a:ext cx="2331720" cy="1051560"/>
          </a:xfrm>
          <a:prstGeom prst="rect">
            <a:avLst/>
          </a:prstGeom>
          <a:noFill/>
          <a:ln/>
        </p:spPr>
        <p:txBody>
          <a:bodyPr wrap="square" rtlCol="0" anchor="ctr"/>
          <a:lstStyle/>
          <a:p>
            <a:pPr marL="0" indent="0" algn="ctr">
              <a:buNone/>
            </a:pPr>
            <a:r>
              <a:rPr lang="en-US" sz="4200" b="1" dirty="0">
                <a:solidFill>
                  <a:srgbClr val="1671C2"/>
                </a:solidFill>
                <a:latin typeface="Cambria" pitchFamily="34" charset="0"/>
                <a:ea typeface="Cambria" pitchFamily="34" charset="-122"/>
                <a:cs typeface="Cambria" pitchFamily="34" charset="-120"/>
              </a:rPr>
              <a:t>5</a:t>
            </a:r>
            <a:endParaRPr lang="en-US" sz="4200" dirty="0"/>
          </a:p>
        </p:txBody>
      </p:sp>
      <p:sp>
        <p:nvSpPr>
          <p:cNvPr id="15" name="Text 12"/>
          <p:cNvSpPr txBox="1"/>
          <p:nvPr/>
        </p:nvSpPr>
        <p:spPr>
          <a:xfrm>
            <a:off x="6355080" y="3840480"/>
            <a:ext cx="2240280" cy="960120"/>
          </a:xfrm>
          <a:prstGeom prst="rect">
            <a:avLst/>
          </a:prstGeom>
          <a:noFill/>
          <a:ln/>
        </p:spPr>
        <p:txBody>
          <a:bodyPr wrap="square" rtlCol="0" anchor="ctr"/>
          <a:lstStyle/>
          <a:p>
            <a:pPr marL="0" indent="0" algn="ctr">
              <a:lnSpc>
                <a:spcPct val="115000"/>
              </a:lnSpc>
              <a:buNone/>
            </a:pPr>
            <a:r>
              <a:rPr lang="en-US" sz="1300" dirty="0">
                <a:solidFill>
                  <a:srgbClr val="45607F"/>
                </a:solidFill>
                <a:latin typeface="Calibri" pitchFamily="34" charset="0"/>
                <a:ea typeface="Calibri" pitchFamily="34" charset="-122"/>
                <a:cs typeface="Calibri" pitchFamily="34" charset="-120"/>
              </a:rPr>
              <a:t>Brand-new initiatives launched in 2026</a:t>
            </a:r>
            <a:endParaRPr lang="en-US" sz="1300" dirty="0"/>
          </a:p>
        </p:txBody>
      </p:sp>
      <p:sp>
        <p:nvSpPr>
          <p:cNvPr id="16" name="Shape 13"/>
          <p:cNvSpPr/>
          <p:nvPr/>
        </p:nvSpPr>
        <p:spPr>
          <a:xfrm>
            <a:off x="9006840" y="2468880"/>
            <a:ext cx="2606040" cy="2468880"/>
          </a:xfrm>
          <a:prstGeom prst="roundRect">
            <a:avLst>
              <a:gd name="adj" fmla="val 4444"/>
            </a:avLst>
          </a:prstGeom>
          <a:solidFill>
            <a:srgbClr val="D3E8F8"/>
          </a:solidFill>
          <a:ln/>
        </p:spPr>
      </p:sp>
      <p:sp>
        <p:nvSpPr>
          <p:cNvPr id="17" name="Text 14"/>
          <p:cNvSpPr txBox="1"/>
          <p:nvPr/>
        </p:nvSpPr>
        <p:spPr>
          <a:xfrm>
            <a:off x="9144000" y="2697480"/>
            <a:ext cx="2331720" cy="1051560"/>
          </a:xfrm>
          <a:prstGeom prst="rect">
            <a:avLst/>
          </a:prstGeom>
          <a:noFill/>
          <a:ln/>
        </p:spPr>
        <p:txBody>
          <a:bodyPr wrap="square" rtlCol="0" anchor="ctr"/>
          <a:lstStyle/>
          <a:p>
            <a:pPr marL="0" indent="0" algn="ctr">
              <a:buNone/>
            </a:pPr>
            <a:r>
              <a:rPr lang="en-US" sz="4200" b="1" dirty="0">
                <a:solidFill>
                  <a:srgbClr val="1671C2"/>
                </a:solidFill>
                <a:latin typeface="Cambria" pitchFamily="34" charset="0"/>
                <a:ea typeface="Cambria" pitchFamily="34" charset="-122"/>
                <a:cs typeface="Cambria" pitchFamily="34" charset="-120"/>
              </a:rPr>
              <a:t>13</a:t>
            </a:r>
            <a:endParaRPr lang="en-US" sz="4200" dirty="0"/>
          </a:p>
        </p:txBody>
      </p:sp>
      <p:sp>
        <p:nvSpPr>
          <p:cNvPr id="18" name="Text 15"/>
          <p:cNvSpPr txBox="1"/>
          <p:nvPr/>
        </p:nvSpPr>
        <p:spPr>
          <a:xfrm>
            <a:off x="9189720" y="3840480"/>
            <a:ext cx="2240280" cy="960120"/>
          </a:xfrm>
          <a:prstGeom prst="rect">
            <a:avLst/>
          </a:prstGeom>
          <a:noFill/>
          <a:ln/>
        </p:spPr>
        <p:txBody>
          <a:bodyPr wrap="square" rtlCol="0" anchor="ctr"/>
          <a:lstStyle/>
          <a:p>
            <a:pPr marL="0" indent="0" algn="ctr">
              <a:lnSpc>
                <a:spcPct val="115000"/>
              </a:lnSpc>
              <a:buNone/>
            </a:pPr>
            <a:r>
              <a:rPr lang="en-US" sz="1300" dirty="0">
                <a:solidFill>
                  <a:srgbClr val="45607F"/>
                </a:solidFill>
                <a:latin typeface="Calibri" pitchFamily="34" charset="0"/>
                <a:ea typeface="Calibri" pitchFamily="34" charset="-122"/>
                <a:cs typeface="Calibri" pitchFamily="34" charset="-120"/>
              </a:rPr>
              <a:t>Regional branches piloting the flagship Academy</a:t>
            </a:r>
            <a:endParaRPr lang="en-US" sz="1300" dirty="0"/>
          </a:p>
        </p:txBody>
      </p:sp>
      <p:sp>
        <p:nvSpPr>
          <p:cNvPr id="19" name="Text 16"/>
          <p:cNvSpPr txBox="1"/>
          <p:nvPr/>
        </p:nvSpPr>
        <p:spPr>
          <a:xfrm>
            <a:off x="502920" y="5257800"/>
            <a:ext cx="11155680" cy="548640"/>
          </a:xfrm>
          <a:prstGeom prst="rect">
            <a:avLst/>
          </a:prstGeom>
          <a:noFill/>
          <a:ln/>
        </p:spPr>
        <p:txBody>
          <a:bodyPr wrap="square" rtlCol="0" anchor="ctr"/>
          <a:lstStyle/>
          <a:p>
            <a:pPr marL="0" indent="0">
              <a:buNone/>
            </a:pPr>
            <a:r>
              <a:rPr lang="en-US" sz="1350" i="1" dirty="0">
                <a:solidFill>
                  <a:srgbClr val="45607F"/>
                </a:solidFill>
                <a:latin typeface="Calibri" pitchFamily="34" charset="0"/>
                <a:ea typeface="Calibri" pitchFamily="34" charset="-122"/>
                <a:cs typeface="Calibri" pitchFamily="34" charset="-120"/>
              </a:rPr>
              <a:t>The programmes on the following slides map onto five layers of prevention — from first-line outreach to employer engagement and digital innovation.</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AF3FB"/>
        </a:solidFill>
        <a:effectLst/>
      </p:bgPr>
    </p:bg>
    <p:spTree>
      <p:nvGrpSpPr>
        <p:cNvPr id="1" name=""/>
        <p:cNvGrpSpPr/>
        <p:nvPr/>
      </p:nvGrpSpPr>
      <p:grpSpPr>
        <a:xfrm>
          <a:off x="0" y="0"/>
          <a:ext cx="0" cy="0"/>
          <a:chOff x="0" y="0"/>
          <a:chExt cx="0" cy="0"/>
        </a:xfrm>
      </p:grpSpPr>
      <p:pic>
        <p:nvPicPr>
          <p:cNvPr id="2" name="Image 0" descr="/home/claude/work/assets/dma_logo_lockup.png"/>
          <p:cNvPicPr>
            <a:picLocks noChangeAspect="1"/>
          </p:cNvPicPr>
          <p:nvPr/>
        </p:nvPicPr>
        <p:blipFill>
          <a:blip r:embed="rId3"/>
          <a:stretch>
            <a:fillRect/>
          </a:stretch>
        </p:blipFill>
        <p:spPr>
          <a:xfrm>
            <a:off x="502920" y="292608"/>
            <a:ext cx="2331720" cy="505174"/>
          </a:xfrm>
          <a:prstGeom prst="rect">
            <a:avLst/>
          </a:prstGeom>
        </p:spPr>
      </p:pic>
      <p:sp>
        <p:nvSpPr>
          <p:cNvPr id="3" name="Text 0"/>
          <p:cNvSpPr txBox="1"/>
          <p:nvPr/>
        </p:nvSpPr>
        <p:spPr>
          <a:xfrm>
            <a:off x="502920" y="932688"/>
            <a:ext cx="9144000" cy="292608"/>
          </a:xfrm>
          <a:prstGeom prst="rect">
            <a:avLst/>
          </a:prstGeom>
          <a:noFill/>
          <a:ln/>
        </p:spPr>
        <p:txBody>
          <a:bodyPr wrap="square" rtlCol="0" anchor="ctr"/>
          <a:lstStyle/>
          <a:p>
            <a:pPr marL="0" indent="0">
              <a:buNone/>
            </a:pPr>
            <a:r>
              <a:rPr lang="en-US" sz="1200" b="1" kern="0" spc="200" dirty="0">
                <a:solidFill>
                  <a:srgbClr val="1671C2"/>
                </a:solidFill>
                <a:latin typeface="Calibri" pitchFamily="34" charset="0"/>
                <a:ea typeface="Calibri" pitchFamily="34" charset="-122"/>
                <a:cs typeface="Calibri" pitchFamily="34" charset="-120"/>
              </a:rPr>
              <a:t>LAYER 1 — OUTREACH &amp; FIRST-LINE GUIDANCE</a:t>
            </a:r>
            <a:endParaRPr lang="en-US" sz="1200" dirty="0"/>
          </a:p>
        </p:txBody>
      </p:sp>
      <p:sp>
        <p:nvSpPr>
          <p:cNvPr id="4" name="Text 1"/>
          <p:cNvSpPr txBox="1"/>
          <p:nvPr/>
        </p:nvSpPr>
        <p:spPr>
          <a:xfrm>
            <a:off x="502920" y="1207008"/>
            <a:ext cx="10789920" cy="658368"/>
          </a:xfrm>
          <a:prstGeom prst="rect">
            <a:avLst/>
          </a:prstGeom>
          <a:noFill/>
          <a:ln/>
        </p:spPr>
        <p:txBody>
          <a:bodyPr wrap="square" rtlCol="0" anchor="ctr"/>
          <a:lstStyle/>
          <a:p>
            <a:pPr marL="0" indent="0" algn="l">
              <a:buNone/>
            </a:pPr>
            <a:r>
              <a:rPr lang="en-US" sz="2600" b="1" dirty="0">
                <a:solidFill>
                  <a:srgbClr val="12233B"/>
                </a:solidFill>
                <a:latin typeface="Cambria" pitchFamily="34" charset="0"/>
                <a:ea typeface="Cambria" pitchFamily="34" charset="-122"/>
                <a:cs typeface="Cambria" pitchFamily="34" charset="-120"/>
              </a:rPr>
              <a:t>Prevention starts with information</a:t>
            </a:r>
            <a:endParaRPr lang="en-US" sz="2600" dirty="0"/>
          </a:p>
        </p:txBody>
      </p:sp>
      <p:sp>
        <p:nvSpPr>
          <p:cNvPr id="5" name="Text 2"/>
          <p:cNvSpPr txBox="1"/>
          <p:nvPr/>
        </p:nvSpPr>
        <p:spPr>
          <a:xfrm>
            <a:off x="502920" y="6473952"/>
            <a:ext cx="7315200" cy="274320"/>
          </a:xfrm>
          <a:prstGeom prst="rect">
            <a:avLst/>
          </a:prstGeom>
          <a:noFill/>
          <a:ln/>
        </p:spPr>
        <p:txBody>
          <a:bodyPr wrap="square" rtlCol="0" anchor="ctr"/>
          <a:lstStyle/>
          <a:p>
            <a:pPr marL="0" indent="0" algn="l">
              <a:buNone/>
            </a:pPr>
            <a:r>
              <a:rPr lang="en-US" sz="900" dirty="0">
                <a:solidFill>
                  <a:srgbClr val="45607F"/>
                </a:solidFill>
                <a:latin typeface="Calibri" pitchFamily="34" charset="0"/>
                <a:ea typeface="Calibri" pitchFamily="34" charset="-122"/>
                <a:cs typeface="Calibri" pitchFamily="34" charset="-120"/>
              </a:rPr>
              <a:t>State Employment Agency  •  Central Career Branch (CCB)</a:t>
            </a:r>
            <a:endParaRPr lang="en-US" sz="900" dirty="0"/>
          </a:p>
        </p:txBody>
      </p:sp>
      <p:sp>
        <p:nvSpPr>
          <p:cNvPr id="6" name="Text 3"/>
          <p:cNvSpPr txBox="1"/>
          <p:nvPr/>
        </p:nvSpPr>
        <p:spPr>
          <a:xfrm>
            <a:off x="11140135" y="6473952"/>
            <a:ext cx="548640" cy="274320"/>
          </a:xfrm>
          <a:prstGeom prst="rect">
            <a:avLst/>
          </a:prstGeom>
          <a:noFill/>
          <a:ln/>
        </p:spPr>
        <p:txBody>
          <a:bodyPr wrap="square" rtlCol="0" anchor="ctr"/>
          <a:lstStyle/>
          <a:p>
            <a:pPr marL="0" indent="0" algn="r">
              <a:buNone/>
            </a:pPr>
            <a:r>
              <a:rPr lang="en-US" sz="900" dirty="0">
                <a:solidFill>
                  <a:srgbClr val="45607F"/>
                </a:solidFill>
                <a:latin typeface="Calibri" pitchFamily="34" charset="0"/>
                <a:ea typeface="Calibri" pitchFamily="34" charset="-122"/>
                <a:cs typeface="Calibri" pitchFamily="34" charset="-120"/>
              </a:rPr>
              <a:t>5</a:t>
            </a:r>
            <a:endParaRPr lang="en-US" sz="900" dirty="0"/>
          </a:p>
        </p:txBody>
      </p:sp>
      <p:sp>
        <p:nvSpPr>
          <p:cNvPr id="7" name="Shape 4"/>
          <p:cNvSpPr/>
          <p:nvPr/>
        </p:nvSpPr>
        <p:spPr>
          <a:xfrm>
            <a:off x="502920" y="2148840"/>
            <a:ext cx="5349240" cy="3657600"/>
          </a:xfrm>
          <a:prstGeom prst="roundRect">
            <a:avLst>
              <a:gd name="adj" fmla="val 3000"/>
            </a:avLst>
          </a:prstGeom>
          <a:solidFill>
            <a:srgbClr val="D3E8F8"/>
          </a:solidFill>
          <a:ln/>
        </p:spPr>
      </p:sp>
      <p:sp>
        <p:nvSpPr>
          <p:cNvPr id="8" name="Shape 5"/>
          <p:cNvSpPr/>
          <p:nvPr/>
        </p:nvSpPr>
        <p:spPr>
          <a:xfrm>
            <a:off x="868680" y="2514600"/>
            <a:ext cx="822960" cy="822960"/>
          </a:xfrm>
          <a:prstGeom prst="ellipse">
            <a:avLst/>
          </a:prstGeom>
          <a:solidFill>
            <a:srgbClr val="1671C2"/>
          </a:solidFill>
          <a:ln/>
        </p:spPr>
      </p:sp>
      <p:pic>
        <p:nvPicPr>
          <p:cNvPr id="9" name="Image 1" descr="/home/claude/work/assets/icons/phone.png"/>
          <p:cNvPicPr>
            <a:picLocks noChangeAspect="1"/>
          </p:cNvPicPr>
          <p:nvPr/>
        </p:nvPicPr>
        <p:blipFill>
          <a:blip r:embed="rId4"/>
          <a:stretch>
            <a:fillRect/>
          </a:stretch>
        </p:blipFill>
        <p:spPr>
          <a:xfrm>
            <a:off x="975665" y="2621585"/>
            <a:ext cx="608990" cy="608990"/>
          </a:xfrm>
          <a:prstGeom prst="rect">
            <a:avLst/>
          </a:prstGeom>
        </p:spPr>
      </p:pic>
      <p:sp>
        <p:nvSpPr>
          <p:cNvPr id="10" name="Text 6"/>
          <p:cNvSpPr txBox="1"/>
          <p:nvPr/>
        </p:nvSpPr>
        <p:spPr>
          <a:xfrm>
            <a:off x="1874520" y="2532888"/>
            <a:ext cx="3657600" cy="457200"/>
          </a:xfrm>
          <a:prstGeom prst="rect">
            <a:avLst/>
          </a:prstGeom>
          <a:noFill/>
          <a:ln/>
        </p:spPr>
        <p:txBody>
          <a:bodyPr wrap="square" rtlCol="0" anchor="ctr"/>
          <a:lstStyle/>
          <a:p>
            <a:pPr marL="0" indent="0">
              <a:buNone/>
            </a:pPr>
            <a:r>
              <a:rPr lang="en-US" sz="1800" b="1" dirty="0">
                <a:solidFill>
                  <a:srgbClr val="12233B"/>
                </a:solidFill>
                <a:latin typeface="Cambria" pitchFamily="34" charset="0"/>
                <a:ea typeface="Cambria" pitchFamily="34" charset="-122"/>
                <a:cs typeface="Cambria" pitchFamily="34" charset="-120"/>
              </a:rPr>
              <a:t>Career Counsellor</a:t>
            </a:r>
            <a:endParaRPr lang="en-US" sz="1800" dirty="0"/>
          </a:p>
        </p:txBody>
      </p:sp>
      <p:sp>
        <p:nvSpPr>
          <p:cNvPr id="11" name="Text 7"/>
          <p:cNvSpPr txBox="1"/>
          <p:nvPr/>
        </p:nvSpPr>
        <p:spPr>
          <a:xfrm>
            <a:off x="1874520" y="2953512"/>
            <a:ext cx="3657600" cy="411480"/>
          </a:xfrm>
          <a:prstGeom prst="rect">
            <a:avLst/>
          </a:prstGeom>
          <a:noFill/>
          <a:ln/>
        </p:spPr>
        <p:txBody>
          <a:bodyPr wrap="square" rtlCol="0" anchor="ctr"/>
          <a:lstStyle/>
          <a:p>
            <a:pPr marL="0" indent="0">
              <a:buNone/>
            </a:pPr>
            <a:r>
              <a:rPr lang="en-US" sz="1400" b="1" dirty="0">
                <a:solidFill>
                  <a:srgbClr val="1671C2"/>
                </a:solidFill>
                <a:latin typeface="Calibri" pitchFamily="34" charset="0"/>
                <a:ea typeface="Calibri" pitchFamily="34" charset="-122"/>
                <a:cs typeface="Calibri" pitchFamily="34" charset="-120"/>
              </a:rPr>
              <a:t>930 consultations, Jan–May 2026</a:t>
            </a:r>
            <a:endParaRPr lang="en-US" sz="1400" dirty="0"/>
          </a:p>
        </p:txBody>
      </p:sp>
      <p:sp>
        <p:nvSpPr>
          <p:cNvPr id="12" name="Text 8"/>
          <p:cNvSpPr txBox="1"/>
          <p:nvPr/>
        </p:nvSpPr>
        <p:spPr>
          <a:xfrm>
            <a:off x="868680" y="3566160"/>
            <a:ext cx="4617720" cy="1920240"/>
          </a:xfrm>
          <a:prstGeom prst="rect">
            <a:avLst/>
          </a:prstGeom>
          <a:noFill/>
          <a:ln/>
        </p:spPr>
        <p:txBody>
          <a:bodyPr wrap="square" rtlCol="0" anchor="ctr"/>
          <a:lstStyle/>
          <a:p>
            <a:pPr marL="0" indent="0">
              <a:lnSpc>
                <a:spcPct val="125000"/>
              </a:lnSpc>
              <a:buNone/>
            </a:pPr>
            <a:r>
              <a:rPr lang="en-US" sz="1350" dirty="0">
                <a:solidFill>
                  <a:srgbClr val="45607F"/>
                </a:solidFill>
                <a:latin typeface="Calibri" pitchFamily="34" charset="0"/>
                <a:ea typeface="Calibri" pitchFamily="34" charset="-122"/>
                <a:cs typeface="Calibri" pitchFamily="34" charset="-120"/>
              </a:rPr>
              <a:t>Free call-centre career counselling reaching jobseekers directly. Annual target: 2,360 consultations.</a:t>
            </a:r>
            <a:endParaRPr lang="en-US" sz="1350" dirty="0"/>
          </a:p>
        </p:txBody>
      </p:sp>
      <p:sp>
        <p:nvSpPr>
          <p:cNvPr id="13" name="Shape 9"/>
          <p:cNvSpPr/>
          <p:nvPr/>
        </p:nvSpPr>
        <p:spPr>
          <a:xfrm>
            <a:off x="6309360" y="2148840"/>
            <a:ext cx="5349240" cy="3657600"/>
          </a:xfrm>
          <a:prstGeom prst="roundRect">
            <a:avLst>
              <a:gd name="adj" fmla="val 3000"/>
            </a:avLst>
          </a:prstGeom>
          <a:solidFill>
            <a:srgbClr val="D3E8F8"/>
          </a:solidFill>
          <a:ln/>
        </p:spPr>
      </p:sp>
      <p:sp>
        <p:nvSpPr>
          <p:cNvPr id="14" name="Shape 10"/>
          <p:cNvSpPr/>
          <p:nvPr/>
        </p:nvSpPr>
        <p:spPr>
          <a:xfrm>
            <a:off x="6675120" y="2514600"/>
            <a:ext cx="822960" cy="822960"/>
          </a:xfrm>
          <a:prstGeom prst="ellipse">
            <a:avLst/>
          </a:prstGeom>
          <a:solidFill>
            <a:srgbClr val="1671C2"/>
          </a:solidFill>
          <a:ln/>
        </p:spPr>
      </p:sp>
      <p:pic>
        <p:nvPicPr>
          <p:cNvPr id="15" name="Image 2" descr="/home/claude/work/assets/icons/guide.png"/>
          <p:cNvPicPr>
            <a:picLocks noChangeAspect="1"/>
          </p:cNvPicPr>
          <p:nvPr/>
        </p:nvPicPr>
        <p:blipFill>
          <a:blip r:embed="rId5"/>
          <a:stretch>
            <a:fillRect/>
          </a:stretch>
        </p:blipFill>
        <p:spPr>
          <a:xfrm>
            <a:off x="6782105" y="2621585"/>
            <a:ext cx="608990" cy="608990"/>
          </a:xfrm>
          <a:prstGeom prst="rect">
            <a:avLst/>
          </a:prstGeom>
        </p:spPr>
      </p:pic>
      <p:sp>
        <p:nvSpPr>
          <p:cNvPr id="16" name="Text 11"/>
          <p:cNvSpPr txBox="1"/>
          <p:nvPr/>
        </p:nvSpPr>
        <p:spPr>
          <a:xfrm>
            <a:off x="7680960" y="2532888"/>
            <a:ext cx="3657600" cy="457200"/>
          </a:xfrm>
          <a:prstGeom prst="rect">
            <a:avLst/>
          </a:prstGeom>
          <a:noFill/>
          <a:ln/>
        </p:spPr>
        <p:txBody>
          <a:bodyPr wrap="square" rtlCol="0" anchor="ctr"/>
          <a:lstStyle/>
          <a:p>
            <a:pPr marL="0" indent="0">
              <a:buNone/>
            </a:pPr>
            <a:r>
              <a:rPr lang="en-US" sz="1800" b="1" dirty="0">
                <a:solidFill>
                  <a:srgbClr val="12233B"/>
                </a:solidFill>
                <a:latin typeface="Cambria" pitchFamily="34" charset="0"/>
                <a:ea typeface="Cambria" pitchFamily="34" charset="-122"/>
                <a:cs typeface="Cambria" pitchFamily="34" charset="-120"/>
              </a:rPr>
              <a:t>Specialty guide</a:t>
            </a:r>
            <a:endParaRPr lang="en-US" sz="1800" dirty="0"/>
          </a:p>
        </p:txBody>
      </p:sp>
      <p:sp>
        <p:nvSpPr>
          <p:cNvPr id="17" name="Text 12"/>
          <p:cNvSpPr txBox="1"/>
          <p:nvPr/>
        </p:nvSpPr>
        <p:spPr>
          <a:xfrm>
            <a:off x="7680960" y="2953512"/>
            <a:ext cx="3657600" cy="411480"/>
          </a:xfrm>
          <a:prstGeom prst="rect">
            <a:avLst/>
          </a:prstGeom>
          <a:noFill/>
          <a:ln/>
        </p:spPr>
        <p:txBody>
          <a:bodyPr wrap="square" rtlCol="0" anchor="ctr"/>
          <a:lstStyle/>
          <a:p>
            <a:pPr marL="0" indent="0">
              <a:buNone/>
            </a:pPr>
            <a:r>
              <a:rPr lang="en-US" sz="1400" b="1" dirty="0">
                <a:solidFill>
                  <a:srgbClr val="1671C2"/>
                </a:solidFill>
                <a:latin typeface="Calibri" pitchFamily="34" charset="0"/>
                <a:ea typeface="Calibri" pitchFamily="34" charset="-122"/>
                <a:cs typeface="Calibri" pitchFamily="34" charset="-120"/>
              </a:rPr>
              <a:t>9,430 participants in March 2026</a:t>
            </a:r>
            <a:endParaRPr lang="en-US" sz="1400" dirty="0"/>
          </a:p>
        </p:txBody>
      </p:sp>
      <p:sp>
        <p:nvSpPr>
          <p:cNvPr id="18" name="Text 13"/>
          <p:cNvSpPr txBox="1"/>
          <p:nvPr/>
        </p:nvSpPr>
        <p:spPr>
          <a:xfrm>
            <a:off x="6675120" y="3566160"/>
            <a:ext cx="4617720" cy="1920240"/>
          </a:xfrm>
          <a:prstGeom prst="rect">
            <a:avLst/>
          </a:prstGeom>
          <a:noFill/>
          <a:ln/>
        </p:spPr>
        <p:txBody>
          <a:bodyPr wrap="square" rtlCol="0" anchor="ctr"/>
          <a:lstStyle/>
          <a:p>
            <a:pPr marL="0" indent="0">
              <a:lnSpc>
                <a:spcPct val="125000"/>
              </a:lnSpc>
              <a:buNone/>
            </a:pPr>
            <a:r>
              <a:rPr lang="en-US" sz="1350" dirty="0">
                <a:solidFill>
                  <a:srgbClr val="45607F"/>
                </a:solidFill>
                <a:latin typeface="Calibri" pitchFamily="34" charset="0"/>
                <a:ea typeface="Calibri" pitchFamily="34" charset="-122"/>
                <a:cs typeface="Calibri" pitchFamily="34" charset="-120"/>
              </a:rPr>
              <a:t>A career &amp; qualification guide delivered as a concentrated district campaign, scaling from 13 districts in 202</a:t>
            </a:r>
            <a:r>
              <a:rPr lang="az-Latn-AZ" sz="1350">
                <a:solidFill>
                  <a:srgbClr val="45607F"/>
                </a:solidFill>
                <a:latin typeface="Calibri" pitchFamily="34" charset="0"/>
                <a:ea typeface="Calibri" pitchFamily="34" charset="-122"/>
                <a:cs typeface="Calibri" pitchFamily="34" charset="-120"/>
              </a:rPr>
              <a:t>6</a:t>
            </a:r>
            <a:r>
              <a:rPr lang="en-US" sz="1350">
                <a:solidFill>
                  <a:srgbClr val="45607F"/>
                </a:solidFill>
                <a:latin typeface="Calibri" pitchFamily="34" charset="0"/>
                <a:ea typeface="Calibri" pitchFamily="34" charset="-122"/>
                <a:cs typeface="Calibri" pitchFamily="34" charset="-120"/>
              </a:rPr>
              <a:t> </a:t>
            </a:r>
            <a:r>
              <a:rPr lang="en-US" sz="1350" dirty="0">
                <a:solidFill>
                  <a:srgbClr val="45607F"/>
                </a:solidFill>
                <a:latin typeface="Calibri" pitchFamily="34" charset="0"/>
                <a:ea typeface="Calibri" pitchFamily="34" charset="-122"/>
                <a:cs typeface="Calibri" pitchFamily="34" charset="-120"/>
              </a:rPr>
              <a:t>to all 78 districts by October.</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5F74D-B4A8-BE1F-0D6A-715834EF60E5}"/>
            </a:ext>
          </a:extLst>
        </p:cNvPr>
        <p:cNvGrpSpPr/>
        <p:nvPr/>
      </p:nvGrpSpPr>
      <p:grpSpPr>
        <a:xfrm>
          <a:off x="0" y="0"/>
          <a:ext cx="0" cy="0"/>
          <a:chOff x="0" y="0"/>
          <a:chExt cx="0" cy="0"/>
        </a:xfrm>
      </p:grpSpPr>
      <p:pic>
        <p:nvPicPr>
          <p:cNvPr id="26" name="Picture 25" descr="A blue background with white text">
            <a:extLst>
              <a:ext uri="{FF2B5EF4-FFF2-40B4-BE49-F238E27FC236}">
                <a16:creationId xmlns:a16="http://schemas.microsoft.com/office/drawing/2014/main" id="{CE280D6E-3424-EA10-ECE2-1E4438CA8477}"/>
              </a:ext>
            </a:extLst>
          </p:cNvPr>
          <p:cNvPicPr>
            <a:picLocks noChangeAspect="1"/>
          </p:cNvPicPr>
          <p:nvPr/>
        </p:nvPicPr>
        <p:blipFill>
          <a:blip r:embed="rId2"/>
          <a:stretch>
            <a:fillRect/>
          </a:stretch>
        </p:blipFill>
        <p:spPr>
          <a:xfrm>
            <a:off x="6081229" y="2077036"/>
            <a:ext cx="1900702" cy="1945108"/>
          </a:xfrm>
          <a:prstGeom prst="rect">
            <a:avLst/>
          </a:prstGeom>
        </p:spPr>
      </p:pic>
      <p:sp>
        <p:nvSpPr>
          <p:cNvPr id="16" name="Rectangle: Rounded Corners 15">
            <a:extLst>
              <a:ext uri="{FF2B5EF4-FFF2-40B4-BE49-F238E27FC236}">
                <a16:creationId xmlns:a16="http://schemas.microsoft.com/office/drawing/2014/main" id="{2E519AAA-711F-32C0-9277-75DEBBAEFD2A}"/>
              </a:ext>
            </a:extLst>
          </p:cNvPr>
          <p:cNvSpPr/>
          <p:nvPr/>
        </p:nvSpPr>
        <p:spPr>
          <a:xfrm>
            <a:off x="2778558" y="1041894"/>
            <a:ext cx="7115175" cy="582882"/>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z-Latn-AZ" sz="2800" b="1" dirty="0">
                <a:solidFill>
                  <a:schemeClr val="bg1"/>
                </a:solidFill>
                <a:latin typeface="Poppins" pitchFamily="2" charset="77"/>
                <a:cs typeface="Poppins" pitchFamily="2" charset="77"/>
              </a:rPr>
              <a:t>Digital </a:t>
            </a:r>
            <a:r>
              <a:rPr lang="en-US" sz="2800" b="1" dirty="0">
                <a:solidFill>
                  <a:schemeClr val="bg1"/>
                </a:solidFill>
                <a:latin typeface="Poppins" pitchFamily="2" charset="77"/>
                <a:cs typeface="Poppins" pitchFamily="2" charset="77"/>
              </a:rPr>
              <a:t>S</a:t>
            </a:r>
            <a:r>
              <a:rPr lang="en-AZ" sz="2800" b="1" dirty="0">
                <a:solidFill>
                  <a:schemeClr val="bg1"/>
                </a:solidFill>
                <a:latin typeface="Poppins" pitchFamily="2" charset="77"/>
                <a:cs typeface="Poppins" pitchFamily="2" charset="77"/>
              </a:rPr>
              <a:t>ervice</a:t>
            </a:r>
            <a:r>
              <a:rPr lang="az-Latn-AZ" sz="2800" b="1" dirty="0">
                <a:solidFill>
                  <a:schemeClr val="bg1"/>
                </a:solidFill>
                <a:latin typeface="Poppins" pitchFamily="2" charset="77"/>
                <a:cs typeface="Poppins" pitchFamily="2" charset="77"/>
              </a:rPr>
              <a:t>s</a:t>
            </a:r>
            <a:r>
              <a:rPr lang="en-AZ" sz="2800" b="1" dirty="0">
                <a:solidFill>
                  <a:schemeClr val="bg1"/>
                </a:solidFill>
                <a:latin typeface="Poppins" pitchFamily="2" charset="77"/>
                <a:cs typeface="Poppins" pitchFamily="2" charset="77"/>
              </a:rPr>
              <a:t> and Projects </a:t>
            </a:r>
          </a:p>
        </p:txBody>
      </p:sp>
      <p:grpSp>
        <p:nvGrpSpPr>
          <p:cNvPr id="17" name="Group 16">
            <a:extLst>
              <a:ext uri="{FF2B5EF4-FFF2-40B4-BE49-F238E27FC236}">
                <a16:creationId xmlns:a16="http://schemas.microsoft.com/office/drawing/2014/main" id="{F0CBAC89-EDD2-E236-8C8F-F82024E1F5D7}"/>
              </a:ext>
            </a:extLst>
          </p:cNvPr>
          <p:cNvGrpSpPr/>
          <p:nvPr/>
        </p:nvGrpSpPr>
        <p:grpSpPr>
          <a:xfrm>
            <a:off x="-486975" y="2053094"/>
            <a:ext cx="3208381" cy="4268512"/>
            <a:chOff x="7902117" y="1870097"/>
            <a:chExt cx="3834841" cy="5083223"/>
          </a:xfrm>
        </p:grpSpPr>
        <p:pic>
          <p:nvPicPr>
            <p:cNvPr id="18" name="Picture 17" descr="A blue and white logo">
              <a:extLst>
                <a:ext uri="{FF2B5EF4-FFF2-40B4-BE49-F238E27FC236}">
                  <a16:creationId xmlns:a16="http://schemas.microsoft.com/office/drawing/2014/main" id="{E63DA0A1-D953-6188-6659-34ED6D50279F}"/>
                </a:ext>
              </a:extLst>
            </p:cNvPr>
            <p:cNvPicPr>
              <a:picLocks noChangeAspect="1"/>
            </p:cNvPicPr>
            <p:nvPr/>
          </p:nvPicPr>
          <p:blipFill>
            <a:blip r:embed="rId3"/>
            <a:stretch>
              <a:fillRect/>
            </a:stretch>
          </p:blipFill>
          <p:spPr>
            <a:xfrm>
              <a:off x="8661358" y="1870097"/>
              <a:ext cx="2316361" cy="2316361"/>
            </a:xfrm>
            <a:prstGeom prst="rect">
              <a:avLst/>
            </a:prstGeom>
          </p:spPr>
        </p:pic>
        <p:sp>
          <p:nvSpPr>
            <p:cNvPr id="19" name="TextBox 18">
              <a:extLst>
                <a:ext uri="{FF2B5EF4-FFF2-40B4-BE49-F238E27FC236}">
                  <a16:creationId xmlns:a16="http://schemas.microsoft.com/office/drawing/2014/main" id="{1EA31FA0-A49B-AF42-0231-39E2C7842D82}"/>
                </a:ext>
              </a:extLst>
            </p:cNvPr>
            <p:cNvSpPr txBox="1"/>
            <p:nvPr/>
          </p:nvSpPr>
          <p:spPr>
            <a:xfrm>
              <a:off x="7902117" y="4607589"/>
              <a:ext cx="3834841" cy="2345731"/>
            </a:xfrm>
            <a:prstGeom prst="rect">
              <a:avLst/>
            </a:prstGeom>
            <a:noFill/>
          </p:spPr>
          <p:txBody>
            <a:bodyPr wrap="square" rtlCol="0" anchor="ctr">
              <a:spAutoFit/>
            </a:bodyPr>
            <a:lstStyle/>
            <a:p>
              <a:pPr algn="ctr"/>
              <a:r>
                <a:rPr lang="en-US" sz="2000" b="1" dirty="0">
                  <a:solidFill>
                    <a:schemeClr val="bg1"/>
                  </a:solidFill>
                  <a:latin typeface="Poppins" panose="00000500000000000000" pitchFamily="2" charset="0"/>
                  <a:cs typeface="Poppins" panose="00000500000000000000" pitchFamily="2" charset="0"/>
                </a:rPr>
                <a:t>Create your CV</a:t>
              </a:r>
            </a:p>
            <a:p>
              <a:pPr algn="just"/>
              <a:endParaRPr lang="en-US" b="1" dirty="0">
                <a:solidFill>
                  <a:schemeClr val="bg1"/>
                </a:solidFill>
                <a:latin typeface="Poppins" panose="00000500000000000000" pitchFamily="2" charset="0"/>
                <a:cs typeface="Poppins" panose="00000500000000000000" pitchFamily="2" charset="0"/>
              </a:endParaRPr>
            </a:p>
            <a:p>
              <a:pPr algn="just"/>
              <a:r>
                <a:rPr lang="az-Latn-AZ" sz="1400" dirty="0">
                  <a:solidFill>
                    <a:schemeClr val="bg1"/>
                  </a:solidFill>
                  <a:latin typeface="Poppins" panose="00000500000000000000" pitchFamily="2" charset="0"/>
                  <a:cs typeface="Poppins" panose="00000500000000000000" pitchFamily="2" charset="0"/>
                </a:rPr>
                <a:t>A virtual platform</a:t>
              </a:r>
              <a:r>
                <a:rPr lang="en-US" sz="1400" dirty="0">
                  <a:solidFill>
                    <a:schemeClr val="bg1"/>
                  </a:solidFill>
                  <a:latin typeface="Poppins" panose="00000500000000000000" pitchFamily="2" charset="0"/>
                  <a:cs typeface="Poppins" panose="00000500000000000000" pitchFamily="2" charset="0"/>
                </a:rPr>
                <a:t> created for people to easily prepare their CV, to apply for a suitable job by recording </a:t>
              </a:r>
              <a:r>
                <a:rPr lang="az-Latn-AZ" sz="1400" dirty="0">
                  <a:solidFill>
                    <a:schemeClr val="bg1"/>
                  </a:solidFill>
                  <a:latin typeface="Poppins" panose="00000500000000000000" pitchFamily="2" charset="0"/>
                  <a:cs typeface="Poppins" panose="00000500000000000000" pitchFamily="2" charset="0"/>
                </a:rPr>
                <a:t>the</a:t>
              </a:r>
              <a:r>
                <a:rPr lang="en-US" sz="1400" dirty="0">
                  <a:solidFill>
                    <a:schemeClr val="bg1"/>
                  </a:solidFill>
                  <a:latin typeface="Poppins" panose="00000500000000000000" pitchFamily="2" charset="0"/>
                  <a:cs typeface="Poppins" panose="00000500000000000000" pitchFamily="2" charset="0"/>
                </a:rPr>
                <a:t> information about their education, experience and other professional characteristics</a:t>
              </a:r>
              <a:r>
                <a:rPr lang="az-Latn-AZ" sz="1400" dirty="0">
                  <a:solidFill>
                    <a:schemeClr val="bg1"/>
                  </a:solidFill>
                  <a:latin typeface="Poppins" panose="00000500000000000000" pitchFamily="2" charset="0"/>
                  <a:cs typeface="Poppins" panose="00000500000000000000" pitchFamily="2" charset="0"/>
                </a:rPr>
                <a:t>. </a:t>
              </a:r>
            </a:p>
          </p:txBody>
        </p:sp>
      </p:grpSp>
      <p:grpSp>
        <p:nvGrpSpPr>
          <p:cNvPr id="20" name="Group 19">
            <a:extLst>
              <a:ext uri="{FF2B5EF4-FFF2-40B4-BE49-F238E27FC236}">
                <a16:creationId xmlns:a16="http://schemas.microsoft.com/office/drawing/2014/main" id="{BBA0BF05-6280-AA7A-5A6F-2892EAA7F5F3}"/>
              </a:ext>
            </a:extLst>
          </p:cNvPr>
          <p:cNvGrpSpPr/>
          <p:nvPr/>
        </p:nvGrpSpPr>
        <p:grpSpPr>
          <a:xfrm>
            <a:off x="2940565" y="2053094"/>
            <a:ext cx="2768455" cy="4154234"/>
            <a:chOff x="668647" y="1870097"/>
            <a:chExt cx="3569282" cy="4886980"/>
          </a:xfrm>
        </p:grpSpPr>
        <p:pic>
          <p:nvPicPr>
            <p:cNvPr id="21" name="Picture 20" descr="A blue and white logo">
              <a:extLst>
                <a:ext uri="{FF2B5EF4-FFF2-40B4-BE49-F238E27FC236}">
                  <a16:creationId xmlns:a16="http://schemas.microsoft.com/office/drawing/2014/main" id="{F45956F8-67C3-BC44-E540-92F76C434D7C}"/>
                </a:ext>
              </a:extLst>
            </p:cNvPr>
            <p:cNvPicPr>
              <a:picLocks noChangeAspect="1"/>
            </p:cNvPicPr>
            <p:nvPr/>
          </p:nvPicPr>
          <p:blipFill>
            <a:blip r:embed="rId4"/>
            <a:stretch>
              <a:fillRect/>
            </a:stretch>
          </p:blipFill>
          <p:spPr>
            <a:xfrm>
              <a:off x="1214278" y="1870097"/>
              <a:ext cx="2316361" cy="2316361"/>
            </a:xfrm>
            <a:prstGeom prst="rect">
              <a:avLst/>
            </a:prstGeom>
          </p:spPr>
        </p:pic>
        <p:sp>
          <p:nvSpPr>
            <p:cNvPr id="22" name="TextBox 21">
              <a:extLst>
                <a:ext uri="{FF2B5EF4-FFF2-40B4-BE49-F238E27FC236}">
                  <a16:creationId xmlns:a16="http://schemas.microsoft.com/office/drawing/2014/main" id="{7F69E580-DF7D-20D3-1EB0-ACFFCDF193B1}"/>
                </a:ext>
              </a:extLst>
            </p:cNvPr>
            <p:cNvSpPr txBox="1"/>
            <p:nvPr/>
          </p:nvSpPr>
          <p:spPr>
            <a:xfrm>
              <a:off x="668647" y="4077804"/>
              <a:ext cx="3569282" cy="2679273"/>
            </a:xfrm>
            <a:prstGeom prst="rect">
              <a:avLst/>
            </a:prstGeom>
            <a:noFill/>
          </p:spPr>
          <p:txBody>
            <a:bodyPr wrap="square" rtlCol="0" anchor="ctr">
              <a:spAutoFit/>
            </a:bodyPr>
            <a:lstStyle/>
            <a:p>
              <a:pPr algn="ctr"/>
              <a:endParaRPr lang="az-Latn-AZ" sz="2000" b="1" dirty="0">
                <a:solidFill>
                  <a:schemeClr val="bg1"/>
                </a:solidFill>
                <a:latin typeface="Poppins" panose="00000500000000000000" pitchFamily="2" charset="0"/>
                <a:cs typeface="Poppins" panose="00000500000000000000" pitchFamily="2" charset="0"/>
              </a:endParaRPr>
            </a:p>
            <a:p>
              <a:pPr algn="ctr"/>
              <a:r>
                <a:rPr lang="az-Latn-AZ" sz="2000" b="1" dirty="0">
                  <a:solidFill>
                    <a:schemeClr val="bg1"/>
                  </a:solidFill>
                  <a:latin typeface="Poppins" panose="00000500000000000000" pitchFamily="2" charset="0"/>
                  <a:cs typeface="Poppins" panose="00000500000000000000" pitchFamily="2" charset="0"/>
                </a:rPr>
                <a:t>Career councelor</a:t>
              </a:r>
              <a:endParaRPr lang="en-US" sz="2000" b="1" dirty="0">
                <a:solidFill>
                  <a:schemeClr val="bg1"/>
                </a:solidFill>
                <a:latin typeface="Poppins" panose="00000500000000000000" pitchFamily="2" charset="0"/>
                <a:cs typeface="Poppins" panose="00000500000000000000" pitchFamily="2" charset="0"/>
              </a:endParaRPr>
            </a:p>
            <a:p>
              <a:pPr algn="ctr"/>
              <a:endParaRPr lang="en-US" b="1" dirty="0">
                <a:solidFill>
                  <a:srgbClr val="1269B7"/>
                </a:solidFill>
                <a:latin typeface="Poppins" panose="00000500000000000000" pitchFamily="2" charset="0"/>
                <a:cs typeface="Poppins" panose="00000500000000000000" pitchFamily="2" charset="0"/>
              </a:endParaRPr>
            </a:p>
            <a:p>
              <a:pPr algn="just"/>
              <a:r>
                <a:rPr lang="az-Latn-AZ" sz="1400" dirty="0">
                  <a:solidFill>
                    <a:schemeClr val="bg1"/>
                  </a:solidFill>
                  <a:latin typeface="Poppins" panose="00000500000000000000" pitchFamily="2" charset="0"/>
                  <a:cs typeface="Poppins" panose="00000500000000000000" pitchFamily="2" charset="0"/>
                </a:rPr>
                <a:t>A support</a:t>
              </a:r>
              <a:r>
                <a:rPr lang="en-US" sz="1400" dirty="0">
                  <a:solidFill>
                    <a:schemeClr val="bg1"/>
                  </a:solidFill>
                  <a:latin typeface="Poppins" panose="00000500000000000000" pitchFamily="2" charset="0"/>
                  <a:cs typeface="Poppins" panose="00000500000000000000" pitchFamily="2" charset="0"/>
                </a:rPr>
                <a:t> call center service</a:t>
              </a:r>
              <a:r>
                <a:rPr lang="az-Latn-AZ" sz="1400" dirty="0">
                  <a:solidFill>
                    <a:schemeClr val="bg1"/>
                  </a:solidFill>
                  <a:latin typeface="Poppins" panose="00000500000000000000" pitchFamily="2" charset="0"/>
                  <a:cs typeface="Poppins" panose="00000500000000000000" pitchFamily="2" charset="0"/>
                </a:rPr>
                <a:t> </a:t>
              </a:r>
              <a:r>
                <a:rPr lang="en-US" sz="1400" dirty="0">
                  <a:solidFill>
                    <a:schemeClr val="bg1"/>
                  </a:solidFill>
                  <a:latin typeface="Poppins" panose="00000500000000000000" pitchFamily="2" charset="0"/>
                  <a:cs typeface="Poppins" panose="00000500000000000000" pitchFamily="2" charset="0"/>
                </a:rPr>
                <a:t>for the target groups of career-oriented counseling assistance to personal and professional development of individuals.</a:t>
              </a:r>
              <a:endParaRPr lang="az-Latn-AZ" sz="1400" dirty="0">
                <a:solidFill>
                  <a:schemeClr val="bg1"/>
                </a:solidFill>
                <a:latin typeface="Poppins" panose="00000500000000000000" pitchFamily="2" charset="0"/>
                <a:cs typeface="Poppins" panose="00000500000000000000" pitchFamily="2" charset="0"/>
              </a:endParaRPr>
            </a:p>
          </p:txBody>
        </p:sp>
      </p:grpSp>
      <p:pic>
        <p:nvPicPr>
          <p:cNvPr id="23" name="Picture 22">
            <a:extLst>
              <a:ext uri="{FF2B5EF4-FFF2-40B4-BE49-F238E27FC236}">
                <a16:creationId xmlns:a16="http://schemas.microsoft.com/office/drawing/2014/main" id="{E56CBD00-C33D-468A-0BE4-1E0645B34D80}"/>
              </a:ext>
            </a:extLst>
          </p:cNvPr>
          <p:cNvPicPr>
            <a:picLocks noChangeAspect="1"/>
          </p:cNvPicPr>
          <p:nvPr/>
        </p:nvPicPr>
        <p:blipFill>
          <a:blip r:embed="rId5"/>
          <a:stretch>
            <a:fillRect/>
          </a:stretch>
        </p:blipFill>
        <p:spPr>
          <a:xfrm>
            <a:off x="6034738" y="2109115"/>
            <a:ext cx="1900702" cy="1857008"/>
          </a:xfrm>
          <a:prstGeom prst="rect">
            <a:avLst/>
          </a:prstGeom>
        </p:spPr>
      </p:pic>
      <p:sp>
        <p:nvSpPr>
          <p:cNvPr id="24" name="TextBox 23">
            <a:extLst>
              <a:ext uri="{FF2B5EF4-FFF2-40B4-BE49-F238E27FC236}">
                <a16:creationId xmlns:a16="http://schemas.microsoft.com/office/drawing/2014/main" id="{DD2DD135-1FA5-3209-26FE-1258A410FB69}"/>
              </a:ext>
            </a:extLst>
          </p:cNvPr>
          <p:cNvSpPr txBox="1"/>
          <p:nvPr/>
        </p:nvSpPr>
        <p:spPr>
          <a:xfrm>
            <a:off x="5772060" y="3862761"/>
            <a:ext cx="2768455" cy="707886"/>
          </a:xfrm>
          <a:prstGeom prst="rect">
            <a:avLst/>
          </a:prstGeom>
          <a:noFill/>
        </p:spPr>
        <p:txBody>
          <a:bodyPr wrap="square" rtlCol="0" anchor="ctr">
            <a:spAutoFit/>
          </a:bodyPr>
          <a:lstStyle/>
          <a:p>
            <a:pPr algn="ctr"/>
            <a:endParaRPr lang="az-Latn-AZ" sz="2000" b="1" dirty="0">
              <a:solidFill>
                <a:schemeClr val="bg1"/>
              </a:solidFill>
              <a:latin typeface="Poppins" panose="00000500000000000000" pitchFamily="2" charset="0"/>
              <a:cs typeface="Poppins" panose="00000500000000000000" pitchFamily="2" charset="0"/>
            </a:endParaRPr>
          </a:p>
          <a:p>
            <a:pPr algn="ctr"/>
            <a:r>
              <a:rPr lang="en-US" sz="2000" b="1" dirty="0">
                <a:solidFill>
                  <a:schemeClr val="bg1"/>
                </a:solidFill>
                <a:latin typeface="Poppins" panose="00000500000000000000" pitchFamily="2" charset="0"/>
                <a:cs typeface="Poppins" panose="00000500000000000000" pitchFamily="2" charset="0"/>
              </a:rPr>
              <a:t>P</a:t>
            </a:r>
            <a:r>
              <a:rPr lang="az-Latn-AZ" sz="2000" b="1" dirty="0">
                <a:solidFill>
                  <a:schemeClr val="bg1"/>
                </a:solidFill>
                <a:latin typeface="Poppins" panose="00000500000000000000" pitchFamily="2" charset="0"/>
                <a:cs typeface="Poppins" panose="00000500000000000000" pitchFamily="2" charset="0"/>
              </a:rPr>
              <a:t>rofession</a:t>
            </a:r>
            <a:r>
              <a:rPr lang="en-US" sz="2000" b="1" dirty="0">
                <a:solidFill>
                  <a:schemeClr val="bg1"/>
                </a:solidFill>
                <a:latin typeface="Poppins" panose="00000500000000000000" pitchFamily="2" charset="0"/>
                <a:cs typeface="Poppins" panose="00000500000000000000" pitchFamily="2" charset="0"/>
              </a:rPr>
              <a:t> Map</a:t>
            </a:r>
          </a:p>
        </p:txBody>
      </p:sp>
      <p:sp>
        <p:nvSpPr>
          <p:cNvPr id="25" name="TextBox 24">
            <a:extLst>
              <a:ext uri="{FF2B5EF4-FFF2-40B4-BE49-F238E27FC236}">
                <a16:creationId xmlns:a16="http://schemas.microsoft.com/office/drawing/2014/main" id="{67F65371-32D7-D81C-6876-A966091F5C91}"/>
              </a:ext>
            </a:extLst>
          </p:cNvPr>
          <p:cNvSpPr txBox="1"/>
          <p:nvPr/>
        </p:nvSpPr>
        <p:spPr>
          <a:xfrm>
            <a:off x="5875909" y="4715751"/>
            <a:ext cx="2865906" cy="2092881"/>
          </a:xfrm>
          <a:prstGeom prst="rect">
            <a:avLst/>
          </a:prstGeom>
          <a:noFill/>
        </p:spPr>
        <p:txBody>
          <a:bodyPr wrap="square" rtlCol="0">
            <a:spAutoFit/>
          </a:bodyPr>
          <a:lstStyle/>
          <a:p>
            <a:pPr algn="just"/>
            <a:r>
              <a:rPr lang="en-US" altLang="en-US" sz="1400" dirty="0">
                <a:solidFill>
                  <a:schemeClr val="bg1"/>
                </a:solidFill>
                <a:latin typeface="Poppins" panose="00000500000000000000" pitchFamily="2" charset="0"/>
                <a:cs typeface="Poppins" panose="00000500000000000000" pitchFamily="2" charset="0"/>
              </a:rPr>
              <a:t>A platform that integrate</a:t>
            </a:r>
            <a:r>
              <a:rPr lang="az-Latn-AZ" altLang="en-US" sz="1400" dirty="0">
                <a:solidFill>
                  <a:schemeClr val="bg1"/>
                </a:solidFill>
                <a:latin typeface="Poppins" panose="00000500000000000000" pitchFamily="2" charset="0"/>
                <a:cs typeface="Poppins" panose="00000500000000000000" pitchFamily="2" charset="0"/>
              </a:rPr>
              <a:t>s</a:t>
            </a:r>
            <a:r>
              <a:rPr lang="en-US" altLang="en-US" sz="1400" dirty="0">
                <a:solidFill>
                  <a:schemeClr val="bg1"/>
                </a:solidFill>
                <a:latin typeface="Poppins" panose="00000500000000000000" pitchFamily="2" charset="0"/>
                <a:cs typeface="Poppins" panose="00000500000000000000" pitchFamily="2" charset="0"/>
              </a:rPr>
              <a:t> key facts and development opportunities </a:t>
            </a:r>
            <a:r>
              <a:rPr lang="az-Latn-AZ" altLang="en-US" sz="1400" dirty="0">
                <a:solidFill>
                  <a:schemeClr val="bg1"/>
                </a:solidFill>
                <a:latin typeface="Poppins" panose="00000500000000000000" pitchFamily="2" charset="0"/>
                <a:cs typeface="Poppins" panose="00000500000000000000" pitchFamily="2" charset="0"/>
              </a:rPr>
              <a:t>on </a:t>
            </a:r>
            <a:r>
              <a:rPr lang="en-US" altLang="en-US" sz="1400" dirty="0">
                <a:solidFill>
                  <a:schemeClr val="bg1"/>
                </a:solidFill>
                <a:latin typeface="Poppins" panose="00000500000000000000" pitchFamily="2" charset="0"/>
                <a:cs typeface="Poppins" panose="00000500000000000000" pitchFamily="2" charset="0"/>
              </a:rPr>
              <a:t>professions and help</a:t>
            </a:r>
            <a:r>
              <a:rPr lang="az-Latn-AZ" altLang="en-US" sz="1400" dirty="0">
                <a:solidFill>
                  <a:schemeClr val="bg1"/>
                </a:solidFill>
                <a:latin typeface="Poppins" panose="00000500000000000000" pitchFamily="2" charset="0"/>
                <a:cs typeface="Poppins" panose="00000500000000000000" pitchFamily="2" charset="0"/>
              </a:rPr>
              <a:t>s</a:t>
            </a:r>
            <a:r>
              <a:rPr lang="en-US" altLang="en-US" sz="1400" dirty="0">
                <a:solidFill>
                  <a:schemeClr val="bg1"/>
                </a:solidFill>
                <a:latin typeface="Poppins" panose="00000500000000000000" pitchFamily="2" charset="0"/>
                <a:cs typeface="Poppins" panose="00000500000000000000" pitchFamily="2" charset="0"/>
              </a:rPr>
              <a:t> individuals make more complete and correct decisions about their career choices and development directions</a:t>
            </a:r>
            <a:r>
              <a:rPr lang="az-Latn-AZ" altLang="en-US" sz="1400" dirty="0">
                <a:solidFill>
                  <a:schemeClr val="bg1"/>
                </a:solidFill>
                <a:latin typeface="Poppins" panose="00000500000000000000" pitchFamily="2" charset="0"/>
                <a:cs typeface="Poppins" panose="00000500000000000000" pitchFamily="2" charset="0"/>
              </a:rPr>
              <a:t>. </a:t>
            </a:r>
          </a:p>
          <a:p>
            <a:endParaRPr lang="en-US" dirty="0"/>
          </a:p>
        </p:txBody>
      </p:sp>
      <p:pic>
        <p:nvPicPr>
          <p:cNvPr id="2" name="Picture 1">
            <a:extLst>
              <a:ext uri="{FF2B5EF4-FFF2-40B4-BE49-F238E27FC236}">
                <a16:creationId xmlns:a16="http://schemas.microsoft.com/office/drawing/2014/main" id="{9114509F-1E15-2BC4-8C13-23935325AFFD}"/>
              </a:ext>
            </a:extLst>
          </p:cNvPr>
          <p:cNvPicPr>
            <a:picLocks noChangeAspect="1"/>
          </p:cNvPicPr>
          <p:nvPr/>
        </p:nvPicPr>
        <p:blipFill>
          <a:blip r:embed="rId6">
            <a:alphaModFix amt="50000"/>
          </a:blip>
          <a:stretch>
            <a:fillRect/>
          </a:stretch>
        </p:blipFill>
        <p:spPr>
          <a:xfrm>
            <a:off x="10062864" y="794489"/>
            <a:ext cx="5462784" cy="5712319"/>
          </a:xfrm>
          <a:prstGeom prst="rect">
            <a:avLst/>
          </a:prstGeom>
        </p:spPr>
      </p:pic>
      <p:pic>
        <p:nvPicPr>
          <p:cNvPr id="15" name="Picture 14" descr="A black background with white text&#10;&#10;Description automatically generated">
            <a:extLst>
              <a:ext uri="{FF2B5EF4-FFF2-40B4-BE49-F238E27FC236}">
                <a16:creationId xmlns:a16="http://schemas.microsoft.com/office/drawing/2014/main" id="{2EE8114E-95B4-4F42-807F-4FA499DF9F26}"/>
              </a:ext>
            </a:extLst>
          </p:cNvPr>
          <p:cNvPicPr>
            <a:picLocks noChangeAspect="1"/>
          </p:cNvPicPr>
          <p:nvPr/>
        </p:nvPicPr>
        <p:blipFill>
          <a:blip r:embed="rId7"/>
          <a:stretch>
            <a:fillRect/>
          </a:stretch>
        </p:blipFill>
        <p:spPr>
          <a:xfrm>
            <a:off x="-199025" y="-40197"/>
            <a:ext cx="4994584" cy="1082091"/>
          </a:xfrm>
          <a:prstGeom prst="rect">
            <a:avLst/>
          </a:prstGeom>
        </p:spPr>
      </p:pic>
      <p:grpSp>
        <p:nvGrpSpPr>
          <p:cNvPr id="3" name="Group 2">
            <a:extLst>
              <a:ext uri="{FF2B5EF4-FFF2-40B4-BE49-F238E27FC236}">
                <a16:creationId xmlns:a16="http://schemas.microsoft.com/office/drawing/2014/main" id="{3DA342FE-8634-ECD9-513C-CBD6AF7A625F}"/>
              </a:ext>
            </a:extLst>
          </p:cNvPr>
          <p:cNvGrpSpPr/>
          <p:nvPr/>
        </p:nvGrpSpPr>
        <p:grpSpPr>
          <a:xfrm>
            <a:off x="8877994" y="2081034"/>
            <a:ext cx="3208381" cy="3894525"/>
            <a:chOff x="7989754" y="1855841"/>
            <a:chExt cx="3834841" cy="4637855"/>
          </a:xfrm>
        </p:grpSpPr>
        <p:pic>
          <p:nvPicPr>
            <p:cNvPr id="4" name="Picture 3" descr="A blue and white logo">
              <a:extLst>
                <a:ext uri="{FF2B5EF4-FFF2-40B4-BE49-F238E27FC236}">
                  <a16:creationId xmlns:a16="http://schemas.microsoft.com/office/drawing/2014/main" id="{A4422C3E-09E1-F45D-5221-82791E4D1FC8}"/>
                </a:ext>
              </a:extLst>
            </p:cNvPr>
            <p:cNvPicPr>
              <a:picLocks noChangeAspect="1"/>
            </p:cNvPicPr>
            <p:nvPr/>
          </p:nvPicPr>
          <p:blipFill>
            <a:blip r:embed="rId3"/>
            <a:stretch>
              <a:fillRect/>
            </a:stretch>
          </p:blipFill>
          <p:spPr>
            <a:xfrm>
              <a:off x="8534372" y="1855841"/>
              <a:ext cx="2316361" cy="2316360"/>
            </a:xfrm>
            <a:prstGeom prst="rect">
              <a:avLst/>
            </a:prstGeom>
          </p:spPr>
        </p:pic>
        <p:sp>
          <p:nvSpPr>
            <p:cNvPr id="5" name="TextBox 4">
              <a:extLst>
                <a:ext uri="{FF2B5EF4-FFF2-40B4-BE49-F238E27FC236}">
                  <a16:creationId xmlns:a16="http://schemas.microsoft.com/office/drawing/2014/main" id="{F92D5548-B653-7E38-069E-FEF396F75D82}"/>
                </a:ext>
              </a:extLst>
            </p:cNvPr>
            <p:cNvSpPr txBox="1"/>
            <p:nvPr/>
          </p:nvSpPr>
          <p:spPr>
            <a:xfrm>
              <a:off x="7989754" y="4404530"/>
              <a:ext cx="3834841" cy="2089166"/>
            </a:xfrm>
            <a:prstGeom prst="rect">
              <a:avLst/>
            </a:prstGeom>
            <a:noFill/>
          </p:spPr>
          <p:txBody>
            <a:bodyPr wrap="square" rtlCol="0" anchor="ctr">
              <a:spAutoFit/>
            </a:bodyPr>
            <a:lstStyle/>
            <a:p>
              <a:pPr algn="ctr"/>
              <a:r>
                <a:rPr lang="en-US" sz="2000" b="1" dirty="0">
                  <a:solidFill>
                    <a:schemeClr val="bg1"/>
                  </a:solidFill>
                  <a:latin typeface="Poppins" panose="00000500000000000000" pitchFamily="2" charset="0"/>
                  <a:cs typeface="Poppins" panose="00000500000000000000" pitchFamily="2" charset="0"/>
                </a:rPr>
                <a:t>“Work Values” tool</a:t>
              </a:r>
            </a:p>
            <a:p>
              <a:pPr algn="just"/>
              <a:endParaRPr lang="en-US" b="1" dirty="0">
                <a:solidFill>
                  <a:schemeClr val="bg1"/>
                </a:solidFill>
                <a:latin typeface="Poppins" panose="00000500000000000000" pitchFamily="2" charset="0"/>
                <a:cs typeface="Poppins" panose="00000500000000000000" pitchFamily="2" charset="0"/>
              </a:endParaRPr>
            </a:p>
            <a:p>
              <a:pPr algn="just"/>
              <a:r>
                <a:rPr lang="en-US" sz="1400" dirty="0">
                  <a:solidFill>
                    <a:schemeClr val="bg1"/>
                  </a:solidFill>
                  <a:latin typeface="Poppins" panose="00000500000000000000" pitchFamily="2" charset="0"/>
                  <a:cs typeface="Poppins" panose="00000500000000000000" pitchFamily="2" charset="0"/>
                </a:rPr>
                <a:t>The platform consists of formal and informal tests, surveys, and other self-service tools specialized for the specific needs of citizens. </a:t>
              </a:r>
            </a:p>
          </p:txBody>
        </p:sp>
      </p:grpSp>
      <p:pic>
        <p:nvPicPr>
          <p:cNvPr id="7" name="Graphic 6" descr="Briefcase with solid fill">
            <a:extLst>
              <a:ext uri="{FF2B5EF4-FFF2-40B4-BE49-F238E27FC236}">
                <a16:creationId xmlns:a16="http://schemas.microsoft.com/office/drawing/2014/main" id="{2BD5B317-A132-0FB8-9652-BBE0E2C0BF9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788938" y="2401630"/>
            <a:ext cx="1027370" cy="1027370"/>
          </a:xfrm>
          <a:prstGeom prst="rect">
            <a:avLst/>
          </a:prstGeom>
        </p:spPr>
      </p:pic>
    </p:spTree>
    <p:extLst>
      <p:ext uri="{BB962C8B-B14F-4D97-AF65-F5344CB8AC3E}">
        <p14:creationId xmlns:p14="http://schemas.microsoft.com/office/powerpoint/2010/main" val="201665174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p:tgtEl>
                                          <p:spTgt spid="16"/>
                                        </p:tgtEl>
                                        <p:attrNameLst>
                                          <p:attrName>ppt_y</p:attrName>
                                        </p:attrNameLst>
                                      </p:cBhvr>
                                      <p:tavLst>
                                        <p:tav tm="0">
                                          <p:val>
                                            <p:strVal val="#ppt_y+#ppt_h*1.125000"/>
                                          </p:val>
                                        </p:tav>
                                        <p:tav tm="100000">
                                          <p:val>
                                            <p:strVal val="#ppt_y"/>
                                          </p:val>
                                        </p:tav>
                                      </p:tavLst>
                                    </p:anim>
                                    <p:animEffect transition="in" filter="wipe(up)">
                                      <p:cBhvr>
                                        <p:cTn id="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A4444-061F-F3B9-8808-243F824CC09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04889BC8-4553-CD9A-1C46-5A8E5B8647DF}"/>
              </a:ext>
            </a:extLst>
          </p:cNvPr>
          <p:cNvPicPr>
            <a:picLocks noChangeAspect="1"/>
          </p:cNvPicPr>
          <p:nvPr/>
        </p:nvPicPr>
        <p:blipFill>
          <a:blip r:embed="rId2">
            <a:alphaModFix amt="50000"/>
          </a:blip>
          <a:stretch>
            <a:fillRect/>
          </a:stretch>
        </p:blipFill>
        <p:spPr>
          <a:xfrm>
            <a:off x="10072106" y="970708"/>
            <a:ext cx="5462784" cy="5712319"/>
          </a:xfrm>
          <a:prstGeom prst="rect">
            <a:avLst/>
          </a:prstGeom>
        </p:spPr>
      </p:pic>
      <p:pic>
        <p:nvPicPr>
          <p:cNvPr id="5" name="Picture 4" descr="A black background with white text&#10;&#10;Description automatically generated">
            <a:extLst>
              <a:ext uri="{FF2B5EF4-FFF2-40B4-BE49-F238E27FC236}">
                <a16:creationId xmlns:a16="http://schemas.microsoft.com/office/drawing/2014/main" id="{B19F0C8D-D277-6819-B261-2BD8EE1F55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315" y="-92660"/>
            <a:ext cx="5598736" cy="1212983"/>
          </a:xfrm>
          <a:prstGeom prst="rect">
            <a:avLst/>
          </a:prstGeom>
        </p:spPr>
      </p:pic>
      <p:sp>
        <p:nvSpPr>
          <p:cNvPr id="2" name="TextBox 1">
            <a:extLst>
              <a:ext uri="{FF2B5EF4-FFF2-40B4-BE49-F238E27FC236}">
                <a16:creationId xmlns:a16="http://schemas.microsoft.com/office/drawing/2014/main" id="{4C64820F-7AD8-EE9A-8681-186A593FDB5C}"/>
              </a:ext>
            </a:extLst>
          </p:cNvPr>
          <p:cNvSpPr txBox="1"/>
          <p:nvPr/>
        </p:nvSpPr>
        <p:spPr>
          <a:xfrm>
            <a:off x="461639" y="1644812"/>
            <a:ext cx="5443548" cy="3993657"/>
          </a:xfrm>
          <a:prstGeom prst="rect">
            <a:avLst/>
          </a:prstGeom>
          <a:noFill/>
        </p:spPr>
        <p:txBody>
          <a:bodyPr wrap="square">
            <a:spAutoFit/>
          </a:bodyPr>
          <a:lstStyle/>
          <a:p>
            <a:pPr marR="0" lvl="0">
              <a:lnSpc>
                <a:spcPct val="115000"/>
              </a:lnSpc>
              <a:spcBef>
                <a:spcPts val="0"/>
              </a:spcBef>
              <a:spcAft>
                <a:spcPts val="800"/>
              </a:spcAft>
            </a:pPr>
            <a:r>
              <a:rPr lang="az-Latn-AZ" sz="2400" b="1" dirty="0">
                <a:solidFill>
                  <a:schemeClr val="bg1"/>
                </a:solidFill>
                <a:latin typeface="Poppins" panose="00000500000000000000" pitchFamily="2" charset="0"/>
                <a:cs typeface="Poppins" panose="00000500000000000000" pitchFamily="2" charset="0"/>
              </a:rPr>
              <a:t>Workforce Index</a:t>
            </a:r>
          </a:p>
          <a:p>
            <a:pPr marR="0" lvl="0" algn="just">
              <a:lnSpc>
                <a:spcPct val="115000"/>
              </a:lnSpc>
              <a:spcBef>
                <a:spcPts val="0"/>
              </a:spcBef>
              <a:spcAft>
                <a:spcPts val="800"/>
              </a:spcAft>
            </a:pPr>
            <a:endParaRPr lang="en-US" sz="2000" b="1" dirty="0">
              <a:solidFill>
                <a:schemeClr val="bg1"/>
              </a:solidFill>
              <a:latin typeface="Poppins" panose="00000500000000000000" pitchFamily="2" charset="0"/>
              <a:cs typeface="Poppins" panose="00000500000000000000" pitchFamily="2" charset="0"/>
            </a:endParaRPr>
          </a:p>
          <a:p>
            <a:pPr marR="0" lvl="0" algn="just">
              <a:lnSpc>
                <a:spcPct val="115000"/>
              </a:lnSpc>
              <a:spcBef>
                <a:spcPts val="0"/>
              </a:spcBef>
              <a:spcAft>
                <a:spcPts val="800"/>
              </a:spcAft>
            </a:pPr>
            <a:r>
              <a:rPr lang="en-US" sz="2000" dirty="0">
                <a:solidFill>
                  <a:schemeClr val="bg1"/>
                </a:solidFill>
                <a:latin typeface="Poppins" panose="00000500000000000000" pitchFamily="50" charset="0"/>
                <a:cs typeface="Poppins" panose="00000500000000000000" pitchFamily="50" charset="0"/>
              </a:rPr>
              <a:t>The Workforce Index is a development initiative that measures students’ readiness for the labor market and assesses their competencies. </a:t>
            </a:r>
            <a:endParaRPr lang="az-Latn-AZ" sz="2000" dirty="0">
              <a:solidFill>
                <a:schemeClr val="bg1"/>
              </a:solidFill>
              <a:latin typeface="Poppins" panose="00000500000000000000" pitchFamily="50" charset="0"/>
              <a:cs typeface="Poppins" panose="00000500000000000000" pitchFamily="50" charset="0"/>
            </a:endParaRPr>
          </a:p>
          <a:p>
            <a:pPr marR="0" lvl="0" algn="just">
              <a:lnSpc>
                <a:spcPct val="115000"/>
              </a:lnSpc>
              <a:spcBef>
                <a:spcPts val="0"/>
              </a:spcBef>
              <a:spcAft>
                <a:spcPts val="800"/>
              </a:spcAft>
            </a:pPr>
            <a:r>
              <a:rPr lang="en-US" sz="2000" dirty="0">
                <a:solidFill>
                  <a:schemeClr val="bg1"/>
                </a:solidFill>
                <a:latin typeface="Poppins" panose="00000500000000000000" pitchFamily="50" charset="0"/>
                <a:cs typeface="Poppins" panose="00000500000000000000" pitchFamily="50" charset="0"/>
              </a:rPr>
              <a:t>In cooperation with the Agency and career centers</a:t>
            </a:r>
            <a:r>
              <a:rPr lang="az-Latn-AZ" sz="2000" dirty="0">
                <a:solidFill>
                  <a:schemeClr val="bg1"/>
                </a:solidFill>
                <a:latin typeface="Poppins" panose="00000500000000000000" pitchFamily="50" charset="0"/>
                <a:cs typeface="Poppins" panose="00000500000000000000" pitchFamily="50" charset="0"/>
              </a:rPr>
              <a:t> of the HEIs </a:t>
            </a:r>
            <a:r>
              <a:rPr lang="en-US" sz="2000" dirty="0">
                <a:solidFill>
                  <a:schemeClr val="bg1"/>
                </a:solidFill>
                <a:latin typeface="Poppins" panose="00000500000000000000" pitchFamily="50" charset="0"/>
                <a:cs typeface="Poppins" panose="00000500000000000000" pitchFamily="50" charset="0"/>
              </a:rPr>
              <a:t>, it evaluates students and provides development recommendations based on the results.</a:t>
            </a:r>
          </a:p>
        </p:txBody>
      </p:sp>
      <p:grpSp>
        <p:nvGrpSpPr>
          <p:cNvPr id="7" name="Google Shape;143;p16">
            <a:extLst>
              <a:ext uri="{FF2B5EF4-FFF2-40B4-BE49-F238E27FC236}">
                <a16:creationId xmlns:a16="http://schemas.microsoft.com/office/drawing/2014/main" id="{3DF96C38-D3C6-C2F4-CAF9-D6041B6657F4}"/>
              </a:ext>
            </a:extLst>
          </p:cNvPr>
          <p:cNvGrpSpPr/>
          <p:nvPr/>
        </p:nvGrpSpPr>
        <p:grpSpPr>
          <a:xfrm>
            <a:off x="8178995" y="1937481"/>
            <a:ext cx="3652800" cy="3700988"/>
            <a:chOff x="4827775" y="1049000"/>
            <a:chExt cx="3652800" cy="3700988"/>
          </a:xfrm>
        </p:grpSpPr>
        <p:pic>
          <p:nvPicPr>
            <p:cNvPr id="8" name="Google Shape;144;p16">
              <a:extLst>
                <a:ext uri="{FF2B5EF4-FFF2-40B4-BE49-F238E27FC236}">
                  <a16:creationId xmlns:a16="http://schemas.microsoft.com/office/drawing/2014/main" id="{4B0DC746-162A-8F8E-2AAC-A4AD3FBF59A7}"/>
                </a:ext>
              </a:extLst>
            </p:cNvPr>
            <p:cNvPicPr preferRelativeResize="0"/>
            <p:nvPr/>
          </p:nvPicPr>
          <p:blipFill rotWithShape="1">
            <a:blip r:embed="rId4">
              <a:alphaModFix/>
            </a:blip>
            <a:srcRect l="19369" r="24241"/>
            <a:stretch/>
          </p:blipFill>
          <p:spPr>
            <a:xfrm>
              <a:off x="4827775" y="1049000"/>
              <a:ext cx="3652800" cy="3700800"/>
            </a:xfrm>
            <a:prstGeom prst="roundRect">
              <a:avLst>
                <a:gd name="adj" fmla="val 16667"/>
              </a:avLst>
            </a:prstGeom>
            <a:noFill/>
            <a:ln w="19050" cap="flat" cmpd="sng">
              <a:solidFill>
                <a:schemeClr val="bg2"/>
              </a:solidFill>
              <a:prstDash val="solid"/>
              <a:round/>
              <a:headEnd type="none" w="sm" len="sm"/>
              <a:tailEnd type="none" w="sm" len="sm"/>
            </a:ln>
          </p:spPr>
        </p:pic>
        <p:sp>
          <p:nvSpPr>
            <p:cNvPr id="9" name="Google Shape;145;p16">
              <a:extLst>
                <a:ext uri="{FF2B5EF4-FFF2-40B4-BE49-F238E27FC236}">
                  <a16:creationId xmlns:a16="http://schemas.microsoft.com/office/drawing/2014/main" id="{8715DE44-79DB-F6E0-82CA-901BA02E0D71}"/>
                </a:ext>
              </a:extLst>
            </p:cNvPr>
            <p:cNvSpPr/>
            <p:nvPr/>
          </p:nvSpPr>
          <p:spPr>
            <a:xfrm>
              <a:off x="4827775" y="1049188"/>
              <a:ext cx="3652800" cy="3700800"/>
            </a:xfrm>
            <a:prstGeom prst="roundRect">
              <a:avLst>
                <a:gd name="adj" fmla="val 16667"/>
              </a:avLst>
            </a:prstGeom>
            <a:solidFill>
              <a:srgbClr val="00467A">
                <a:alpha val="29803"/>
              </a:srgbClr>
            </a:solidFill>
            <a:ln>
              <a:solidFill>
                <a:schemeClr val="bg2"/>
              </a:solid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ontserrat Light"/>
                <a:ea typeface="Montserrat Light"/>
                <a:cs typeface="Montserrat Light"/>
                <a:sym typeface="Montserrat Light"/>
              </a:endParaRPr>
            </a:p>
          </p:txBody>
        </p:sp>
      </p:grpSp>
    </p:spTree>
    <p:extLst>
      <p:ext uri="{BB962C8B-B14F-4D97-AF65-F5344CB8AC3E}">
        <p14:creationId xmlns:p14="http://schemas.microsoft.com/office/powerpoint/2010/main" val="142871590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F5C7A-4457-D01F-8DE6-DA010F423C9A}"/>
            </a:ext>
          </a:extLst>
        </p:cNvPr>
        <p:cNvGrpSpPr/>
        <p:nvPr/>
      </p:nvGrpSpPr>
      <p:grpSpPr>
        <a:xfrm>
          <a:off x="0" y="0"/>
          <a:ext cx="0" cy="0"/>
          <a:chOff x="0" y="0"/>
          <a:chExt cx="0" cy="0"/>
        </a:xfrm>
      </p:grpSpPr>
      <p:sp>
        <p:nvSpPr>
          <p:cNvPr id="25" name="TextBox 25">
            <a:extLst>
              <a:ext uri="{FF2B5EF4-FFF2-40B4-BE49-F238E27FC236}">
                <a16:creationId xmlns:a16="http://schemas.microsoft.com/office/drawing/2014/main" id="{09D90E57-D0E7-7BB7-177B-933B9F4CF1D7}"/>
              </a:ext>
            </a:extLst>
          </p:cNvPr>
          <p:cNvSpPr txBox="1"/>
          <p:nvPr/>
        </p:nvSpPr>
        <p:spPr>
          <a:xfrm>
            <a:off x="2589291" y="460023"/>
            <a:ext cx="6826817" cy="472181"/>
          </a:xfrm>
          <a:prstGeom prst="rect">
            <a:avLst/>
          </a:prstGeom>
        </p:spPr>
        <p:txBody>
          <a:bodyPr wrap="square" lIns="0" tIns="0" rIns="0" bIns="0" rtlCol="0" anchor="t">
            <a:spAutoFit/>
          </a:bodyPr>
          <a:lstStyle/>
          <a:p>
            <a:pPr lvl="0" algn="ctr">
              <a:lnSpc>
                <a:spcPct val="115000"/>
              </a:lnSpc>
              <a:spcAft>
                <a:spcPts val="800"/>
              </a:spcAft>
            </a:pPr>
            <a:r>
              <a:rPr lang="en-US" sz="2800" b="1" dirty="0">
                <a:solidFill>
                  <a:schemeClr val="bg1"/>
                </a:solidFill>
                <a:latin typeface="Poppins" panose="00000500000000000000" pitchFamily="2" charset="0"/>
                <a:cs typeface="Poppins" panose="00000500000000000000" pitchFamily="2" charset="0"/>
              </a:rPr>
              <a:t>Project Objectives</a:t>
            </a:r>
          </a:p>
        </p:txBody>
      </p:sp>
      <p:sp>
        <p:nvSpPr>
          <p:cNvPr id="34" name="TextBox 6">
            <a:extLst>
              <a:ext uri="{FF2B5EF4-FFF2-40B4-BE49-F238E27FC236}">
                <a16:creationId xmlns:a16="http://schemas.microsoft.com/office/drawing/2014/main" id="{EB6B9845-74F7-F916-8D19-E095121BE2A5}"/>
              </a:ext>
            </a:extLst>
          </p:cNvPr>
          <p:cNvSpPr txBox="1"/>
          <p:nvPr/>
        </p:nvSpPr>
        <p:spPr>
          <a:xfrm>
            <a:off x="4404529" y="5248525"/>
            <a:ext cx="7467600" cy="599835"/>
          </a:xfrm>
          <a:prstGeom prst="rect">
            <a:avLst/>
          </a:prstGeom>
        </p:spPr>
        <p:txBody>
          <a:bodyPr lIns="33867" tIns="33867" rIns="33867" bIns="33867" rtlCol="0" anchor="ctr"/>
          <a:lstStyle/>
          <a:p>
            <a:pPr algn="ctr">
              <a:lnSpc>
                <a:spcPts val="1329"/>
              </a:lnSpc>
            </a:pPr>
            <a:endParaRPr sz="1200">
              <a:solidFill>
                <a:schemeClr val="bg1"/>
              </a:solidFill>
            </a:endParaRPr>
          </a:p>
        </p:txBody>
      </p:sp>
      <p:grpSp>
        <p:nvGrpSpPr>
          <p:cNvPr id="44" name="Google Shape;197;p18">
            <a:extLst>
              <a:ext uri="{FF2B5EF4-FFF2-40B4-BE49-F238E27FC236}">
                <a16:creationId xmlns:a16="http://schemas.microsoft.com/office/drawing/2014/main" id="{7E7E9CB6-B360-67CA-CDC1-F7D8A4404F43}"/>
              </a:ext>
            </a:extLst>
          </p:cNvPr>
          <p:cNvGrpSpPr/>
          <p:nvPr/>
        </p:nvGrpSpPr>
        <p:grpSpPr>
          <a:xfrm>
            <a:off x="1066800" y="1081016"/>
            <a:ext cx="10230800" cy="1418851"/>
            <a:chOff x="800100" y="919489"/>
            <a:chExt cx="7673100" cy="900972"/>
          </a:xfrm>
        </p:grpSpPr>
        <p:sp>
          <p:nvSpPr>
            <p:cNvPr id="45" name="Google Shape;198;p18">
              <a:extLst>
                <a:ext uri="{FF2B5EF4-FFF2-40B4-BE49-F238E27FC236}">
                  <a16:creationId xmlns:a16="http://schemas.microsoft.com/office/drawing/2014/main" id="{EEB8A7B6-0C83-8466-7AD2-BC0B466E715A}"/>
                </a:ext>
              </a:extLst>
            </p:cNvPr>
            <p:cNvSpPr/>
            <p:nvPr/>
          </p:nvSpPr>
          <p:spPr>
            <a:xfrm>
              <a:off x="800100" y="924061"/>
              <a:ext cx="7673100" cy="896400"/>
            </a:xfrm>
            <a:prstGeom prst="roundRect">
              <a:avLst>
                <a:gd name="adj" fmla="val 16667"/>
              </a:avLst>
            </a:prstGeom>
            <a:solidFill>
              <a:srgbClr val="0F50F6">
                <a:alpha val="4705"/>
              </a:srgbClr>
            </a:solidFill>
            <a:ln>
              <a:noFill/>
            </a:ln>
          </p:spPr>
          <p:txBody>
            <a:bodyPr spcFirstLastPara="1" wrap="square" lIns="121900" tIns="121900" rIns="121900" bIns="121900" anchor="ctr" anchorCtr="0">
              <a:noAutofit/>
            </a:bodyPr>
            <a:lstStyle/>
            <a:p>
              <a:pPr algn="just">
                <a:buClr>
                  <a:srgbClr val="000000"/>
                </a:buClr>
                <a:buSzPts val="1400"/>
              </a:pPr>
              <a:endParaRPr sz="1867">
                <a:solidFill>
                  <a:schemeClr val="bg1"/>
                </a:solidFill>
                <a:latin typeface="Roboto"/>
                <a:ea typeface="Roboto"/>
                <a:cs typeface="Roboto"/>
                <a:sym typeface="Roboto"/>
              </a:endParaRPr>
            </a:p>
          </p:txBody>
        </p:sp>
        <p:sp>
          <p:nvSpPr>
            <p:cNvPr id="46" name="Google Shape;199;p18">
              <a:extLst>
                <a:ext uri="{FF2B5EF4-FFF2-40B4-BE49-F238E27FC236}">
                  <a16:creationId xmlns:a16="http://schemas.microsoft.com/office/drawing/2014/main" id="{57F9DAE7-708C-C08A-A5BB-D50D7F3518D1}"/>
                </a:ext>
              </a:extLst>
            </p:cNvPr>
            <p:cNvSpPr/>
            <p:nvPr/>
          </p:nvSpPr>
          <p:spPr>
            <a:xfrm>
              <a:off x="842359" y="978182"/>
              <a:ext cx="549600" cy="788400"/>
            </a:xfrm>
            <a:prstGeom prst="roundRect">
              <a:avLst>
                <a:gd name="adj" fmla="val 16667"/>
              </a:avLst>
            </a:prstGeom>
            <a:solidFill>
              <a:schemeClr val="accent2"/>
            </a:solidFill>
            <a:ln>
              <a:noFill/>
            </a:ln>
          </p:spPr>
          <p:txBody>
            <a:bodyPr spcFirstLastPara="1" wrap="square" lIns="121900" tIns="121900" rIns="121900" bIns="121900" anchor="ctr" anchorCtr="0">
              <a:noAutofit/>
            </a:bodyPr>
            <a:lstStyle/>
            <a:p>
              <a:pPr algn="just">
                <a:buClr>
                  <a:srgbClr val="000000"/>
                </a:buClr>
                <a:buSzPts val="1400"/>
              </a:pPr>
              <a:endParaRPr sz="1867">
                <a:solidFill>
                  <a:schemeClr val="bg1"/>
                </a:solidFill>
                <a:latin typeface="Roboto"/>
                <a:ea typeface="Roboto"/>
                <a:cs typeface="Roboto"/>
                <a:sym typeface="Roboto"/>
              </a:endParaRPr>
            </a:p>
          </p:txBody>
        </p:sp>
        <p:sp>
          <p:nvSpPr>
            <p:cNvPr id="47" name="Google Shape;200;p18">
              <a:extLst>
                <a:ext uri="{FF2B5EF4-FFF2-40B4-BE49-F238E27FC236}">
                  <a16:creationId xmlns:a16="http://schemas.microsoft.com/office/drawing/2014/main" id="{6F5C11AC-0DE9-17EE-6D98-D96772D05BDB}"/>
                </a:ext>
              </a:extLst>
            </p:cNvPr>
            <p:cNvSpPr txBox="1"/>
            <p:nvPr/>
          </p:nvSpPr>
          <p:spPr>
            <a:xfrm>
              <a:off x="842350" y="978176"/>
              <a:ext cx="549600" cy="788400"/>
            </a:xfrm>
            <a:prstGeom prst="rect">
              <a:avLst/>
            </a:prstGeom>
            <a:solidFill>
              <a:schemeClr val="tx2">
                <a:lumMod val="75000"/>
                <a:lumOff val="25000"/>
              </a:schemeClr>
            </a:solidFill>
            <a:ln/>
          </p:spPr>
          <p:style>
            <a:lnRef idx="3">
              <a:schemeClr val="lt1"/>
            </a:lnRef>
            <a:fillRef idx="1">
              <a:schemeClr val="accent1"/>
            </a:fillRef>
            <a:effectRef idx="1">
              <a:schemeClr val="accent1"/>
            </a:effectRef>
            <a:fontRef idx="minor">
              <a:schemeClr val="lt1"/>
            </a:fontRef>
          </p:style>
          <p:txBody>
            <a:bodyPr spcFirstLastPara="1" wrap="square" lIns="121900" tIns="121900" rIns="121900" bIns="121900" anchor="ctr" anchorCtr="0">
              <a:noAutofit/>
            </a:bodyPr>
            <a:lstStyle/>
            <a:p>
              <a:pPr algn="ctr">
                <a:lnSpc>
                  <a:spcPct val="115000"/>
                </a:lnSpc>
                <a:buClr>
                  <a:srgbClr val="000000"/>
                </a:buClr>
                <a:buSzPts val="2400"/>
              </a:pPr>
              <a:r>
                <a:rPr lang="en" sz="3200" b="1" dirty="0">
                  <a:solidFill>
                    <a:schemeClr val="bg1"/>
                  </a:solidFill>
                  <a:latin typeface="Roboto"/>
                  <a:ea typeface="Roboto"/>
                  <a:cs typeface="Roboto"/>
                  <a:sym typeface="Roboto"/>
                </a:rPr>
                <a:t>1</a:t>
              </a:r>
              <a:endParaRPr sz="3200" b="1" dirty="0">
                <a:solidFill>
                  <a:schemeClr val="bg1"/>
                </a:solidFill>
                <a:latin typeface="Roboto"/>
                <a:ea typeface="Roboto"/>
                <a:cs typeface="Roboto"/>
                <a:sym typeface="Roboto"/>
              </a:endParaRPr>
            </a:p>
          </p:txBody>
        </p:sp>
        <p:sp>
          <p:nvSpPr>
            <p:cNvPr id="48" name="Google Shape;201;p18">
              <a:extLst>
                <a:ext uri="{FF2B5EF4-FFF2-40B4-BE49-F238E27FC236}">
                  <a16:creationId xmlns:a16="http://schemas.microsoft.com/office/drawing/2014/main" id="{82C6DD48-8ECD-CD09-CADA-D76933F9DBAF}"/>
                </a:ext>
              </a:extLst>
            </p:cNvPr>
            <p:cNvSpPr txBox="1"/>
            <p:nvPr/>
          </p:nvSpPr>
          <p:spPr>
            <a:xfrm>
              <a:off x="1504550" y="919489"/>
              <a:ext cx="6830700" cy="896400"/>
            </a:xfrm>
            <a:prstGeom prst="rect">
              <a:avLst/>
            </a:prstGeom>
            <a:noFill/>
            <a:ln>
              <a:noFill/>
            </a:ln>
          </p:spPr>
          <p:txBody>
            <a:bodyPr spcFirstLastPara="1" wrap="square" lIns="121900" tIns="121900" rIns="121900" bIns="121900" anchor="ctr" anchorCtr="0">
              <a:noAutofit/>
            </a:bodyPr>
            <a:lstStyle/>
            <a:p>
              <a:pPr algn="just">
                <a:lnSpc>
                  <a:spcPct val="115000"/>
                </a:lnSpc>
                <a:buClr>
                  <a:srgbClr val="000000"/>
                </a:buClr>
                <a:buSzPts val="1200"/>
              </a:pPr>
              <a:r>
                <a:rPr lang="en-US" sz="1600" b="1" dirty="0">
                  <a:solidFill>
                    <a:schemeClr val="bg1"/>
                  </a:solidFill>
                  <a:latin typeface="Roboto"/>
                  <a:ea typeface="Roboto"/>
                  <a:cs typeface="Roboto"/>
                  <a:sym typeface="Roboto"/>
                </a:rPr>
                <a:t>Measuring non-academic activities</a:t>
              </a:r>
              <a:endParaRPr lang="az-Latn-AZ" sz="1600" b="1" dirty="0">
                <a:solidFill>
                  <a:schemeClr val="bg1"/>
                </a:solidFill>
                <a:latin typeface="Roboto"/>
                <a:ea typeface="Roboto"/>
                <a:cs typeface="Roboto"/>
                <a:sym typeface="Roboto"/>
              </a:endParaRPr>
            </a:p>
            <a:p>
              <a:pPr algn="just">
                <a:lnSpc>
                  <a:spcPct val="115000"/>
                </a:lnSpc>
                <a:buClr>
                  <a:srgbClr val="000000"/>
                </a:buClr>
                <a:buSzPts val="1200"/>
              </a:pPr>
              <a:r>
                <a:rPr lang="en-US" sz="1467" dirty="0">
                  <a:solidFill>
                    <a:schemeClr val="bg1"/>
                  </a:solidFill>
                  <a:latin typeface="Roboto"/>
                  <a:ea typeface="Roboto"/>
                  <a:cs typeface="Roboto"/>
                  <a:sym typeface="Roboto"/>
                </a:rPr>
                <a:t>Measuring students’ non-academic activities and establishing an alternative criterion that aligns with modern labor market requirements for employer decision-making</a:t>
              </a:r>
            </a:p>
          </p:txBody>
        </p:sp>
      </p:grpSp>
      <p:grpSp>
        <p:nvGrpSpPr>
          <p:cNvPr id="49" name="Google Shape;185;p18">
            <a:extLst>
              <a:ext uri="{FF2B5EF4-FFF2-40B4-BE49-F238E27FC236}">
                <a16:creationId xmlns:a16="http://schemas.microsoft.com/office/drawing/2014/main" id="{1510BC0F-63C5-E022-41B5-3C8F31D49A16}"/>
              </a:ext>
            </a:extLst>
          </p:cNvPr>
          <p:cNvGrpSpPr/>
          <p:nvPr/>
        </p:nvGrpSpPr>
        <p:grpSpPr>
          <a:xfrm>
            <a:off x="1066800" y="2641479"/>
            <a:ext cx="10230800" cy="1424071"/>
            <a:chOff x="807475" y="1916234"/>
            <a:chExt cx="7673100" cy="884516"/>
          </a:xfrm>
        </p:grpSpPr>
        <p:grpSp>
          <p:nvGrpSpPr>
            <p:cNvPr id="50" name="Google Shape;186;p18">
              <a:extLst>
                <a:ext uri="{FF2B5EF4-FFF2-40B4-BE49-F238E27FC236}">
                  <a16:creationId xmlns:a16="http://schemas.microsoft.com/office/drawing/2014/main" id="{AD606075-7A8F-74F1-6671-AD51EDE36045}"/>
                </a:ext>
              </a:extLst>
            </p:cNvPr>
            <p:cNvGrpSpPr/>
            <p:nvPr/>
          </p:nvGrpSpPr>
          <p:grpSpPr>
            <a:xfrm>
              <a:off x="807475" y="1916234"/>
              <a:ext cx="7673100" cy="876838"/>
              <a:chOff x="807600" y="1083175"/>
              <a:chExt cx="7673100" cy="602100"/>
            </a:xfrm>
          </p:grpSpPr>
          <p:sp>
            <p:nvSpPr>
              <p:cNvPr id="52" name="Google Shape;187;p18">
                <a:extLst>
                  <a:ext uri="{FF2B5EF4-FFF2-40B4-BE49-F238E27FC236}">
                    <a16:creationId xmlns:a16="http://schemas.microsoft.com/office/drawing/2014/main" id="{F7C93A2C-F44F-1CE7-7686-09796DDF9EFC}"/>
                  </a:ext>
                </a:extLst>
              </p:cNvPr>
              <p:cNvSpPr/>
              <p:nvPr/>
            </p:nvSpPr>
            <p:spPr>
              <a:xfrm>
                <a:off x="807600" y="1083175"/>
                <a:ext cx="7673100" cy="602100"/>
              </a:xfrm>
              <a:prstGeom prst="roundRect">
                <a:avLst>
                  <a:gd name="adj" fmla="val 16667"/>
                </a:avLst>
              </a:prstGeom>
              <a:solidFill>
                <a:srgbClr val="0F50F6">
                  <a:alpha val="4705"/>
                </a:srgbClr>
              </a:solidFill>
              <a:ln>
                <a:noFill/>
              </a:ln>
            </p:spPr>
            <p:txBody>
              <a:bodyPr spcFirstLastPara="1" wrap="square" lIns="121900" tIns="121900" rIns="121900" bIns="121900" anchor="ctr" anchorCtr="0">
                <a:noAutofit/>
              </a:bodyPr>
              <a:lstStyle/>
              <a:p>
                <a:pPr algn="ctr">
                  <a:buClr>
                    <a:srgbClr val="000000"/>
                  </a:buClr>
                  <a:buSzPts val="1400"/>
                </a:pPr>
                <a:endParaRPr sz="1867" dirty="0">
                  <a:solidFill>
                    <a:schemeClr val="bg1"/>
                  </a:solidFill>
                  <a:latin typeface="Roboto"/>
                  <a:ea typeface="Roboto"/>
                  <a:cs typeface="Roboto"/>
                  <a:sym typeface="Roboto"/>
                </a:endParaRPr>
              </a:p>
            </p:txBody>
          </p:sp>
          <p:sp>
            <p:nvSpPr>
              <p:cNvPr id="53" name="Google Shape;188;p18">
                <a:extLst>
                  <a:ext uri="{FF2B5EF4-FFF2-40B4-BE49-F238E27FC236}">
                    <a16:creationId xmlns:a16="http://schemas.microsoft.com/office/drawing/2014/main" id="{4E51EDF6-FA67-4BF7-4137-69B5E1D1913B}"/>
                  </a:ext>
                </a:extLst>
              </p:cNvPr>
              <p:cNvSpPr/>
              <p:nvPr/>
            </p:nvSpPr>
            <p:spPr>
              <a:xfrm>
                <a:off x="849859" y="1119522"/>
                <a:ext cx="549600" cy="529500"/>
              </a:xfrm>
              <a:prstGeom prst="roundRect">
                <a:avLst>
                  <a:gd name="adj" fmla="val 16667"/>
                </a:avLst>
              </a:prstGeom>
              <a:solidFill>
                <a:schemeClr val="accent2"/>
              </a:solidFill>
              <a:ln>
                <a:noFill/>
              </a:ln>
            </p:spPr>
            <p:txBody>
              <a:bodyPr spcFirstLastPara="1" wrap="square" lIns="121900" tIns="121900" rIns="121900" bIns="121900" anchor="ctr" anchorCtr="0">
                <a:noAutofit/>
              </a:bodyPr>
              <a:lstStyle/>
              <a:p>
                <a:pPr algn="ctr">
                  <a:buClr>
                    <a:srgbClr val="000000"/>
                  </a:buClr>
                  <a:buSzPts val="1400"/>
                </a:pPr>
                <a:endParaRPr sz="1867">
                  <a:solidFill>
                    <a:schemeClr val="bg1"/>
                  </a:solidFill>
                  <a:latin typeface="Roboto"/>
                  <a:ea typeface="Roboto"/>
                  <a:cs typeface="Roboto"/>
                  <a:sym typeface="Roboto"/>
                </a:endParaRPr>
              </a:p>
            </p:txBody>
          </p:sp>
          <p:sp>
            <p:nvSpPr>
              <p:cNvPr id="54" name="Google Shape;189;p18">
                <a:extLst>
                  <a:ext uri="{FF2B5EF4-FFF2-40B4-BE49-F238E27FC236}">
                    <a16:creationId xmlns:a16="http://schemas.microsoft.com/office/drawing/2014/main" id="{FD8C3653-6D4B-0E78-B12D-974782F9E1C9}"/>
                  </a:ext>
                </a:extLst>
              </p:cNvPr>
              <p:cNvSpPr txBox="1"/>
              <p:nvPr/>
            </p:nvSpPr>
            <p:spPr>
              <a:xfrm>
                <a:off x="849850" y="1119630"/>
                <a:ext cx="549600" cy="529500"/>
              </a:xfrm>
              <a:prstGeom prst="rect">
                <a:avLst/>
              </a:prstGeom>
              <a:solidFill>
                <a:schemeClr val="tx2">
                  <a:lumMod val="75000"/>
                  <a:lumOff val="25000"/>
                </a:schemeClr>
              </a:solidFill>
              <a:ln/>
            </p:spPr>
            <p:style>
              <a:lnRef idx="3">
                <a:schemeClr val="lt1"/>
              </a:lnRef>
              <a:fillRef idx="1">
                <a:schemeClr val="accent1"/>
              </a:fillRef>
              <a:effectRef idx="1">
                <a:schemeClr val="accent1"/>
              </a:effectRef>
              <a:fontRef idx="minor">
                <a:schemeClr val="lt1"/>
              </a:fontRef>
            </p:style>
            <p:txBody>
              <a:bodyPr spcFirstLastPara="1" wrap="square" lIns="121900" tIns="121900" rIns="121900" bIns="121900" anchor="ctr" anchorCtr="0">
                <a:noAutofit/>
              </a:bodyPr>
              <a:lstStyle/>
              <a:p>
                <a:pPr algn="ctr">
                  <a:lnSpc>
                    <a:spcPct val="115000"/>
                  </a:lnSpc>
                  <a:buClr>
                    <a:srgbClr val="000000"/>
                  </a:buClr>
                  <a:buSzPts val="2400"/>
                </a:pPr>
                <a:r>
                  <a:rPr lang="en" sz="3200" b="1" dirty="0">
                    <a:solidFill>
                      <a:schemeClr val="bg1"/>
                    </a:solidFill>
                    <a:latin typeface="Roboto"/>
                    <a:ea typeface="Roboto"/>
                    <a:cs typeface="Roboto"/>
                    <a:sym typeface="Roboto"/>
                  </a:rPr>
                  <a:t>2</a:t>
                </a:r>
                <a:endParaRPr sz="3200" b="1" dirty="0">
                  <a:solidFill>
                    <a:schemeClr val="bg1"/>
                  </a:solidFill>
                  <a:latin typeface="Roboto"/>
                  <a:ea typeface="Roboto"/>
                  <a:cs typeface="Roboto"/>
                  <a:sym typeface="Roboto"/>
                </a:endParaRPr>
              </a:p>
            </p:txBody>
          </p:sp>
        </p:grpSp>
        <p:sp>
          <p:nvSpPr>
            <p:cNvPr id="51" name="Google Shape;190;p18">
              <a:extLst>
                <a:ext uri="{FF2B5EF4-FFF2-40B4-BE49-F238E27FC236}">
                  <a16:creationId xmlns:a16="http://schemas.microsoft.com/office/drawing/2014/main" id="{CF2C7C0B-869C-A5F8-C007-2A70F909FE6E}"/>
                </a:ext>
              </a:extLst>
            </p:cNvPr>
            <p:cNvSpPr txBox="1"/>
            <p:nvPr/>
          </p:nvSpPr>
          <p:spPr>
            <a:xfrm>
              <a:off x="1511925" y="1919650"/>
              <a:ext cx="6839100" cy="881100"/>
            </a:xfrm>
            <a:prstGeom prst="rect">
              <a:avLst/>
            </a:prstGeom>
            <a:noFill/>
            <a:ln>
              <a:noFill/>
            </a:ln>
          </p:spPr>
          <p:txBody>
            <a:bodyPr spcFirstLastPara="1" wrap="square" lIns="121900" tIns="121900" rIns="121900" bIns="121900" anchor="ctr" anchorCtr="0">
              <a:noAutofit/>
            </a:bodyPr>
            <a:lstStyle/>
            <a:p>
              <a:pPr algn="just">
                <a:lnSpc>
                  <a:spcPct val="115000"/>
                </a:lnSpc>
                <a:buClr>
                  <a:srgbClr val="000000"/>
                </a:buClr>
                <a:buSzPts val="1200"/>
              </a:pPr>
              <a:r>
                <a:rPr lang="en-US" sz="1600" b="1" dirty="0">
                  <a:solidFill>
                    <a:schemeClr val="bg1"/>
                  </a:solidFill>
                  <a:latin typeface="Roboto"/>
                  <a:ea typeface="Roboto"/>
                  <a:cs typeface="Roboto"/>
                  <a:sym typeface="Roboto"/>
                </a:rPr>
                <a:t>Promoting balanced development</a:t>
              </a:r>
              <a:endParaRPr lang="az-Latn-AZ" sz="1600" b="1" dirty="0">
                <a:solidFill>
                  <a:schemeClr val="bg1"/>
                </a:solidFill>
                <a:latin typeface="Roboto"/>
                <a:ea typeface="Roboto"/>
                <a:cs typeface="Roboto"/>
                <a:sym typeface="Roboto"/>
              </a:endParaRPr>
            </a:p>
            <a:p>
              <a:pPr algn="just">
                <a:lnSpc>
                  <a:spcPct val="115000"/>
                </a:lnSpc>
                <a:buClr>
                  <a:srgbClr val="000000"/>
                </a:buClr>
                <a:buSzPts val="1200"/>
              </a:pPr>
              <a:r>
                <a:rPr lang="en-US" sz="1467" dirty="0">
                  <a:solidFill>
                    <a:schemeClr val="bg1"/>
                  </a:solidFill>
                  <a:latin typeface="Roboto"/>
                  <a:ea typeface="Roboto"/>
                  <a:cs typeface="Roboto"/>
                  <a:sym typeface="Roboto"/>
                </a:rPr>
                <a:t>Measuring the factors that affect students' labor market value and identifying gaps that may arise in achieving balance</a:t>
              </a:r>
              <a:endParaRPr lang="en-US" sz="1467" b="1" dirty="0">
                <a:solidFill>
                  <a:schemeClr val="bg1"/>
                </a:solidFill>
                <a:latin typeface="Roboto"/>
                <a:ea typeface="Roboto"/>
                <a:cs typeface="Roboto"/>
                <a:sym typeface="Roboto"/>
              </a:endParaRPr>
            </a:p>
          </p:txBody>
        </p:sp>
      </p:grpSp>
      <p:grpSp>
        <p:nvGrpSpPr>
          <p:cNvPr id="55" name="Google Shape;191;p18">
            <a:extLst>
              <a:ext uri="{FF2B5EF4-FFF2-40B4-BE49-F238E27FC236}">
                <a16:creationId xmlns:a16="http://schemas.microsoft.com/office/drawing/2014/main" id="{7D619DC9-B3EA-ECCB-BA84-9BA34DD17D3F}"/>
              </a:ext>
            </a:extLst>
          </p:cNvPr>
          <p:cNvGrpSpPr/>
          <p:nvPr/>
        </p:nvGrpSpPr>
        <p:grpSpPr>
          <a:xfrm>
            <a:off x="1066800" y="4274676"/>
            <a:ext cx="10230800" cy="1411709"/>
            <a:chOff x="807475" y="3872999"/>
            <a:chExt cx="7673100" cy="876838"/>
          </a:xfrm>
        </p:grpSpPr>
        <p:grpSp>
          <p:nvGrpSpPr>
            <p:cNvPr id="56" name="Google Shape;192;p18">
              <a:extLst>
                <a:ext uri="{FF2B5EF4-FFF2-40B4-BE49-F238E27FC236}">
                  <a16:creationId xmlns:a16="http://schemas.microsoft.com/office/drawing/2014/main" id="{7518DBF9-402C-514B-FD7B-632BE9C3E80E}"/>
                </a:ext>
              </a:extLst>
            </p:cNvPr>
            <p:cNvGrpSpPr/>
            <p:nvPr/>
          </p:nvGrpSpPr>
          <p:grpSpPr>
            <a:xfrm>
              <a:off x="807475" y="3872999"/>
              <a:ext cx="7673100" cy="876838"/>
              <a:chOff x="807600" y="1083175"/>
              <a:chExt cx="7673100" cy="602100"/>
            </a:xfrm>
          </p:grpSpPr>
          <p:sp>
            <p:nvSpPr>
              <p:cNvPr id="58" name="Google Shape;193;p18">
                <a:extLst>
                  <a:ext uri="{FF2B5EF4-FFF2-40B4-BE49-F238E27FC236}">
                    <a16:creationId xmlns:a16="http://schemas.microsoft.com/office/drawing/2014/main" id="{E3310B71-50CD-F146-1719-622BA02F8B52}"/>
                  </a:ext>
                </a:extLst>
              </p:cNvPr>
              <p:cNvSpPr/>
              <p:nvPr/>
            </p:nvSpPr>
            <p:spPr>
              <a:xfrm>
                <a:off x="807600" y="1083175"/>
                <a:ext cx="7673100" cy="602100"/>
              </a:xfrm>
              <a:prstGeom prst="roundRect">
                <a:avLst>
                  <a:gd name="adj" fmla="val 16667"/>
                </a:avLst>
              </a:prstGeom>
              <a:solidFill>
                <a:srgbClr val="0F50F6">
                  <a:alpha val="4705"/>
                </a:srgbClr>
              </a:solidFill>
              <a:ln>
                <a:noFill/>
              </a:ln>
            </p:spPr>
            <p:txBody>
              <a:bodyPr spcFirstLastPara="1" wrap="square" lIns="121900" tIns="121900" rIns="121900" bIns="121900" anchor="ctr" anchorCtr="0">
                <a:noAutofit/>
              </a:bodyPr>
              <a:lstStyle/>
              <a:p>
                <a:pPr algn="ctr">
                  <a:buClr>
                    <a:srgbClr val="000000"/>
                  </a:buClr>
                  <a:buSzPts val="1400"/>
                </a:pPr>
                <a:endParaRPr sz="1867">
                  <a:solidFill>
                    <a:schemeClr val="bg1"/>
                  </a:solidFill>
                  <a:latin typeface="Roboto"/>
                  <a:ea typeface="Roboto"/>
                  <a:cs typeface="Roboto"/>
                  <a:sym typeface="Roboto"/>
                </a:endParaRPr>
              </a:p>
            </p:txBody>
          </p:sp>
          <p:sp>
            <p:nvSpPr>
              <p:cNvPr id="59" name="Google Shape;194;p18">
                <a:extLst>
                  <a:ext uri="{FF2B5EF4-FFF2-40B4-BE49-F238E27FC236}">
                    <a16:creationId xmlns:a16="http://schemas.microsoft.com/office/drawing/2014/main" id="{E5A94C73-DB6C-DCCE-4ED9-9D18C6FFB48B}"/>
                  </a:ext>
                </a:extLst>
              </p:cNvPr>
              <p:cNvSpPr/>
              <p:nvPr/>
            </p:nvSpPr>
            <p:spPr>
              <a:xfrm>
                <a:off x="849859" y="1119522"/>
                <a:ext cx="549600" cy="529500"/>
              </a:xfrm>
              <a:prstGeom prst="roundRect">
                <a:avLst>
                  <a:gd name="adj" fmla="val 16667"/>
                </a:avLst>
              </a:prstGeom>
              <a:solidFill>
                <a:schemeClr val="accent2"/>
              </a:solidFill>
              <a:ln>
                <a:noFill/>
              </a:ln>
            </p:spPr>
            <p:txBody>
              <a:bodyPr spcFirstLastPara="1" wrap="square" lIns="121900" tIns="121900" rIns="121900" bIns="121900" anchor="ctr" anchorCtr="0">
                <a:noAutofit/>
              </a:bodyPr>
              <a:lstStyle/>
              <a:p>
                <a:pPr algn="ctr">
                  <a:buClr>
                    <a:srgbClr val="000000"/>
                  </a:buClr>
                  <a:buSzPts val="1400"/>
                </a:pPr>
                <a:endParaRPr sz="1867">
                  <a:solidFill>
                    <a:schemeClr val="bg1"/>
                  </a:solidFill>
                  <a:latin typeface="Roboto"/>
                  <a:ea typeface="Roboto"/>
                  <a:cs typeface="Roboto"/>
                  <a:sym typeface="Roboto"/>
                </a:endParaRPr>
              </a:p>
            </p:txBody>
          </p:sp>
          <p:sp>
            <p:nvSpPr>
              <p:cNvPr id="60" name="Google Shape;195;p18">
                <a:extLst>
                  <a:ext uri="{FF2B5EF4-FFF2-40B4-BE49-F238E27FC236}">
                    <a16:creationId xmlns:a16="http://schemas.microsoft.com/office/drawing/2014/main" id="{6067BEA9-DC5D-6198-87E0-73540A646F37}"/>
                  </a:ext>
                </a:extLst>
              </p:cNvPr>
              <p:cNvSpPr txBox="1"/>
              <p:nvPr/>
            </p:nvSpPr>
            <p:spPr>
              <a:xfrm>
                <a:off x="849850" y="1119620"/>
                <a:ext cx="549600" cy="529500"/>
              </a:xfrm>
              <a:prstGeom prst="rect">
                <a:avLst/>
              </a:prstGeom>
              <a:solidFill>
                <a:schemeClr val="tx2">
                  <a:lumMod val="75000"/>
                  <a:lumOff val="25000"/>
                </a:schemeClr>
              </a:solidFill>
              <a:ln/>
            </p:spPr>
            <p:style>
              <a:lnRef idx="3">
                <a:schemeClr val="lt1"/>
              </a:lnRef>
              <a:fillRef idx="1">
                <a:schemeClr val="accent1"/>
              </a:fillRef>
              <a:effectRef idx="1">
                <a:schemeClr val="accent1"/>
              </a:effectRef>
              <a:fontRef idx="minor">
                <a:schemeClr val="lt1"/>
              </a:fontRef>
            </p:style>
            <p:txBody>
              <a:bodyPr spcFirstLastPara="1" wrap="square" lIns="121900" tIns="121900" rIns="121900" bIns="121900" anchor="ctr" anchorCtr="0">
                <a:noAutofit/>
              </a:bodyPr>
              <a:lstStyle/>
              <a:p>
                <a:pPr algn="ctr">
                  <a:lnSpc>
                    <a:spcPct val="115000"/>
                  </a:lnSpc>
                  <a:buClr>
                    <a:srgbClr val="000000"/>
                  </a:buClr>
                  <a:buSzPts val="2400"/>
                </a:pPr>
                <a:r>
                  <a:rPr lang="en" sz="3200" b="1">
                    <a:solidFill>
                      <a:schemeClr val="bg1"/>
                    </a:solidFill>
                    <a:latin typeface="Roboto"/>
                    <a:ea typeface="Roboto"/>
                    <a:cs typeface="Roboto"/>
                    <a:sym typeface="Roboto"/>
                  </a:rPr>
                  <a:t>3</a:t>
                </a:r>
                <a:endParaRPr sz="3200" b="1">
                  <a:solidFill>
                    <a:schemeClr val="bg1"/>
                  </a:solidFill>
                  <a:latin typeface="Roboto"/>
                  <a:ea typeface="Roboto"/>
                  <a:cs typeface="Roboto"/>
                  <a:sym typeface="Roboto"/>
                </a:endParaRPr>
              </a:p>
            </p:txBody>
          </p:sp>
        </p:grpSp>
        <p:sp>
          <p:nvSpPr>
            <p:cNvPr id="57" name="Google Shape;196;p18">
              <a:extLst>
                <a:ext uri="{FF2B5EF4-FFF2-40B4-BE49-F238E27FC236}">
                  <a16:creationId xmlns:a16="http://schemas.microsoft.com/office/drawing/2014/main" id="{B7AB5663-2139-70BD-E179-02A3BF9DADA8}"/>
                </a:ext>
              </a:extLst>
            </p:cNvPr>
            <p:cNvSpPr txBox="1"/>
            <p:nvPr/>
          </p:nvSpPr>
          <p:spPr>
            <a:xfrm>
              <a:off x="1463575" y="3873075"/>
              <a:ext cx="6887400" cy="846600"/>
            </a:xfrm>
            <a:prstGeom prst="rect">
              <a:avLst/>
            </a:prstGeom>
            <a:noFill/>
            <a:ln>
              <a:noFill/>
            </a:ln>
          </p:spPr>
          <p:txBody>
            <a:bodyPr spcFirstLastPara="1" wrap="square" lIns="121900" tIns="121900" rIns="121900" bIns="121900" anchor="ctr" anchorCtr="0">
              <a:noAutofit/>
            </a:bodyPr>
            <a:lstStyle/>
            <a:p>
              <a:pPr algn="just">
                <a:lnSpc>
                  <a:spcPct val="115000"/>
                </a:lnSpc>
                <a:buClr>
                  <a:srgbClr val="000000"/>
                </a:buClr>
                <a:buSzPts val="1200"/>
              </a:pPr>
              <a:r>
                <a:rPr lang="en-US" sz="1600" b="1" dirty="0">
                  <a:solidFill>
                    <a:schemeClr val="bg1"/>
                  </a:solidFill>
                  <a:latin typeface="Roboto"/>
                  <a:ea typeface="Roboto"/>
                  <a:cs typeface="Roboto"/>
                  <a:sym typeface="Roboto"/>
                </a:rPr>
                <a:t>Addressing the skills gap</a:t>
              </a:r>
              <a:endParaRPr lang="az-Latn-AZ" sz="1600" b="1" dirty="0">
                <a:solidFill>
                  <a:schemeClr val="bg1"/>
                </a:solidFill>
                <a:latin typeface="Roboto"/>
                <a:ea typeface="Roboto"/>
                <a:cs typeface="Roboto"/>
                <a:sym typeface="Roboto"/>
              </a:endParaRPr>
            </a:p>
            <a:p>
              <a:pPr algn="just">
                <a:lnSpc>
                  <a:spcPct val="115000"/>
                </a:lnSpc>
                <a:buClr>
                  <a:srgbClr val="000000"/>
                </a:buClr>
                <a:buSzPts val="1200"/>
              </a:pPr>
              <a:r>
                <a:rPr lang="en-US" sz="1467" dirty="0">
                  <a:solidFill>
                    <a:schemeClr val="bg1"/>
                  </a:solidFill>
                  <a:latin typeface="Roboto"/>
                  <a:ea typeface="Roboto"/>
                  <a:cs typeface="Roboto"/>
                  <a:sym typeface="Roboto"/>
                </a:rPr>
                <a:t>Supporting policy development to address potential skills gaps through the analysis of labor market value factors and the measurement of outcomes</a:t>
              </a:r>
            </a:p>
          </p:txBody>
        </p:sp>
      </p:grpSp>
      <p:pic>
        <p:nvPicPr>
          <p:cNvPr id="5" name="Picture 4" descr="A black background with white text&#10;&#10;Description automatically generated">
            <a:extLst>
              <a:ext uri="{FF2B5EF4-FFF2-40B4-BE49-F238E27FC236}">
                <a16:creationId xmlns:a16="http://schemas.microsoft.com/office/drawing/2014/main" id="{BFDE7B5B-7314-4862-063B-922B122026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171" y="5776984"/>
            <a:ext cx="5598736" cy="1212983"/>
          </a:xfrm>
          <a:prstGeom prst="rect">
            <a:avLst/>
          </a:prstGeom>
        </p:spPr>
      </p:pic>
    </p:spTree>
    <p:extLst>
      <p:ext uri="{BB962C8B-B14F-4D97-AF65-F5344CB8AC3E}">
        <p14:creationId xmlns:p14="http://schemas.microsoft.com/office/powerpoint/2010/main" val="348077710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3090F-3CEA-2A64-72A0-6CAF4ED13B7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50AF9B3-2F35-B126-2030-3B2AC4341231}"/>
              </a:ext>
            </a:extLst>
          </p:cNvPr>
          <p:cNvSpPr>
            <a:spLocks noChangeAspect="1"/>
          </p:cNvSpPr>
          <p:nvPr/>
        </p:nvSpPr>
        <p:spPr>
          <a:xfrm>
            <a:off x="319871" y="1726433"/>
            <a:ext cx="11533983" cy="4121928"/>
          </a:xfrm>
          <a:custGeom>
            <a:avLst/>
            <a:gdLst/>
            <a:ahLst/>
            <a:cxnLst/>
            <a:rect l="l" t="t" r="r" b="b"/>
            <a:pathLst>
              <a:path w="18289380" h="10287776">
                <a:moveTo>
                  <a:pt x="0" y="0"/>
                </a:moveTo>
                <a:lnTo>
                  <a:pt x="18289380" y="0"/>
                </a:lnTo>
                <a:lnTo>
                  <a:pt x="18289380" y="10287776"/>
                </a:lnTo>
                <a:lnTo>
                  <a:pt x="0" y="10287776"/>
                </a:lnTo>
                <a:lnTo>
                  <a:pt x="0" y="0"/>
                </a:lnTo>
                <a:close/>
              </a:path>
            </a:pathLst>
          </a:custGeom>
          <a:blipFill>
            <a:blip r:embed="rId3"/>
            <a:stretch>
              <a:fillRect/>
            </a:stretch>
          </a:blipFill>
        </p:spPr>
        <p:txBody>
          <a:bodyPr/>
          <a:lstStyle/>
          <a:p>
            <a:endParaRPr lang="en-US"/>
          </a:p>
        </p:txBody>
      </p:sp>
      <p:sp>
        <p:nvSpPr>
          <p:cNvPr id="25" name="TextBox 25">
            <a:extLst>
              <a:ext uri="{FF2B5EF4-FFF2-40B4-BE49-F238E27FC236}">
                <a16:creationId xmlns:a16="http://schemas.microsoft.com/office/drawing/2014/main" id="{C70148BB-EC52-A9E7-ABEE-B700EE17CB8B}"/>
              </a:ext>
            </a:extLst>
          </p:cNvPr>
          <p:cNvSpPr txBox="1"/>
          <p:nvPr/>
        </p:nvSpPr>
        <p:spPr>
          <a:xfrm>
            <a:off x="2509042" y="1006856"/>
            <a:ext cx="6826817" cy="472181"/>
          </a:xfrm>
          <a:prstGeom prst="rect">
            <a:avLst/>
          </a:prstGeom>
        </p:spPr>
        <p:txBody>
          <a:bodyPr wrap="square" lIns="0" tIns="0" rIns="0" bIns="0" rtlCol="0" anchor="t">
            <a:spAutoFit/>
          </a:bodyPr>
          <a:lstStyle/>
          <a:p>
            <a:pPr lvl="0" algn="ctr">
              <a:lnSpc>
                <a:spcPct val="115000"/>
              </a:lnSpc>
              <a:spcAft>
                <a:spcPts val="800"/>
              </a:spcAft>
            </a:pPr>
            <a:r>
              <a:rPr lang="en-US" sz="2800" b="1" dirty="0">
                <a:solidFill>
                  <a:schemeClr val="bg1"/>
                </a:solidFill>
                <a:latin typeface="Poppins" panose="00000500000000000000" pitchFamily="2" charset="0"/>
                <a:cs typeface="Poppins" panose="00000500000000000000" pitchFamily="2" charset="0"/>
              </a:rPr>
              <a:t>Workforce Index – Average scoring</a:t>
            </a:r>
          </a:p>
        </p:txBody>
      </p:sp>
      <p:sp>
        <p:nvSpPr>
          <p:cNvPr id="34" name="TextBox 6">
            <a:extLst>
              <a:ext uri="{FF2B5EF4-FFF2-40B4-BE49-F238E27FC236}">
                <a16:creationId xmlns:a16="http://schemas.microsoft.com/office/drawing/2014/main" id="{6F8ED8AA-1025-9B16-BBA5-3949BF25B748}"/>
              </a:ext>
            </a:extLst>
          </p:cNvPr>
          <p:cNvSpPr txBox="1"/>
          <p:nvPr/>
        </p:nvSpPr>
        <p:spPr>
          <a:xfrm>
            <a:off x="4404529" y="5248525"/>
            <a:ext cx="7467600" cy="599835"/>
          </a:xfrm>
          <a:prstGeom prst="rect">
            <a:avLst/>
          </a:prstGeom>
        </p:spPr>
        <p:txBody>
          <a:bodyPr lIns="33867" tIns="33867" rIns="33867" bIns="33867" rtlCol="0" anchor="ctr"/>
          <a:lstStyle/>
          <a:p>
            <a:pPr algn="ctr">
              <a:lnSpc>
                <a:spcPts val="1329"/>
              </a:lnSpc>
            </a:pPr>
            <a:endParaRPr sz="1200"/>
          </a:p>
        </p:txBody>
      </p:sp>
      <p:pic>
        <p:nvPicPr>
          <p:cNvPr id="4" name="Picture 3">
            <a:extLst>
              <a:ext uri="{FF2B5EF4-FFF2-40B4-BE49-F238E27FC236}">
                <a16:creationId xmlns:a16="http://schemas.microsoft.com/office/drawing/2014/main" id="{71C85954-22BE-C541-7F41-6E8479176472}"/>
              </a:ext>
            </a:extLst>
          </p:cNvPr>
          <p:cNvPicPr>
            <a:picLocks noChangeAspect="1"/>
          </p:cNvPicPr>
          <p:nvPr/>
        </p:nvPicPr>
        <p:blipFill rotWithShape="1">
          <a:blip r:embed="rId4"/>
          <a:srcRect b="47166"/>
          <a:stretch/>
        </p:blipFill>
        <p:spPr>
          <a:xfrm>
            <a:off x="541133" y="2017013"/>
            <a:ext cx="6029733" cy="3008764"/>
          </a:xfrm>
          <a:prstGeom prst="rect">
            <a:avLst/>
          </a:prstGeom>
        </p:spPr>
      </p:pic>
      <p:pic>
        <p:nvPicPr>
          <p:cNvPr id="5" name="Picture 2">
            <a:extLst>
              <a:ext uri="{FF2B5EF4-FFF2-40B4-BE49-F238E27FC236}">
                <a16:creationId xmlns:a16="http://schemas.microsoft.com/office/drawing/2014/main" id="{54EE86CB-BC60-CCE7-8598-F10CC7C334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66319" y="759460"/>
            <a:ext cx="5339080" cy="533908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942E084D-1EB9-773B-355D-B671119E52D6}"/>
              </a:ext>
            </a:extLst>
          </p:cNvPr>
          <p:cNvSpPr/>
          <p:nvPr/>
        </p:nvSpPr>
        <p:spPr>
          <a:xfrm>
            <a:off x="6672927" y="5449824"/>
            <a:ext cx="5162808" cy="39853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accent1">
                    <a:lumMod val="75000"/>
                  </a:schemeClr>
                </a:solidFill>
                <a:latin typeface="Poppins" panose="00000500000000000000" pitchFamily="2" charset="0"/>
                <a:cs typeface="Poppins" panose="00000500000000000000" pitchFamily="2" charset="0"/>
              </a:rPr>
              <a:t>Benchmark rate                                 Percentage ratio </a:t>
            </a:r>
          </a:p>
        </p:txBody>
      </p:sp>
      <p:cxnSp>
        <p:nvCxnSpPr>
          <p:cNvPr id="10" name="Straight Connector 9">
            <a:extLst>
              <a:ext uri="{FF2B5EF4-FFF2-40B4-BE49-F238E27FC236}">
                <a16:creationId xmlns:a16="http://schemas.microsoft.com/office/drawing/2014/main" id="{01A8EA69-6E9E-CEAE-E48E-6870ACD1B1AF}"/>
              </a:ext>
            </a:extLst>
          </p:cNvPr>
          <p:cNvCxnSpPr/>
          <p:nvPr/>
        </p:nvCxnSpPr>
        <p:spPr>
          <a:xfrm flipH="1">
            <a:off x="6142575" y="5649092"/>
            <a:ext cx="1060704"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12" name="Straight Connector 11">
            <a:extLst>
              <a:ext uri="{FF2B5EF4-FFF2-40B4-BE49-F238E27FC236}">
                <a16:creationId xmlns:a16="http://schemas.microsoft.com/office/drawing/2014/main" id="{EF738B7C-7501-8CF1-41A1-DC94B825CC5D}"/>
              </a:ext>
            </a:extLst>
          </p:cNvPr>
          <p:cNvCxnSpPr/>
          <p:nvPr/>
        </p:nvCxnSpPr>
        <p:spPr>
          <a:xfrm>
            <a:off x="8813040" y="5638048"/>
            <a:ext cx="1045638" cy="0"/>
          </a:xfrm>
          <a:prstGeom prst="line">
            <a:avLst/>
          </a:prstGeom>
        </p:spPr>
        <p:style>
          <a:lnRef idx="3">
            <a:schemeClr val="accent2"/>
          </a:lnRef>
          <a:fillRef idx="0">
            <a:schemeClr val="accent2"/>
          </a:fillRef>
          <a:effectRef idx="2">
            <a:schemeClr val="accent2"/>
          </a:effectRef>
          <a:fontRef idx="minor">
            <a:schemeClr val="tx1"/>
          </a:fontRef>
        </p:style>
      </p:cxnSp>
      <p:pic>
        <p:nvPicPr>
          <p:cNvPr id="13" name="Picture 12" descr="A black background with white text&#10;&#10;Description automatically generated">
            <a:extLst>
              <a:ext uri="{FF2B5EF4-FFF2-40B4-BE49-F238E27FC236}">
                <a16:creationId xmlns:a16="http://schemas.microsoft.com/office/drawing/2014/main" id="{4910349F-FA3A-A6C6-8502-C04EC3EF8D3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5171" y="5776984"/>
            <a:ext cx="5598736" cy="1212983"/>
          </a:xfrm>
          <a:prstGeom prst="rect">
            <a:avLst/>
          </a:prstGeom>
        </p:spPr>
      </p:pic>
    </p:spTree>
    <p:extLst>
      <p:ext uri="{BB962C8B-B14F-4D97-AF65-F5344CB8AC3E}">
        <p14:creationId xmlns:p14="http://schemas.microsoft.com/office/powerpoint/2010/main" val="79740666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name="Slide 7">
    <p:bg>
      <p:bgPr>
        <a:solidFill>
          <a:srgbClr val="0B4F8C"/>
        </a:solidFill>
        <a:effectLst/>
      </p:bgPr>
    </p:bg>
    <p:spTree>
      <p:nvGrpSpPr>
        <p:cNvPr id="1" name=""/>
        <p:cNvGrpSpPr/>
        <p:nvPr/>
      </p:nvGrpSpPr>
      <p:grpSpPr>
        <a:xfrm>
          <a:off x="0" y="0"/>
          <a:ext cx="0" cy="0"/>
          <a:chOff x="0" y="0"/>
          <a:chExt cx="0" cy="0"/>
        </a:xfrm>
      </p:grpSpPr>
      <p:pic>
        <p:nvPicPr>
          <p:cNvPr id="2" name="Image 0" descr="/home/claude/work/assets/dma_logo_lockup.png"/>
          <p:cNvPicPr>
            <a:picLocks noChangeAspect="1"/>
          </p:cNvPicPr>
          <p:nvPr/>
        </p:nvPicPr>
        <p:blipFill>
          <a:blip r:embed="rId3"/>
          <a:stretch>
            <a:fillRect/>
          </a:stretch>
        </p:blipFill>
        <p:spPr>
          <a:xfrm>
            <a:off x="502920" y="292608"/>
            <a:ext cx="2331720" cy="505174"/>
          </a:xfrm>
          <a:prstGeom prst="rect">
            <a:avLst/>
          </a:prstGeom>
        </p:spPr>
      </p:pic>
      <p:sp>
        <p:nvSpPr>
          <p:cNvPr id="3" name="Text 0"/>
          <p:cNvSpPr txBox="1"/>
          <p:nvPr/>
        </p:nvSpPr>
        <p:spPr>
          <a:xfrm>
            <a:off x="502920" y="932688"/>
            <a:ext cx="9144000" cy="292608"/>
          </a:xfrm>
          <a:prstGeom prst="rect">
            <a:avLst/>
          </a:prstGeom>
          <a:noFill/>
          <a:ln/>
        </p:spPr>
        <p:txBody>
          <a:bodyPr wrap="square" rtlCol="0" anchor="ctr"/>
          <a:lstStyle/>
          <a:p>
            <a:pPr marL="0" indent="0">
              <a:buNone/>
            </a:pPr>
            <a:r>
              <a:rPr lang="en-US" sz="1200" b="1" kern="0" spc="200" dirty="0">
                <a:solidFill>
                  <a:srgbClr val="D9ECFB"/>
                </a:solidFill>
                <a:latin typeface="Calibri" pitchFamily="34" charset="0"/>
                <a:ea typeface="Calibri" pitchFamily="34" charset="-122"/>
                <a:cs typeface="Calibri" pitchFamily="34" charset="-120"/>
              </a:rPr>
              <a:t>LAYER 4 — FLAGSHIP INITIATIVE</a:t>
            </a:r>
            <a:endParaRPr lang="en-US" sz="1200" dirty="0"/>
          </a:p>
        </p:txBody>
      </p:sp>
      <p:sp>
        <p:nvSpPr>
          <p:cNvPr id="4" name="Text 1"/>
          <p:cNvSpPr txBox="1"/>
          <p:nvPr/>
        </p:nvSpPr>
        <p:spPr>
          <a:xfrm>
            <a:off x="502920" y="1207008"/>
            <a:ext cx="10789920" cy="658368"/>
          </a:xfrm>
          <a:prstGeom prst="rect">
            <a:avLst/>
          </a:prstGeom>
          <a:noFill/>
          <a:ln/>
        </p:spPr>
        <p:txBody>
          <a:bodyPr wrap="square" rtlCol="0" anchor="ctr"/>
          <a:lstStyle/>
          <a:p>
            <a:pPr marL="0" indent="0" algn="l">
              <a:buNone/>
            </a:pPr>
            <a:r>
              <a:rPr lang="en-US" sz="2600" b="1" dirty="0">
                <a:solidFill>
                  <a:srgbClr val="FFFFFF"/>
                </a:solidFill>
                <a:latin typeface="Cambria" pitchFamily="34" charset="0"/>
                <a:ea typeface="Cambria" pitchFamily="34" charset="-122"/>
                <a:cs typeface="Cambria" pitchFamily="34" charset="-120"/>
              </a:rPr>
              <a:t>Career Counsellors’ Academy</a:t>
            </a:r>
            <a:endParaRPr lang="en-US" sz="2600" dirty="0"/>
          </a:p>
        </p:txBody>
      </p:sp>
      <p:sp>
        <p:nvSpPr>
          <p:cNvPr id="5" name="Text 2"/>
          <p:cNvSpPr txBox="1"/>
          <p:nvPr/>
        </p:nvSpPr>
        <p:spPr>
          <a:xfrm>
            <a:off x="502920" y="6473952"/>
            <a:ext cx="7315200" cy="274320"/>
          </a:xfrm>
          <a:prstGeom prst="rect">
            <a:avLst/>
          </a:prstGeom>
          <a:noFill/>
          <a:ln/>
        </p:spPr>
        <p:txBody>
          <a:bodyPr wrap="square" rtlCol="0" anchor="ctr"/>
          <a:lstStyle/>
          <a:p>
            <a:pPr marL="0" indent="0" algn="l">
              <a:buNone/>
            </a:pPr>
            <a:r>
              <a:rPr lang="en-US" sz="900" dirty="0">
                <a:solidFill>
                  <a:srgbClr val="D9ECFB"/>
                </a:solidFill>
                <a:latin typeface="Calibri" pitchFamily="34" charset="0"/>
                <a:ea typeface="Calibri" pitchFamily="34" charset="-122"/>
                <a:cs typeface="Calibri" pitchFamily="34" charset="-120"/>
              </a:rPr>
              <a:t>State Employment Agency  •  Central Career Branch (CCB)</a:t>
            </a:r>
            <a:endParaRPr lang="en-US" sz="900" dirty="0"/>
          </a:p>
        </p:txBody>
      </p:sp>
      <p:sp>
        <p:nvSpPr>
          <p:cNvPr id="6" name="Text 3"/>
          <p:cNvSpPr txBox="1"/>
          <p:nvPr/>
        </p:nvSpPr>
        <p:spPr>
          <a:xfrm>
            <a:off x="11140135" y="6473952"/>
            <a:ext cx="548640" cy="274320"/>
          </a:xfrm>
          <a:prstGeom prst="rect">
            <a:avLst/>
          </a:prstGeom>
          <a:noFill/>
          <a:ln/>
        </p:spPr>
        <p:txBody>
          <a:bodyPr wrap="square" rtlCol="0" anchor="ctr"/>
          <a:lstStyle/>
          <a:p>
            <a:pPr marL="0" indent="0" algn="r">
              <a:buNone/>
            </a:pPr>
            <a:r>
              <a:rPr lang="en-US" sz="900" dirty="0">
                <a:solidFill>
                  <a:srgbClr val="D9ECFB"/>
                </a:solidFill>
                <a:latin typeface="Calibri" pitchFamily="34" charset="0"/>
                <a:ea typeface="Calibri" pitchFamily="34" charset="-122"/>
                <a:cs typeface="Calibri" pitchFamily="34" charset="-120"/>
              </a:rPr>
              <a:t>7</a:t>
            </a:r>
            <a:endParaRPr lang="en-US" sz="900" dirty="0"/>
          </a:p>
        </p:txBody>
      </p:sp>
      <p:pic>
        <p:nvPicPr>
          <p:cNvPr id="7" name="Image 1" descr="/home/claude/work/assets/dma_emblem_white.png"/>
          <p:cNvPicPr>
            <a:picLocks noChangeAspect="1"/>
          </p:cNvPicPr>
          <p:nvPr/>
        </p:nvPicPr>
        <p:blipFill>
          <a:blip r:embed="rId4">
            <a:alphaModFix amt="15000"/>
          </a:blip>
          <a:stretch>
            <a:fillRect/>
          </a:stretch>
        </p:blipFill>
        <p:spPr>
          <a:xfrm>
            <a:off x="8869680" y="1188720"/>
            <a:ext cx="3931920" cy="3931920"/>
          </a:xfrm>
          <a:prstGeom prst="rect">
            <a:avLst/>
          </a:prstGeom>
        </p:spPr>
      </p:pic>
      <p:sp>
        <p:nvSpPr>
          <p:cNvPr id="8" name="Shape 4"/>
          <p:cNvSpPr/>
          <p:nvPr/>
        </p:nvSpPr>
        <p:spPr>
          <a:xfrm>
            <a:off x="502920" y="2148840"/>
            <a:ext cx="914400" cy="914400"/>
          </a:xfrm>
          <a:prstGeom prst="ellipse">
            <a:avLst/>
          </a:prstGeom>
          <a:solidFill>
            <a:srgbClr val="1671C2"/>
          </a:solidFill>
          <a:ln/>
        </p:spPr>
      </p:sp>
      <p:pic>
        <p:nvPicPr>
          <p:cNvPr id="9" name="Image 2" descr="/home/claude/work/assets/icons/academy.png"/>
          <p:cNvPicPr>
            <a:picLocks noChangeAspect="1"/>
          </p:cNvPicPr>
          <p:nvPr/>
        </p:nvPicPr>
        <p:blipFill>
          <a:blip r:embed="rId5"/>
          <a:stretch>
            <a:fillRect/>
          </a:stretch>
        </p:blipFill>
        <p:spPr>
          <a:xfrm>
            <a:off x="621792" y="2267712"/>
            <a:ext cx="676656" cy="676656"/>
          </a:xfrm>
          <a:prstGeom prst="rect">
            <a:avLst/>
          </a:prstGeom>
        </p:spPr>
      </p:pic>
      <p:sp>
        <p:nvSpPr>
          <p:cNvPr id="10" name="Text 5"/>
          <p:cNvSpPr txBox="1"/>
          <p:nvPr/>
        </p:nvSpPr>
        <p:spPr>
          <a:xfrm>
            <a:off x="1737360" y="2148840"/>
            <a:ext cx="1828800" cy="566928"/>
          </a:xfrm>
          <a:prstGeom prst="rect">
            <a:avLst/>
          </a:prstGeom>
          <a:noFill/>
          <a:ln/>
        </p:spPr>
        <p:txBody>
          <a:bodyPr wrap="square"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5</a:t>
            </a:r>
            <a:endParaRPr lang="en-US" sz="3200" dirty="0"/>
          </a:p>
        </p:txBody>
      </p:sp>
      <p:sp>
        <p:nvSpPr>
          <p:cNvPr id="11" name="Text 6"/>
          <p:cNvSpPr txBox="1"/>
          <p:nvPr/>
        </p:nvSpPr>
        <p:spPr>
          <a:xfrm>
            <a:off x="1737360" y="2715768"/>
            <a:ext cx="1828800" cy="365760"/>
          </a:xfrm>
          <a:prstGeom prst="rect">
            <a:avLst/>
          </a:prstGeom>
          <a:noFill/>
          <a:ln/>
        </p:spPr>
        <p:txBody>
          <a:bodyPr wrap="square" rtlCol="0" anchor="ctr"/>
          <a:lstStyle/>
          <a:p>
            <a:pPr marL="0" indent="0">
              <a:buNone/>
            </a:pPr>
            <a:r>
              <a:rPr lang="en-US" sz="1150" dirty="0">
                <a:solidFill>
                  <a:srgbClr val="D9ECFB"/>
                </a:solidFill>
                <a:latin typeface="Calibri" pitchFamily="34" charset="0"/>
                <a:ea typeface="Calibri" pitchFamily="34" charset="-122"/>
                <a:cs typeface="Calibri" pitchFamily="34" charset="-120"/>
              </a:rPr>
              <a:t>stages</a:t>
            </a:r>
            <a:endParaRPr lang="en-US" sz="1150" dirty="0"/>
          </a:p>
        </p:txBody>
      </p:sp>
      <p:sp>
        <p:nvSpPr>
          <p:cNvPr id="12" name="Text 7"/>
          <p:cNvSpPr txBox="1"/>
          <p:nvPr/>
        </p:nvSpPr>
        <p:spPr>
          <a:xfrm>
            <a:off x="3703320" y="2148840"/>
            <a:ext cx="1828800" cy="566928"/>
          </a:xfrm>
          <a:prstGeom prst="rect">
            <a:avLst/>
          </a:prstGeom>
          <a:noFill/>
          <a:ln/>
        </p:spPr>
        <p:txBody>
          <a:bodyPr wrap="square"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7</a:t>
            </a:r>
            <a:endParaRPr lang="en-US" sz="3200" dirty="0"/>
          </a:p>
        </p:txBody>
      </p:sp>
      <p:sp>
        <p:nvSpPr>
          <p:cNvPr id="13" name="Text 8"/>
          <p:cNvSpPr txBox="1"/>
          <p:nvPr/>
        </p:nvSpPr>
        <p:spPr>
          <a:xfrm>
            <a:off x="3703320" y="2715768"/>
            <a:ext cx="1828800" cy="365760"/>
          </a:xfrm>
          <a:prstGeom prst="rect">
            <a:avLst/>
          </a:prstGeom>
          <a:noFill/>
          <a:ln/>
        </p:spPr>
        <p:txBody>
          <a:bodyPr wrap="square" rtlCol="0" anchor="ctr"/>
          <a:lstStyle/>
          <a:p>
            <a:pPr marL="0" indent="0">
              <a:buNone/>
            </a:pPr>
            <a:r>
              <a:rPr lang="en-US" sz="1150" dirty="0">
                <a:solidFill>
                  <a:srgbClr val="D9ECFB"/>
                </a:solidFill>
                <a:latin typeface="Calibri" pitchFamily="34" charset="0"/>
                <a:ea typeface="Calibri" pitchFamily="34" charset="-122"/>
                <a:cs typeface="Calibri" pitchFamily="34" charset="-120"/>
              </a:rPr>
              <a:t>modules</a:t>
            </a:r>
            <a:endParaRPr lang="en-US" sz="1150" dirty="0"/>
          </a:p>
        </p:txBody>
      </p:sp>
      <p:sp>
        <p:nvSpPr>
          <p:cNvPr id="14" name="Text 9"/>
          <p:cNvSpPr txBox="1"/>
          <p:nvPr/>
        </p:nvSpPr>
        <p:spPr>
          <a:xfrm>
            <a:off x="5669280" y="2148840"/>
            <a:ext cx="1828800" cy="566928"/>
          </a:xfrm>
          <a:prstGeom prst="rect">
            <a:avLst/>
          </a:prstGeom>
          <a:noFill/>
          <a:ln/>
        </p:spPr>
        <p:txBody>
          <a:bodyPr wrap="square"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38</a:t>
            </a:r>
            <a:endParaRPr lang="en-US" sz="3200" dirty="0"/>
          </a:p>
        </p:txBody>
      </p:sp>
      <p:sp>
        <p:nvSpPr>
          <p:cNvPr id="15" name="Text 10"/>
          <p:cNvSpPr txBox="1"/>
          <p:nvPr/>
        </p:nvSpPr>
        <p:spPr>
          <a:xfrm>
            <a:off x="5669280" y="2715768"/>
            <a:ext cx="1828800" cy="365760"/>
          </a:xfrm>
          <a:prstGeom prst="rect">
            <a:avLst/>
          </a:prstGeom>
          <a:noFill/>
          <a:ln/>
        </p:spPr>
        <p:txBody>
          <a:bodyPr wrap="square" rtlCol="0" anchor="ctr"/>
          <a:lstStyle/>
          <a:p>
            <a:pPr marL="0" indent="0">
              <a:buNone/>
            </a:pPr>
            <a:r>
              <a:rPr lang="en-US" sz="1150" dirty="0">
                <a:solidFill>
                  <a:srgbClr val="D9ECFB"/>
                </a:solidFill>
                <a:latin typeface="Calibri" pitchFamily="34" charset="0"/>
                <a:ea typeface="Calibri" pitchFamily="34" charset="-122"/>
                <a:cs typeface="Calibri" pitchFamily="34" charset="-120"/>
              </a:rPr>
              <a:t>counsellors piloted</a:t>
            </a:r>
            <a:endParaRPr lang="en-US" sz="1150" dirty="0"/>
          </a:p>
        </p:txBody>
      </p:sp>
      <p:sp>
        <p:nvSpPr>
          <p:cNvPr id="16" name="Text 11"/>
          <p:cNvSpPr txBox="1"/>
          <p:nvPr/>
        </p:nvSpPr>
        <p:spPr>
          <a:xfrm>
            <a:off x="7635240" y="2148840"/>
            <a:ext cx="1828800" cy="566928"/>
          </a:xfrm>
          <a:prstGeom prst="rect">
            <a:avLst/>
          </a:prstGeom>
          <a:noFill/>
          <a:ln/>
        </p:spPr>
        <p:txBody>
          <a:bodyPr wrap="square"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13</a:t>
            </a:r>
            <a:endParaRPr lang="en-US" sz="3200" dirty="0"/>
          </a:p>
        </p:txBody>
      </p:sp>
      <p:sp>
        <p:nvSpPr>
          <p:cNvPr id="17" name="Text 12"/>
          <p:cNvSpPr txBox="1"/>
          <p:nvPr/>
        </p:nvSpPr>
        <p:spPr>
          <a:xfrm>
            <a:off x="7635240" y="2715768"/>
            <a:ext cx="1828800" cy="365760"/>
          </a:xfrm>
          <a:prstGeom prst="rect">
            <a:avLst/>
          </a:prstGeom>
          <a:noFill/>
          <a:ln/>
        </p:spPr>
        <p:txBody>
          <a:bodyPr wrap="square" rtlCol="0" anchor="ctr"/>
          <a:lstStyle/>
          <a:p>
            <a:pPr marL="0" indent="0">
              <a:buNone/>
            </a:pPr>
            <a:r>
              <a:rPr lang="en-US" sz="1150" dirty="0">
                <a:solidFill>
                  <a:srgbClr val="D9ECFB"/>
                </a:solidFill>
                <a:latin typeface="Calibri" pitchFamily="34" charset="0"/>
                <a:ea typeface="Calibri" pitchFamily="34" charset="-122"/>
                <a:cs typeface="Calibri" pitchFamily="34" charset="-120"/>
              </a:rPr>
              <a:t>branches</a:t>
            </a:r>
            <a:endParaRPr lang="en-US" sz="1150" dirty="0"/>
          </a:p>
        </p:txBody>
      </p:sp>
      <p:sp>
        <p:nvSpPr>
          <p:cNvPr id="18" name="Text 13"/>
          <p:cNvSpPr txBox="1"/>
          <p:nvPr/>
        </p:nvSpPr>
        <p:spPr>
          <a:xfrm>
            <a:off x="9601200" y="2148840"/>
            <a:ext cx="1828800" cy="566928"/>
          </a:xfrm>
          <a:prstGeom prst="rect">
            <a:avLst/>
          </a:prstGeom>
          <a:noFill/>
          <a:ln/>
        </p:spPr>
        <p:txBody>
          <a:bodyPr wrap="square"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H2 2026</a:t>
            </a:r>
            <a:endParaRPr lang="en-US" sz="2200" dirty="0"/>
          </a:p>
        </p:txBody>
      </p:sp>
      <p:sp>
        <p:nvSpPr>
          <p:cNvPr id="19" name="Text 14"/>
          <p:cNvSpPr txBox="1"/>
          <p:nvPr/>
        </p:nvSpPr>
        <p:spPr>
          <a:xfrm>
            <a:off x="9601200" y="2715768"/>
            <a:ext cx="1828800" cy="365760"/>
          </a:xfrm>
          <a:prstGeom prst="rect">
            <a:avLst/>
          </a:prstGeom>
          <a:noFill/>
          <a:ln/>
        </p:spPr>
        <p:txBody>
          <a:bodyPr wrap="square" rtlCol="0" anchor="ctr"/>
          <a:lstStyle/>
          <a:p>
            <a:pPr marL="0" indent="0">
              <a:buNone/>
            </a:pPr>
            <a:r>
              <a:rPr lang="en-US" sz="1150" dirty="0">
                <a:solidFill>
                  <a:srgbClr val="D9ECFB"/>
                </a:solidFill>
                <a:latin typeface="Calibri" pitchFamily="34" charset="0"/>
                <a:ea typeface="Calibri" pitchFamily="34" charset="-122"/>
                <a:cs typeface="Calibri" pitchFamily="34" charset="-120"/>
              </a:rPr>
              <a:t>national launch</a:t>
            </a:r>
            <a:endParaRPr lang="en-US" sz="1150" dirty="0"/>
          </a:p>
        </p:txBody>
      </p:sp>
      <p:sp>
        <p:nvSpPr>
          <p:cNvPr id="20" name="Text 15"/>
          <p:cNvSpPr txBox="1"/>
          <p:nvPr/>
        </p:nvSpPr>
        <p:spPr>
          <a:xfrm>
            <a:off x="502920" y="3337560"/>
            <a:ext cx="7863840" cy="1188720"/>
          </a:xfrm>
          <a:prstGeom prst="rect">
            <a:avLst/>
          </a:prstGeom>
          <a:noFill/>
          <a:ln/>
        </p:spPr>
        <p:txBody>
          <a:bodyPr wrap="square" rtlCol="0" anchor="ctr"/>
          <a:lstStyle/>
          <a:p>
            <a:pPr marL="0" indent="0">
              <a:lnSpc>
                <a:spcPct val="130000"/>
              </a:lnSpc>
              <a:buNone/>
            </a:pPr>
            <a:r>
              <a:rPr lang="en-US" sz="1500" dirty="0">
                <a:solidFill>
                  <a:srgbClr val="FFFFFF"/>
                </a:solidFill>
                <a:latin typeface="Calibri" pitchFamily="34" charset="0"/>
                <a:ea typeface="Calibri" pitchFamily="34" charset="-122"/>
                <a:cs typeface="Calibri" pitchFamily="34" charset="-120"/>
              </a:rPr>
              <a:t>A unified, certified methodology for career guidance across every participating Regional Employment Branch — grounded in established career-development theory (Holland RIASEC, Super, Krumboltz, Egan, NCDA) and built on 30 evaluated role-play case studies.</a:t>
            </a:r>
            <a:endParaRPr lang="en-US" sz="1500" dirty="0"/>
          </a:p>
        </p:txBody>
      </p:sp>
      <p:sp>
        <p:nvSpPr>
          <p:cNvPr id="21" name="Text 16"/>
          <p:cNvSpPr txBox="1"/>
          <p:nvPr/>
        </p:nvSpPr>
        <p:spPr>
          <a:xfrm>
            <a:off x="502920" y="4526280"/>
            <a:ext cx="7863840" cy="914400"/>
          </a:xfrm>
          <a:prstGeom prst="rect">
            <a:avLst/>
          </a:prstGeom>
          <a:noFill/>
          <a:ln/>
        </p:spPr>
        <p:txBody>
          <a:bodyPr wrap="square" rtlCol="0" anchor="ctr"/>
          <a:lstStyle/>
          <a:p>
            <a:pPr marL="0" indent="0">
              <a:lnSpc>
                <a:spcPct val="130000"/>
              </a:lnSpc>
              <a:buNone/>
            </a:pPr>
            <a:r>
              <a:rPr lang="en-US" sz="1500" dirty="0">
                <a:solidFill>
                  <a:srgbClr val="FFFFFF"/>
                </a:solidFill>
                <a:latin typeface="Calibri" pitchFamily="34" charset="0"/>
                <a:ea typeface="Calibri" pitchFamily="34" charset="-122"/>
                <a:cs typeface="Calibri" pitchFamily="34" charset="-120"/>
              </a:rPr>
              <a:t>Having completed design and piloting, the Academy launches its full national roll-out in the second half of 2026 — the months surrounding this very meeting.</a:t>
            </a:r>
            <a:endParaRPr lang="en-US" sz="1500" dirty="0"/>
          </a:p>
        </p:txBody>
      </p:sp>
      <p:sp>
        <p:nvSpPr>
          <p:cNvPr id="22" name="Shape 17"/>
          <p:cNvSpPr/>
          <p:nvPr/>
        </p:nvSpPr>
        <p:spPr>
          <a:xfrm>
            <a:off x="502920" y="5623560"/>
            <a:ext cx="7863840" cy="621792"/>
          </a:xfrm>
          <a:prstGeom prst="roundRect">
            <a:avLst>
              <a:gd name="adj" fmla="val 14706"/>
            </a:avLst>
          </a:prstGeom>
          <a:solidFill>
            <a:srgbClr val="1671C2"/>
          </a:solidFill>
          <a:ln/>
        </p:spPr>
      </p:sp>
      <p:sp>
        <p:nvSpPr>
          <p:cNvPr id="23" name="Text 18"/>
          <p:cNvSpPr txBox="1"/>
          <p:nvPr/>
        </p:nvSpPr>
        <p:spPr>
          <a:xfrm>
            <a:off x="731520" y="5623560"/>
            <a:ext cx="7406640" cy="621792"/>
          </a:xfrm>
          <a:prstGeom prst="rect">
            <a:avLst/>
          </a:prstGeom>
          <a:noFill/>
          <a:ln/>
        </p:spPr>
        <p:txBody>
          <a:bodyPr wrap="square" rtlCol="0" anchor="ctr"/>
          <a:lstStyle/>
          <a:p>
            <a:pPr marL="0" indent="0">
              <a:buNone/>
            </a:pPr>
            <a:r>
              <a:rPr lang="en-US" sz="1250" b="1" i="1" dirty="0">
                <a:solidFill>
                  <a:srgbClr val="FFFFFF"/>
                </a:solidFill>
                <a:latin typeface="Calibri" pitchFamily="34" charset="0"/>
                <a:ea typeface="Calibri" pitchFamily="34" charset="-122"/>
                <a:cs typeface="Calibri" pitchFamily="34" charset="-120"/>
              </a:rPr>
              <a:t>Azerbaijan’s most transferable contribution to this Working Group — open to share with interested Member States.</a:t>
            </a:r>
            <a:endParaRPr lang="en-US" sz="12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8">
    <p:bg>
      <p:bgPr>
        <a:solidFill>
          <a:srgbClr val="EAF3FB"/>
        </a:solidFill>
        <a:effectLst/>
      </p:bgPr>
    </p:bg>
    <p:spTree>
      <p:nvGrpSpPr>
        <p:cNvPr id="1" name=""/>
        <p:cNvGrpSpPr/>
        <p:nvPr/>
      </p:nvGrpSpPr>
      <p:grpSpPr>
        <a:xfrm>
          <a:off x="0" y="0"/>
          <a:ext cx="0" cy="0"/>
          <a:chOff x="0" y="0"/>
          <a:chExt cx="0" cy="0"/>
        </a:xfrm>
      </p:grpSpPr>
      <p:pic>
        <p:nvPicPr>
          <p:cNvPr id="2" name="Image 0" descr="/home/claude/work/assets/dma_logo_lockup.png"/>
          <p:cNvPicPr>
            <a:picLocks noChangeAspect="1"/>
          </p:cNvPicPr>
          <p:nvPr/>
        </p:nvPicPr>
        <p:blipFill>
          <a:blip r:embed="rId3"/>
          <a:stretch>
            <a:fillRect/>
          </a:stretch>
        </p:blipFill>
        <p:spPr>
          <a:xfrm>
            <a:off x="502920" y="292608"/>
            <a:ext cx="2331720" cy="505174"/>
          </a:xfrm>
          <a:prstGeom prst="rect">
            <a:avLst/>
          </a:prstGeom>
        </p:spPr>
      </p:pic>
      <p:sp>
        <p:nvSpPr>
          <p:cNvPr id="3" name="Text 0"/>
          <p:cNvSpPr txBox="1"/>
          <p:nvPr/>
        </p:nvSpPr>
        <p:spPr>
          <a:xfrm>
            <a:off x="502920" y="932688"/>
            <a:ext cx="9144000" cy="292608"/>
          </a:xfrm>
          <a:prstGeom prst="rect">
            <a:avLst/>
          </a:prstGeom>
          <a:noFill/>
          <a:ln/>
        </p:spPr>
        <p:txBody>
          <a:bodyPr wrap="square" rtlCol="0" anchor="ctr"/>
          <a:lstStyle/>
          <a:p>
            <a:pPr marL="0" indent="0">
              <a:buNone/>
            </a:pPr>
            <a:r>
              <a:rPr lang="en-US" sz="1200" b="1" kern="0" spc="200" dirty="0">
                <a:solidFill>
                  <a:srgbClr val="1671C2"/>
                </a:solidFill>
                <a:latin typeface="Calibri" pitchFamily="34" charset="0"/>
                <a:ea typeface="Calibri" pitchFamily="34" charset="-122"/>
                <a:cs typeface="Calibri" pitchFamily="34" charset="-120"/>
              </a:rPr>
              <a:t>LAYER 5 — BRIDGING JOBSEEKERS AND EMPLOYERS</a:t>
            </a:r>
            <a:endParaRPr lang="en-US" sz="1200" dirty="0"/>
          </a:p>
        </p:txBody>
      </p:sp>
      <p:sp>
        <p:nvSpPr>
          <p:cNvPr id="4" name="Text 1"/>
          <p:cNvSpPr txBox="1"/>
          <p:nvPr/>
        </p:nvSpPr>
        <p:spPr>
          <a:xfrm>
            <a:off x="502920" y="1207008"/>
            <a:ext cx="10789920" cy="658368"/>
          </a:xfrm>
          <a:prstGeom prst="rect">
            <a:avLst/>
          </a:prstGeom>
          <a:noFill/>
          <a:ln/>
        </p:spPr>
        <p:txBody>
          <a:bodyPr wrap="square" rtlCol="0" anchor="ctr"/>
          <a:lstStyle/>
          <a:p>
            <a:pPr marL="0" indent="0" algn="l">
              <a:buNone/>
            </a:pPr>
            <a:r>
              <a:rPr lang="en-US" sz="2600" b="1" dirty="0">
                <a:solidFill>
                  <a:srgbClr val="12233B"/>
                </a:solidFill>
                <a:latin typeface="Cambria" pitchFamily="34" charset="0"/>
                <a:ea typeface="Cambria" pitchFamily="34" charset="-122"/>
                <a:cs typeface="Cambria" pitchFamily="34" charset="-120"/>
              </a:rPr>
              <a:t>Guidance that ends in a job</a:t>
            </a:r>
            <a:endParaRPr lang="en-US" sz="2600" dirty="0"/>
          </a:p>
        </p:txBody>
      </p:sp>
      <p:sp>
        <p:nvSpPr>
          <p:cNvPr id="5" name="Text 2"/>
          <p:cNvSpPr txBox="1"/>
          <p:nvPr/>
        </p:nvSpPr>
        <p:spPr>
          <a:xfrm>
            <a:off x="502920" y="6473952"/>
            <a:ext cx="7315200" cy="274320"/>
          </a:xfrm>
          <a:prstGeom prst="rect">
            <a:avLst/>
          </a:prstGeom>
          <a:noFill/>
          <a:ln/>
        </p:spPr>
        <p:txBody>
          <a:bodyPr wrap="square" rtlCol="0" anchor="ctr"/>
          <a:lstStyle/>
          <a:p>
            <a:pPr marL="0" indent="0" algn="l">
              <a:buNone/>
            </a:pPr>
            <a:r>
              <a:rPr lang="en-US" sz="900" dirty="0">
                <a:solidFill>
                  <a:srgbClr val="45607F"/>
                </a:solidFill>
                <a:latin typeface="Calibri" pitchFamily="34" charset="0"/>
                <a:ea typeface="Calibri" pitchFamily="34" charset="-122"/>
                <a:cs typeface="Calibri" pitchFamily="34" charset="-120"/>
              </a:rPr>
              <a:t>State Employment Agency  •  Central Career Branch (CCB)</a:t>
            </a:r>
            <a:endParaRPr lang="en-US" sz="900" dirty="0"/>
          </a:p>
        </p:txBody>
      </p:sp>
      <p:sp>
        <p:nvSpPr>
          <p:cNvPr id="6" name="Text 3"/>
          <p:cNvSpPr txBox="1"/>
          <p:nvPr/>
        </p:nvSpPr>
        <p:spPr>
          <a:xfrm>
            <a:off x="11140135" y="6473952"/>
            <a:ext cx="548640" cy="274320"/>
          </a:xfrm>
          <a:prstGeom prst="rect">
            <a:avLst/>
          </a:prstGeom>
          <a:noFill/>
          <a:ln/>
        </p:spPr>
        <p:txBody>
          <a:bodyPr wrap="square" rtlCol="0" anchor="ctr"/>
          <a:lstStyle/>
          <a:p>
            <a:pPr marL="0" indent="0" algn="r">
              <a:buNone/>
            </a:pPr>
            <a:r>
              <a:rPr lang="en-US" sz="900" dirty="0">
                <a:solidFill>
                  <a:srgbClr val="45607F"/>
                </a:solidFill>
                <a:latin typeface="Calibri" pitchFamily="34" charset="0"/>
                <a:ea typeface="Calibri" pitchFamily="34" charset="-122"/>
                <a:cs typeface="Calibri" pitchFamily="34" charset="-120"/>
              </a:rPr>
              <a:t>8</a:t>
            </a:r>
            <a:endParaRPr lang="en-US" sz="900" dirty="0"/>
          </a:p>
        </p:txBody>
      </p:sp>
      <p:sp>
        <p:nvSpPr>
          <p:cNvPr id="7" name="Shape 4"/>
          <p:cNvSpPr/>
          <p:nvPr/>
        </p:nvSpPr>
        <p:spPr>
          <a:xfrm>
            <a:off x="502920" y="2148840"/>
            <a:ext cx="2606040" cy="1965960"/>
          </a:xfrm>
          <a:prstGeom prst="roundRect">
            <a:avLst>
              <a:gd name="adj" fmla="val 5581"/>
            </a:avLst>
          </a:prstGeom>
          <a:solidFill>
            <a:srgbClr val="D3E8F8"/>
          </a:solidFill>
          <a:ln/>
        </p:spPr>
      </p:sp>
      <p:sp>
        <p:nvSpPr>
          <p:cNvPr id="8" name="Shape 5"/>
          <p:cNvSpPr/>
          <p:nvPr/>
        </p:nvSpPr>
        <p:spPr>
          <a:xfrm>
            <a:off x="1476756" y="2404872"/>
            <a:ext cx="658368" cy="658368"/>
          </a:xfrm>
          <a:prstGeom prst="ellipse">
            <a:avLst/>
          </a:prstGeom>
          <a:solidFill>
            <a:srgbClr val="1671C2"/>
          </a:solidFill>
          <a:ln/>
        </p:spPr>
      </p:sp>
      <p:pic>
        <p:nvPicPr>
          <p:cNvPr id="9" name="Image 1" descr="/home/claude/work/assets/icons/handshake.png"/>
          <p:cNvPicPr>
            <a:picLocks noChangeAspect="1"/>
          </p:cNvPicPr>
          <p:nvPr/>
        </p:nvPicPr>
        <p:blipFill>
          <a:blip r:embed="rId4"/>
          <a:stretch>
            <a:fillRect/>
          </a:stretch>
        </p:blipFill>
        <p:spPr>
          <a:xfrm>
            <a:off x="1562344" y="2490460"/>
            <a:ext cx="487192" cy="487192"/>
          </a:xfrm>
          <a:prstGeom prst="rect">
            <a:avLst/>
          </a:prstGeom>
        </p:spPr>
      </p:pic>
      <p:sp>
        <p:nvSpPr>
          <p:cNvPr id="10" name="Text 6"/>
          <p:cNvSpPr txBox="1"/>
          <p:nvPr/>
        </p:nvSpPr>
        <p:spPr>
          <a:xfrm>
            <a:off x="612648" y="3172968"/>
            <a:ext cx="2386584" cy="365760"/>
          </a:xfrm>
          <a:prstGeom prst="rect">
            <a:avLst/>
          </a:prstGeom>
          <a:noFill/>
          <a:ln/>
        </p:spPr>
        <p:txBody>
          <a:bodyPr wrap="square" rtlCol="0" anchor="ctr"/>
          <a:lstStyle/>
          <a:p>
            <a:pPr marL="0" indent="0" algn="ctr">
              <a:buNone/>
            </a:pPr>
            <a:r>
              <a:rPr lang="en-US" sz="1400" b="1" dirty="0">
                <a:solidFill>
                  <a:srgbClr val="12233B"/>
                </a:solidFill>
                <a:latin typeface="Cambria" pitchFamily="34" charset="0"/>
                <a:ea typeface="Cambria" pitchFamily="34" charset="-122"/>
                <a:cs typeface="Cambria" pitchFamily="34" charset="-120"/>
              </a:rPr>
              <a:t>HR Community</a:t>
            </a:r>
            <a:endParaRPr lang="en-US" sz="1400" dirty="0"/>
          </a:p>
        </p:txBody>
      </p:sp>
      <p:sp>
        <p:nvSpPr>
          <p:cNvPr id="11" name="Text 7"/>
          <p:cNvSpPr txBox="1"/>
          <p:nvPr/>
        </p:nvSpPr>
        <p:spPr>
          <a:xfrm>
            <a:off x="640080" y="3538728"/>
            <a:ext cx="2331720" cy="530352"/>
          </a:xfrm>
          <a:prstGeom prst="rect">
            <a:avLst/>
          </a:prstGeom>
          <a:noFill/>
          <a:ln/>
        </p:spPr>
        <p:txBody>
          <a:bodyPr wrap="square" rtlCol="0" anchor="ctr"/>
          <a:lstStyle/>
          <a:p>
            <a:pPr marL="0" indent="0" algn="ctr">
              <a:lnSpc>
                <a:spcPct val="110000"/>
              </a:lnSpc>
              <a:buNone/>
            </a:pPr>
            <a:r>
              <a:rPr lang="en-US" sz="1050" dirty="0">
                <a:solidFill>
                  <a:srgbClr val="45607F"/>
                </a:solidFill>
                <a:latin typeface="Calibri" pitchFamily="34" charset="0"/>
                <a:ea typeface="Calibri" pitchFamily="34" charset="-122"/>
                <a:cs typeface="Calibri" pitchFamily="34" charset="-120"/>
              </a:rPr>
              <a:t>Direct dialogue between employers and counsellors</a:t>
            </a:r>
            <a:endParaRPr lang="en-US" sz="1050" dirty="0"/>
          </a:p>
        </p:txBody>
      </p:sp>
      <p:sp>
        <p:nvSpPr>
          <p:cNvPr id="12" name="Shape 8"/>
          <p:cNvSpPr/>
          <p:nvPr/>
        </p:nvSpPr>
        <p:spPr>
          <a:xfrm>
            <a:off x="3337560" y="2148840"/>
            <a:ext cx="2606040" cy="1965960"/>
          </a:xfrm>
          <a:prstGeom prst="roundRect">
            <a:avLst>
              <a:gd name="adj" fmla="val 5581"/>
            </a:avLst>
          </a:prstGeom>
          <a:solidFill>
            <a:srgbClr val="D3E8F8"/>
          </a:solidFill>
          <a:ln/>
        </p:spPr>
      </p:sp>
      <p:sp>
        <p:nvSpPr>
          <p:cNvPr id="13" name="Shape 9"/>
          <p:cNvSpPr/>
          <p:nvPr/>
        </p:nvSpPr>
        <p:spPr>
          <a:xfrm>
            <a:off x="4311396" y="2404872"/>
            <a:ext cx="658368" cy="658368"/>
          </a:xfrm>
          <a:prstGeom prst="ellipse">
            <a:avLst/>
          </a:prstGeom>
          <a:solidFill>
            <a:srgbClr val="1671C2"/>
          </a:solidFill>
          <a:ln/>
        </p:spPr>
      </p:sp>
      <p:pic>
        <p:nvPicPr>
          <p:cNvPr id="14" name="Image 2" descr="/home/claude/work/assets/icons/briefcase.png"/>
          <p:cNvPicPr>
            <a:picLocks noChangeAspect="1"/>
          </p:cNvPicPr>
          <p:nvPr/>
        </p:nvPicPr>
        <p:blipFill>
          <a:blip r:embed="rId5"/>
          <a:stretch>
            <a:fillRect/>
          </a:stretch>
        </p:blipFill>
        <p:spPr>
          <a:xfrm>
            <a:off x="4396984" y="2490460"/>
            <a:ext cx="487192" cy="487192"/>
          </a:xfrm>
          <a:prstGeom prst="rect">
            <a:avLst/>
          </a:prstGeom>
        </p:spPr>
      </p:pic>
      <p:sp>
        <p:nvSpPr>
          <p:cNvPr id="15" name="Text 10"/>
          <p:cNvSpPr txBox="1"/>
          <p:nvPr/>
        </p:nvSpPr>
        <p:spPr>
          <a:xfrm>
            <a:off x="3447288" y="3172968"/>
            <a:ext cx="2386584" cy="365760"/>
          </a:xfrm>
          <a:prstGeom prst="rect">
            <a:avLst/>
          </a:prstGeom>
          <a:noFill/>
          <a:ln/>
        </p:spPr>
        <p:txBody>
          <a:bodyPr wrap="square" rtlCol="0" anchor="ctr"/>
          <a:lstStyle/>
          <a:p>
            <a:pPr marL="0" indent="0" algn="ctr">
              <a:buNone/>
            </a:pPr>
            <a:r>
              <a:rPr lang="en-US" sz="1400" b="1" dirty="0">
                <a:solidFill>
                  <a:srgbClr val="12233B"/>
                </a:solidFill>
                <a:latin typeface="Cambria" pitchFamily="34" charset="0"/>
                <a:ea typeface="Cambria" pitchFamily="34" charset="-122"/>
                <a:cs typeface="Cambria" pitchFamily="34" charset="-120"/>
              </a:rPr>
              <a:t>Job Fairs</a:t>
            </a:r>
            <a:endParaRPr lang="en-US" sz="1400" dirty="0"/>
          </a:p>
        </p:txBody>
      </p:sp>
      <p:sp>
        <p:nvSpPr>
          <p:cNvPr id="16" name="Text 11"/>
          <p:cNvSpPr txBox="1"/>
          <p:nvPr/>
        </p:nvSpPr>
        <p:spPr>
          <a:xfrm>
            <a:off x="3474720" y="3538728"/>
            <a:ext cx="2331720" cy="530352"/>
          </a:xfrm>
          <a:prstGeom prst="rect">
            <a:avLst/>
          </a:prstGeom>
          <a:noFill/>
          <a:ln/>
        </p:spPr>
        <p:txBody>
          <a:bodyPr wrap="square" rtlCol="0" anchor="ctr"/>
          <a:lstStyle/>
          <a:p>
            <a:pPr marL="0" indent="0" algn="ctr">
              <a:lnSpc>
                <a:spcPct val="110000"/>
              </a:lnSpc>
              <a:buNone/>
            </a:pPr>
            <a:r>
              <a:rPr lang="az-Latn-AZ" sz="1050" dirty="0">
                <a:solidFill>
                  <a:srgbClr val="45607F"/>
                </a:solidFill>
                <a:latin typeface="Calibri" pitchFamily="34" charset="0"/>
                <a:ea typeface="Calibri" pitchFamily="34" charset="-122"/>
                <a:cs typeface="Calibri" pitchFamily="34" charset="-120"/>
              </a:rPr>
              <a:t>Labor </a:t>
            </a:r>
            <a:r>
              <a:rPr lang="en-US" sz="1050" dirty="0">
                <a:solidFill>
                  <a:srgbClr val="45607F"/>
                </a:solidFill>
                <a:latin typeface="Calibri" pitchFamily="34" charset="0"/>
                <a:ea typeface="Calibri" pitchFamily="34" charset="-122"/>
                <a:cs typeface="Calibri" pitchFamily="34" charset="-120"/>
              </a:rPr>
              <a:t>connect graduates with recruiters</a:t>
            </a:r>
            <a:endParaRPr lang="en-US" sz="1050" dirty="0"/>
          </a:p>
        </p:txBody>
      </p:sp>
      <p:sp>
        <p:nvSpPr>
          <p:cNvPr id="17" name="Shape 12"/>
          <p:cNvSpPr/>
          <p:nvPr/>
        </p:nvSpPr>
        <p:spPr>
          <a:xfrm>
            <a:off x="6172200" y="2148840"/>
            <a:ext cx="2606040" cy="1965960"/>
          </a:xfrm>
          <a:prstGeom prst="roundRect">
            <a:avLst>
              <a:gd name="adj" fmla="val 5581"/>
            </a:avLst>
          </a:prstGeom>
          <a:solidFill>
            <a:srgbClr val="D3E8F8"/>
          </a:solidFill>
          <a:ln/>
        </p:spPr>
      </p:sp>
      <p:sp>
        <p:nvSpPr>
          <p:cNvPr id="18" name="Shape 13"/>
          <p:cNvSpPr/>
          <p:nvPr/>
        </p:nvSpPr>
        <p:spPr>
          <a:xfrm>
            <a:off x="7146036" y="2404872"/>
            <a:ext cx="658368" cy="658368"/>
          </a:xfrm>
          <a:prstGeom prst="ellipse">
            <a:avLst/>
          </a:prstGeom>
          <a:solidFill>
            <a:srgbClr val="1671C2"/>
          </a:solidFill>
          <a:ln/>
        </p:spPr>
      </p:sp>
      <p:pic>
        <p:nvPicPr>
          <p:cNvPr id="19" name="Image 3" descr="/home/claude/work/assets/icons/send.png"/>
          <p:cNvPicPr>
            <a:picLocks noChangeAspect="1"/>
          </p:cNvPicPr>
          <p:nvPr/>
        </p:nvPicPr>
        <p:blipFill>
          <a:blip r:embed="rId6"/>
          <a:stretch>
            <a:fillRect/>
          </a:stretch>
        </p:blipFill>
        <p:spPr>
          <a:xfrm>
            <a:off x="7231624" y="2490460"/>
            <a:ext cx="487192" cy="487192"/>
          </a:xfrm>
          <a:prstGeom prst="rect">
            <a:avLst/>
          </a:prstGeom>
        </p:spPr>
      </p:pic>
      <p:sp>
        <p:nvSpPr>
          <p:cNvPr id="20" name="Text 14"/>
          <p:cNvSpPr txBox="1"/>
          <p:nvPr/>
        </p:nvSpPr>
        <p:spPr>
          <a:xfrm>
            <a:off x="6281928" y="3172968"/>
            <a:ext cx="2386584" cy="365760"/>
          </a:xfrm>
          <a:prstGeom prst="rect">
            <a:avLst/>
          </a:prstGeom>
          <a:noFill/>
          <a:ln/>
        </p:spPr>
        <p:txBody>
          <a:bodyPr wrap="square" rtlCol="0" anchor="ctr"/>
          <a:lstStyle/>
          <a:p>
            <a:pPr marL="0" indent="0" algn="ctr">
              <a:buNone/>
            </a:pPr>
            <a:r>
              <a:rPr lang="en-US" sz="1400" b="1" dirty="0">
                <a:solidFill>
                  <a:srgbClr val="12233B"/>
                </a:solidFill>
                <a:latin typeface="Cambria" pitchFamily="34" charset="0"/>
                <a:ea typeface="Cambria" pitchFamily="34" charset="-122"/>
                <a:cs typeface="Cambria" pitchFamily="34" charset="-120"/>
              </a:rPr>
              <a:t>TİPx Conference</a:t>
            </a:r>
            <a:endParaRPr lang="en-US" sz="1400" dirty="0"/>
          </a:p>
        </p:txBody>
      </p:sp>
      <p:sp>
        <p:nvSpPr>
          <p:cNvPr id="21" name="Text 15"/>
          <p:cNvSpPr txBox="1"/>
          <p:nvPr/>
        </p:nvSpPr>
        <p:spPr>
          <a:xfrm>
            <a:off x="6309360" y="3538728"/>
            <a:ext cx="2331720" cy="530352"/>
          </a:xfrm>
          <a:prstGeom prst="rect">
            <a:avLst/>
          </a:prstGeom>
          <a:noFill/>
          <a:ln/>
        </p:spPr>
        <p:txBody>
          <a:bodyPr wrap="square" rtlCol="0" anchor="ctr"/>
          <a:lstStyle/>
          <a:p>
            <a:pPr marL="0" indent="0" algn="ctr">
              <a:lnSpc>
                <a:spcPct val="110000"/>
              </a:lnSpc>
              <a:buNone/>
            </a:pPr>
            <a:r>
              <a:rPr lang="en-US" sz="1050" dirty="0">
                <a:solidFill>
                  <a:srgbClr val="45607F"/>
                </a:solidFill>
                <a:latin typeface="Calibri" pitchFamily="34" charset="0"/>
                <a:ea typeface="Calibri" pitchFamily="34" charset="-122"/>
                <a:cs typeface="Calibri" pitchFamily="34" charset="-120"/>
              </a:rPr>
              <a:t>Annual careers &amp; employability conference</a:t>
            </a:r>
            <a:endParaRPr lang="en-US" sz="1050" dirty="0"/>
          </a:p>
        </p:txBody>
      </p:sp>
      <p:sp>
        <p:nvSpPr>
          <p:cNvPr id="22" name="Shape 16"/>
          <p:cNvSpPr/>
          <p:nvPr/>
        </p:nvSpPr>
        <p:spPr>
          <a:xfrm>
            <a:off x="9006840" y="2148840"/>
            <a:ext cx="2606040" cy="1965960"/>
          </a:xfrm>
          <a:prstGeom prst="roundRect">
            <a:avLst>
              <a:gd name="adj" fmla="val 5581"/>
            </a:avLst>
          </a:prstGeom>
          <a:solidFill>
            <a:srgbClr val="D3E8F8"/>
          </a:solidFill>
          <a:ln/>
        </p:spPr>
      </p:sp>
      <p:sp>
        <p:nvSpPr>
          <p:cNvPr id="23" name="Shape 17"/>
          <p:cNvSpPr/>
          <p:nvPr/>
        </p:nvSpPr>
        <p:spPr>
          <a:xfrm>
            <a:off x="9980676" y="2404872"/>
            <a:ext cx="658368" cy="658368"/>
          </a:xfrm>
          <a:prstGeom prst="ellipse">
            <a:avLst/>
          </a:prstGeom>
          <a:solidFill>
            <a:srgbClr val="1671C2"/>
          </a:solidFill>
          <a:ln/>
        </p:spPr>
      </p:sp>
      <p:pic>
        <p:nvPicPr>
          <p:cNvPr id="24" name="Image 4" descr="/home/claude/work/assets/icons/calendar.png"/>
          <p:cNvPicPr>
            <a:picLocks noChangeAspect="1"/>
          </p:cNvPicPr>
          <p:nvPr/>
        </p:nvPicPr>
        <p:blipFill>
          <a:blip r:embed="rId7"/>
          <a:stretch>
            <a:fillRect/>
          </a:stretch>
        </p:blipFill>
        <p:spPr>
          <a:xfrm>
            <a:off x="10066264" y="2490460"/>
            <a:ext cx="487192" cy="487192"/>
          </a:xfrm>
          <a:prstGeom prst="rect">
            <a:avLst/>
          </a:prstGeom>
        </p:spPr>
      </p:pic>
      <p:sp>
        <p:nvSpPr>
          <p:cNvPr id="25" name="Text 18"/>
          <p:cNvSpPr txBox="1"/>
          <p:nvPr/>
        </p:nvSpPr>
        <p:spPr>
          <a:xfrm>
            <a:off x="9116568" y="3172968"/>
            <a:ext cx="2386584" cy="365760"/>
          </a:xfrm>
          <a:prstGeom prst="rect">
            <a:avLst/>
          </a:prstGeom>
          <a:noFill/>
          <a:ln/>
        </p:spPr>
        <p:txBody>
          <a:bodyPr wrap="square" rtlCol="0" anchor="ctr"/>
          <a:lstStyle/>
          <a:p>
            <a:pPr marL="0" indent="0" algn="ctr">
              <a:buNone/>
            </a:pPr>
            <a:r>
              <a:rPr lang="en-US" sz="1400" b="1" dirty="0">
                <a:solidFill>
                  <a:srgbClr val="12233B"/>
                </a:solidFill>
                <a:latin typeface="Cambria" pitchFamily="34" charset="0"/>
                <a:ea typeface="Cambria" pitchFamily="34" charset="-122"/>
                <a:cs typeface="Cambria" pitchFamily="34" charset="-120"/>
              </a:rPr>
              <a:t>GPS Summit</a:t>
            </a:r>
            <a:endParaRPr lang="en-US" sz="1400" dirty="0"/>
          </a:p>
        </p:txBody>
      </p:sp>
      <p:sp>
        <p:nvSpPr>
          <p:cNvPr id="26" name="Text 19"/>
          <p:cNvSpPr txBox="1"/>
          <p:nvPr/>
        </p:nvSpPr>
        <p:spPr>
          <a:xfrm>
            <a:off x="9144000" y="3538728"/>
            <a:ext cx="2331720" cy="530352"/>
          </a:xfrm>
          <a:prstGeom prst="rect">
            <a:avLst/>
          </a:prstGeom>
          <a:noFill/>
          <a:ln/>
        </p:spPr>
        <p:txBody>
          <a:bodyPr wrap="square" rtlCol="0" anchor="ctr"/>
          <a:lstStyle/>
          <a:p>
            <a:pPr marL="0" indent="0" algn="ctr">
              <a:lnSpc>
                <a:spcPct val="110000"/>
              </a:lnSpc>
              <a:buNone/>
            </a:pPr>
            <a:r>
              <a:rPr lang="en-US" sz="1050" dirty="0">
                <a:solidFill>
                  <a:srgbClr val="45607F"/>
                </a:solidFill>
                <a:latin typeface="Calibri" pitchFamily="34" charset="0"/>
                <a:ea typeface="Calibri" pitchFamily="34" charset="-122"/>
                <a:cs typeface="Calibri" pitchFamily="34" charset="-120"/>
              </a:rPr>
              <a:t>Held twice yearly to keep engagement continuous</a:t>
            </a:r>
            <a:endParaRPr lang="en-US" sz="1050" dirty="0"/>
          </a:p>
        </p:txBody>
      </p:sp>
      <p:sp>
        <p:nvSpPr>
          <p:cNvPr id="27" name="Text 20"/>
          <p:cNvSpPr txBox="1"/>
          <p:nvPr/>
        </p:nvSpPr>
        <p:spPr>
          <a:xfrm>
            <a:off x="502920" y="4434840"/>
            <a:ext cx="11183112" cy="365760"/>
          </a:xfrm>
          <a:prstGeom prst="rect">
            <a:avLst/>
          </a:prstGeom>
          <a:noFill/>
          <a:ln/>
        </p:spPr>
        <p:txBody>
          <a:bodyPr wrap="square" rtlCol="0" anchor="ctr"/>
          <a:lstStyle/>
          <a:p>
            <a:pPr marL="0" indent="0">
              <a:buNone/>
            </a:pPr>
            <a:r>
              <a:rPr lang="en-US" sz="1500" b="1" dirty="0">
                <a:solidFill>
                  <a:srgbClr val="12233B"/>
                </a:solidFill>
                <a:latin typeface="Cambria" pitchFamily="34" charset="0"/>
                <a:ea typeface="Cambria" pitchFamily="34" charset="-122"/>
                <a:cs typeface="Cambria" pitchFamily="34" charset="-120"/>
              </a:rPr>
              <a:t>START Project — a structured pipeline from registration to placement</a:t>
            </a:r>
            <a:endParaRPr lang="en-US" sz="1500" dirty="0"/>
          </a:p>
        </p:txBody>
      </p:sp>
      <p:sp>
        <p:nvSpPr>
          <p:cNvPr id="28" name="Shape 21"/>
          <p:cNvSpPr/>
          <p:nvPr/>
        </p:nvSpPr>
        <p:spPr>
          <a:xfrm>
            <a:off x="502920" y="4937760"/>
            <a:ext cx="3383280" cy="1051560"/>
          </a:xfrm>
          <a:prstGeom prst="roundRect">
            <a:avLst>
              <a:gd name="adj" fmla="val 8696"/>
            </a:avLst>
          </a:prstGeom>
          <a:solidFill>
            <a:srgbClr val="1671C2"/>
          </a:solidFill>
          <a:ln/>
        </p:spPr>
      </p:sp>
      <p:sp>
        <p:nvSpPr>
          <p:cNvPr id="29" name="Text 22"/>
          <p:cNvSpPr txBox="1"/>
          <p:nvPr/>
        </p:nvSpPr>
        <p:spPr>
          <a:xfrm>
            <a:off x="685800" y="4937760"/>
            <a:ext cx="1188720" cy="1051560"/>
          </a:xfrm>
          <a:prstGeom prst="rect">
            <a:avLst/>
          </a:prstGeom>
          <a:noFill/>
          <a:ln/>
        </p:spPr>
        <p:txBody>
          <a:bodyPr wrap="square"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100</a:t>
            </a:r>
            <a:endParaRPr lang="en-US" sz="3000" dirty="0"/>
          </a:p>
        </p:txBody>
      </p:sp>
      <p:sp>
        <p:nvSpPr>
          <p:cNvPr id="30" name="Text 23"/>
          <p:cNvSpPr txBox="1"/>
          <p:nvPr/>
        </p:nvSpPr>
        <p:spPr>
          <a:xfrm>
            <a:off x="1874520" y="4937760"/>
            <a:ext cx="1920240" cy="1051560"/>
          </a:xfrm>
          <a:prstGeom prst="rect">
            <a:avLst/>
          </a:prstGeom>
          <a:noFill/>
          <a:ln/>
        </p:spPr>
        <p:txBody>
          <a:bodyPr wrap="square" rtlCol="0" anchor="ctr"/>
          <a:lstStyle/>
          <a:p>
            <a:pPr marL="0" indent="0">
              <a:buNone/>
            </a:pPr>
            <a:r>
              <a:rPr lang="en-US" sz="1300" dirty="0">
                <a:solidFill>
                  <a:srgbClr val="D9ECFB"/>
                </a:solidFill>
                <a:latin typeface="Calibri" pitchFamily="34" charset="0"/>
                <a:ea typeface="Calibri" pitchFamily="34" charset="-122"/>
                <a:cs typeface="Calibri" pitchFamily="34" charset="-120"/>
              </a:rPr>
              <a:t>Registered</a:t>
            </a:r>
            <a:endParaRPr lang="en-US" sz="1300" dirty="0"/>
          </a:p>
        </p:txBody>
      </p:sp>
      <p:sp>
        <p:nvSpPr>
          <p:cNvPr id="31" name="Shape 24"/>
          <p:cNvSpPr/>
          <p:nvPr/>
        </p:nvSpPr>
        <p:spPr>
          <a:xfrm>
            <a:off x="3931920" y="5353812"/>
            <a:ext cx="365760" cy="219456"/>
          </a:xfrm>
          <a:prstGeom prst="rightArrow">
            <a:avLst/>
          </a:prstGeom>
          <a:solidFill>
            <a:srgbClr val="1671C2"/>
          </a:solidFill>
          <a:ln/>
        </p:spPr>
      </p:sp>
      <p:sp>
        <p:nvSpPr>
          <p:cNvPr id="32" name="Shape 25"/>
          <p:cNvSpPr/>
          <p:nvPr/>
        </p:nvSpPr>
        <p:spPr>
          <a:xfrm>
            <a:off x="4343400" y="4937760"/>
            <a:ext cx="3383280" cy="1051560"/>
          </a:xfrm>
          <a:prstGeom prst="roundRect">
            <a:avLst>
              <a:gd name="adj" fmla="val 8696"/>
            </a:avLst>
          </a:prstGeom>
          <a:solidFill>
            <a:srgbClr val="1671C2"/>
          </a:solidFill>
          <a:ln/>
        </p:spPr>
      </p:sp>
      <p:sp>
        <p:nvSpPr>
          <p:cNvPr id="33" name="Text 26"/>
          <p:cNvSpPr txBox="1"/>
          <p:nvPr/>
        </p:nvSpPr>
        <p:spPr>
          <a:xfrm>
            <a:off x="4526280" y="4937760"/>
            <a:ext cx="1188720" cy="1051560"/>
          </a:xfrm>
          <a:prstGeom prst="rect">
            <a:avLst/>
          </a:prstGeom>
          <a:noFill/>
          <a:ln/>
        </p:spPr>
        <p:txBody>
          <a:bodyPr wrap="square"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30</a:t>
            </a:r>
            <a:endParaRPr lang="en-US" sz="3000" dirty="0"/>
          </a:p>
        </p:txBody>
      </p:sp>
      <p:sp>
        <p:nvSpPr>
          <p:cNvPr id="34" name="Text 27"/>
          <p:cNvSpPr txBox="1"/>
          <p:nvPr/>
        </p:nvSpPr>
        <p:spPr>
          <a:xfrm>
            <a:off x="5715000" y="4937760"/>
            <a:ext cx="1920240" cy="1051560"/>
          </a:xfrm>
          <a:prstGeom prst="rect">
            <a:avLst/>
          </a:prstGeom>
          <a:noFill/>
          <a:ln/>
        </p:spPr>
        <p:txBody>
          <a:bodyPr wrap="square" rtlCol="0" anchor="ctr"/>
          <a:lstStyle/>
          <a:p>
            <a:pPr marL="0" indent="0">
              <a:buNone/>
            </a:pPr>
            <a:r>
              <a:rPr lang="en-US" sz="1300" dirty="0">
                <a:solidFill>
                  <a:srgbClr val="D9ECFB"/>
                </a:solidFill>
                <a:latin typeface="Calibri" pitchFamily="34" charset="0"/>
                <a:ea typeface="Calibri" pitchFamily="34" charset="-122"/>
                <a:cs typeface="Calibri" pitchFamily="34" charset="-120"/>
              </a:rPr>
              <a:t>Selected</a:t>
            </a:r>
            <a:endParaRPr lang="en-US" sz="1300" dirty="0"/>
          </a:p>
        </p:txBody>
      </p:sp>
      <p:sp>
        <p:nvSpPr>
          <p:cNvPr id="35" name="Shape 28"/>
          <p:cNvSpPr/>
          <p:nvPr/>
        </p:nvSpPr>
        <p:spPr>
          <a:xfrm>
            <a:off x="7772400" y="5353812"/>
            <a:ext cx="365760" cy="219456"/>
          </a:xfrm>
          <a:prstGeom prst="rightArrow">
            <a:avLst/>
          </a:prstGeom>
          <a:solidFill>
            <a:srgbClr val="1671C2"/>
          </a:solidFill>
          <a:ln/>
        </p:spPr>
      </p:sp>
      <p:sp>
        <p:nvSpPr>
          <p:cNvPr id="36" name="Shape 29"/>
          <p:cNvSpPr/>
          <p:nvPr/>
        </p:nvSpPr>
        <p:spPr>
          <a:xfrm>
            <a:off x="8183880" y="4937760"/>
            <a:ext cx="3383280" cy="1051560"/>
          </a:xfrm>
          <a:prstGeom prst="roundRect">
            <a:avLst>
              <a:gd name="adj" fmla="val 8696"/>
            </a:avLst>
          </a:prstGeom>
          <a:solidFill>
            <a:srgbClr val="1671C2"/>
          </a:solidFill>
          <a:ln/>
        </p:spPr>
      </p:sp>
      <p:sp>
        <p:nvSpPr>
          <p:cNvPr id="37" name="Text 30"/>
          <p:cNvSpPr txBox="1"/>
          <p:nvPr/>
        </p:nvSpPr>
        <p:spPr>
          <a:xfrm>
            <a:off x="8366760" y="4937760"/>
            <a:ext cx="1188720" cy="1051560"/>
          </a:xfrm>
          <a:prstGeom prst="rect">
            <a:avLst/>
          </a:prstGeom>
          <a:noFill/>
          <a:ln/>
        </p:spPr>
        <p:txBody>
          <a:bodyPr wrap="square"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5</a:t>
            </a:r>
            <a:endParaRPr lang="en-US" sz="3000" dirty="0"/>
          </a:p>
        </p:txBody>
      </p:sp>
      <p:sp>
        <p:nvSpPr>
          <p:cNvPr id="38" name="Text 31"/>
          <p:cNvSpPr txBox="1"/>
          <p:nvPr/>
        </p:nvSpPr>
        <p:spPr>
          <a:xfrm>
            <a:off x="9555480" y="4937760"/>
            <a:ext cx="1920240" cy="1051560"/>
          </a:xfrm>
          <a:prstGeom prst="rect">
            <a:avLst/>
          </a:prstGeom>
          <a:noFill/>
          <a:ln/>
        </p:spPr>
        <p:txBody>
          <a:bodyPr wrap="square" rtlCol="0" anchor="ctr"/>
          <a:lstStyle/>
          <a:p>
            <a:pPr marL="0" indent="0">
              <a:buNone/>
            </a:pPr>
            <a:r>
              <a:rPr lang="en-US" sz="1300" dirty="0">
                <a:solidFill>
                  <a:srgbClr val="D9ECFB"/>
                </a:solidFill>
                <a:latin typeface="Calibri" pitchFamily="34" charset="0"/>
                <a:ea typeface="Calibri" pitchFamily="34" charset="-122"/>
                <a:cs typeface="Calibri" pitchFamily="34" charset="-120"/>
              </a:rPr>
              <a:t>Employed</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9">
    <p:bg>
      <p:bgPr>
        <a:solidFill>
          <a:srgbClr val="EAF3FB"/>
        </a:solidFill>
        <a:effectLst/>
      </p:bgPr>
    </p:bg>
    <p:spTree>
      <p:nvGrpSpPr>
        <p:cNvPr id="1" name=""/>
        <p:cNvGrpSpPr/>
        <p:nvPr/>
      </p:nvGrpSpPr>
      <p:grpSpPr>
        <a:xfrm>
          <a:off x="0" y="0"/>
          <a:ext cx="0" cy="0"/>
          <a:chOff x="0" y="0"/>
          <a:chExt cx="0" cy="0"/>
        </a:xfrm>
      </p:grpSpPr>
      <p:pic>
        <p:nvPicPr>
          <p:cNvPr id="2" name="Image 0" descr="/home/claude/work/assets/dma_logo_lockup.png"/>
          <p:cNvPicPr>
            <a:picLocks noChangeAspect="1"/>
          </p:cNvPicPr>
          <p:nvPr/>
        </p:nvPicPr>
        <p:blipFill>
          <a:blip r:embed="rId3"/>
          <a:stretch>
            <a:fillRect/>
          </a:stretch>
        </p:blipFill>
        <p:spPr>
          <a:xfrm>
            <a:off x="502920" y="292608"/>
            <a:ext cx="2331720" cy="505174"/>
          </a:xfrm>
          <a:prstGeom prst="rect">
            <a:avLst/>
          </a:prstGeom>
        </p:spPr>
      </p:pic>
      <p:sp>
        <p:nvSpPr>
          <p:cNvPr id="3" name="Text 0"/>
          <p:cNvSpPr txBox="1"/>
          <p:nvPr/>
        </p:nvSpPr>
        <p:spPr>
          <a:xfrm>
            <a:off x="502920" y="932688"/>
            <a:ext cx="9144000" cy="292608"/>
          </a:xfrm>
          <a:prstGeom prst="rect">
            <a:avLst/>
          </a:prstGeom>
          <a:noFill/>
          <a:ln/>
        </p:spPr>
        <p:txBody>
          <a:bodyPr wrap="square" rtlCol="0" anchor="ctr"/>
          <a:lstStyle/>
          <a:p>
            <a:pPr marL="0" indent="0">
              <a:buNone/>
            </a:pPr>
            <a:r>
              <a:rPr lang="en-US" sz="1200" b="1" kern="0" spc="200" dirty="0">
                <a:solidFill>
                  <a:srgbClr val="1671C2"/>
                </a:solidFill>
                <a:latin typeface="Calibri" pitchFamily="34" charset="0"/>
                <a:ea typeface="Calibri" pitchFamily="34" charset="-122"/>
                <a:cs typeface="Calibri" pitchFamily="34" charset="-120"/>
              </a:rPr>
              <a:t>DIGITAL INNOVATION</a:t>
            </a:r>
            <a:endParaRPr lang="en-US" sz="1200" dirty="0"/>
          </a:p>
        </p:txBody>
      </p:sp>
      <p:sp>
        <p:nvSpPr>
          <p:cNvPr id="4" name="Text 1"/>
          <p:cNvSpPr txBox="1"/>
          <p:nvPr/>
        </p:nvSpPr>
        <p:spPr>
          <a:xfrm>
            <a:off x="502920" y="1207008"/>
            <a:ext cx="10789920" cy="658368"/>
          </a:xfrm>
          <a:prstGeom prst="rect">
            <a:avLst/>
          </a:prstGeom>
          <a:noFill/>
          <a:ln/>
        </p:spPr>
        <p:txBody>
          <a:bodyPr wrap="square" rtlCol="0" anchor="ctr"/>
          <a:lstStyle/>
          <a:p>
            <a:pPr marL="0" indent="0" algn="l">
              <a:buNone/>
            </a:pPr>
            <a:r>
              <a:rPr lang="en-US" sz="2600" b="1" dirty="0">
                <a:solidFill>
                  <a:srgbClr val="12233B"/>
                </a:solidFill>
                <a:latin typeface="Cambria" pitchFamily="34" charset="0"/>
                <a:ea typeface="Cambria" pitchFamily="34" charset="-122"/>
                <a:cs typeface="Cambria" pitchFamily="34" charset="-120"/>
              </a:rPr>
              <a:t>Extending the match through technology</a:t>
            </a:r>
            <a:endParaRPr lang="en-US" sz="2600" dirty="0"/>
          </a:p>
        </p:txBody>
      </p:sp>
      <p:sp>
        <p:nvSpPr>
          <p:cNvPr id="5" name="Text 2"/>
          <p:cNvSpPr txBox="1"/>
          <p:nvPr/>
        </p:nvSpPr>
        <p:spPr>
          <a:xfrm>
            <a:off x="502920" y="6473952"/>
            <a:ext cx="7315200" cy="274320"/>
          </a:xfrm>
          <a:prstGeom prst="rect">
            <a:avLst/>
          </a:prstGeom>
          <a:noFill/>
          <a:ln/>
        </p:spPr>
        <p:txBody>
          <a:bodyPr wrap="square" rtlCol="0" anchor="ctr"/>
          <a:lstStyle/>
          <a:p>
            <a:pPr marL="0" indent="0" algn="l">
              <a:buNone/>
            </a:pPr>
            <a:r>
              <a:rPr lang="en-US" sz="900" dirty="0">
                <a:solidFill>
                  <a:srgbClr val="45607F"/>
                </a:solidFill>
                <a:latin typeface="Calibri" pitchFamily="34" charset="0"/>
                <a:ea typeface="Calibri" pitchFamily="34" charset="-122"/>
                <a:cs typeface="Calibri" pitchFamily="34" charset="-120"/>
              </a:rPr>
              <a:t>State Employment Agency  •  Central Career Branch (CCB)</a:t>
            </a:r>
            <a:endParaRPr lang="en-US" sz="900" dirty="0"/>
          </a:p>
        </p:txBody>
      </p:sp>
      <p:sp>
        <p:nvSpPr>
          <p:cNvPr id="6" name="Text 3"/>
          <p:cNvSpPr txBox="1"/>
          <p:nvPr/>
        </p:nvSpPr>
        <p:spPr>
          <a:xfrm>
            <a:off x="11140135" y="6473952"/>
            <a:ext cx="548640" cy="274320"/>
          </a:xfrm>
          <a:prstGeom prst="rect">
            <a:avLst/>
          </a:prstGeom>
          <a:noFill/>
          <a:ln/>
        </p:spPr>
        <p:txBody>
          <a:bodyPr wrap="square" rtlCol="0" anchor="ctr"/>
          <a:lstStyle/>
          <a:p>
            <a:pPr marL="0" indent="0" algn="r">
              <a:buNone/>
            </a:pPr>
            <a:r>
              <a:rPr lang="en-US" sz="900" dirty="0">
                <a:solidFill>
                  <a:srgbClr val="45607F"/>
                </a:solidFill>
                <a:latin typeface="Calibri" pitchFamily="34" charset="0"/>
                <a:ea typeface="Calibri" pitchFamily="34" charset="-122"/>
                <a:cs typeface="Calibri" pitchFamily="34" charset="-120"/>
              </a:rPr>
              <a:t>9</a:t>
            </a:r>
            <a:endParaRPr lang="en-US" sz="900" dirty="0"/>
          </a:p>
        </p:txBody>
      </p:sp>
      <p:sp>
        <p:nvSpPr>
          <p:cNvPr id="7" name="Shape 4"/>
          <p:cNvSpPr/>
          <p:nvPr/>
        </p:nvSpPr>
        <p:spPr>
          <a:xfrm>
            <a:off x="502920" y="2148840"/>
            <a:ext cx="5349240" cy="3657600"/>
          </a:xfrm>
          <a:prstGeom prst="roundRect">
            <a:avLst>
              <a:gd name="adj" fmla="val 3000"/>
            </a:avLst>
          </a:prstGeom>
          <a:solidFill>
            <a:srgbClr val="D3E8F8"/>
          </a:solidFill>
          <a:ln/>
        </p:spPr>
      </p:sp>
      <p:sp>
        <p:nvSpPr>
          <p:cNvPr id="8" name="Shape 5"/>
          <p:cNvSpPr/>
          <p:nvPr/>
        </p:nvSpPr>
        <p:spPr>
          <a:xfrm>
            <a:off x="868680" y="2514600"/>
            <a:ext cx="822960" cy="822960"/>
          </a:xfrm>
          <a:prstGeom prst="ellipse">
            <a:avLst/>
          </a:prstGeom>
          <a:solidFill>
            <a:srgbClr val="1671C2"/>
          </a:solidFill>
          <a:ln/>
        </p:spPr>
      </p:sp>
      <p:pic>
        <p:nvPicPr>
          <p:cNvPr id="9" name="Image 1" descr="/home/claude/work/assets/icons/filematch.png"/>
          <p:cNvPicPr>
            <a:picLocks noChangeAspect="1"/>
          </p:cNvPicPr>
          <p:nvPr/>
        </p:nvPicPr>
        <p:blipFill>
          <a:blip r:embed="rId4"/>
          <a:stretch>
            <a:fillRect/>
          </a:stretch>
        </p:blipFill>
        <p:spPr>
          <a:xfrm>
            <a:off x="975665" y="2621585"/>
            <a:ext cx="608990" cy="608990"/>
          </a:xfrm>
          <a:prstGeom prst="rect">
            <a:avLst/>
          </a:prstGeom>
        </p:spPr>
      </p:pic>
      <p:sp>
        <p:nvSpPr>
          <p:cNvPr id="10" name="Text 6"/>
          <p:cNvSpPr txBox="1"/>
          <p:nvPr/>
        </p:nvSpPr>
        <p:spPr>
          <a:xfrm>
            <a:off x="1874520" y="2532888"/>
            <a:ext cx="3657600" cy="457200"/>
          </a:xfrm>
          <a:prstGeom prst="rect">
            <a:avLst/>
          </a:prstGeom>
          <a:noFill/>
          <a:ln/>
        </p:spPr>
        <p:txBody>
          <a:bodyPr wrap="square" rtlCol="0" anchor="ctr"/>
          <a:lstStyle/>
          <a:p>
            <a:pPr marL="0" indent="0">
              <a:buNone/>
            </a:pPr>
            <a:r>
              <a:rPr lang="en-US" sz="1800" b="1" dirty="0">
                <a:solidFill>
                  <a:srgbClr val="12233B"/>
                </a:solidFill>
                <a:latin typeface="Cambria" pitchFamily="34" charset="0"/>
                <a:ea typeface="Cambria" pitchFamily="34" charset="-122"/>
                <a:cs typeface="Cambria" pitchFamily="34" charset="-120"/>
              </a:rPr>
              <a:t>CV–Vacancy Matching Engine</a:t>
            </a:r>
            <a:endParaRPr lang="en-US" sz="1800" dirty="0"/>
          </a:p>
        </p:txBody>
      </p:sp>
      <p:sp>
        <p:nvSpPr>
          <p:cNvPr id="11" name="Text 7"/>
          <p:cNvSpPr txBox="1"/>
          <p:nvPr/>
        </p:nvSpPr>
        <p:spPr>
          <a:xfrm>
            <a:off x="1874520" y="2953512"/>
            <a:ext cx="3657600" cy="411480"/>
          </a:xfrm>
          <a:prstGeom prst="rect">
            <a:avLst/>
          </a:prstGeom>
          <a:noFill/>
          <a:ln/>
        </p:spPr>
        <p:txBody>
          <a:bodyPr wrap="square" rtlCol="0" anchor="ctr"/>
          <a:lstStyle/>
          <a:p>
            <a:pPr marL="0" indent="0">
              <a:buNone/>
            </a:pPr>
            <a:r>
              <a:rPr lang="en-US" sz="1400" b="1" dirty="0">
                <a:solidFill>
                  <a:srgbClr val="1671C2"/>
                </a:solidFill>
                <a:latin typeface="Calibri" pitchFamily="34" charset="0"/>
                <a:ea typeface="Calibri" pitchFamily="34" charset="-122"/>
                <a:cs typeface="Calibri" pitchFamily="34" charset="-120"/>
              </a:rPr>
              <a:t>Technical specification completed, 2026</a:t>
            </a:r>
            <a:endParaRPr lang="en-US" sz="1400" dirty="0"/>
          </a:p>
        </p:txBody>
      </p:sp>
      <p:sp>
        <p:nvSpPr>
          <p:cNvPr id="12" name="Text 8"/>
          <p:cNvSpPr txBox="1"/>
          <p:nvPr/>
        </p:nvSpPr>
        <p:spPr>
          <a:xfrm>
            <a:off x="868680" y="3566160"/>
            <a:ext cx="4617720" cy="1920240"/>
          </a:xfrm>
          <a:prstGeom prst="rect">
            <a:avLst/>
          </a:prstGeom>
          <a:noFill/>
          <a:ln/>
        </p:spPr>
        <p:txBody>
          <a:bodyPr wrap="square" rtlCol="0" anchor="ctr"/>
          <a:lstStyle/>
          <a:p>
            <a:pPr marL="0" indent="0">
              <a:lnSpc>
                <a:spcPct val="125000"/>
              </a:lnSpc>
              <a:buNone/>
            </a:pPr>
            <a:r>
              <a:rPr lang="en-US" sz="1350" dirty="0">
                <a:solidFill>
                  <a:srgbClr val="45607F"/>
                </a:solidFill>
                <a:latin typeface="Calibri" pitchFamily="34" charset="0"/>
                <a:ea typeface="Calibri" pitchFamily="34" charset="-122"/>
                <a:cs typeface="Calibri" pitchFamily="34" charset="-120"/>
              </a:rPr>
              <a:t>An automated matching layer between jobseeker CVs and open vacancies. Enters piloting in the months ahead.</a:t>
            </a:r>
            <a:endParaRPr lang="en-US" sz="1350" dirty="0"/>
          </a:p>
        </p:txBody>
      </p:sp>
      <p:sp>
        <p:nvSpPr>
          <p:cNvPr id="13" name="Shape 9"/>
          <p:cNvSpPr/>
          <p:nvPr/>
        </p:nvSpPr>
        <p:spPr>
          <a:xfrm>
            <a:off x="6309360" y="2148840"/>
            <a:ext cx="5349240" cy="3657600"/>
          </a:xfrm>
          <a:prstGeom prst="roundRect">
            <a:avLst>
              <a:gd name="adj" fmla="val 3000"/>
            </a:avLst>
          </a:prstGeom>
          <a:solidFill>
            <a:srgbClr val="D3E8F8"/>
          </a:solidFill>
          <a:ln/>
        </p:spPr>
      </p:sp>
      <p:sp>
        <p:nvSpPr>
          <p:cNvPr id="14" name="Shape 10"/>
          <p:cNvSpPr/>
          <p:nvPr/>
        </p:nvSpPr>
        <p:spPr>
          <a:xfrm>
            <a:off x="6675120" y="2514600"/>
            <a:ext cx="822960" cy="822960"/>
          </a:xfrm>
          <a:prstGeom prst="ellipse">
            <a:avLst/>
          </a:prstGeom>
          <a:solidFill>
            <a:srgbClr val="1671C2"/>
          </a:solidFill>
          <a:ln/>
        </p:spPr>
      </p:sp>
      <p:pic>
        <p:nvPicPr>
          <p:cNvPr id="15" name="Image 2" descr="/home/claude/work/assets/icons/bot.png"/>
          <p:cNvPicPr>
            <a:picLocks noChangeAspect="1"/>
          </p:cNvPicPr>
          <p:nvPr/>
        </p:nvPicPr>
        <p:blipFill>
          <a:blip r:embed="rId5"/>
          <a:stretch>
            <a:fillRect/>
          </a:stretch>
        </p:blipFill>
        <p:spPr>
          <a:xfrm>
            <a:off x="6782105" y="2621585"/>
            <a:ext cx="608990" cy="608990"/>
          </a:xfrm>
          <a:prstGeom prst="rect">
            <a:avLst/>
          </a:prstGeom>
        </p:spPr>
      </p:pic>
      <p:sp>
        <p:nvSpPr>
          <p:cNvPr id="16" name="Text 11"/>
          <p:cNvSpPr txBox="1"/>
          <p:nvPr/>
        </p:nvSpPr>
        <p:spPr>
          <a:xfrm>
            <a:off x="7680960" y="2532888"/>
            <a:ext cx="3657600" cy="457200"/>
          </a:xfrm>
          <a:prstGeom prst="rect">
            <a:avLst/>
          </a:prstGeom>
          <a:noFill/>
          <a:ln/>
        </p:spPr>
        <p:txBody>
          <a:bodyPr wrap="square" rtlCol="0" anchor="ctr"/>
          <a:lstStyle/>
          <a:p>
            <a:pPr marL="0" indent="0">
              <a:buNone/>
            </a:pPr>
            <a:r>
              <a:rPr lang="en-US" sz="1800" b="1" dirty="0">
                <a:solidFill>
                  <a:srgbClr val="12233B"/>
                </a:solidFill>
                <a:latin typeface="Cambria" pitchFamily="34" charset="0"/>
                <a:ea typeface="Cambria" pitchFamily="34" charset="-122"/>
                <a:cs typeface="Cambria" pitchFamily="34" charset="-120"/>
              </a:rPr>
              <a:t>AI Career-Planning Voice Assistant</a:t>
            </a:r>
            <a:endParaRPr lang="en-US" sz="1800" dirty="0"/>
          </a:p>
        </p:txBody>
      </p:sp>
      <p:sp>
        <p:nvSpPr>
          <p:cNvPr id="17" name="Text 12"/>
          <p:cNvSpPr txBox="1"/>
          <p:nvPr/>
        </p:nvSpPr>
        <p:spPr>
          <a:xfrm>
            <a:off x="7680960" y="2953512"/>
            <a:ext cx="3657600" cy="411480"/>
          </a:xfrm>
          <a:prstGeom prst="rect">
            <a:avLst/>
          </a:prstGeom>
          <a:noFill/>
          <a:ln/>
        </p:spPr>
        <p:txBody>
          <a:bodyPr wrap="square" rtlCol="0" anchor="ctr"/>
          <a:lstStyle/>
          <a:p>
            <a:pPr marL="0" indent="0">
              <a:buNone/>
            </a:pPr>
            <a:r>
              <a:rPr lang="en-US" sz="1400" b="1" dirty="0">
                <a:solidFill>
                  <a:srgbClr val="1671C2"/>
                </a:solidFill>
                <a:latin typeface="Calibri" pitchFamily="34" charset="0"/>
                <a:ea typeface="Calibri" pitchFamily="34" charset="-122"/>
                <a:cs typeface="Calibri" pitchFamily="34" charset="-120"/>
              </a:rPr>
              <a:t>Technical specification completed, 2026</a:t>
            </a:r>
            <a:endParaRPr lang="en-US" sz="1400" dirty="0"/>
          </a:p>
        </p:txBody>
      </p:sp>
      <p:sp>
        <p:nvSpPr>
          <p:cNvPr id="18" name="Text 13"/>
          <p:cNvSpPr txBox="1"/>
          <p:nvPr/>
        </p:nvSpPr>
        <p:spPr>
          <a:xfrm>
            <a:off x="6675120" y="3566160"/>
            <a:ext cx="4617720" cy="1920240"/>
          </a:xfrm>
          <a:prstGeom prst="rect">
            <a:avLst/>
          </a:prstGeom>
          <a:noFill/>
          <a:ln/>
        </p:spPr>
        <p:txBody>
          <a:bodyPr wrap="square" rtlCol="0" anchor="ctr"/>
          <a:lstStyle/>
          <a:p>
            <a:pPr marL="0" indent="0">
              <a:lnSpc>
                <a:spcPct val="125000"/>
              </a:lnSpc>
              <a:buNone/>
            </a:pPr>
            <a:r>
              <a:rPr lang="en-US" sz="1350" dirty="0">
                <a:solidFill>
                  <a:srgbClr val="45607F"/>
                </a:solidFill>
                <a:latin typeface="Calibri" pitchFamily="34" charset="0"/>
                <a:ea typeface="Calibri" pitchFamily="34" charset="-122"/>
                <a:cs typeface="Calibri" pitchFamily="34" charset="-120"/>
              </a:rPr>
              <a:t>A voice-based assistant guiding citizens through career planning. Enters piloting alongside the matching engine.</a:t>
            </a:r>
            <a:endParaRPr lang="en-US" sz="1350" dirty="0"/>
          </a:p>
        </p:txBody>
      </p:sp>
      <p:sp>
        <p:nvSpPr>
          <p:cNvPr id="19" name="Text 14"/>
          <p:cNvSpPr txBox="1"/>
          <p:nvPr/>
        </p:nvSpPr>
        <p:spPr>
          <a:xfrm>
            <a:off x="502920" y="5989320"/>
            <a:ext cx="2926080" cy="320040"/>
          </a:xfrm>
          <a:prstGeom prst="rect">
            <a:avLst/>
          </a:prstGeom>
          <a:noFill/>
          <a:ln/>
        </p:spPr>
        <p:txBody>
          <a:bodyPr wrap="square" rtlCol="0" anchor="ctr"/>
          <a:lstStyle/>
          <a:p>
            <a:pPr marL="0" indent="0">
              <a:buNone/>
            </a:pPr>
            <a:r>
              <a:rPr lang="en-US" sz="1200" b="1" dirty="0">
                <a:solidFill>
                  <a:srgbClr val="12233B"/>
                </a:solidFill>
                <a:latin typeface="Calibri" pitchFamily="34" charset="0"/>
                <a:ea typeface="Calibri" pitchFamily="34" charset="-122"/>
                <a:cs typeface="Calibri" pitchFamily="34" charset="-120"/>
              </a:rPr>
              <a:t>Part of a wider digital ecosystem:</a:t>
            </a:r>
            <a:endParaRPr lang="en-US" sz="1200" dirty="0"/>
          </a:p>
        </p:txBody>
      </p:sp>
      <p:sp>
        <p:nvSpPr>
          <p:cNvPr id="20" name="Text 15"/>
          <p:cNvSpPr txBox="1"/>
          <p:nvPr/>
        </p:nvSpPr>
        <p:spPr>
          <a:xfrm>
            <a:off x="3200400" y="5989320"/>
            <a:ext cx="8412480" cy="320040"/>
          </a:xfrm>
          <a:prstGeom prst="rect">
            <a:avLst/>
          </a:prstGeom>
          <a:noFill/>
          <a:ln/>
        </p:spPr>
        <p:txBody>
          <a:bodyPr wrap="square" rtlCol="0" anchor="ctr"/>
          <a:lstStyle/>
          <a:p>
            <a:pPr marL="0" indent="0">
              <a:buNone/>
            </a:pPr>
            <a:r>
              <a:rPr lang="en-US" sz="1200" dirty="0">
                <a:solidFill>
                  <a:srgbClr val="45607F"/>
                </a:solidFill>
                <a:latin typeface="Calibri" pitchFamily="34" charset="0"/>
                <a:ea typeface="Calibri" pitchFamily="34" charset="-122"/>
                <a:cs typeface="Calibri" pitchFamily="34" charset="-120"/>
              </a:rPr>
              <a:t>Central Career Portal   ·   CV Builder (CV Yarat)   ·   Occupations Atlas   ·   Work Values Tool   ·   Alo Career</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0">
    <p:bg>
      <p:bgPr>
        <a:solidFill>
          <a:srgbClr val="EAF3FB"/>
        </a:solidFill>
        <a:effectLst/>
      </p:bgPr>
    </p:bg>
    <p:spTree>
      <p:nvGrpSpPr>
        <p:cNvPr id="1" name=""/>
        <p:cNvGrpSpPr/>
        <p:nvPr/>
      </p:nvGrpSpPr>
      <p:grpSpPr>
        <a:xfrm>
          <a:off x="0" y="0"/>
          <a:ext cx="0" cy="0"/>
          <a:chOff x="0" y="0"/>
          <a:chExt cx="0" cy="0"/>
        </a:xfrm>
      </p:grpSpPr>
      <p:pic>
        <p:nvPicPr>
          <p:cNvPr id="2" name="Image 0" descr="/home/claude/work/assets/dma_logo_lockup.png"/>
          <p:cNvPicPr>
            <a:picLocks noChangeAspect="1"/>
          </p:cNvPicPr>
          <p:nvPr/>
        </p:nvPicPr>
        <p:blipFill>
          <a:blip r:embed="rId3"/>
          <a:stretch>
            <a:fillRect/>
          </a:stretch>
        </p:blipFill>
        <p:spPr>
          <a:xfrm>
            <a:off x="502920" y="292608"/>
            <a:ext cx="2331720" cy="505174"/>
          </a:xfrm>
          <a:prstGeom prst="rect">
            <a:avLst/>
          </a:prstGeom>
        </p:spPr>
      </p:pic>
      <p:sp>
        <p:nvSpPr>
          <p:cNvPr id="3" name="Text 0"/>
          <p:cNvSpPr txBox="1"/>
          <p:nvPr/>
        </p:nvSpPr>
        <p:spPr>
          <a:xfrm>
            <a:off x="502920" y="932688"/>
            <a:ext cx="9144000" cy="292608"/>
          </a:xfrm>
          <a:prstGeom prst="rect">
            <a:avLst/>
          </a:prstGeom>
          <a:noFill/>
          <a:ln/>
        </p:spPr>
        <p:txBody>
          <a:bodyPr wrap="square" rtlCol="0" anchor="ctr"/>
          <a:lstStyle/>
          <a:p>
            <a:pPr marL="0" indent="0">
              <a:buNone/>
            </a:pPr>
            <a:r>
              <a:rPr lang="en-US" sz="1200" b="1" kern="0" spc="200" dirty="0">
                <a:solidFill>
                  <a:srgbClr val="1671C2"/>
                </a:solidFill>
                <a:latin typeface="Calibri" pitchFamily="34" charset="0"/>
                <a:ea typeface="Calibri" pitchFamily="34" charset="-122"/>
                <a:cs typeface="Calibri" pitchFamily="34" charset="-120"/>
              </a:rPr>
              <a:t>QUALITY ASSURANCE</a:t>
            </a:r>
            <a:endParaRPr lang="en-US" sz="1200" dirty="0"/>
          </a:p>
        </p:txBody>
      </p:sp>
      <p:sp>
        <p:nvSpPr>
          <p:cNvPr id="4" name="Text 1"/>
          <p:cNvSpPr txBox="1"/>
          <p:nvPr/>
        </p:nvSpPr>
        <p:spPr>
          <a:xfrm>
            <a:off x="502920" y="1207008"/>
            <a:ext cx="10789920" cy="658368"/>
          </a:xfrm>
          <a:prstGeom prst="rect">
            <a:avLst/>
          </a:prstGeom>
          <a:noFill/>
          <a:ln/>
        </p:spPr>
        <p:txBody>
          <a:bodyPr wrap="square" rtlCol="0" anchor="ctr"/>
          <a:lstStyle/>
          <a:p>
            <a:pPr marL="0" indent="0" algn="l">
              <a:buNone/>
            </a:pPr>
            <a:r>
              <a:rPr lang="en-US" sz="2600" b="1" dirty="0">
                <a:solidFill>
                  <a:srgbClr val="12233B"/>
                </a:solidFill>
                <a:latin typeface="Cambria" pitchFamily="34" charset="0"/>
                <a:ea typeface="Cambria" pitchFamily="34" charset="-122"/>
                <a:cs typeface="Cambria" pitchFamily="34" charset="-120"/>
              </a:rPr>
              <a:t>Standards behind the numbers</a:t>
            </a:r>
            <a:endParaRPr lang="en-US" sz="2600" dirty="0"/>
          </a:p>
        </p:txBody>
      </p:sp>
      <p:sp>
        <p:nvSpPr>
          <p:cNvPr id="5" name="Text 2"/>
          <p:cNvSpPr txBox="1"/>
          <p:nvPr/>
        </p:nvSpPr>
        <p:spPr>
          <a:xfrm>
            <a:off x="502920" y="6473952"/>
            <a:ext cx="7315200" cy="274320"/>
          </a:xfrm>
          <a:prstGeom prst="rect">
            <a:avLst/>
          </a:prstGeom>
          <a:noFill/>
          <a:ln/>
        </p:spPr>
        <p:txBody>
          <a:bodyPr wrap="square" rtlCol="0" anchor="ctr"/>
          <a:lstStyle/>
          <a:p>
            <a:pPr marL="0" indent="0" algn="l">
              <a:buNone/>
            </a:pPr>
            <a:r>
              <a:rPr lang="en-US" sz="900" dirty="0">
                <a:solidFill>
                  <a:srgbClr val="45607F"/>
                </a:solidFill>
                <a:latin typeface="Calibri" pitchFamily="34" charset="0"/>
                <a:ea typeface="Calibri" pitchFamily="34" charset="-122"/>
                <a:cs typeface="Calibri" pitchFamily="34" charset="-120"/>
              </a:rPr>
              <a:t>State Employment Agency  •  Central Career Branch (CCB)</a:t>
            </a:r>
            <a:endParaRPr lang="en-US" sz="900" dirty="0"/>
          </a:p>
        </p:txBody>
      </p:sp>
      <p:sp>
        <p:nvSpPr>
          <p:cNvPr id="6" name="Text 3"/>
          <p:cNvSpPr txBox="1"/>
          <p:nvPr/>
        </p:nvSpPr>
        <p:spPr>
          <a:xfrm>
            <a:off x="11140135" y="6473952"/>
            <a:ext cx="548640" cy="274320"/>
          </a:xfrm>
          <a:prstGeom prst="rect">
            <a:avLst/>
          </a:prstGeom>
          <a:noFill/>
          <a:ln/>
        </p:spPr>
        <p:txBody>
          <a:bodyPr wrap="square" rtlCol="0" anchor="ctr"/>
          <a:lstStyle/>
          <a:p>
            <a:pPr marL="0" indent="0" algn="r">
              <a:buNone/>
            </a:pPr>
            <a:r>
              <a:rPr lang="en-US" sz="900" dirty="0">
                <a:solidFill>
                  <a:srgbClr val="45607F"/>
                </a:solidFill>
                <a:latin typeface="Calibri" pitchFamily="34" charset="0"/>
                <a:ea typeface="Calibri" pitchFamily="34" charset="-122"/>
                <a:cs typeface="Calibri" pitchFamily="34" charset="-120"/>
              </a:rPr>
              <a:t>10</a:t>
            </a:r>
            <a:endParaRPr lang="en-US" sz="900" dirty="0"/>
          </a:p>
        </p:txBody>
      </p:sp>
      <p:sp>
        <p:nvSpPr>
          <p:cNvPr id="7" name="Shape 4"/>
          <p:cNvSpPr/>
          <p:nvPr/>
        </p:nvSpPr>
        <p:spPr>
          <a:xfrm>
            <a:off x="502920" y="2286000"/>
            <a:ext cx="2084832" cy="1965960"/>
          </a:xfrm>
          <a:prstGeom prst="roundRect">
            <a:avLst>
              <a:gd name="adj" fmla="val 5581"/>
            </a:avLst>
          </a:prstGeom>
          <a:solidFill>
            <a:srgbClr val="D3E8F8"/>
          </a:solidFill>
          <a:ln/>
        </p:spPr>
      </p:sp>
      <p:sp>
        <p:nvSpPr>
          <p:cNvPr id="8" name="Shape 5"/>
          <p:cNvSpPr/>
          <p:nvPr/>
        </p:nvSpPr>
        <p:spPr>
          <a:xfrm>
            <a:off x="1234440" y="2514600"/>
            <a:ext cx="621792" cy="621792"/>
          </a:xfrm>
          <a:prstGeom prst="ellipse">
            <a:avLst/>
          </a:prstGeom>
          <a:solidFill>
            <a:srgbClr val="1671C2"/>
          </a:solidFill>
          <a:ln/>
        </p:spPr>
      </p:sp>
      <p:pic>
        <p:nvPicPr>
          <p:cNvPr id="9" name="Image 1" descr="/home/claude/work/assets/icons/shield.png"/>
          <p:cNvPicPr>
            <a:picLocks noChangeAspect="1"/>
          </p:cNvPicPr>
          <p:nvPr/>
        </p:nvPicPr>
        <p:blipFill>
          <a:blip r:embed="rId4"/>
          <a:stretch>
            <a:fillRect/>
          </a:stretch>
        </p:blipFill>
        <p:spPr>
          <a:xfrm>
            <a:off x="1315273" y="2595433"/>
            <a:ext cx="460126" cy="460126"/>
          </a:xfrm>
          <a:prstGeom prst="rect">
            <a:avLst/>
          </a:prstGeom>
        </p:spPr>
      </p:pic>
      <p:sp>
        <p:nvSpPr>
          <p:cNvPr id="10" name="Text 6"/>
          <p:cNvSpPr txBox="1"/>
          <p:nvPr/>
        </p:nvSpPr>
        <p:spPr>
          <a:xfrm>
            <a:off x="594360" y="3246120"/>
            <a:ext cx="1901952" cy="365760"/>
          </a:xfrm>
          <a:prstGeom prst="rect">
            <a:avLst/>
          </a:prstGeom>
          <a:noFill/>
          <a:ln/>
        </p:spPr>
        <p:txBody>
          <a:bodyPr wrap="square" rtlCol="0" anchor="ctr"/>
          <a:lstStyle/>
          <a:p>
            <a:pPr marL="0" indent="0" algn="ctr">
              <a:buNone/>
            </a:pPr>
            <a:r>
              <a:rPr lang="en-US" sz="1200" b="1" dirty="0">
                <a:solidFill>
                  <a:srgbClr val="12233B"/>
                </a:solidFill>
                <a:latin typeface="Cambria" pitchFamily="34" charset="0"/>
                <a:ea typeface="Cambria" pitchFamily="34" charset="-122"/>
                <a:cs typeface="Cambria" pitchFamily="34" charset="-120"/>
              </a:rPr>
              <a:t>ISO 10015:2019</a:t>
            </a:r>
            <a:endParaRPr lang="en-US" sz="1200" dirty="0"/>
          </a:p>
        </p:txBody>
      </p:sp>
      <p:sp>
        <p:nvSpPr>
          <p:cNvPr id="11" name="Text 7"/>
          <p:cNvSpPr txBox="1"/>
          <p:nvPr/>
        </p:nvSpPr>
        <p:spPr>
          <a:xfrm>
            <a:off x="612648" y="3611880"/>
            <a:ext cx="1865376" cy="548640"/>
          </a:xfrm>
          <a:prstGeom prst="rect">
            <a:avLst/>
          </a:prstGeom>
          <a:noFill/>
          <a:ln/>
        </p:spPr>
        <p:txBody>
          <a:bodyPr wrap="square" rtlCol="0" anchor="ctr"/>
          <a:lstStyle/>
          <a:p>
            <a:pPr marL="0" indent="0" algn="ctr">
              <a:lnSpc>
                <a:spcPct val="110000"/>
              </a:lnSpc>
              <a:buNone/>
            </a:pPr>
            <a:r>
              <a:rPr lang="en-US" sz="1000" dirty="0">
                <a:solidFill>
                  <a:srgbClr val="45607F"/>
                </a:solidFill>
                <a:latin typeface="Calibri" pitchFamily="34" charset="0"/>
                <a:ea typeface="Calibri" pitchFamily="34" charset="-122"/>
                <a:cs typeface="Calibri" pitchFamily="34" charset="-120"/>
              </a:rPr>
              <a:t>Competence management</a:t>
            </a:r>
            <a:endParaRPr lang="en-US" sz="1000" dirty="0"/>
          </a:p>
        </p:txBody>
      </p:sp>
      <p:sp>
        <p:nvSpPr>
          <p:cNvPr id="12" name="Shape 8"/>
          <p:cNvSpPr/>
          <p:nvPr/>
        </p:nvSpPr>
        <p:spPr>
          <a:xfrm>
            <a:off x="2770632" y="2286000"/>
            <a:ext cx="2084832" cy="1965960"/>
          </a:xfrm>
          <a:prstGeom prst="roundRect">
            <a:avLst>
              <a:gd name="adj" fmla="val 5581"/>
            </a:avLst>
          </a:prstGeom>
          <a:solidFill>
            <a:srgbClr val="D3E8F8"/>
          </a:solidFill>
          <a:ln/>
        </p:spPr>
      </p:sp>
      <p:sp>
        <p:nvSpPr>
          <p:cNvPr id="13" name="Shape 9"/>
          <p:cNvSpPr/>
          <p:nvPr/>
        </p:nvSpPr>
        <p:spPr>
          <a:xfrm>
            <a:off x="3502152" y="2514600"/>
            <a:ext cx="621792" cy="621792"/>
          </a:xfrm>
          <a:prstGeom prst="ellipse">
            <a:avLst/>
          </a:prstGeom>
          <a:solidFill>
            <a:srgbClr val="1671C2"/>
          </a:solidFill>
          <a:ln/>
        </p:spPr>
      </p:sp>
      <p:pic>
        <p:nvPicPr>
          <p:cNvPr id="14" name="Image 2" descr="/home/claude/work/assets/icons/shield.png"/>
          <p:cNvPicPr>
            <a:picLocks noChangeAspect="1"/>
          </p:cNvPicPr>
          <p:nvPr/>
        </p:nvPicPr>
        <p:blipFill>
          <a:blip r:embed="rId4"/>
          <a:stretch>
            <a:fillRect/>
          </a:stretch>
        </p:blipFill>
        <p:spPr>
          <a:xfrm>
            <a:off x="3582985" y="2595433"/>
            <a:ext cx="460126" cy="460126"/>
          </a:xfrm>
          <a:prstGeom prst="rect">
            <a:avLst/>
          </a:prstGeom>
        </p:spPr>
      </p:pic>
      <p:sp>
        <p:nvSpPr>
          <p:cNvPr id="15" name="Text 10"/>
          <p:cNvSpPr txBox="1"/>
          <p:nvPr/>
        </p:nvSpPr>
        <p:spPr>
          <a:xfrm>
            <a:off x="2862072" y="3246120"/>
            <a:ext cx="1901952" cy="365760"/>
          </a:xfrm>
          <a:prstGeom prst="rect">
            <a:avLst/>
          </a:prstGeom>
          <a:noFill/>
          <a:ln/>
        </p:spPr>
        <p:txBody>
          <a:bodyPr wrap="square" rtlCol="0" anchor="ctr"/>
          <a:lstStyle/>
          <a:p>
            <a:pPr marL="0" indent="0" algn="ctr">
              <a:buNone/>
            </a:pPr>
            <a:r>
              <a:rPr lang="en-US" sz="1200" b="1" dirty="0">
                <a:solidFill>
                  <a:srgbClr val="12233B"/>
                </a:solidFill>
                <a:latin typeface="Cambria" pitchFamily="34" charset="0"/>
                <a:ea typeface="Cambria" pitchFamily="34" charset="-122"/>
                <a:cs typeface="Cambria" pitchFamily="34" charset="-120"/>
              </a:rPr>
              <a:t>ISO 10667-1:2020</a:t>
            </a:r>
            <a:endParaRPr lang="en-US" sz="1200" dirty="0"/>
          </a:p>
        </p:txBody>
      </p:sp>
      <p:sp>
        <p:nvSpPr>
          <p:cNvPr id="16" name="Text 11"/>
          <p:cNvSpPr txBox="1"/>
          <p:nvPr/>
        </p:nvSpPr>
        <p:spPr>
          <a:xfrm>
            <a:off x="2880360" y="3611880"/>
            <a:ext cx="1865376" cy="548640"/>
          </a:xfrm>
          <a:prstGeom prst="rect">
            <a:avLst/>
          </a:prstGeom>
          <a:noFill/>
          <a:ln/>
        </p:spPr>
        <p:txBody>
          <a:bodyPr wrap="square" rtlCol="0" anchor="ctr"/>
          <a:lstStyle/>
          <a:p>
            <a:pPr marL="0" indent="0" algn="ctr">
              <a:lnSpc>
                <a:spcPct val="110000"/>
              </a:lnSpc>
              <a:buNone/>
            </a:pPr>
            <a:r>
              <a:rPr lang="en-US" sz="1000" dirty="0">
                <a:solidFill>
                  <a:srgbClr val="45607F"/>
                </a:solidFill>
                <a:latin typeface="Calibri" pitchFamily="34" charset="0"/>
                <a:ea typeface="Calibri" pitchFamily="34" charset="-122"/>
                <a:cs typeface="Calibri" pitchFamily="34" charset="-120"/>
              </a:rPr>
              <a:t>Assessment services</a:t>
            </a:r>
            <a:endParaRPr lang="en-US" sz="1000" dirty="0"/>
          </a:p>
        </p:txBody>
      </p:sp>
      <p:sp>
        <p:nvSpPr>
          <p:cNvPr id="17" name="Shape 12"/>
          <p:cNvSpPr/>
          <p:nvPr/>
        </p:nvSpPr>
        <p:spPr>
          <a:xfrm>
            <a:off x="5038344" y="2286000"/>
            <a:ext cx="2084832" cy="1965960"/>
          </a:xfrm>
          <a:prstGeom prst="roundRect">
            <a:avLst>
              <a:gd name="adj" fmla="val 5581"/>
            </a:avLst>
          </a:prstGeom>
          <a:solidFill>
            <a:srgbClr val="D3E8F8"/>
          </a:solidFill>
          <a:ln/>
        </p:spPr>
      </p:sp>
      <p:sp>
        <p:nvSpPr>
          <p:cNvPr id="18" name="Shape 13"/>
          <p:cNvSpPr/>
          <p:nvPr/>
        </p:nvSpPr>
        <p:spPr>
          <a:xfrm>
            <a:off x="5769864" y="2514600"/>
            <a:ext cx="621792" cy="621792"/>
          </a:xfrm>
          <a:prstGeom prst="ellipse">
            <a:avLst/>
          </a:prstGeom>
          <a:solidFill>
            <a:srgbClr val="1671C2"/>
          </a:solidFill>
          <a:ln/>
        </p:spPr>
      </p:sp>
      <p:pic>
        <p:nvPicPr>
          <p:cNvPr id="19" name="Image 3" descr="/home/claude/work/assets/icons/shield.png"/>
          <p:cNvPicPr>
            <a:picLocks noChangeAspect="1"/>
          </p:cNvPicPr>
          <p:nvPr/>
        </p:nvPicPr>
        <p:blipFill>
          <a:blip r:embed="rId4"/>
          <a:stretch>
            <a:fillRect/>
          </a:stretch>
        </p:blipFill>
        <p:spPr>
          <a:xfrm>
            <a:off x="5850697" y="2595433"/>
            <a:ext cx="460126" cy="460126"/>
          </a:xfrm>
          <a:prstGeom prst="rect">
            <a:avLst/>
          </a:prstGeom>
        </p:spPr>
      </p:pic>
      <p:sp>
        <p:nvSpPr>
          <p:cNvPr id="20" name="Text 14"/>
          <p:cNvSpPr txBox="1"/>
          <p:nvPr/>
        </p:nvSpPr>
        <p:spPr>
          <a:xfrm>
            <a:off x="5129784" y="3246120"/>
            <a:ext cx="1901952" cy="365760"/>
          </a:xfrm>
          <a:prstGeom prst="rect">
            <a:avLst/>
          </a:prstGeom>
          <a:noFill/>
          <a:ln/>
        </p:spPr>
        <p:txBody>
          <a:bodyPr wrap="square" rtlCol="0" anchor="ctr"/>
          <a:lstStyle/>
          <a:p>
            <a:pPr marL="0" indent="0" algn="ctr">
              <a:buNone/>
            </a:pPr>
            <a:r>
              <a:rPr lang="en-US" sz="1200" b="1" dirty="0">
                <a:solidFill>
                  <a:srgbClr val="12233B"/>
                </a:solidFill>
                <a:latin typeface="Cambria" pitchFamily="34" charset="0"/>
                <a:ea typeface="Cambria" pitchFamily="34" charset="-122"/>
                <a:cs typeface="Cambria" pitchFamily="34" charset="-120"/>
              </a:rPr>
              <a:t>ISO 29993:2017</a:t>
            </a:r>
            <a:endParaRPr lang="en-US" sz="1200" dirty="0"/>
          </a:p>
        </p:txBody>
      </p:sp>
      <p:sp>
        <p:nvSpPr>
          <p:cNvPr id="21" name="Text 15"/>
          <p:cNvSpPr txBox="1"/>
          <p:nvPr/>
        </p:nvSpPr>
        <p:spPr>
          <a:xfrm>
            <a:off x="5148072" y="3611880"/>
            <a:ext cx="1865376" cy="548640"/>
          </a:xfrm>
          <a:prstGeom prst="rect">
            <a:avLst/>
          </a:prstGeom>
          <a:noFill/>
          <a:ln/>
        </p:spPr>
        <p:txBody>
          <a:bodyPr wrap="square" rtlCol="0" anchor="ctr"/>
          <a:lstStyle/>
          <a:p>
            <a:pPr marL="0" indent="0" algn="ctr">
              <a:lnSpc>
                <a:spcPct val="110000"/>
              </a:lnSpc>
              <a:buNone/>
            </a:pPr>
            <a:r>
              <a:rPr lang="en-US" sz="1000" dirty="0">
                <a:solidFill>
                  <a:srgbClr val="45607F"/>
                </a:solidFill>
                <a:latin typeface="Calibri" pitchFamily="34" charset="0"/>
                <a:ea typeface="Calibri" pitchFamily="34" charset="-122"/>
                <a:cs typeface="Calibri" pitchFamily="34" charset="-120"/>
              </a:rPr>
              <a:t>Learning services</a:t>
            </a:r>
            <a:endParaRPr lang="en-US" sz="1000" dirty="0"/>
          </a:p>
        </p:txBody>
      </p:sp>
      <p:sp>
        <p:nvSpPr>
          <p:cNvPr id="22" name="Shape 16"/>
          <p:cNvSpPr/>
          <p:nvPr/>
        </p:nvSpPr>
        <p:spPr>
          <a:xfrm>
            <a:off x="7306056" y="2286000"/>
            <a:ext cx="2084832" cy="1965960"/>
          </a:xfrm>
          <a:prstGeom prst="roundRect">
            <a:avLst>
              <a:gd name="adj" fmla="val 5581"/>
            </a:avLst>
          </a:prstGeom>
          <a:solidFill>
            <a:srgbClr val="D3E8F8"/>
          </a:solidFill>
          <a:ln/>
        </p:spPr>
      </p:sp>
      <p:sp>
        <p:nvSpPr>
          <p:cNvPr id="23" name="Shape 17"/>
          <p:cNvSpPr/>
          <p:nvPr/>
        </p:nvSpPr>
        <p:spPr>
          <a:xfrm>
            <a:off x="8037576" y="2514600"/>
            <a:ext cx="621792" cy="621792"/>
          </a:xfrm>
          <a:prstGeom prst="ellipse">
            <a:avLst/>
          </a:prstGeom>
          <a:solidFill>
            <a:srgbClr val="1671C2"/>
          </a:solidFill>
          <a:ln/>
        </p:spPr>
      </p:sp>
      <p:pic>
        <p:nvPicPr>
          <p:cNvPr id="24" name="Image 4" descr="/home/claude/work/assets/icons/shield.png"/>
          <p:cNvPicPr>
            <a:picLocks noChangeAspect="1"/>
          </p:cNvPicPr>
          <p:nvPr/>
        </p:nvPicPr>
        <p:blipFill>
          <a:blip r:embed="rId4"/>
          <a:stretch>
            <a:fillRect/>
          </a:stretch>
        </p:blipFill>
        <p:spPr>
          <a:xfrm>
            <a:off x="8118409" y="2595433"/>
            <a:ext cx="460126" cy="460126"/>
          </a:xfrm>
          <a:prstGeom prst="rect">
            <a:avLst/>
          </a:prstGeom>
        </p:spPr>
      </p:pic>
      <p:sp>
        <p:nvSpPr>
          <p:cNvPr id="25" name="Text 18"/>
          <p:cNvSpPr txBox="1"/>
          <p:nvPr/>
        </p:nvSpPr>
        <p:spPr>
          <a:xfrm>
            <a:off x="7397496" y="3246120"/>
            <a:ext cx="1901952" cy="365760"/>
          </a:xfrm>
          <a:prstGeom prst="rect">
            <a:avLst/>
          </a:prstGeom>
          <a:noFill/>
          <a:ln/>
        </p:spPr>
        <p:txBody>
          <a:bodyPr wrap="square" rtlCol="0" anchor="ctr"/>
          <a:lstStyle/>
          <a:p>
            <a:pPr marL="0" indent="0" algn="ctr">
              <a:buNone/>
            </a:pPr>
            <a:r>
              <a:rPr lang="en-US" sz="1200" b="1" dirty="0">
                <a:solidFill>
                  <a:srgbClr val="12233B"/>
                </a:solidFill>
                <a:latin typeface="Cambria" pitchFamily="34" charset="0"/>
                <a:ea typeface="Cambria" pitchFamily="34" charset="-122"/>
                <a:cs typeface="Cambria" pitchFamily="34" charset="-120"/>
              </a:rPr>
              <a:t>ISO 9001:2015</a:t>
            </a:r>
            <a:endParaRPr lang="en-US" sz="1200" dirty="0"/>
          </a:p>
        </p:txBody>
      </p:sp>
      <p:sp>
        <p:nvSpPr>
          <p:cNvPr id="26" name="Text 19"/>
          <p:cNvSpPr txBox="1"/>
          <p:nvPr/>
        </p:nvSpPr>
        <p:spPr>
          <a:xfrm>
            <a:off x="7415784" y="3611880"/>
            <a:ext cx="1865376" cy="548640"/>
          </a:xfrm>
          <a:prstGeom prst="rect">
            <a:avLst/>
          </a:prstGeom>
          <a:noFill/>
          <a:ln/>
        </p:spPr>
        <p:txBody>
          <a:bodyPr wrap="square" rtlCol="0" anchor="ctr"/>
          <a:lstStyle/>
          <a:p>
            <a:pPr marL="0" indent="0" algn="ctr">
              <a:lnSpc>
                <a:spcPct val="110000"/>
              </a:lnSpc>
              <a:buNone/>
            </a:pPr>
            <a:r>
              <a:rPr lang="en-US" sz="1000" dirty="0">
                <a:solidFill>
                  <a:srgbClr val="45607F"/>
                </a:solidFill>
                <a:latin typeface="Calibri" pitchFamily="34" charset="0"/>
                <a:ea typeface="Calibri" pitchFamily="34" charset="-122"/>
                <a:cs typeface="Calibri" pitchFamily="34" charset="-120"/>
              </a:rPr>
              <a:t>Quality management</a:t>
            </a:r>
            <a:endParaRPr lang="en-US" sz="1000" dirty="0"/>
          </a:p>
        </p:txBody>
      </p:sp>
      <p:sp>
        <p:nvSpPr>
          <p:cNvPr id="27" name="Shape 20"/>
          <p:cNvSpPr/>
          <p:nvPr/>
        </p:nvSpPr>
        <p:spPr>
          <a:xfrm>
            <a:off x="9573768" y="2286000"/>
            <a:ext cx="2084832" cy="1965960"/>
          </a:xfrm>
          <a:prstGeom prst="roundRect">
            <a:avLst>
              <a:gd name="adj" fmla="val 5581"/>
            </a:avLst>
          </a:prstGeom>
          <a:solidFill>
            <a:srgbClr val="1671C2"/>
          </a:solidFill>
          <a:ln/>
        </p:spPr>
      </p:sp>
      <p:sp>
        <p:nvSpPr>
          <p:cNvPr id="28" name="Shape 21"/>
          <p:cNvSpPr/>
          <p:nvPr/>
        </p:nvSpPr>
        <p:spPr>
          <a:xfrm>
            <a:off x="10305288" y="2514600"/>
            <a:ext cx="621792" cy="621792"/>
          </a:xfrm>
          <a:prstGeom prst="ellipse">
            <a:avLst/>
          </a:prstGeom>
          <a:solidFill>
            <a:srgbClr val="0B4F8C"/>
          </a:solidFill>
          <a:ln/>
        </p:spPr>
      </p:sp>
      <p:pic>
        <p:nvPicPr>
          <p:cNvPr id="29" name="Image 5" descr="/home/claude/work/assets/icons/check.png"/>
          <p:cNvPicPr>
            <a:picLocks noChangeAspect="1"/>
          </p:cNvPicPr>
          <p:nvPr/>
        </p:nvPicPr>
        <p:blipFill>
          <a:blip r:embed="rId5"/>
          <a:stretch>
            <a:fillRect/>
          </a:stretch>
        </p:blipFill>
        <p:spPr>
          <a:xfrm>
            <a:off x="10386121" y="2595433"/>
            <a:ext cx="460126" cy="460126"/>
          </a:xfrm>
          <a:prstGeom prst="rect">
            <a:avLst/>
          </a:prstGeom>
        </p:spPr>
      </p:pic>
      <p:sp>
        <p:nvSpPr>
          <p:cNvPr id="30" name="Text 22"/>
          <p:cNvSpPr txBox="1"/>
          <p:nvPr/>
        </p:nvSpPr>
        <p:spPr>
          <a:xfrm>
            <a:off x="9683496" y="3246120"/>
            <a:ext cx="1865376" cy="292608"/>
          </a:xfrm>
          <a:prstGeom prst="rect">
            <a:avLst/>
          </a:prstGeom>
          <a:noFill/>
          <a:ln/>
        </p:spPr>
        <p:txBody>
          <a:bodyPr wrap="square" rtlCol="0" anchor="ctr"/>
          <a:lstStyle/>
          <a:p>
            <a:pPr marL="0" indent="0" algn="ctr">
              <a:buNone/>
            </a:pPr>
            <a:r>
              <a:rPr lang="en-US" sz="1050" b="1" dirty="0">
                <a:solidFill>
                  <a:srgbClr val="D9ECFB"/>
                </a:solidFill>
                <a:latin typeface="Calibri" pitchFamily="34" charset="0"/>
                <a:ea typeface="Calibri" pitchFamily="34" charset="-122"/>
                <a:cs typeface="Calibri" pitchFamily="34" charset="-120"/>
              </a:rPr>
              <a:t>New in 2026</a:t>
            </a:r>
            <a:endParaRPr lang="en-US" sz="1050" dirty="0"/>
          </a:p>
        </p:txBody>
      </p:sp>
      <p:sp>
        <p:nvSpPr>
          <p:cNvPr id="31" name="Text 23"/>
          <p:cNvSpPr txBox="1"/>
          <p:nvPr/>
        </p:nvSpPr>
        <p:spPr>
          <a:xfrm>
            <a:off x="9710928" y="3520440"/>
            <a:ext cx="1810512" cy="640080"/>
          </a:xfrm>
          <a:prstGeom prst="rect">
            <a:avLst/>
          </a:prstGeom>
          <a:noFill/>
          <a:ln/>
        </p:spPr>
        <p:txBody>
          <a:bodyPr wrap="square" rtlCol="0" anchor="ctr"/>
          <a:lstStyle/>
          <a:p>
            <a:pPr marL="0" indent="0" algn="ctr">
              <a:lnSpc>
                <a:spcPct val="110000"/>
              </a:lnSpc>
              <a:buNone/>
            </a:pPr>
            <a:r>
              <a:rPr lang="en-US" sz="1050" b="1" dirty="0">
                <a:solidFill>
                  <a:srgbClr val="FFFFFF"/>
                </a:solidFill>
                <a:latin typeface="Calibri" pitchFamily="34" charset="0"/>
                <a:ea typeface="Calibri" pitchFamily="34" charset="-122"/>
                <a:cs typeface="Calibri" pitchFamily="34" charset="-120"/>
              </a:rPr>
              <a:t>University Career-Centre Certification — 3 universities</a:t>
            </a:r>
            <a:endParaRPr lang="en-US" sz="1050" dirty="0"/>
          </a:p>
        </p:txBody>
      </p:sp>
      <p:sp>
        <p:nvSpPr>
          <p:cNvPr id="32" name="Text 24"/>
          <p:cNvSpPr txBox="1"/>
          <p:nvPr/>
        </p:nvSpPr>
        <p:spPr>
          <a:xfrm>
            <a:off x="502920" y="4572000"/>
            <a:ext cx="11155680" cy="457200"/>
          </a:xfrm>
          <a:prstGeom prst="rect">
            <a:avLst/>
          </a:prstGeom>
          <a:noFill/>
          <a:ln/>
        </p:spPr>
        <p:txBody>
          <a:bodyPr wrap="square" rtlCol="0" anchor="ctr"/>
          <a:lstStyle/>
          <a:p>
            <a:pPr marL="0" indent="0">
              <a:buNone/>
            </a:pPr>
            <a:r>
              <a:rPr lang="en-US" sz="1300" i="1" dirty="0">
                <a:solidFill>
                  <a:srgbClr val="45607F"/>
                </a:solidFill>
                <a:latin typeface="Calibri" pitchFamily="34" charset="0"/>
                <a:ea typeface="Calibri" pitchFamily="34" charset="-122"/>
                <a:cs typeface="Calibri" pitchFamily="34" charset="-120"/>
              </a:rPr>
              <a:t>Four Agency-wide ISO certifications, now joined by a dedicated compliance standard for university career centres.</a:t>
            </a:r>
            <a:endParaRPr lang="en-US" sz="13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8" name="Google Shape;68;p24"/>
          <p:cNvSpPr txBox="1"/>
          <p:nvPr/>
        </p:nvSpPr>
        <p:spPr>
          <a:xfrm>
            <a:off x="762833" y="1734733"/>
            <a:ext cx="7213066" cy="1569620"/>
          </a:xfrm>
          <a:prstGeom prst="rect">
            <a:avLst/>
          </a:prstGeom>
          <a:noFill/>
          <a:ln>
            <a:noFill/>
          </a:ln>
        </p:spPr>
        <p:txBody>
          <a:bodyPr spcFirstLastPara="1" wrap="square" lIns="91425" tIns="45700" rIns="91425" bIns="45700" anchor="t" anchorCtr="0">
            <a:spAutoFit/>
          </a:bodyPr>
          <a:lstStyle/>
          <a:p>
            <a:pPr lvl="0"/>
            <a:r>
              <a:rPr lang="en-US" sz="4800" b="1" dirty="0">
                <a:solidFill>
                  <a:schemeClr val="lt1"/>
                </a:solidFill>
                <a:latin typeface="Poppins" panose="00000500000000000000" pitchFamily="2" charset="0"/>
                <a:ea typeface="DM Sans"/>
                <a:cs typeface="Poppins" panose="00000500000000000000" pitchFamily="2" charset="0"/>
                <a:sym typeface="DM Sans"/>
              </a:rPr>
              <a:t>Thank you for</a:t>
            </a:r>
          </a:p>
          <a:p>
            <a:pPr lvl="0"/>
            <a:r>
              <a:rPr lang="en-US" sz="4800" b="1" dirty="0">
                <a:solidFill>
                  <a:schemeClr val="lt1"/>
                </a:solidFill>
                <a:latin typeface="Poppins" panose="00000500000000000000" pitchFamily="2" charset="0"/>
                <a:ea typeface="DM Sans"/>
                <a:cs typeface="Poppins" panose="00000500000000000000" pitchFamily="2" charset="0"/>
                <a:sym typeface="DM Sans"/>
              </a:rPr>
              <a:t> your attention!</a:t>
            </a:r>
          </a:p>
        </p:txBody>
      </p:sp>
      <p:sp>
        <p:nvSpPr>
          <p:cNvPr id="69" name="Google Shape;69;p24"/>
          <p:cNvSpPr txBox="1"/>
          <p:nvPr/>
        </p:nvSpPr>
        <p:spPr>
          <a:xfrm>
            <a:off x="803675" y="5779363"/>
            <a:ext cx="3102500"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b="0" i="0" u="none" strike="noStrike" cap="none" dirty="0">
                <a:solidFill>
                  <a:schemeClr val="lt1"/>
                </a:solidFill>
                <a:latin typeface="Poppins" panose="00000500000000000000" pitchFamily="2" charset="0"/>
                <a:ea typeface="DM Sans"/>
                <a:cs typeface="Poppins" panose="00000500000000000000" pitchFamily="2" charset="0"/>
                <a:sym typeface="DM Sans"/>
              </a:rPr>
              <a:t>State Employment Agency</a:t>
            </a:r>
            <a:endParaRPr lang="az-Latn-AZ" sz="1100" dirty="0">
              <a:latin typeface="Poppins" panose="00000500000000000000" pitchFamily="2" charset="0"/>
              <a:cs typeface="Poppins" panose="00000500000000000000" pitchFamily="2" charset="0"/>
            </a:endParaRPr>
          </a:p>
        </p:txBody>
      </p:sp>
      <p:cxnSp>
        <p:nvCxnSpPr>
          <p:cNvPr id="71" name="Google Shape;71;p24"/>
          <p:cNvCxnSpPr/>
          <p:nvPr/>
        </p:nvCxnSpPr>
        <p:spPr>
          <a:xfrm>
            <a:off x="847079" y="5681708"/>
            <a:ext cx="9509760" cy="0"/>
          </a:xfrm>
          <a:prstGeom prst="straightConnector1">
            <a:avLst/>
          </a:prstGeom>
          <a:noFill/>
          <a:ln w="12700" cap="flat" cmpd="sng">
            <a:solidFill>
              <a:schemeClr val="lt1"/>
            </a:solidFill>
            <a:prstDash val="solid"/>
            <a:miter lim="800000"/>
            <a:headEnd type="none" w="sm" len="sm"/>
            <a:tailEnd type="none" w="sm" len="sm"/>
          </a:ln>
        </p:spPr>
      </p:cxnSp>
      <p:sp>
        <p:nvSpPr>
          <p:cNvPr id="77" name="Google Shape;77;p24"/>
          <p:cNvSpPr txBox="1"/>
          <p:nvPr/>
        </p:nvSpPr>
        <p:spPr>
          <a:xfrm>
            <a:off x="9036835" y="5779363"/>
            <a:ext cx="1347680" cy="26161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100" dirty="0">
                <a:solidFill>
                  <a:schemeClr val="lt1"/>
                </a:solidFill>
                <a:latin typeface="DM Sans"/>
                <a:ea typeface="DM Sans"/>
                <a:cs typeface="DM Sans"/>
                <a:sym typeface="DM Sans"/>
              </a:rPr>
              <a:t>www.dma.gov.az</a:t>
            </a:r>
            <a:endParaRPr dirty="0"/>
          </a:p>
        </p:txBody>
      </p:sp>
      <p:pic>
        <p:nvPicPr>
          <p:cNvPr id="9" name="Picture 8">
            <a:extLst>
              <a:ext uri="{FF2B5EF4-FFF2-40B4-BE49-F238E27FC236}">
                <a16:creationId xmlns:a16="http://schemas.microsoft.com/office/drawing/2014/main" id="{35D15FBD-759F-4046-9BB6-7AAD6885E02F}"/>
              </a:ext>
            </a:extLst>
          </p:cNvPr>
          <p:cNvPicPr>
            <a:picLocks noChangeAspect="1"/>
          </p:cNvPicPr>
          <p:nvPr/>
        </p:nvPicPr>
        <p:blipFill>
          <a:blip r:embed="rId3">
            <a:alphaModFix amt="50000"/>
          </a:blip>
          <a:stretch>
            <a:fillRect/>
          </a:stretch>
        </p:blipFill>
        <p:spPr>
          <a:xfrm>
            <a:off x="9540261" y="609797"/>
            <a:ext cx="5462784" cy="5712319"/>
          </a:xfrm>
          <a:prstGeom prst="rect">
            <a:avLst/>
          </a:prstGeom>
        </p:spPr>
      </p:pic>
      <p:grpSp>
        <p:nvGrpSpPr>
          <p:cNvPr id="29" name="Group 28">
            <a:extLst>
              <a:ext uri="{FF2B5EF4-FFF2-40B4-BE49-F238E27FC236}">
                <a16:creationId xmlns:a16="http://schemas.microsoft.com/office/drawing/2014/main" id="{65E443D0-949E-4607-B431-A852E80CEF51}"/>
              </a:ext>
            </a:extLst>
          </p:cNvPr>
          <p:cNvGrpSpPr/>
          <p:nvPr/>
        </p:nvGrpSpPr>
        <p:grpSpPr>
          <a:xfrm>
            <a:off x="1034680" y="5358270"/>
            <a:ext cx="9348481" cy="261570"/>
            <a:chOff x="1034680" y="5358270"/>
            <a:chExt cx="9348481" cy="261570"/>
          </a:xfrm>
        </p:grpSpPr>
        <p:grpSp>
          <p:nvGrpSpPr>
            <p:cNvPr id="25" name="Group 24">
              <a:extLst>
                <a:ext uri="{FF2B5EF4-FFF2-40B4-BE49-F238E27FC236}">
                  <a16:creationId xmlns:a16="http://schemas.microsoft.com/office/drawing/2014/main" id="{3AF95871-B8BD-4043-B0B4-B200401B6699}"/>
                </a:ext>
              </a:extLst>
            </p:cNvPr>
            <p:cNvGrpSpPr/>
            <p:nvPr/>
          </p:nvGrpSpPr>
          <p:grpSpPr>
            <a:xfrm>
              <a:off x="4942803" y="5358270"/>
              <a:ext cx="1468734" cy="261570"/>
              <a:chOff x="2834003" y="5371271"/>
              <a:chExt cx="1468734" cy="261570"/>
            </a:xfrm>
          </p:grpSpPr>
          <p:pic>
            <p:nvPicPr>
              <p:cNvPr id="18" name="Graphic 17">
                <a:extLst>
                  <a:ext uri="{FF2B5EF4-FFF2-40B4-BE49-F238E27FC236}">
                    <a16:creationId xmlns:a16="http://schemas.microsoft.com/office/drawing/2014/main" id="{07CF5491-CDE6-48D6-826D-E65AD88A152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834003" y="5390279"/>
                <a:ext cx="222802" cy="222802"/>
              </a:xfrm>
              <a:prstGeom prst="rect">
                <a:avLst/>
              </a:prstGeom>
            </p:spPr>
          </p:pic>
          <p:sp>
            <p:nvSpPr>
              <p:cNvPr id="30" name="Google Shape;69;p24">
                <a:extLst>
                  <a:ext uri="{FF2B5EF4-FFF2-40B4-BE49-F238E27FC236}">
                    <a16:creationId xmlns:a16="http://schemas.microsoft.com/office/drawing/2014/main" id="{89CBEFC3-BA1E-493D-9964-EB068A549405}"/>
                  </a:ext>
                </a:extLst>
              </p:cNvPr>
              <p:cNvSpPr txBox="1"/>
              <p:nvPr/>
            </p:nvSpPr>
            <p:spPr>
              <a:xfrm>
                <a:off x="3053239" y="5371271"/>
                <a:ext cx="1249498"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dirty="0">
                    <a:solidFill>
                      <a:schemeClr val="lt1"/>
                    </a:solidFill>
                    <a:latin typeface="Arial Nova Light" panose="020B0304020202020204" pitchFamily="34" charset="0"/>
                    <a:sym typeface="DM Sans"/>
                  </a:rPr>
                  <a:t>dma.sosial.gov.az</a:t>
                </a:r>
                <a:endParaRPr dirty="0">
                  <a:latin typeface="Arial Nova Light" panose="020B0304020202020204" pitchFamily="34" charset="0"/>
                </a:endParaRPr>
              </a:p>
            </p:txBody>
          </p:sp>
        </p:grpSp>
        <p:grpSp>
          <p:nvGrpSpPr>
            <p:cNvPr id="27" name="Group 26">
              <a:extLst>
                <a:ext uri="{FF2B5EF4-FFF2-40B4-BE49-F238E27FC236}">
                  <a16:creationId xmlns:a16="http://schemas.microsoft.com/office/drawing/2014/main" id="{BC4F3A94-79E2-4E85-8B7B-A95AC03E2D4A}"/>
                </a:ext>
              </a:extLst>
            </p:cNvPr>
            <p:cNvGrpSpPr/>
            <p:nvPr/>
          </p:nvGrpSpPr>
          <p:grpSpPr>
            <a:xfrm>
              <a:off x="1034680" y="5358270"/>
              <a:ext cx="9348481" cy="261570"/>
              <a:chOff x="1034680" y="5345270"/>
              <a:chExt cx="9348481" cy="261570"/>
            </a:xfrm>
          </p:grpSpPr>
          <p:grpSp>
            <p:nvGrpSpPr>
              <p:cNvPr id="24" name="Group 23">
                <a:extLst>
                  <a:ext uri="{FF2B5EF4-FFF2-40B4-BE49-F238E27FC236}">
                    <a16:creationId xmlns:a16="http://schemas.microsoft.com/office/drawing/2014/main" id="{355826B9-B93D-45DB-AD90-740528E5A440}"/>
                  </a:ext>
                </a:extLst>
              </p:cNvPr>
              <p:cNvGrpSpPr/>
              <p:nvPr/>
            </p:nvGrpSpPr>
            <p:grpSpPr>
              <a:xfrm>
                <a:off x="1034680" y="5345270"/>
                <a:ext cx="1472301" cy="261570"/>
                <a:chOff x="1034680" y="5371271"/>
                <a:chExt cx="1472301" cy="261570"/>
              </a:xfrm>
            </p:grpSpPr>
            <p:pic>
              <p:nvPicPr>
                <p:cNvPr id="16" name="Graphic 15">
                  <a:extLst>
                    <a:ext uri="{FF2B5EF4-FFF2-40B4-BE49-F238E27FC236}">
                      <a16:creationId xmlns:a16="http://schemas.microsoft.com/office/drawing/2014/main" id="{FD6E2489-346F-4560-BC3E-2E6C3F772FE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34680" y="5396333"/>
                  <a:ext cx="222802" cy="222802"/>
                </a:xfrm>
                <a:prstGeom prst="rect">
                  <a:avLst/>
                </a:prstGeom>
              </p:spPr>
            </p:pic>
            <p:sp>
              <p:nvSpPr>
                <p:cNvPr id="28" name="Google Shape;69;p24">
                  <a:extLst>
                    <a:ext uri="{FF2B5EF4-FFF2-40B4-BE49-F238E27FC236}">
                      <a16:creationId xmlns:a16="http://schemas.microsoft.com/office/drawing/2014/main" id="{367D5C18-4E26-480D-9004-48968D79ECDC}"/>
                    </a:ext>
                  </a:extLst>
                </p:cNvPr>
                <p:cNvSpPr txBox="1"/>
                <p:nvPr/>
              </p:nvSpPr>
              <p:spPr>
                <a:xfrm>
                  <a:off x="1257483" y="5371271"/>
                  <a:ext cx="1249498"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dirty="0">
                      <a:solidFill>
                        <a:schemeClr val="lt1"/>
                      </a:solidFill>
                      <a:latin typeface="Arial Nova Light" panose="020B0304020202020204" pitchFamily="34" charset="0"/>
                      <a:sym typeface="DM Sans"/>
                    </a:rPr>
                    <a:t>dma.sosial.gov.az</a:t>
                  </a:r>
                  <a:endParaRPr dirty="0">
                    <a:latin typeface="Arial Nova Light" panose="020B0304020202020204" pitchFamily="34" charset="0"/>
                  </a:endParaRPr>
                </a:p>
              </p:txBody>
            </p:sp>
          </p:grpSp>
          <p:grpSp>
            <p:nvGrpSpPr>
              <p:cNvPr id="26" name="Group 25">
                <a:extLst>
                  <a:ext uri="{FF2B5EF4-FFF2-40B4-BE49-F238E27FC236}">
                    <a16:creationId xmlns:a16="http://schemas.microsoft.com/office/drawing/2014/main" id="{21F31ED6-778B-4A45-8A3C-01FEAC88DF36}"/>
                  </a:ext>
                </a:extLst>
              </p:cNvPr>
              <p:cNvGrpSpPr/>
              <p:nvPr/>
            </p:nvGrpSpPr>
            <p:grpSpPr>
              <a:xfrm>
                <a:off x="8907949" y="5345270"/>
                <a:ext cx="1475212" cy="261570"/>
                <a:chOff x="4668285" y="5357565"/>
                <a:chExt cx="1475212" cy="261570"/>
              </a:xfrm>
            </p:grpSpPr>
            <p:sp>
              <p:nvSpPr>
                <p:cNvPr id="34" name="Google Shape;69;p24">
                  <a:extLst>
                    <a:ext uri="{FF2B5EF4-FFF2-40B4-BE49-F238E27FC236}">
                      <a16:creationId xmlns:a16="http://schemas.microsoft.com/office/drawing/2014/main" id="{99D3E6A0-D41C-4A6F-B1BD-875FAC7E4B9F}"/>
                    </a:ext>
                  </a:extLst>
                </p:cNvPr>
                <p:cNvSpPr txBox="1"/>
                <p:nvPr/>
              </p:nvSpPr>
              <p:spPr>
                <a:xfrm>
                  <a:off x="4893999" y="5357565"/>
                  <a:ext cx="1249498" cy="2615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dirty="0">
                      <a:solidFill>
                        <a:schemeClr val="lt1"/>
                      </a:solidFill>
                      <a:latin typeface="Arial Nova Light" panose="020B0304020202020204" pitchFamily="34" charset="0"/>
                      <a:sym typeface="DM Sans"/>
                    </a:rPr>
                    <a:t>dmasosialgovaz</a:t>
                  </a:r>
                  <a:endParaRPr dirty="0">
                    <a:latin typeface="Arial Nova Light" panose="020B0304020202020204" pitchFamily="34" charset="0"/>
                  </a:endParaRPr>
                </a:p>
              </p:txBody>
            </p:sp>
            <p:pic>
              <p:nvPicPr>
                <p:cNvPr id="35" name="Graphic 34">
                  <a:extLst>
                    <a:ext uri="{FF2B5EF4-FFF2-40B4-BE49-F238E27FC236}">
                      <a16:creationId xmlns:a16="http://schemas.microsoft.com/office/drawing/2014/main" id="{02C2DB65-FDB8-4030-AF01-95A1A259A32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668285" y="5386725"/>
                  <a:ext cx="222802" cy="222802"/>
                </a:xfrm>
                <a:prstGeom prst="rect">
                  <a:avLst/>
                </a:prstGeom>
              </p:spPr>
            </p:pic>
          </p:grpSp>
        </p:grpSp>
      </p:grpSp>
      <p:pic>
        <p:nvPicPr>
          <p:cNvPr id="19" name="Picture 18" descr="A black background with white text&#10;&#10;Description automatically generated">
            <a:extLst>
              <a:ext uri="{FF2B5EF4-FFF2-40B4-BE49-F238E27FC236}">
                <a16:creationId xmlns:a16="http://schemas.microsoft.com/office/drawing/2014/main" id="{9E84C80C-2E5C-45D3-9186-699ECA666288}"/>
              </a:ext>
            </a:extLst>
          </p:cNvPr>
          <p:cNvPicPr>
            <a:picLocks noChangeAspect="1"/>
          </p:cNvPicPr>
          <p:nvPr/>
        </p:nvPicPr>
        <p:blipFill>
          <a:blip r:embed="rId7"/>
          <a:stretch>
            <a:fillRect/>
          </a:stretch>
        </p:blipFill>
        <p:spPr>
          <a:xfrm>
            <a:off x="-202274" y="-161258"/>
            <a:ext cx="4994584" cy="1082091"/>
          </a:xfrm>
          <a:prstGeom prst="rect">
            <a:avLst/>
          </a:prstGeom>
        </p:spPr>
      </p:pic>
      <p:sp>
        <p:nvSpPr>
          <p:cNvPr id="2" name="TextBox 1">
            <a:extLst>
              <a:ext uri="{FF2B5EF4-FFF2-40B4-BE49-F238E27FC236}">
                <a16:creationId xmlns:a16="http://schemas.microsoft.com/office/drawing/2014/main" id="{DD5E1A1A-1B26-A948-2BE0-D841F46DF03F}"/>
              </a:ext>
            </a:extLst>
          </p:cNvPr>
          <p:cNvSpPr txBox="1"/>
          <p:nvPr/>
        </p:nvSpPr>
        <p:spPr>
          <a:xfrm>
            <a:off x="762833" y="3800678"/>
            <a:ext cx="9888653" cy="1077218"/>
          </a:xfrm>
          <a:prstGeom prst="rect">
            <a:avLst/>
          </a:prstGeom>
          <a:noFill/>
        </p:spPr>
        <p:txBody>
          <a:bodyPr wrap="square">
            <a:spAutoFit/>
          </a:bodyPr>
          <a:lstStyle/>
          <a:p>
            <a:pPr>
              <a:buClr>
                <a:schemeClr val="bg1"/>
              </a:buClr>
            </a:pPr>
            <a:r>
              <a:rPr lang="az-Latn-AZ" sz="1600" b="1" i="1" dirty="0">
                <a:solidFill>
                  <a:schemeClr val="bg1"/>
                </a:solidFill>
                <a:latin typeface="Poppins" panose="00000500000000000000" pitchFamily="2" charset="0"/>
                <a:cs typeface="Poppins" panose="00000500000000000000" pitchFamily="2" charset="0"/>
              </a:rPr>
              <a:t>Elvira Sadigova</a:t>
            </a:r>
            <a:endParaRPr lang="en-US" sz="1600" b="1" i="1" dirty="0">
              <a:solidFill>
                <a:schemeClr val="bg1"/>
              </a:solidFill>
              <a:latin typeface="Poppins" panose="00000500000000000000" pitchFamily="2" charset="0"/>
              <a:cs typeface="Poppins" panose="00000500000000000000" pitchFamily="2" charset="0"/>
            </a:endParaRPr>
          </a:p>
          <a:p>
            <a:pPr>
              <a:buClr>
                <a:schemeClr val="bg1"/>
              </a:buClr>
            </a:pPr>
            <a:r>
              <a:rPr lang="az-Latn-AZ" sz="1600" dirty="0">
                <a:solidFill>
                  <a:schemeClr val="bg1"/>
                </a:solidFill>
                <a:latin typeface="Poppins" panose="00000500000000000000" pitchFamily="2" charset="0"/>
                <a:cs typeface="Poppins" panose="00000500000000000000" pitchFamily="2" charset="0"/>
              </a:rPr>
              <a:t>Deputy Head  Central Career Branch</a:t>
            </a:r>
            <a:r>
              <a:rPr lang="en-US" sz="1600" dirty="0">
                <a:solidFill>
                  <a:schemeClr val="bg1"/>
                </a:solidFill>
                <a:latin typeface="Poppins" panose="00000500000000000000" pitchFamily="2" charset="0"/>
                <a:cs typeface="Poppins" panose="00000500000000000000" pitchFamily="2" charset="0"/>
              </a:rPr>
              <a:t> </a:t>
            </a:r>
            <a:r>
              <a:rPr lang="az-Latn-AZ" sz="1600" dirty="0">
                <a:solidFill>
                  <a:schemeClr val="bg1"/>
                </a:solidFill>
                <a:latin typeface="Poppins" panose="00000500000000000000" pitchFamily="2" charset="0"/>
                <a:cs typeface="Poppins" panose="00000500000000000000" pitchFamily="2" charset="0"/>
              </a:rPr>
              <a:t>of</a:t>
            </a:r>
            <a:r>
              <a:rPr lang="en-US" sz="1600" dirty="0">
                <a:solidFill>
                  <a:schemeClr val="bg1"/>
                </a:solidFill>
                <a:latin typeface="Poppins" panose="00000500000000000000" pitchFamily="2" charset="0"/>
                <a:cs typeface="Poppins" panose="00000500000000000000" pitchFamily="2" charset="0"/>
              </a:rPr>
              <a:t> State Employment Agency</a:t>
            </a:r>
          </a:p>
          <a:p>
            <a:pPr>
              <a:buClr>
                <a:schemeClr val="bg1"/>
              </a:buClr>
            </a:pPr>
            <a:r>
              <a:rPr lang="en-US" sz="1600" dirty="0">
                <a:solidFill>
                  <a:schemeClr val="bg1"/>
                </a:solidFill>
                <a:latin typeface="Poppins" panose="00000500000000000000" pitchFamily="2" charset="0"/>
                <a:cs typeface="Poppins" panose="00000500000000000000" pitchFamily="2" charset="0"/>
              </a:rPr>
              <a:t> </a:t>
            </a:r>
          </a:p>
          <a:p>
            <a:pPr>
              <a:buClr>
                <a:schemeClr val="bg1"/>
              </a:buClr>
            </a:pPr>
            <a:r>
              <a:rPr lang="az-Latn-AZ" sz="1600" dirty="0">
                <a:solidFill>
                  <a:schemeClr val="bg1"/>
                </a:solidFill>
                <a:latin typeface="Poppins" panose="00000500000000000000" pitchFamily="2" charset="0"/>
                <a:cs typeface="Poppins" panose="00000500000000000000" pitchFamily="2" charset="0"/>
              </a:rPr>
              <a:t>Elvira.f.sadigova</a:t>
            </a:r>
            <a:r>
              <a:rPr lang="en-US" sz="1600" dirty="0">
                <a:solidFill>
                  <a:schemeClr val="bg1"/>
                </a:solidFill>
                <a:latin typeface="Poppins" panose="00000500000000000000" pitchFamily="2" charset="0"/>
                <a:cs typeface="Poppins" panose="00000500000000000000" pitchFamily="2" charset="0"/>
              </a:rPr>
              <a:t>@sosial.gov.az</a:t>
            </a:r>
          </a:p>
        </p:txBody>
      </p:sp>
    </p:spTree>
    <p:extLst>
      <p:ext uri="{BB962C8B-B14F-4D97-AF65-F5344CB8AC3E}">
        <p14:creationId xmlns:p14="http://schemas.microsoft.com/office/powerpoint/2010/main" val="162667553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2556</TotalTime>
  <Words>1063</Words>
  <Application>Microsoft Office PowerPoint</Application>
  <PresentationFormat>Widescreen</PresentationFormat>
  <Paragraphs>169</Paragraphs>
  <Slides>14</Slides>
  <Notes>12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Arial</vt:lpstr>
      <vt:lpstr>Arial Nova Light</vt:lpstr>
      <vt:lpstr>Calibri</vt:lpstr>
      <vt:lpstr>Cambria</vt:lpstr>
      <vt:lpstr>DM Sans</vt:lpstr>
      <vt:lpstr>Montserrat Light</vt:lpstr>
      <vt:lpstr>Open Sans</vt:lpstr>
      <vt:lpstr>Poppins</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Elvira Sadigova</cp:lastModifiedBy>
  <cp:revision>5</cp:revision>
  <dcterms:created xsi:type="dcterms:W3CDTF">2026-09-10T06:51:51Z</dcterms:created>
  <dcterms:modified xsi:type="dcterms:W3CDTF">2026-09-16T03:42:47Z</dcterms:modified>
</cp:coreProperties>
</file>