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57" r:id="rId3"/>
    <p:sldId id="258" r:id="rId4"/>
    <p:sldId id="270"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66" y="3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GB"/>
  <c:roundedCorners val="1"/>
  <c:style val="2"/>
  <c:chart>
    <c:autoTitleDeleted val="1"/>
    <c:plotArea>
      <c:layout/>
      <c:barChart>
        <c:barDir val="bar"/>
        <c:grouping val="clustered"/>
        <c:varyColors val="0"/>
        <c:ser>
          <c:idx val="0"/>
          <c:order val="0"/>
          <c:tx>
            <c:v>Platforms</c:v>
          </c:tx>
          <c:spPr>
            <a:solidFill>
              <a:srgbClr val="24256F"/>
            </a:solidFill>
          </c:spPr>
          <c:invertIfNegative val="1"/>
          <c:dLbls>
            <c:spPr>
              <a:noFill/>
              <a:ln>
                <a:noFill/>
              </a:ln>
              <a:effectLst/>
            </c:spPr>
            <c:txPr>
              <a:bodyPr anchorCtr="1"/>
              <a:lstStyle/>
              <a:p>
                <a:pPr>
                  <a:defRPr sz="1500" b="1">
                    <a:solidFill>
                      <a:srgbClr val="24256F"/>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Data'!$A$2:$A$3</c:f>
              <c:strCache>
                <c:ptCount val="2"/>
                <c:pt idx="0">
                  <c:v>P2P / marketplace lending</c:v>
                </c:pt>
                <c:pt idx="1">
                  <c:v>Equity crowdfunding</c:v>
                </c:pt>
              </c:strCache>
            </c:strRef>
          </c:cat>
          <c:val>
            <c:numRef>
              <c:f>'Chart Data'!$B$2:$B$3</c:f>
              <c:numCache>
                <c:formatCode>General</c:formatCode>
                <c:ptCount val="2"/>
                <c:pt idx="0">
                  <c:v>127</c:v>
                </c:pt>
                <c:pt idx="1">
                  <c:v>17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2F4D-431A-91E9-E864F0207D48}"/>
            </c:ext>
          </c:extLst>
        </c:ser>
        <c:dLbls>
          <c:dLblPos val="outEnd"/>
          <c:showLegendKey val="0"/>
          <c:showVal val="1"/>
          <c:showCatName val="0"/>
          <c:showSerName val="0"/>
          <c:showPercent val="0"/>
          <c:showBubbleSize val="0"/>
        </c:dLbls>
        <c:gapWidth val="150"/>
        <c:axId val="48650112"/>
        <c:axId val="48672768"/>
      </c:barChart>
      <c:catAx>
        <c:axId val="48650112"/>
        <c:scaling>
          <c:orientation val="minMax"/>
        </c:scaling>
        <c:delete val="0"/>
        <c:axPos val="l"/>
        <c:numFmt formatCode="General" sourceLinked="1"/>
        <c:majorTickMark val="none"/>
        <c:minorTickMark val="none"/>
        <c:tickLblPos val="nextTo"/>
        <c:spPr>
          <a:ln w="9525">
            <a:solidFill>
              <a:srgbClr val="D4D4D4"/>
            </a:solidFill>
            <a:prstDash val="solid"/>
          </a:ln>
        </c:spPr>
        <c:txPr>
          <a:bodyPr anchorCtr="1"/>
          <a:lstStyle/>
          <a:p>
            <a:pPr>
              <a:defRPr sz="900">
                <a:solidFill>
                  <a:srgbClr val="4D545B"/>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1125">
                <a:solidFill>
                  <a:srgbClr val="20242A"/>
                </a:solidFill>
                <a:latin typeface="Arial"/>
                <a:ea typeface="Arial"/>
                <a:cs typeface="Arial"/>
              </a:defRPr>
            </a:pPr>
            <a:endParaRPr lang="en-US"/>
          </a:p>
        </c:txPr>
        <c:crossAx val="48650112"/>
        <c:crosses val="autoZero"/>
        <c:crossBetween val="between"/>
      </c:valAx>
    </c:plotArea>
    <c:plotVisOnly val="1"/>
    <c:dispBlanksAs val="zero"/>
    <c:showDLblsOverMax val="1"/>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Excellencies, distinguished delegates, ladies and gentlemen. It is an honour to join this 26th Meeting of the COMCEC Financial Cooperation Working Group on behalf of CIBAFI. My intervention focuses on a practical question: how can Member States preserve the benefits of debt crowdfunding while building a credible equity and risk-sharing market alongside it?</a:t>
            </a:r>
          </a:p>
          <a:p>
            <a:endParaRPr/>
          </a:p>
          <a:p>
            <a:r>
              <a:t>Sources for this slide:</a:t>
            </a:r>
          </a:p>
          <a:p>
            <a:r>
              <a:t>Draft Programme of the 26th Meeting of the COMCEC Financial Cooperation Working Group, 21-22 September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Debt crowdfunding has demonstrated that digital platforms can mobilise retail capital and reach businesses that banks may find difficult to serve. However, the developmental impact depends on the form of finance delivered through that channel. Debt and equity do not produce the same relationship between investors and enterprises, nor do they have the same effect on economic resilience.</a:t>
            </a:r>
          </a:p>
          <a:p>
            <a:endParaRPr/>
          </a:p>
          <a:p>
            <a:r>
              <a:t>Sources for this slide:</a:t>
            </a:r>
          </a:p>
          <a:p>
            <a:r>
              <a:t>Draft Report on Potential of Crowdfunding for Economic Development in the OIC Member Countries, Table 2.5, PDF page 51. The sample includes 176 crowdfunding firms in OIC Member Countries, including 127 P2P or marketplace lending firms and 17 equity crowdfunding firms.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dominance of debt does not necessarily reflect a deliberate policy preference. Debt was easier to introduce because the concepts, operational experience, legal tools and professional skills were already available. Much of modern finance literature and practice has developed around interest, the time value of money, creditworthiness and the ability of a borrower to repay. Regulators and market participants could therefore adapt existing credit practices to a digital environment relatively quickly.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8 — OIC IN PRACTICE (about 90 seconds)
The good news is that this is not a theoretical conversation. Several OIC Member States are already several years into the crowdfunding journey, and the pattern of what works is beginning to emerge.
Malaysia's Securities Commission was one of the earliest in ASEAN — and among the earliest in the world — to introduce dedicated equity crowdfunding and peer-to-peer financing rules, and it has integrated Sharia guidance into that framework. Platforms such as Ethis and Ata Plus have used that foundation to build cross-border reach.
Indonesia's OJK operates one of the most active fintech sandboxes in the region and has issued dedicated Sharia peer-to-peer licences; Alami and Ammana are among the platforms operating at meaningful scale.
The United Arab Emirates has a multi-regulator ecosystem across SCA, DFSA and FSRA, which has produced platforms like Beehive as well as Sharia instrument-linked platforms serving SMEs.
Saudi Arabia — CMA for equity-based crowdfunding, SAMA for debt-based — has admitted both categories of Islamic platforms through its regulatory sandbox arrangements.
Bahrain — home to CIBAFI — has a dedicated crowdfunding licensing regime under the Central Bank of Bahrain, together with a well-established FinTech Bay.
And Türkiye, our host today, has issued comprehensive crowdfunding regulation under the Capital Markets Board covering both equity and debt-based platforms.
The common lesson from these markets is deceptively simple. Markets take off where two ingredients are combined: a purpose-built and proportionate crowdfunding regime, and clear Sharia guidance for platforms and issuers. Where either is missing, activity migrates offshore or stalls.
The playbook exists. The task before this Working Group is to help make it interoperable across the OIC.</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Saudi experience demonstrates the legitimate development value of debt crowdfunding. The framework directs finance towards registered commercial enterprises rather than consumer borrowing. It also requires due diligence, creditworthiness assessment, risk disclosure and limits on investor concentration. This establishes a direct connection between crowdfunding and the productive economy while providing appropriate protections for retail participants.</a:t>
            </a:r>
          </a:p>
          <a:p>
            <a:endParaRPr/>
          </a:p>
          <a:p>
            <a:r>
              <a:t>Sources for this slide:</a:t>
            </a:r>
          </a:p>
          <a:p>
            <a:r>
              <a:t>Saudi Central Bank, Rules for Engaging in Debt-Based Crowdfunding, Articles 24, 26 and 28, PDF pages 12-19.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Debt crowdfunding should not be dismissed. It solves real problems and can serve enterprises that fall below bank financing thresholds. Platforms may have a greater appetite for risk, lower operating costs and more flexibility in dealing with smaller financing amounts. Retail investors also gain access to an asset class that was previously difficult for them to reach. The policy question is whether debt should remain the overwhelmingly dominant crowdfunding model.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 financing model based mainly on debt transfers much of the risk to the enterprise. The experience of the global financial crisis, the pandemic and the withdrawal of exceptionally easy monetary conditions reminds us that fixed financial obligations can magnify economic shocks. This risk is particularly serious for SMEs. A temporary decline in revenue can quickly become a liquidity crisis because repayments continue regardless of business performance.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approach is closer to the participatory and risk-sharing principles of Islamic finance. The investor participates in the potential profit and accepts exposure to business risk. The financing decision therefore depends on whether the enterprise, project or underlying assets can create value, rather than on the creditworthiness of the entrepreneur alone. Equity crowdfunding will not replace debt. It should provide a second pillar for enterprises whose financing needs and risk profiles are better suited to participatory capital.</a:t>
            </a:r>
          </a:p>
          <a:p>
            <a:endParaRPr/>
          </a:p>
          <a:p>
            <a:r>
              <a:t>Sources for this slide:</a:t>
            </a:r>
          </a:p>
          <a:p>
            <a:r>
              <a:t>Draft Report on Potential of Crowdfunding for Economic Development in the OIC Member Countries, section 2.3.2 and Policy Recommendation C.2.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Equity finance creates a continuing relationship between the investor and the enterprise. Not every small investor should sit on the board. A practical model can aggregate investor representation through a nominee, lead investor or platform structure. This gives investors access to information and appropriate governance rights without creating an unmanageable shareholder base. It can also give the entrepreneur access to experience, networks and advice that a conventional financing relationship may not provide.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One reason equity crowdfunding struggles is that institutions sometimes manage it through a debt-financing mentality. An equity investment should not be priced as a loan, and its success should not be measured primarily through payment punctuality and default rates. If the investor receives the economic protections of a lender while also claiming the upside of a shareholder, the arrangement may lack both legal and Sharia integrity. Regulators should examine the economic substance of the instrument, not only the name given to the contract.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Equity regulation should not simply replace the word loan with share in a debt crowdfunding framework. It must address valuation, governance, minority shareholder rights, follow-on financing, dilution and exit. It must also establish what happens when an enterprise fails or a platform ceases to operate. These are different risks from those found in debt crowdfunding, and they require different supervisory expertise.</a:t>
            </a:r>
          </a:p>
          <a:p>
            <a:endParaRPr/>
          </a:p>
          <a:p>
            <a:r>
              <a:t>Sources for this slide:</a:t>
            </a:r>
          </a:p>
          <a:p>
            <a:r>
              <a:t>Draft Financial Cooperation Working Group Policy Recommendations, Recommendations 2, 3, 6, 7 and 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SMEs create a significant share of employment and productive activity. However, many young and growing enterprises lack the collateral, credit history or stable cash flows required for debt finance. Equity crowdfunding can reach enterprises whose value lies in their ideas, technology, people or future growth. These businesses may have strong economic potential even when they cannot demonstrate an immediate capacity to service debt. Equity does not remove business risk. It allocates that risk differently and places it with investors who knowingly participate in the enterprise's performance.</a:t>
            </a:r>
          </a:p>
          <a:p>
            <a:endParaRPr/>
          </a:p>
          <a:p>
            <a:r>
              <a:t>Sources for this slide:</a:t>
            </a:r>
          </a:p>
          <a:p>
            <a:r>
              <a:t>Draft Report on Potential of Crowdfunding for Economic Development in the OIC Member Countries, PDF pages 23-25. The report cites SMEs as more than 90% of businesses, over 50% of the workforce, and a global MSME equity gap of USD 3.92 trillion.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difference between debt and equity is not merely contractual or terminological. It changes the accounting position of the enterprise, the timing of cash outflows and the allocation of economic risk. A debt-funded SME must repay principal and finance costs according to schedule, even when revenue falls. This can turn a temporary business difficulty into default, enforcement or insolvency. Equity capital does not impose the same scheduled cash outflow. It absorbs losses when performance deteriorates and gives the enterprise more time to recover. Investors receive their return through distributions, appreciation in enterprise value or an eventual exit. This creates an important benefit for the wider economy: viable firms are less likely to close because of a temporary liquidity shock. They have a better chance of retaining employees, preserving productive assets and continuing investment. Equity crowdfunding can also finance enterprises whose value lies in ideas, technology, human capital or future growth rather than physical collateral. Equity crowdfunding therefore does more than widen access to finance. It improves how risk is allocated between capital providers and enterprises.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immediate objective should not be to force the market away from debt. It should be to remove the structural and regulatory disadvantages that prevent equity crowdfunding from developing. Member States can begin with controlled pilots, standardised documentation and clear governance arrangements. Public and institutional anchor investors can help establish confidence until the market gains experience. Success should not be measured only by the amount of capital raised. We should also examine whether crowdfunding helps businesses survive, invest, employ people and attract subsequent financing.</a:t>
            </a:r>
          </a:p>
          <a:p>
            <a:endParaRPr/>
          </a:p>
          <a:p>
            <a:r>
              <a:t>Sources for this slide:</a:t>
            </a:r>
          </a:p>
          <a:p>
            <a:r>
              <a:t>Draft Financial Cooperation Working Group Policy Recommendations, Recommendations 2, 3, 5, 6, 7 and 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CIBAFI's establishment of a dedicated membership category for crowdfunding platforms gives us a practical foundation for this work. We can bring platforms into structured dialogue with Islamic banks, regulators, standard-setting bodies and development institutions. We can also help the industry develop common practices, strengthen professional capabilities and identify partnership models that allow banks and platforms to contribute according to their respective strengths. Debt crowdfunding has proved that the channel can work. The next stage should ensure that crowdfunding also supports genuine participation, productive enterprise and economic resilience. CIBAFI stands ready to work with Member States, regulators and industry institutions to help build that next stage.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04458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204F8BC-505D-4947-883A-4B5388FA7D83}"/>
              </a:ext>
            </a:extLst>
          </p:cNvPr>
          <p:cNvSpPr>
            <a:spLocks noGrp="1"/>
          </p:cNvSpPr>
          <p:nvPr/>
        </p:nvSpPr>
        <p:spPr>
          <a:xfrm>
            <a:off x="0" y="0"/>
            <a:ext cx="75247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B6AF0031-DA15-4C65-867C-77F4C7CB2C0F}"/>
              </a:ext>
            </a:extLst>
          </p:cNvPr>
          <p:cNvSpPr>
            <a:spLocks noGrp="1"/>
          </p:cNvSpPr>
          <p:nvPr/>
        </p:nvSpPr>
        <p:spPr>
          <a:xfrm>
            <a:off x="0" y="0"/>
            <a:ext cx="171450" cy="6858000"/>
          </a:xfrm>
          <a:prstGeom prst="rect">
            <a:avLst/>
          </a:prstGeom>
          <a:solidFill>
            <a:srgbClr val="C66A2B"/>
          </a:solidFill>
          <a:ln w="0">
            <a:noFill/>
          </a:ln>
        </p:spPr>
        <p:txBody>
          <a:bodyPr/>
          <a:lstStyle/>
          <a:p>
            <a:endParaRPr lang="en-GB"/>
          </a:p>
        </p:txBody>
      </p:sp>
      <p:sp>
        <p:nvSpPr>
          <p:cNvPr id="3" name="Rectangle 2">
            <a:extLst>
              <a:ext uri="{FF2B5EF4-FFF2-40B4-BE49-F238E27FC236}">
                <a16:creationId xmlns:a16="http://schemas.microsoft.com/office/drawing/2014/main" id="{C230B942-021E-4E58-B20F-69AA3CA71B6E}"/>
              </a:ext>
            </a:extLst>
          </p:cNvPr>
          <p:cNvSpPr>
            <a:spLocks noGrp="1"/>
          </p:cNvSpPr>
          <p:nvPr/>
        </p:nvSpPr>
        <p:spPr>
          <a:xfrm>
            <a:off x="704850" y="1104900"/>
            <a:ext cx="6000750" cy="1676400"/>
          </a:xfrm>
          <a:prstGeom prst="rect">
            <a:avLst/>
          </a:prstGeom>
          <a:noFill/>
          <a:ln w="0">
            <a:noFill/>
          </a:ln>
        </p:spPr>
        <p:txBody>
          <a:bodyPr wrap="square" lIns="38100" tIns="38100" rIns="38100" bIns="38100" anchor="ctr">
            <a:normAutofit/>
          </a:bodyPr>
          <a:lstStyle/>
          <a:p>
            <a:pPr algn="l">
              <a:defRPr sz="3225" b="1" i="0">
                <a:solidFill>
                  <a:srgbClr val="FFFFFF"/>
                </a:solidFill>
                <a:latin typeface="Arial"/>
                <a:ea typeface="Arial"/>
                <a:cs typeface="Arial"/>
              </a:defRPr>
            </a:pPr>
            <a:r>
              <a:rPr sz="3225" b="1" i="0">
                <a:solidFill>
                  <a:srgbClr val="FFFFFF"/>
                </a:solidFill>
                <a:latin typeface="Arial"/>
                <a:ea typeface="Arial"/>
                <a:cs typeface="Arial"/>
              </a:rPr>
              <a:t>Crowdfunding for Economic Development</a:t>
            </a:r>
          </a:p>
          <a:p>
            <a:pPr algn="l">
              <a:defRPr sz="3225" b="1" i="0">
                <a:solidFill>
                  <a:srgbClr val="FFFFFF"/>
                </a:solidFill>
                <a:latin typeface="Arial"/>
                <a:ea typeface="Arial"/>
                <a:cs typeface="Arial"/>
              </a:defRPr>
            </a:pPr>
            <a:r>
              <a:rPr sz="3225" b="1" i="0">
                <a:solidFill>
                  <a:srgbClr val="FFFFFF"/>
                </a:solidFill>
                <a:latin typeface="Arial"/>
                <a:ea typeface="Arial"/>
                <a:cs typeface="Arial"/>
              </a:rPr>
              <a:t>in OIC Member Countries</a:t>
            </a:r>
          </a:p>
        </p:txBody>
      </p:sp>
      <p:sp>
        <p:nvSpPr>
          <p:cNvPr id="4" name="Rectangle 3">
            <a:extLst>
              <a:ext uri="{FF2B5EF4-FFF2-40B4-BE49-F238E27FC236}">
                <a16:creationId xmlns:a16="http://schemas.microsoft.com/office/drawing/2014/main" id="{80972EF4-CE47-4C19-8DC1-CB94AFBCFB9F}"/>
              </a:ext>
            </a:extLst>
          </p:cNvPr>
          <p:cNvSpPr>
            <a:spLocks noGrp="1"/>
          </p:cNvSpPr>
          <p:nvPr/>
        </p:nvSpPr>
        <p:spPr>
          <a:xfrm>
            <a:off x="723900" y="3038475"/>
            <a:ext cx="895350" cy="47625"/>
          </a:xfrm>
          <a:prstGeom prst="rect">
            <a:avLst/>
          </a:prstGeom>
          <a:solidFill>
            <a:srgbClr val="C66A2B"/>
          </a:solidFill>
          <a:ln w="0">
            <a:noFill/>
          </a:ln>
        </p:spPr>
        <p:txBody>
          <a:bodyPr/>
          <a:lstStyle/>
          <a:p>
            <a:endParaRPr lang="en-GB"/>
          </a:p>
        </p:txBody>
      </p:sp>
      <p:sp>
        <p:nvSpPr>
          <p:cNvPr id="5" name="Rectangle 4">
            <a:extLst>
              <a:ext uri="{FF2B5EF4-FFF2-40B4-BE49-F238E27FC236}">
                <a16:creationId xmlns:a16="http://schemas.microsoft.com/office/drawing/2014/main" id="{0806BA0C-C1C3-4744-9A06-2F1075A0EDA4}"/>
              </a:ext>
            </a:extLst>
          </p:cNvPr>
          <p:cNvSpPr>
            <a:spLocks noGrp="1"/>
          </p:cNvSpPr>
          <p:nvPr/>
        </p:nvSpPr>
        <p:spPr>
          <a:xfrm>
            <a:off x="704850" y="3314700"/>
            <a:ext cx="6000750" cy="685800"/>
          </a:xfrm>
          <a:prstGeom prst="rect">
            <a:avLst/>
          </a:prstGeom>
          <a:noFill/>
          <a:ln w="0">
            <a:noFill/>
          </a:ln>
        </p:spPr>
        <p:txBody>
          <a:bodyPr wrap="square" lIns="38100" tIns="38100" rIns="38100" bIns="38100" anchor="ctr">
            <a:normAutofit/>
          </a:bodyPr>
          <a:lstStyle/>
          <a:p>
            <a:pPr algn="l">
              <a:defRPr sz="1800" b="0" i="0">
                <a:solidFill>
                  <a:srgbClr val="E8E9F4"/>
                </a:solidFill>
                <a:latin typeface="Arial"/>
                <a:ea typeface="Arial"/>
                <a:cs typeface="Arial"/>
              </a:defRPr>
            </a:pPr>
            <a:r>
              <a:rPr sz="1800" b="0" i="0">
                <a:solidFill>
                  <a:srgbClr val="E8E9F4"/>
                </a:solidFill>
                <a:latin typeface="Arial"/>
                <a:ea typeface="Arial"/>
                <a:cs typeface="Arial"/>
              </a:rPr>
              <a:t>From debt-based access to equity-based participation</a:t>
            </a:r>
          </a:p>
        </p:txBody>
      </p:sp>
      <p:sp>
        <p:nvSpPr>
          <p:cNvPr id="6" name="Rectangle 5">
            <a:extLst>
              <a:ext uri="{FF2B5EF4-FFF2-40B4-BE49-F238E27FC236}">
                <a16:creationId xmlns:a16="http://schemas.microsoft.com/office/drawing/2014/main" id="{EDF6327C-3D96-4E03-91B9-47EB81605259}"/>
              </a:ext>
            </a:extLst>
          </p:cNvPr>
          <p:cNvSpPr>
            <a:spLocks noGrp="1"/>
          </p:cNvSpPr>
          <p:nvPr/>
        </p:nvSpPr>
        <p:spPr>
          <a:xfrm>
            <a:off x="704850" y="4667250"/>
            <a:ext cx="5810250" cy="704850"/>
          </a:xfrm>
          <a:prstGeom prst="rect">
            <a:avLst/>
          </a:prstGeom>
          <a:noFill/>
          <a:ln w="0">
            <a:noFill/>
          </a:ln>
        </p:spPr>
        <p:txBody>
          <a:bodyPr wrap="square" lIns="38100" tIns="38100" rIns="38100" bIns="38100" anchor="t">
            <a:normAutofit/>
          </a:bodyPr>
          <a:lstStyle/>
          <a:p>
            <a:pPr algn="l">
              <a:lnSpc>
                <a:spcPct val="112000"/>
              </a:lnSpc>
              <a:buNone/>
              <a:defRPr sz="1350" b="0" i="0">
                <a:solidFill>
                  <a:srgbClr val="FFFFFF"/>
                </a:solidFill>
                <a:latin typeface="Arial"/>
                <a:ea typeface="Arial"/>
                <a:cs typeface="Arial"/>
              </a:defRPr>
            </a:pPr>
            <a:r>
              <a:rPr sz="1350" b="0" i="0">
                <a:solidFill>
                  <a:srgbClr val="FFFFFF"/>
                </a:solidFill>
                <a:latin typeface="Arial"/>
                <a:ea typeface="Arial"/>
                <a:cs typeface="Arial"/>
              </a:rPr>
              <a:t>Secretary General</a:t>
            </a:r>
          </a:p>
          <a:p>
            <a:pPr algn="l">
              <a:lnSpc>
                <a:spcPct val="112000"/>
              </a:lnSpc>
              <a:buNone/>
              <a:defRPr sz="1350" b="0" i="0">
                <a:solidFill>
                  <a:srgbClr val="FFFFFF"/>
                </a:solidFill>
                <a:latin typeface="Arial"/>
                <a:ea typeface="Arial"/>
                <a:cs typeface="Arial"/>
              </a:defRPr>
            </a:pPr>
            <a:r>
              <a:rPr sz="1350" b="0" i="0">
                <a:solidFill>
                  <a:srgbClr val="FFFFFF"/>
                </a:solidFill>
                <a:latin typeface="Arial"/>
                <a:ea typeface="Arial"/>
                <a:cs typeface="Arial"/>
              </a:rPr>
              <a:t>General Council for Islamic Banks and Financial Institutions</a:t>
            </a:r>
          </a:p>
        </p:txBody>
      </p:sp>
      <p:sp>
        <p:nvSpPr>
          <p:cNvPr id="7" name="Rectangle 6">
            <a:extLst>
              <a:ext uri="{FF2B5EF4-FFF2-40B4-BE49-F238E27FC236}">
                <a16:creationId xmlns:a16="http://schemas.microsoft.com/office/drawing/2014/main" id="{2BC37DF1-EAEC-4356-A090-1733B1339452}"/>
              </a:ext>
            </a:extLst>
          </p:cNvPr>
          <p:cNvSpPr>
            <a:spLocks noGrp="1"/>
          </p:cNvSpPr>
          <p:nvPr/>
        </p:nvSpPr>
        <p:spPr>
          <a:xfrm>
            <a:off x="704850" y="5695950"/>
            <a:ext cx="5810250" cy="523875"/>
          </a:xfrm>
          <a:prstGeom prst="rect">
            <a:avLst/>
          </a:prstGeom>
          <a:noFill/>
          <a:ln w="0">
            <a:noFill/>
          </a:ln>
        </p:spPr>
        <p:txBody>
          <a:bodyPr wrap="square" lIns="38100" tIns="38100" rIns="38100" bIns="38100" anchor="t">
            <a:normAutofit/>
          </a:bodyPr>
          <a:lstStyle/>
          <a:p>
            <a:pPr algn="l">
              <a:defRPr sz="1125" b="0" i="0">
                <a:solidFill>
                  <a:srgbClr val="D5D7E8"/>
                </a:solidFill>
                <a:latin typeface="Arial"/>
                <a:ea typeface="Arial"/>
                <a:cs typeface="Arial"/>
              </a:defRPr>
            </a:pPr>
            <a:r>
              <a:rPr sz="1125" b="0" i="0">
                <a:solidFill>
                  <a:srgbClr val="D5D7E8"/>
                </a:solidFill>
                <a:latin typeface="Arial"/>
                <a:ea typeface="Arial"/>
                <a:cs typeface="Arial"/>
              </a:rPr>
              <a:t>26th COMCEC Financial Cooperation Working Group</a:t>
            </a:r>
          </a:p>
          <a:p>
            <a:pPr algn="l">
              <a:defRPr sz="1125" b="0" i="0">
                <a:solidFill>
                  <a:srgbClr val="D5D7E8"/>
                </a:solidFill>
                <a:latin typeface="Arial"/>
                <a:ea typeface="Arial"/>
                <a:cs typeface="Arial"/>
              </a:defRPr>
            </a:pPr>
            <a:r>
              <a:rPr sz="1125" b="0" i="0">
                <a:solidFill>
                  <a:srgbClr val="D5D7E8"/>
                </a:solidFill>
                <a:latin typeface="Arial"/>
                <a:ea typeface="Arial"/>
                <a:cs typeface="Arial"/>
              </a:rPr>
              <a:t>Ankara | 21 September 2026</a:t>
            </a:r>
          </a:p>
        </p:txBody>
      </p:sp>
      <p:pic>
        <p:nvPicPr>
          <p:cNvPr id="17" name="Picture 16"/>
          <p:cNvPicPr>
            <a:picLocks noChangeAspect="1"/>
          </p:cNvPicPr>
          <p:nvPr/>
        </p:nvPicPr>
        <p:blipFill>
          <a:blip r:embed="rId3"/>
          <a:stretch/>
        </p:blipFill>
        <p:spPr>
          <a:xfrm>
            <a:off x="8096250" y="1457325"/>
            <a:ext cx="3143250" cy="3143250"/>
          </a:xfrm>
          <a:prstGeom prst="rect">
            <a:avLst/>
          </a:prstGeom>
        </p:spPr>
      </p:pic>
      <p:sp>
        <p:nvSpPr>
          <p:cNvPr id="9" name="Rectangle 8">
            <a:extLst>
              <a:ext uri="{FF2B5EF4-FFF2-40B4-BE49-F238E27FC236}">
                <a16:creationId xmlns:a16="http://schemas.microsoft.com/office/drawing/2014/main" id="{F143C3A9-9E9E-4539-B5D9-1E86FD72F0BE}"/>
              </a:ext>
            </a:extLst>
          </p:cNvPr>
          <p:cNvSpPr>
            <a:spLocks noGrp="1"/>
          </p:cNvSpPr>
          <p:nvPr/>
        </p:nvSpPr>
        <p:spPr>
          <a:xfrm>
            <a:off x="8153400" y="4933950"/>
            <a:ext cx="3048000" cy="476250"/>
          </a:xfrm>
          <a:prstGeom prst="rect">
            <a:avLst/>
          </a:prstGeom>
          <a:noFill/>
          <a:ln w="0">
            <a:noFill/>
          </a:ln>
        </p:spPr>
        <p:txBody>
          <a:bodyPr wrap="square" lIns="38100" tIns="38100" rIns="38100" bIns="38100" anchor="ctr">
            <a:normAutofit/>
          </a:bodyPr>
          <a:lstStyle/>
          <a:p>
            <a:pPr algn="ctr">
              <a:defRPr sz="975" b="1" i="0">
                <a:solidFill>
                  <a:srgbClr val="4D545B"/>
                </a:solidFill>
                <a:latin typeface="Arial"/>
                <a:ea typeface="Arial"/>
                <a:cs typeface="Arial"/>
              </a:defRPr>
            </a:pPr>
            <a:r>
              <a:rPr sz="975" b="1" i="0">
                <a:solidFill>
                  <a:srgbClr val="4D545B"/>
                </a:solidFill>
                <a:latin typeface="Arial"/>
                <a:ea typeface="Arial"/>
                <a:cs typeface="Arial"/>
              </a:rPr>
              <a:t>EXPERIENCES OF MEMBER STATES AND INTERNATIONAL INSTITUTIONS</a:t>
            </a:r>
          </a:p>
        </p:txBody>
      </p:sp>
    </p:spTree>
    <p:extLst>
      <p:ext uri="{BB962C8B-B14F-4D97-AF65-F5344CB8AC3E}">
        <p14:creationId xmlns:p14="http://schemas.microsoft.com/office/powerpoint/2010/main" val="1067494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70682DC-6004-46A6-9A76-F53C675D55B9}"/>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94EB5677-357A-40B2-83BC-2FCBA58C3EB5}"/>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550" b="1" i="0">
                <a:solidFill>
                  <a:srgbClr val="24256F"/>
                </a:solidFill>
                <a:latin typeface="Arial"/>
                <a:ea typeface="Arial"/>
                <a:cs typeface="Arial"/>
              </a:defRPr>
            </a:pPr>
            <a:r>
              <a:rPr sz="2550" b="1" i="0">
                <a:solidFill>
                  <a:srgbClr val="24256F"/>
                </a:solidFill>
                <a:latin typeface="Arial"/>
                <a:ea typeface="Arial"/>
                <a:cs typeface="Arial"/>
              </a:rPr>
              <a:t>Crowdfunding has expanded access, but its structure matters</a:t>
            </a:r>
          </a:p>
        </p:txBody>
      </p:sp>
      <p:sp>
        <p:nvSpPr>
          <p:cNvPr id="3" name="Rectangle 2">
            <a:extLst>
              <a:ext uri="{FF2B5EF4-FFF2-40B4-BE49-F238E27FC236}">
                <a16:creationId xmlns:a16="http://schemas.microsoft.com/office/drawing/2014/main" id="{E3C5D0FF-2B6C-493C-9E5D-0C61FF7274A8}"/>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49E5EDDE-B5FB-4E81-9017-BE1393A3278D}"/>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02</a:t>
            </a:r>
            <a:endParaRPr sz="900" b="1" i="0">
              <a:solidFill>
                <a:srgbClr val="7F858B"/>
              </a:solidFill>
              <a:latin typeface="Arial"/>
              <a:ea typeface="Arial"/>
              <a:cs typeface="Arial"/>
            </a:endParaRPr>
          </a:p>
        </p:txBody>
      </p:sp>
      <p:sp>
        <p:nvSpPr>
          <p:cNvPr id="5" name="Rectangle 4">
            <a:extLst>
              <a:ext uri="{FF2B5EF4-FFF2-40B4-BE49-F238E27FC236}">
                <a16:creationId xmlns:a16="http://schemas.microsoft.com/office/drawing/2014/main" id="{6699C47A-E59E-48A8-901D-EF4AEE8E4114}"/>
              </a:ext>
            </a:extLst>
          </p:cNvPr>
          <p:cNvSpPr>
            <a:spLocks noGrp="1"/>
          </p:cNvSpPr>
          <p:nvPr/>
        </p:nvSpPr>
        <p:spPr>
          <a:xfrm>
            <a:off x="685800" y="1409700"/>
            <a:ext cx="3429000" cy="266700"/>
          </a:xfrm>
          <a:prstGeom prst="rect">
            <a:avLst/>
          </a:prstGeom>
          <a:noFill/>
          <a:ln w="0">
            <a:noFill/>
          </a:ln>
        </p:spPr>
        <p:txBody>
          <a:bodyPr wrap="square" lIns="38100" tIns="38100" rIns="38100" bIns="38100" anchor="t">
            <a:normAutofit/>
          </a:bodyPr>
          <a:lstStyle/>
          <a:p>
            <a:pPr algn="l">
              <a:defRPr sz="975" b="1" i="0">
                <a:solidFill>
                  <a:srgbClr val="C66A2B"/>
                </a:solidFill>
                <a:latin typeface="Arial"/>
                <a:ea typeface="Arial"/>
                <a:cs typeface="Arial"/>
              </a:defRPr>
            </a:pPr>
            <a:r>
              <a:rPr sz="975" b="1" i="0">
                <a:solidFill>
                  <a:srgbClr val="C66A2B"/>
                </a:solidFill>
                <a:latin typeface="Arial"/>
                <a:ea typeface="Arial"/>
                <a:cs typeface="Arial"/>
              </a:rPr>
              <a:t>OIC MEMBER COUNTRY SAMPLE</a:t>
            </a:r>
          </a:p>
        </p:txBody>
      </p:sp>
      <p:sp>
        <p:nvSpPr>
          <p:cNvPr id="6" name="Rectangle 5">
            <a:extLst>
              <a:ext uri="{FF2B5EF4-FFF2-40B4-BE49-F238E27FC236}">
                <a16:creationId xmlns:a16="http://schemas.microsoft.com/office/drawing/2014/main" id="{C8D26EAC-F339-4BE1-8697-6F1D40F7314F}"/>
              </a:ext>
            </a:extLst>
          </p:cNvPr>
          <p:cNvSpPr>
            <a:spLocks noGrp="1"/>
          </p:cNvSpPr>
          <p:nvPr/>
        </p:nvSpPr>
        <p:spPr>
          <a:xfrm>
            <a:off x="685800" y="1676400"/>
            <a:ext cx="2381250" cy="876300"/>
          </a:xfrm>
          <a:prstGeom prst="rect">
            <a:avLst/>
          </a:prstGeom>
          <a:noFill/>
          <a:ln w="0">
            <a:noFill/>
          </a:ln>
        </p:spPr>
        <p:txBody>
          <a:bodyPr wrap="square" lIns="38100" tIns="38100" rIns="38100" bIns="38100" anchor="ctr">
            <a:normAutofit/>
          </a:bodyPr>
          <a:lstStyle/>
          <a:p>
            <a:pPr algn="l">
              <a:defRPr sz="5100" b="1" i="0">
                <a:solidFill>
                  <a:srgbClr val="24256F"/>
                </a:solidFill>
                <a:latin typeface="Arial"/>
                <a:ea typeface="Arial"/>
                <a:cs typeface="Arial"/>
              </a:defRPr>
            </a:pPr>
            <a:r>
              <a:rPr sz="5100" b="1" i="0">
                <a:solidFill>
                  <a:srgbClr val="24256F"/>
                </a:solidFill>
                <a:latin typeface="Arial"/>
                <a:ea typeface="Arial"/>
                <a:cs typeface="Arial"/>
              </a:rPr>
              <a:t>176</a:t>
            </a:r>
          </a:p>
        </p:txBody>
      </p:sp>
      <p:sp>
        <p:nvSpPr>
          <p:cNvPr id="7" name="Rectangle 6">
            <a:extLst>
              <a:ext uri="{FF2B5EF4-FFF2-40B4-BE49-F238E27FC236}">
                <a16:creationId xmlns:a16="http://schemas.microsoft.com/office/drawing/2014/main" id="{797C57F4-6D9C-4937-ABB6-60FEFD83FAD8}"/>
              </a:ext>
            </a:extLst>
          </p:cNvPr>
          <p:cNvSpPr>
            <a:spLocks noGrp="1"/>
          </p:cNvSpPr>
          <p:nvPr/>
        </p:nvSpPr>
        <p:spPr>
          <a:xfrm>
            <a:off x="723900" y="2505075"/>
            <a:ext cx="2476500" cy="333375"/>
          </a:xfrm>
          <a:prstGeom prst="rect">
            <a:avLst/>
          </a:prstGeom>
          <a:noFill/>
          <a:ln w="0">
            <a:noFill/>
          </a:ln>
        </p:spPr>
        <p:txBody>
          <a:bodyPr wrap="square" lIns="38100" tIns="38100" rIns="38100" bIns="38100" anchor="t">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crowdfunding firms</a:t>
            </a:r>
          </a:p>
        </p:txBody>
      </p:sp>
      <p:sp>
        <p:nvSpPr>
          <p:cNvPr id="8" name="Rectangle 7">
            <a:extLst>
              <a:ext uri="{FF2B5EF4-FFF2-40B4-BE49-F238E27FC236}">
                <a16:creationId xmlns:a16="http://schemas.microsoft.com/office/drawing/2014/main" id="{D2383376-345C-44CD-8ACB-2F29CD26671C}"/>
              </a:ext>
            </a:extLst>
          </p:cNvPr>
          <p:cNvSpPr>
            <a:spLocks noGrp="1"/>
          </p:cNvSpPr>
          <p:nvPr/>
        </p:nvSpPr>
        <p:spPr>
          <a:xfrm>
            <a:off x="685800" y="3219450"/>
            <a:ext cx="3524250" cy="781050"/>
          </a:xfrm>
          <a:prstGeom prst="rect">
            <a:avLst/>
          </a:prstGeom>
          <a:noFill/>
          <a:ln w="0">
            <a:noFill/>
          </a:ln>
        </p:spPr>
        <p:txBody>
          <a:bodyPr wrap="square" lIns="38100" tIns="38100" rIns="38100" bIns="38100" anchor="t">
            <a:normAutofit/>
          </a:bodyPr>
          <a:lstStyle/>
          <a:p>
            <a:pPr algn="l">
              <a:defRPr sz="2100" b="1" i="0">
                <a:solidFill>
                  <a:srgbClr val="20242A"/>
                </a:solidFill>
                <a:latin typeface="Arial"/>
                <a:ea typeface="Arial"/>
                <a:cs typeface="Arial"/>
              </a:defRPr>
            </a:pPr>
            <a:r>
              <a:rPr sz="2100" b="1" i="0">
                <a:solidFill>
                  <a:srgbClr val="20242A"/>
                </a:solidFill>
                <a:latin typeface="Arial"/>
                <a:ea typeface="Arial"/>
                <a:cs typeface="Arial"/>
              </a:rPr>
              <a:t>The market has developed primarily through debt.</a:t>
            </a:r>
          </a:p>
        </p:txBody>
      </p:sp>
      <p:sp>
        <p:nvSpPr>
          <p:cNvPr id="9" name="Rectangle 8">
            <a:extLst>
              <a:ext uri="{FF2B5EF4-FFF2-40B4-BE49-F238E27FC236}">
                <a16:creationId xmlns:a16="http://schemas.microsoft.com/office/drawing/2014/main" id="{42A84C3B-1DE5-4302-B3F9-7AF448A536F8}"/>
              </a:ext>
            </a:extLst>
          </p:cNvPr>
          <p:cNvSpPr>
            <a:spLocks noGrp="1"/>
          </p:cNvSpPr>
          <p:nvPr/>
        </p:nvSpPr>
        <p:spPr>
          <a:xfrm>
            <a:off x="685800" y="4124325"/>
            <a:ext cx="3524250" cy="876300"/>
          </a:xfrm>
          <a:prstGeom prst="rect">
            <a:avLst/>
          </a:prstGeom>
          <a:noFill/>
          <a:ln w="0">
            <a:noFill/>
          </a:ln>
        </p:spPr>
        <p:txBody>
          <a:bodyPr wrap="square" lIns="38100" tIns="38100" rIns="38100" bIns="38100" anchor="t">
            <a:normAutofit/>
          </a:bodyPr>
          <a:lstStyle/>
          <a:p>
            <a:pPr algn="l">
              <a:defRPr sz="1575" b="0" i="0">
                <a:solidFill>
                  <a:srgbClr val="4D545B"/>
                </a:solidFill>
                <a:latin typeface="Arial"/>
                <a:ea typeface="Arial"/>
                <a:cs typeface="Arial"/>
              </a:defRPr>
            </a:pPr>
            <a:r>
              <a:rPr sz="1575" b="0" i="0">
                <a:solidFill>
                  <a:srgbClr val="4D545B"/>
                </a:solidFill>
                <a:latin typeface="Arial"/>
                <a:ea typeface="Arial"/>
                <a:cs typeface="Arial"/>
              </a:rPr>
              <a:t>The next stage should create a better balance between debt and equity.</a:t>
            </a:r>
          </a:p>
        </p:txBody>
      </p:sp>
      <p:graphicFrame>
        <p:nvGraphicFramePr>
          <p:cNvPr id="22" name="Chart"/>
          <p:cNvGraphicFramePr/>
          <p:nvPr/>
        </p:nvGraphicFramePr>
        <p:xfrm>
          <a:off x="4762500" y="1524000"/>
          <a:ext cx="6572250" cy="3714750"/>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a:extLst>
              <a:ext uri="{FF2B5EF4-FFF2-40B4-BE49-F238E27FC236}">
                <a16:creationId xmlns:a16="http://schemas.microsoft.com/office/drawing/2014/main" id="{96BAE16E-6CDA-4A33-8AA7-30B5F11ADC79}"/>
              </a:ext>
            </a:extLst>
          </p:cNvPr>
          <p:cNvSpPr>
            <a:spLocks noGrp="1"/>
          </p:cNvSpPr>
          <p:nvPr/>
        </p:nvSpPr>
        <p:spPr>
          <a:xfrm>
            <a:off x="6134100" y="5305425"/>
            <a:ext cx="4000500" cy="285750"/>
          </a:xfrm>
          <a:prstGeom prst="rect">
            <a:avLst/>
          </a:prstGeom>
          <a:noFill/>
          <a:ln w="0">
            <a:noFill/>
          </a:ln>
        </p:spPr>
        <p:txBody>
          <a:bodyPr wrap="square" lIns="38100" tIns="38100" rIns="38100" bIns="38100" anchor="t">
            <a:normAutofit/>
          </a:bodyPr>
          <a:lstStyle/>
          <a:p>
            <a:pPr algn="ctr">
              <a:defRPr sz="975" b="0" i="0">
                <a:solidFill>
                  <a:srgbClr val="7F858B"/>
                </a:solidFill>
                <a:latin typeface="Arial"/>
                <a:ea typeface="Arial"/>
                <a:cs typeface="Arial"/>
              </a:defRPr>
            </a:pPr>
            <a:r>
              <a:rPr sz="975" b="0" i="0">
                <a:solidFill>
                  <a:srgbClr val="7F858B"/>
                </a:solidFill>
                <a:latin typeface="Arial"/>
                <a:ea typeface="Arial"/>
                <a:cs typeface="Arial"/>
              </a:rPr>
              <a:t>Number of platforms in the report sample</a:t>
            </a:r>
          </a:p>
        </p:txBody>
      </p:sp>
      <p:sp>
        <p:nvSpPr>
          <p:cNvPr id="12" name="Rectangle 11">
            <a:extLst>
              <a:ext uri="{FF2B5EF4-FFF2-40B4-BE49-F238E27FC236}">
                <a16:creationId xmlns:a16="http://schemas.microsoft.com/office/drawing/2014/main" id="{86ECC7B6-1CFD-43CF-B35D-8D50DF2A50C0}"/>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1813036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9555975-35CA-4E24-ADF4-F61040473B7F}"/>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A09AF003-5B6C-4B94-93B2-0428A39B8A6E}"/>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550" b="1" i="0">
                <a:solidFill>
                  <a:srgbClr val="24256F"/>
                </a:solidFill>
                <a:latin typeface="Arial"/>
                <a:ea typeface="Arial"/>
                <a:cs typeface="Arial"/>
              </a:defRPr>
            </a:pPr>
            <a:r>
              <a:rPr sz="2550" b="1" i="0">
                <a:solidFill>
                  <a:srgbClr val="24256F"/>
                </a:solidFill>
                <a:latin typeface="Arial"/>
                <a:ea typeface="Arial"/>
                <a:cs typeface="Arial"/>
              </a:rPr>
              <a:t>Why debt crowdfunding developed first</a:t>
            </a:r>
          </a:p>
        </p:txBody>
      </p:sp>
      <p:sp>
        <p:nvSpPr>
          <p:cNvPr id="3" name="Rectangle 2">
            <a:extLst>
              <a:ext uri="{FF2B5EF4-FFF2-40B4-BE49-F238E27FC236}">
                <a16:creationId xmlns:a16="http://schemas.microsoft.com/office/drawing/2014/main" id="{3CADE07F-77F3-4BC3-95D6-C79DF170F6C5}"/>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1EDA2C29-253E-4C17-8415-366B3E880914}"/>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03</a:t>
            </a:r>
            <a:endParaRPr sz="900" b="1" i="0">
              <a:solidFill>
                <a:srgbClr val="7F858B"/>
              </a:solidFill>
              <a:latin typeface="Arial"/>
              <a:ea typeface="Arial"/>
              <a:cs typeface="Arial"/>
            </a:endParaRPr>
          </a:p>
        </p:txBody>
      </p:sp>
      <p:sp>
        <p:nvSpPr>
          <p:cNvPr id="5" name="Rectangle 4">
            <a:extLst>
              <a:ext uri="{FF2B5EF4-FFF2-40B4-BE49-F238E27FC236}">
                <a16:creationId xmlns:a16="http://schemas.microsoft.com/office/drawing/2014/main" id="{D18AA1DE-9EB7-4F02-A981-C8DD4FFEF06C}"/>
              </a:ext>
            </a:extLst>
          </p:cNvPr>
          <p:cNvSpPr>
            <a:spLocks noGrp="1"/>
          </p:cNvSpPr>
          <p:nvPr/>
        </p:nvSpPr>
        <p:spPr>
          <a:xfrm>
            <a:off x="704850" y="1381125"/>
            <a:ext cx="552450" cy="476250"/>
          </a:xfrm>
          <a:prstGeom prst="rect">
            <a:avLst/>
          </a:prstGeom>
          <a:noFill/>
          <a:ln w="0">
            <a:noFill/>
          </a:ln>
        </p:spPr>
        <p:txBody>
          <a:bodyPr wrap="square" lIns="38100" tIns="38100" rIns="38100" bIns="38100" anchor="ctr">
            <a:normAutofit/>
          </a:bodyPr>
          <a:lstStyle/>
          <a:p>
            <a:pPr algn="ctr">
              <a:defRPr sz="1650" b="1" i="0">
                <a:solidFill>
                  <a:srgbClr val="C66A2B"/>
                </a:solidFill>
                <a:latin typeface="Arial"/>
                <a:ea typeface="Arial"/>
                <a:cs typeface="Arial"/>
              </a:defRPr>
            </a:pPr>
            <a:r>
              <a:rPr sz="1650" b="1" i="0">
                <a:solidFill>
                  <a:srgbClr val="C66A2B"/>
                </a:solidFill>
                <a:latin typeface="Arial"/>
                <a:ea typeface="Arial"/>
                <a:cs typeface="Arial"/>
              </a:rPr>
              <a:t>01</a:t>
            </a:r>
          </a:p>
        </p:txBody>
      </p:sp>
      <p:sp>
        <p:nvSpPr>
          <p:cNvPr id="6" name="Rectangle 5">
            <a:extLst>
              <a:ext uri="{FF2B5EF4-FFF2-40B4-BE49-F238E27FC236}">
                <a16:creationId xmlns:a16="http://schemas.microsoft.com/office/drawing/2014/main" id="{FA2561D7-A79B-4E00-A69D-E1FBEA9B5A67}"/>
              </a:ext>
            </a:extLst>
          </p:cNvPr>
          <p:cNvSpPr>
            <a:spLocks noGrp="1"/>
          </p:cNvSpPr>
          <p:nvPr/>
        </p:nvSpPr>
        <p:spPr>
          <a:xfrm>
            <a:off x="1466850" y="1381125"/>
            <a:ext cx="2857500" cy="476250"/>
          </a:xfrm>
          <a:prstGeom prst="rect">
            <a:avLst/>
          </a:prstGeom>
          <a:noFill/>
          <a:ln w="0">
            <a:noFill/>
          </a:ln>
        </p:spPr>
        <p:txBody>
          <a:bodyPr wrap="square" lIns="38100" tIns="38100" rIns="38100" bIns="38100" anchor="ctr">
            <a:normAutofit/>
          </a:bodyPr>
          <a:lstStyle/>
          <a:p>
            <a:pPr algn="l">
              <a:defRPr sz="1650" b="1" i="0">
                <a:solidFill>
                  <a:srgbClr val="24256F"/>
                </a:solidFill>
                <a:latin typeface="Arial"/>
                <a:ea typeface="Arial"/>
                <a:cs typeface="Arial"/>
              </a:defRPr>
            </a:pPr>
            <a:r>
              <a:rPr sz="1650" b="1" i="0">
                <a:solidFill>
                  <a:srgbClr val="24256F"/>
                </a:solidFill>
                <a:latin typeface="Arial"/>
                <a:ea typeface="Arial"/>
                <a:cs typeface="Arial"/>
              </a:rPr>
              <a:t>Mature finance literature</a:t>
            </a:r>
          </a:p>
        </p:txBody>
      </p:sp>
      <p:sp>
        <p:nvSpPr>
          <p:cNvPr id="7" name="Rectangle 6">
            <a:extLst>
              <a:ext uri="{FF2B5EF4-FFF2-40B4-BE49-F238E27FC236}">
                <a16:creationId xmlns:a16="http://schemas.microsoft.com/office/drawing/2014/main" id="{64FA70DA-B8C1-4AAE-95CD-EB7E32D98286}"/>
              </a:ext>
            </a:extLst>
          </p:cNvPr>
          <p:cNvSpPr>
            <a:spLocks noGrp="1"/>
          </p:cNvSpPr>
          <p:nvPr/>
        </p:nvSpPr>
        <p:spPr>
          <a:xfrm>
            <a:off x="4476750" y="1381125"/>
            <a:ext cx="6572250" cy="476250"/>
          </a:xfrm>
          <a:prstGeom prst="rect">
            <a:avLst/>
          </a:prstGeom>
          <a:noFill/>
          <a:ln w="0">
            <a:noFill/>
          </a:ln>
        </p:spPr>
        <p:txBody>
          <a:bodyPr wrap="square" lIns="38100" tIns="38100" rIns="38100" bIns="38100" anchor="ctr">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Credit, pricing and risk management practices already exist.</a:t>
            </a:r>
          </a:p>
        </p:txBody>
      </p:sp>
      <p:sp>
        <p:nvSpPr>
          <p:cNvPr id="8" name="Rectangle 7">
            <a:extLst>
              <a:ext uri="{FF2B5EF4-FFF2-40B4-BE49-F238E27FC236}">
                <a16:creationId xmlns:a16="http://schemas.microsoft.com/office/drawing/2014/main" id="{933D6151-CCD1-4D51-ABBF-F70DC0B888E9}"/>
              </a:ext>
            </a:extLst>
          </p:cNvPr>
          <p:cNvSpPr>
            <a:spLocks noGrp="1"/>
          </p:cNvSpPr>
          <p:nvPr/>
        </p:nvSpPr>
        <p:spPr>
          <a:xfrm>
            <a:off x="1466850" y="1962150"/>
            <a:ext cx="9582150" cy="9525"/>
          </a:xfrm>
          <a:prstGeom prst="rect">
            <a:avLst/>
          </a:prstGeom>
          <a:solidFill>
            <a:srgbClr val="D7D9DC"/>
          </a:solidFill>
          <a:ln w="0">
            <a:noFill/>
          </a:ln>
        </p:spPr>
        <p:txBody>
          <a:bodyPr/>
          <a:lstStyle/>
          <a:p>
            <a:endParaRPr lang="en-GB"/>
          </a:p>
        </p:txBody>
      </p:sp>
      <p:sp>
        <p:nvSpPr>
          <p:cNvPr id="9" name="Rectangle 8">
            <a:extLst>
              <a:ext uri="{FF2B5EF4-FFF2-40B4-BE49-F238E27FC236}">
                <a16:creationId xmlns:a16="http://schemas.microsoft.com/office/drawing/2014/main" id="{0B1A37FA-7D40-4994-968B-772AAEB7C504}"/>
              </a:ext>
            </a:extLst>
          </p:cNvPr>
          <p:cNvSpPr>
            <a:spLocks noGrp="1"/>
          </p:cNvSpPr>
          <p:nvPr/>
        </p:nvSpPr>
        <p:spPr>
          <a:xfrm>
            <a:off x="704850" y="2219325"/>
            <a:ext cx="552450" cy="476250"/>
          </a:xfrm>
          <a:prstGeom prst="rect">
            <a:avLst/>
          </a:prstGeom>
          <a:noFill/>
          <a:ln w="0">
            <a:noFill/>
          </a:ln>
        </p:spPr>
        <p:txBody>
          <a:bodyPr wrap="square" lIns="38100" tIns="38100" rIns="38100" bIns="38100" anchor="ctr">
            <a:normAutofit/>
          </a:bodyPr>
          <a:lstStyle/>
          <a:p>
            <a:pPr algn="ctr">
              <a:defRPr sz="1650" b="1" i="0">
                <a:solidFill>
                  <a:srgbClr val="C66A2B"/>
                </a:solidFill>
                <a:latin typeface="Arial"/>
                <a:ea typeface="Arial"/>
                <a:cs typeface="Arial"/>
              </a:defRPr>
            </a:pPr>
            <a:r>
              <a:rPr sz="1650" b="1" i="0">
                <a:solidFill>
                  <a:srgbClr val="C66A2B"/>
                </a:solidFill>
                <a:latin typeface="Arial"/>
                <a:ea typeface="Arial"/>
                <a:cs typeface="Arial"/>
              </a:rPr>
              <a:t>02</a:t>
            </a:r>
          </a:p>
        </p:txBody>
      </p:sp>
      <p:sp>
        <p:nvSpPr>
          <p:cNvPr id="10" name="Rectangle 9">
            <a:extLst>
              <a:ext uri="{FF2B5EF4-FFF2-40B4-BE49-F238E27FC236}">
                <a16:creationId xmlns:a16="http://schemas.microsoft.com/office/drawing/2014/main" id="{A38E0039-F2FD-4493-A9BA-2B5263EA3F49}"/>
              </a:ext>
            </a:extLst>
          </p:cNvPr>
          <p:cNvSpPr>
            <a:spLocks noGrp="1"/>
          </p:cNvSpPr>
          <p:nvPr/>
        </p:nvSpPr>
        <p:spPr>
          <a:xfrm>
            <a:off x="1466850" y="2219325"/>
            <a:ext cx="2857500" cy="476250"/>
          </a:xfrm>
          <a:prstGeom prst="rect">
            <a:avLst/>
          </a:prstGeom>
          <a:noFill/>
          <a:ln w="0">
            <a:noFill/>
          </a:ln>
        </p:spPr>
        <p:txBody>
          <a:bodyPr wrap="square" lIns="38100" tIns="38100" rIns="38100" bIns="38100" anchor="ctr">
            <a:normAutofit/>
          </a:bodyPr>
          <a:lstStyle/>
          <a:p>
            <a:pPr algn="l">
              <a:defRPr sz="1650" b="1" i="0">
                <a:solidFill>
                  <a:srgbClr val="24256F"/>
                </a:solidFill>
                <a:latin typeface="Arial"/>
                <a:ea typeface="Arial"/>
                <a:cs typeface="Arial"/>
              </a:defRPr>
            </a:pPr>
            <a:r>
              <a:rPr sz="1650" b="1" i="0">
                <a:solidFill>
                  <a:srgbClr val="24256F"/>
                </a:solidFill>
                <a:latin typeface="Arial"/>
                <a:ea typeface="Arial"/>
                <a:cs typeface="Arial"/>
              </a:rPr>
              <a:t>Familiar cash flows</a:t>
            </a:r>
          </a:p>
        </p:txBody>
      </p:sp>
      <p:sp>
        <p:nvSpPr>
          <p:cNvPr id="11" name="Rectangle 10">
            <a:extLst>
              <a:ext uri="{FF2B5EF4-FFF2-40B4-BE49-F238E27FC236}">
                <a16:creationId xmlns:a16="http://schemas.microsoft.com/office/drawing/2014/main" id="{A49020BE-6EE0-46C4-A60B-A46613B0953C}"/>
              </a:ext>
            </a:extLst>
          </p:cNvPr>
          <p:cNvSpPr>
            <a:spLocks noGrp="1"/>
          </p:cNvSpPr>
          <p:nvPr/>
        </p:nvSpPr>
        <p:spPr>
          <a:xfrm>
            <a:off x="4476750" y="2219325"/>
            <a:ext cx="6572250" cy="476250"/>
          </a:xfrm>
          <a:prstGeom prst="rect">
            <a:avLst/>
          </a:prstGeom>
          <a:noFill/>
          <a:ln w="0">
            <a:noFill/>
          </a:ln>
        </p:spPr>
        <p:txBody>
          <a:bodyPr wrap="square" lIns="38100" tIns="38100" rIns="38100" bIns="38100" anchor="ctr">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Repayment schedules and expected returns are easy to communicate.</a:t>
            </a:r>
          </a:p>
        </p:txBody>
      </p:sp>
      <p:sp>
        <p:nvSpPr>
          <p:cNvPr id="12" name="Rectangle 11">
            <a:extLst>
              <a:ext uri="{FF2B5EF4-FFF2-40B4-BE49-F238E27FC236}">
                <a16:creationId xmlns:a16="http://schemas.microsoft.com/office/drawing/2014/main" id="{E0A30379-6B5E-413E-AB4B-9228A73FFEC9}"/>
              </a:ext>
            </a:extLst>
          </p:cNvPr>
          <p:cNvSpPr>
            <a:spLocks noGrp="1"/>
          </p:cNvSpPr>
          <p:nvPr/>
        </p:nvSpPr>
        <p:spPr>
          <a:xfrm>
            <a:off x="1466850" y="2800350"/>
            <a:ext cx="9582150" cy="9525"/>
          </a:xfrm>
          <a:prstGeom prst="rect">
            <a:avLst/>
          </a:prstGeom>
          <a:solidFill>
            <a:srgbClr val="D7D9DC"/>
          </a:solidFill>
          <a:ln w="0">
            <a:noFill/>
          </a:ln>
        </p:spPr>
        <p:txBody>
          <a:bodyPr/>
          <a:lstStyle/>
          <a:p>
            <a:endParaRPr lang="en-GB"/>
          </a:p>
        </p:txBody>
      </p:sp>
      <p:sp>
        <p:nvSpPr>
          <p:cNvPr id="13" name="Rectangle 12">
            <a:extLst>
              <a:ext uri="{FF2B5EF4-FFF2-40B4-BE49-F238E27FC236}">
                <a16:creationId xmlns:a16="http://schemas.microsoft.com/office/drawing/2014/main" id="{C9DDA9E0-E105-42E8-92AB-6D87B617B520}"/>
              </a:ext>
            </a:extLst>
          </p:cNvPr>
          <p:cNvSpPr>
            <a:spLocks noGrp="1"/>
          </p:cNvSpPr>
          <p:nvPr/>
        </p:nvSpPr>
        <p:spPr>
          <a:xfrm>
            <a:off x="704850" y="3057525"/>
            <a:ext cx="552450" cy="476250"/>
          </a:xfrm>
          <a:prstGeom prst="rect">
            <a:avLst/>
          </a:prstGeom>
          <a:noFill/>
          <a:ln w="0">
            <a:noFill/>
          </a:ln>
        </p:spPr>
        <p:txBody>
          <a:bodyPr wrap="square" lIns="38100" tIns="38100" rIns="38100" bIns="38100" anchor="ctr">
            <a:normAutofit/>
          </a:bodyPr>
          <a:lstStyle/>
          <a:p>
            <a:pPr algn="ctr">
              <a:defRPr sz="1650" b="1" i="0">
                <a:solidFill>
                  <a:srgbClr val="C66A2B"/>
                </a:solidFill>
                <a:latin typeface="Arial"/>
                <a:ea typeface="Arial"/>
                <a:cs typeface="Arial"/>
              </a:defRPr>
            </a:pPr>
            <a:r>
              <a:rPr sz="1650" b="1" i="0">
                <a:solidFill>
                  <a:srgbClr val="C66A2B"/>
                </a:solidFill>
                <a:latin typeface="Arial"/>
                <a:ea typeface="Arial"/>
                <a:cs typeface="Arial"/>
              </a:rPr>
              <a:t>03</a:t>
            </a:r>
          </a:p>
        </p:txBody>
      </p:sp>
      <p:sp>
        <p:nvSpPr>
          <p:cNvPr id="14" name="Rectangle 13">
            <a:extLst>
              <a:ext uri="{FF2B5EF4-FFF2-40B4-BE49-F238E27FC236}">
                <a16:creationId xmlns:a16="http://schemas.microsoft.com/office/drawing/2014/main" id="{BCFFE2E3-FADA-4A66-8DA9-6F27E53CF0D3}"/>
              </a:ext>
            </a:extLst>
          </p:cNvPr>
          <p:cNvSpPr>
            <a:spLocks noGrp="1"/>
          </p:cNvSpPr>
          <p:nvPr/>
        </p:nvSpPr>
        <p:spPr>
          <a:xfrm>
            <a:off x="1466850" y="3057525"/>
            <a:ext cx="2857500" cy="476250"/>
          </a:xfrm>
          <a:prstGeom prst="rect">
            <a:avLst/>
          </a:prstGeom>
          <a:noFill/>
          <a:ln w="0">
            <a:noFill/>
          </a:ln>
        </p:spPr>
        <p:txBody>
          <a:bodyPr wrap="square" lIns="38100" tIns="38100" rIns="38100" bIns="38100" anchor="ctr">
            <a:normAutofit/>
          </a:bodyPr>
          <a:lstStyle/>
          <a:p>
            <a:pPr algn="l">
              <a:defRPr sz="1650" b="1" i="0">
                <a:solidFill>
                  <a:srgbClr val="24256F"/>
                </a:solidFill>
                <a:latin typeface="Arial"/>
                <a:ea typeface="Arial"/>
                <a:cs typeface="Arial"/>
              </a:defRPr>
            </a:pPr>
            <a:r>
              <a:rPr sz="1650" b="1" i="0">
                <a:solidFill>
                  <a:srgbClr val="24256F"/>
                </a:solidFill>
                <a:latin typeface="Arial"/>
                <a:ea typeface="Arial"/>
                <a:cs typeface="Arial"/>
              </a:rPr>
              <a:t>Established infrastructure</a:t>
            </a:r>
          </a:p>
        </p:txBody>
      </p:sp>
      <p:sp>
        <p:nvSpPr>
          <p:cNvPr id="15" name="Rectangle 14">
            <a:extLst>
              <a:ext uri="{FF2B5EF4-FFF2-40B4-BE49-F238E27FC236}">
                <a16:creationId xmlns:a16="http://schemas.microsoft.com/office/drawing/2014/main" id="{5EC0ADC8-67C9-43B9-9278-3B1A65BDCA7D}"/>
              </a:ext>
            </a:extLst>
          </p:cNvPr>
          <p:cNvSpPr>
            <a:spLocks noGrp="1"/>
          </p:cNvSpPr>
          <p:nvPr/>
        </p:nvSpPr>
        <p:spPr>
          <a:xfrm>
            <a:off x="4476750" y="3057525"/>
            <a:ext cx="6572250" cy="476250"/>
          </a:xfrm>
          <a:prstGeom prst="rect">
            <a:avLst/>
          </a:prstGeom>
          <a:noFill/>
          <a:ln w="0">
            <a:noFill/>
          </a:ln>
        </p:spPr>
        <p:txBody>
          <a:bodyPr wrap="square" lIns="38100" tIns="38100" rIns="38100" bIns="38100" anchor="ctr">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Credit assessment, collateral and recovery procedures are available.</a:t>
            </a:r>
          </a:p>
        </p:txBody>
      </p:sp>
      <p:sp>
        <p:nvSpPr>
          <p:cNvPr id="16" name="Rectangle 15">
            <a:extLst>
              <a:ext uri="{FF2B5EF4-FFF2-40B4-BE49-F238E27FC236}">
                <a16:creationId xmlns:a16="http://schemas.microsoft.com/office/drawing/2014/main" id="{4BE7B47C-02BD-4108-A759-8566649BE88B}"/>
              </a:ext>
            </a:extLst>
          </p:cNvPr>
          <p:cNvSpPr>
            <a:spLocks noGrp="1"/>
          </p:cNvSpPr>
          <p:nvPr/>
        </p:nvSpPr>
        <p:spPr>
          <a:xfrm>
            <a:off x="1466850" y="3638550"/>
            <a:ext cx="9582150" cy="9525"/>
          </a:xfrm>
          <a:prstGeom prst="rect">
            <a:avLst/>
          </a:prstGeom>
          <a:solidFill>
            <a:srgbClr val="D7D9DC"/>
          </a:solidFill>
          <a:ln w="0">
            <a:noFill/>
          </a:ln>
        </p:spPr>
        <p:txBody>
          <a:bodyPr/>
          <a:lstStyle/>
          <a:p>
            <a:endParaRPr lang="en-GB"/>
          </a:p>
        </p:txBody>
      </p:sp>
      <p:sp>
        <p:nvSpPr>
          <p:cNvPr id="17" name="Rectangle 16">
            <a:extLst>
              <a:ext uri="{FF2B5EF4-FFF2-40B4-BE49-F238E27FC236}">
                <a16:creationId xmlns:a16="http://schemas.microsoft.com/office/drawing/2014/main" id="{2B2B665E-3191-4559-BFC0-6D60EDF1C00F}"/>
              </a:ext>
            </a:extLst>
          </p:cNvPr>
          <p:cNvSpPr>
            <a:spLocks noGrp="1"/>
          </p:cNvSpPr>
          <p:nvPr/>
        </p:nvSpPr>
        <p:spPr>
          <a:xfrm>
            <a:off x="704850" y="3895725"/>
            <a:ext cx="552450" cy="476250"/>
          </a:xfrm>
          <a:prstGeom prst="rect">
            <a:avLst/>
          </a:prstGeom>
          <a:noFill/>
          <a:ln w="0">
            <a:noFill/>
          </a:ln>
        </p:spPr>
        <p:txBody>
          <a:bodyPr wrap="square" lIns="38100" tIns="38100" rIns="38100" bIns="38100" anchor="ctr">
            <a:normAutofit/>
          </a:bodyPr>
          <a:lstStyle/>
          <a:p>
            <a:pPr algn="ctr">
              <a:defRPr sz="1650" b="1" i="0">
                <a:solidFill>
                  <a:srgbClr val="C66A2B"/>
                </a:solidFill>
                <a:latin typeface="Arial"/>
                <a:ea typeface="Arial"/>
                <a:cs typeface="Arial"/>
              </a:defRPr>
            </a:pPr>
            <a:r>
              <a:rPr sz="1650" b="1" i="0">
                <a:solidFill>
                  <a:srgbClr val="C66A2B"/>
                </a:solidFill>
                <a:latin typeface="Arial"/>
                <a:ea typeface="Arial"/>
                <a:cs typeface="Arial"/>
              </a:rPr>
              <a:t>04</a:t>
            </a:r>
          </a:p>
        </p:txBody>
      </p:sp>
      <p:sp>
        <p:nvSpPr>
          <p:cNvPr id="18" name="Rectangle 17">
            <a:extLst>
              <a:ext uri="{FF2B5EF4-FFF2-40B4-BE49-F238E27FC236}">
                <a16:creationId xmlns:a16="http://schemas.microsoft.com/office/drawing/2014/main" id="{378FBCB9-0CDC-4848-A9D6-B1B9E1945020}"/>
              </a:ext>
            </a:extLst>
          </p:cNvPr>
          <p:cNvSpPr>
            <a:spLocks noGrp="1"/>
          </p:cNvSpPr>
          <p:nvPr/>
        </p:nvSpPr>
        <p:spPr>
          <a:xfrm>
            <a:off x="1466850" y="3895725"/>
            <a:ext cx="2857500" cy="476250"/>
          </a:xfrm>
          <a:prstGeom prst="rect">
            <a:avLst/>
          </a:prstGeom>
          <a:noFill/>
          <a:ln w="0">
            <a:noFill/>
          </a:ln>
        </p:spPr>
        <p:txBody>
          <a:bodyPr wrap="square" lIns="38100" tIns="38100" rIns="38100" bIns="38100" anchor="ctr">
            <a:normAutofit/>
          </a:bodyPr>
          <a:lstStyle/>
          <a:p>
            <a:pPr algn="l">
              <a:defRPr sz="1650" b="1" i="0">
                <a:solidFill>
                  <a:srgbClr val="24256F"/>
                </a:solidFill>
                <a:latin typeface="Arial"/>
                <a:ea typeface="Arial"/>
                <a:cs typeface="Arial"/>
              </a:defRPr>
            </a:pPr>
            <a:r>
              <a:rPr sz="1650" b="1" i="0">
                <a:solidFill>
                  <a:srgbClr val="24256F"/>
                </a:solidFill>
                <a:latin typeface="Arial"/>
                <a:ea typeface="Arial"/>
                <a:cs typeface="Arial"/>
              </a:rPr>
              <a:t>Familiar contracts</a:t>
            </a:r>
          </a:p>
        </p:txBody>
      </p:sp>
      <p:sp>
        <p:nvSpPr>
          <p:cNvPr id="19" name="Rectangle 18">
            <a:extLst>
              <a:ext uri="{FF2B5EF4-FFF2-40B4-BE49-F238E27FC236}">
                <a16:creationId xmlns:a16="http://schemas.microsoft.com/office/drawing/2014/main" id="{1A72F110-9227-4E69-8DB1-98E7FC796DC0}"/>
              </a:ext>
            </a:extLst>
          </p:cNvPr>
          <p:cNvSpPr>
            <a:spLocks noGrp="1"/>
          </p:cNvSpPr>
          <p:nvPr/>
        </p:nvSpPr>
        <p:spPr>
          <a:xfrm>
            <a:off x="4476750" y="3895725"/>
            <a:ext cx="6572250" cy="476250"/>
          </a:xfrm>
          <a:prstGeom prst="rect">
            <a:avLst/>
          </a:prstGeom>
          <a:noFill/>
          <a:ln w="0">
            <a:noFill/>
          </a:ln>
        </p:spPr>
        <p:txBody>
          <a:bodyPr wrap="square" lIns="38100" tIns="38100" rIns="38100" bIns="38100" anchor="ctr">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Regulators, platforms and investors understand loan-based documentation.</a:t>
            </a:r>
          </a:p>
        </p:txBody>
      </p:sp>
      <p:sp>
        <p:nvSpPr>
          <p:cNvPr id="20" name="Rectangle 19">
            <a:extLst>
              <a:ext uri="{FF2B5EF4-FFF2-40B4-BE49-F238E27FC236}">
                <a16:creationId xmlns:a16="http://schemas.microsoft.com/office/drawing/2014/main" id="{770EC8AF-7D74-474E-8E51-DAA301FB2C36}"/>
              </a:ext>
            </a:extLst>
          </p:cNvPr>
          <p:cNvSpPr>
            <a:spLocks noGrp="1"/>
          </p:cNvSpPr>
          <p:nvPr/>
        </p:nvSpPr>
        <p:spPr>
          <a:xfrm>
            <a:off x="1466850" y="4476750"/>
            <a:ext cx="9582150" cy="9525"/>
          </a:xfrm>
          <a:prstGeom prst="rect">
            <a:avLst/>
          </a:prstGeom>
          <a:solidFill>
            <a:srgbClr val="D7D9DC"/>
          </a:solidFill>
          <a:ln w="0">
            <a:noFill/>
          </a:ln>
        </p:spPr>
        <p:txBody>
          <a:bodyPr/>
          <a:lstStyle/>
          <a:p>
            <a:endParaRPr lang="en-GB"/>
          </a:p>
        </p:txBody>
      </p:sp>
      <p:sp>
        <p:nvSpPr>
          <p:cNvPr id="21" name="Rectangle 20">
            <a:extLst>
              <a:ext uri="{FF2B5EF4-FFF2-40B4-BE49-F238E27FC236}">
                <a16:creationId xmlns:a16="http://schemas.microsoft.com/office/drawing/2014/main" id="{234CFDF9-1348-4FCD-91D1-4CDCB5FA263F}"/>
              </a:ext>
            </a:extLst>
          </p:cNvPr>
          <p:cNvSpPr>
            <a:spLocks noGrp="1"/>
          </p:cNvSpPr>
          <p:nvPr/>
        </p:nvSpPr>
        <p:spPr>
          <a:xfrm>
            <a:off x="704850" y="4733925"/>
            <a:ext cx="552450" cy="476250"/>
          </a:xfrm>
          <a:prstGeom prst="rect">
            <a:avLst/>
          </a:prstGeom>
          <a:noFill/>
          <a:ln w="0">
            <a:noFill/>
          </a:ln>
        </p:spPr>
        <p:txBody>
          <a:bodyPr wrap="square" lIns="38100" tIns="38100" rIns="38100" bIns="38100" anchor="ctr">
            <a:normAutofit/>
          </a:bodyPr>
          <a:lstStyle/>
          <a:p>
            <a:pPr algn="ctr">
              <a:defRPr sz="1650" b="1" i="0">
                <a:solidFill>
                  <a:srgbClr val="C66A2B"/>
                </a:solidFill>
                <a:latin typeface="Arial"/>
                <a:ea typeface="Arial"/>
                <a:cs typeface="Arial"/>
              </a:defRPr>
            </a:pPr>
            <a:r>
              <a:rPr sz="1650" b="1" i="0">
                <a:solidFill>
                  <a:srgbClr val="C66A2B"/>
                </a:solidFill>
                <a:latin typeface="Arial"/>
                <a:ea typeface="Arial"/>
                <a:cs typeface="Arial"/>
              </a:rPr>
              <a:t>05</a:t>
            </a:r>
          </a:p>
        </p:txBody>
      </p:sp>
      <p:sp>
        <p:nvSpPr>
          <p:cNvPr id="22" name="Rectangle 21">
            <a:extLst>
              <a:ext uri="{FF2B5EF4-FFF2-40B4-BE49-F238E27FC236}">
                <a16:creationId xmlns:a16="http://schemas.microsoft.com/office/drawing/2014/main" id="{2A0DEC37-F392-410F-A34B-4ACEFB56CC01}"/>
              </a:ext>
            </a:extLst>
          </p:cNvPr>
          <p:cNvSpPr>
            <a:spLocks noGrp="1"/>
          </p:cNvSpPr>
          <p:nvPr/>
        </p:nvSpPr>
        <p:spPr>
          <a:xfrm>
            <a:off x="1466850" y="4733925"/>
            <a:ext cx="2857500" cy="476250"/>
          </a:xfrm>
          <a:prstGeom prst="rect">
            <a:avLst/>
          </a:prstGeom>
          <a:noFill/>
          <a:ln w="0">
            <a:noFill/>
          </a:ln>
        </p:spPr>
        <p:txBody>
          <a:bodyPr wrap="square" lIns="38100" tIns="38100" rIns="38100" bIns="38100" anchor="ctr">
            <a:normAutofit fontScale="91125"/>
          </a:bodyPr>
          <a:lstStyle/>
          <a:p>
            <a:pPr algn="l">
              <a:defRPr sz="1650" b="1" i="0">
                <a:solidFill>
                  <a:srgbClr val="24256F"/>
                </a:solidFill>
                <a:latin typeface="Arial"/>
                <a:ea typeface="Arial"/>
                <a:cs typeface="Arial"/>
              </a:defRPr>
            </a:pPr>
            <a:r>
              <a:rPr sz="1650" b="1" i="0">
                <a:solidFill>
                  <a:srgbClr val="24256F"/>
                </a:solidFill>
                <a:latin typeface="Arial"/>
                <a:ea typeface="Arial"/>
                <a:cs typeface="Arial"/>
              </a:rPr>
              <a:t>Simple performance measures</a:t>
            </a:r>
          </a:p>
        </p:txBody>
      </p:sp>
      <p:sp>
        <p:nvSpPr>
          <p:cNvPr id="23" name="Rectangle 22">
            <a:extLst>
              <a:ext uri="{FF2B5EF4-FFF2-40B4-BE49-F238E27FC236}">
                <a16:creationId xmlns:a16="http://schemas.microsoft.com/office/drawing/2014/main" id="{298696E0-C57D-45AD-8940-1018067E320D}"/>
              </a:ext>
            </a:extLst>
          </p:cNvPr>
          <p:cNvSpPr>
            <a:spLocks noGrp="1"/>
          </p:cNvSpPr>
          <p:nvPr/>
        </p:nvSpPr>
        <p:spPr>
          <a:xfrm>
            <a:off x="4476750" y="4733925"/>
            <a:ext cx="6572250" cy="476250"/>
          </a:xfrm>
          <a:prstGeom prst="rect">
            <a:avLst/>
          </a:prstGeom>
          <a:noFill/>
          <a:ln w="0">
            <a:noFill/>
          </a:ln>
        </p:spPr>
        <p:txBody>
          <a:bodyPr wrap="square" lIns="38100" tIns="38100" rIns="38100" bIns="38100" anchor="ctr">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Arrears and defaults provide immediate operational indicators.</a:t>
            </a:r>
          </a:p>
        </p:txBody>
      </p:sp>
      <p:sp>
        <p:nvSpPr>
          <p:cNvPr id="24" name="Rectangle: Rounded Corners 23">
            <a:extLst>
              <a:ext uri="{FF2B5EF4-FFF2-40B4-BE49-F238E27FC236}">
                <a16:creationId xmlns:a16="http://schemas.microsoft.com/office/drawing/2014/main" id="{65EF91D4-C2FE-4F77-8EF0-0CDE9A138E17}"/>
              </a:ext>
            </a:extLst>
          </p:cNvPr>
          <p:cNvSpPr>
            <a:spLocks noGrp="1"/>
          </p:cNvSpPr>
          <p:nvPr/>
        </p:nvSpPr>
        <p:spPr>
          <a:xfrm>
            <a:off x="1466850" y="5715000"/>
            <a:ext cx="9525000" cy="400050"/>
          </a:xfrm>
          <a:prstGeom prst="roundRect">
            <a:avLst>
              <a:gd name="adj" fmla="val 19048"/>
            </a:avLst>
          </a:prstGeom>
          <a:solidFill>
            <a:srgbClr val="24256F"/>
          </a:solidFill>
          <a:ln w="0">
            <a:noFill/>
          </a:ln>
        </p:spPr>
        <p:txBody>
          <a:bodyPr wrap="square" lIns="171450" tIns="57150" rIns="171450" bIns="57150" anchor="ctr">
            <a:normAutofit/>
          </a:bodyPr>
          <a:lstStyle/>
          <a:p>
            <a:pPr algn="l">
              <a:defRPr sz="1500" b="1" i="0">
                <a:solidFill>
                  <a:srgbClr val="FFFFFF"/>
                </a:solidFill>
                <a:latin typeface="Arial"/>
                <a:ea typeface="Arial"/>
                <a:cs typeface="Arial"/>
              </a:defRPr>
            </a:pPr>
            <a:r>
              <a:rPr sz="1500" b="1" i="0">
                <a:solidFill>
                  <a:srgbClr val="FFFFFF"/>
                </a:solidFill>
                <a:latin typeface="Arial"/>
                <a:ea typeface="Arial"/>
                <a:cs typeface="Arial"/>
              </a:rPr>
              <a:t>Debt crowdfunding fits the existing financial architecture. Equity requires a different architecture.</a:t>
            </a:r>
          </a:p>
        </p:txBody>
      </p:sp>
      <p:sp>
        <p:nvSpPr>
          <p:cNvPr id="25" name="Rectangle 24">
            <a:extLst>
              <a:ext uri="{FF2B5EF4-FFF2-40B4-BE49-F238E27FC236}">
                <a16:creationId xmlns:a16="http://schemas.microsoft.com/office/drawing/2014/main" id="{0D25D115-A338-4258-96F0-F067A2F93E87}"/>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476412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8AB97B-DC50-4CF9-E94D-FBC627E0074C}"/>
              </a:ext>
            </a:extLst>
          </p:cNvPr>
          <p:cNvSpPr/>
          <p:nvPr/>
        </p:nvSpPr>
        <p:spPr>
          <a:xfrm>
            <a:off x="0" y="0"/>
            <a:ext cx="171450" cy="6858000"/>
          </a:xfrm>
          <a:prstGeom prst="rect">
            <a:avLst/>
          </a:prstGeom>
          <a:solidFill>
            <a:srgbClr val="24256F"/>
          </a:solidFill>
          <a:ln w="19050">
            <a:noFill/>
            <a:prstDash val="solid"/>
          </a:ln>
          <a:effectLst/>
          <a:extLst>
            <a:ext uri="{91240B29-F687-4F45-9708-019B960494DF}">
              <a14:hiddenLine xmlns:a14="http://schemas.microsoft.com/office/drawing/2010/main" w="1905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D9BDCCE4-1519-1413-078E-C794779B2B39}"/>
              </a:ext>
            </a:extLst>
          </p:cNvPr>
          <p:cNvSpPr txBox="1"/>
          <p:nvPr/>
        </p:nvSpPr>
        <p:spPr>
          <a:xfrm>
            <a:off x="609600" y="342342"/>
            <a:ext cx="10287000" cy="443711"/>
          </a:xfrm>
          <a:prstGeom prst="rect">
            <a:avLst/>
          </a:prstGeom>
          <a:noFill/>
        </p:spPr>
        <p:txBody>
          <a:bodyPr vert="horz" wrap="square" lIns="38100" tIns="25400" rIns="38100" bIns="25400" rtlCol="0" anchor="ctr">
            <a:spAutoFit/>
          </a:bodyPr>
          <a:lstStyle/>
          <a:p>
            <a:r>
              <a:rPr lang="en-GB" sz="2550" b="1">
                <a:solidFill>
                  <a:srgbClr val="24256F"/>
                </a:solidFill>
                <a:latin typeface="Arial" panose="020B0604020202020204" pitchFamily="34" charset="0"/>
              </a:rPr>
              <a:t>What We are Already Seeing Across OIC Countries</a:t>
            </a:r>
          </a:p>
        </p:txBody>
      </p:sp>
      <p:sp>
        <p:nvSpPr>
          <p:cNvPr id="5" name="Rectangle 4">
            <a:extLst>
              <a:ext uri="{FF2B5EF4-FFF2-40B4-BE49-F238E27FC236}">
                <a16:creationId xmlns:a16="http://schemas.microsoft.com/office/drawing/2014/main" id="{1D51DBDC-350E-30FF-3BA8-7BB69EE6B53A}"/>
              </a:ext>
            </a:extLst>
          </p:cNvPr>
          <p:cNvSpPr/>
          <p:nvPr/>
        </p:nvSpPr>
        <p:spPr>
          <a:xfrm>
            <a:off x="609600" y="1094740"/>
            <a:ext cx="857250" cy="48260"/>
          </a:xfrm>
          <a:prstGeom prst="rect">
            <a:avLst/>
          </a:prstGeom>
          <a:solidFill>
            <a:srgbClr val="C66A2B"/>
          </a:solidFill>
          <a:ln w="19050">
            <a:noFill/>
            <a:prstDash val="solid"/>
          </a:ln>
          <a:effectLst/>
          <a:extLst>
            <a:ext uri="{91240B29-F687-4F45-9708-019B960494DF}">
              <a14:hiddenLine xmlns:a14="http://schemas.microsoft.com/office/drawing/2010/main" w="1905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78155EF-AD1A-3C16-9361-FCA4D302FC0C}"/>
              </a:ext>
            </a:extLst>
          </p:cNvPr>
          <p:cNvSpPr txBox="1"/>
          <p:nvPr/>
        </p:nvSpPr>
        <p:spPr>
          <a:xfrm>
            <a:off x="11220450" y="6269389"/>
            <a:ext cx="523240" cy="189796"/>
          </a:xfrm>
          <a:prstGeom prst="rect">
            <a:avLst/>
          </a:prstGeom>
          <a:noFill/>
        </p:spPr>
        <p:txBody>
          <a:bodyPr vert="horz" wrap="square" lIns="38100" tIns="25400" rIns="38100" bIns="25400" rtlCol="0" anchor="ctr">
            <a:spAutoFit/>
          </a:bodyPr>
          <a:lstStyle/>
          <a:p>
            <a:pPr algn="r"/>
            <a:r>
              <a:rPr lang="en-GB" sz="900" b="1">
                <a:solidFill>
                  <a:srgbClr val="7F858B"/>
                </a:solidFill>
                <a:latin typeface="Arial" panose="020B0604020202020204" pitchFamily="34" charset="0"/>
              </a:rPr>
              <a:t>04</a:t>
            </a:r>
          </a:p>
        </p:txBody>
      </p:sp>
      <p:sp>
        <p:nvSpPr>
          <p:cNvPr id="7" name="TextBox 6">
            <a:extLst>
              <a:ext uri="{FF2B5EF4-FFF2-40B4-BE49-F238E27FC236}">
                <a16:creationId xmlns:a16="http://schemas.microsoft.com/office/drawing/2014/main" id="{C934F06D-0FBC-1938-FA20-5D813610202F}"/>
              </a:ext>
            </a:extLst>
          </p:cNvPr>
          <p:cNvSpPr txBox="1"/>
          <p:nvPr/>
        </p:nvSpPr>
        <p:spPr>
          <a:xfrm>
            <a:off x="609600" y="6304370"/>
            <a:ext cx="7143750" cy="178254"/>
          </a:xfrm>
          <a:prstGeom prst="rect">
            <a:avLst/>
          </a:prstGeom>
          <a:noFill/>
        </p:spPr>
        <p:txBody>
          <a:bodyPr vert="horz" wrap="square" lIns="38100" tIns="25400" rIns="38100" bIns="25400" rtlCol="0" anchor="ctr">
            <a:spAutoFit/>
          </a:bodyPr>
          <a:lstStyle/>
          <a:p>
            <a:r>
              <a:rPr lang="en-GB" sz="825">
                <a:solidFill>
                  <a:srgbClr val="7F858B"/>
                </a:solidFill>
                <a:latin typeface="Arial" panose="020B0604020202020204" pitchFamily="34" charset="0"/>
              </a:rPr>
              <a:t>CIBAFI | 26th COMCEC Financial Cooperation Working Group</a:t>
            </a:r>
          </a:p>
        </p:txBody>
      </p:sp>
      <p:graphicFrame>
        <p:nvGraphicFramePr>
          <p:cNvPr id="8" name="Table 7">
            <a:extLst>
              <a:ext uri="{FF2B5EF4-FFF2-40B4-BE49-F238E27FC236}">
                <a16:creationId xmlns:a16="http://schemas.microsoft.com/office/drawing/2014/main" id="{715B0577-84FD-BA6F-BD75-551D38741887}"/>
              </a:ext>
            </a:extLst>
          </p:cNvPr>
          <p:cNvGraphicFramePr>
            <a:graphicFrameLocks noGrp="1"/>
          </p:cNvGraphicFramePr>
          <p:nvPr>
            <p:extLst>
              <p:ext uri="{D42A27DB-BD31-4B8C-83A1-F6EECF244321}">
                <p14:modId xmlns:p14="http://schemas.microsoft.com/office/powerpoint/2010/main" val="1763806096"/>
              </p:ext>
            </p:extLst>
          </p:nvPr>
        </p:nvGraphicFramePr>
        <p:xfrm>
          <a:off x="685800" y="1371600"/>
          <a:ext cx="10820400" cy="381000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2481337033"/>
                    </a:ext>
                  </a:extLst>
                </a:gridCol>
                <a:gridCol w="1600200">
                  <a:extLst>
                    <a:ext uri="{9D8B030D-6E8A-4147-A177-3AD203B41FA5}">
                      <a16:colId xmlns:a16="http://schemas.microsoft.com/office/drawing/2014/main" val="579452092"/>
                    </a:ext>
                  </a:extLst>
                </a:gridCol>
                <a:gridCol w="7543800">
                  <a:extLst>
                    <a:ext uri="{9D8B030D-6E8A-4147-A177-3AD203B41FA5}">
                      <a16:colId xmlns:a16="http://schemas.microsoft.com/office/drawing/2014/main" val="3254507413"/>
                    </a:ext>
                  </a:extLst>
                </a:gridCol>
              </a:tblGrid>
              <a:tr h="431800">
                <a:tc>
                  <a:txBody>
                    <a:bodyPr/>
                    <a:lstStyle/>
                    <a:p>
                      <a:pPr algn="l"/>
                      <a:r>
                        <a:rPr lang="en-GB" sz="1150" b="1">
                          <a:solidFill>
                            <a:srgbClr val="FFFFFF"/>
                          </a:solidFill>
                          <a:latin typeface="Arial" panose="020B0604020202020204" pitchFamily="34" charset="0"/>
                        </a:rPr>
                        <a:t>Country</a:t>
                      </a:r>
                    </a:p>
                  </a:txBody>
                  <a:tcPr marL="76200" marR="76200" marT="38100" marB="381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24256F"/>
                    </a:solidFill>
                  </a:tcPr>
                </a:tc>
                <a:tc>
                  <a:txBody>
                    <a:bodyPr/>
                    <a:lstStyle/>
                    <a:p>
                      <a:pPr algn="l"/>
                      <a:r>
                        <a:rPr lang="en-GB" sz="1150" b="1">
                          <a:solidFill>
                            <a:srgbClr val="FFFFFF"/>
                          </a:solidFill>
                          <a:latin typeface="Arial" panose="020B0604020202020204" pitchFamily="34" charset="0"/>
                        </a:rPr>
                        <a:t>Regulator</a:t>
                      </a:r>
                    </a:p>
                  </a:txBody>
                  <a:tcPr marL="76200" marR="76200" marT="38100" marB="381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24256F"/>
                    </a:solidFill>
                  </a:tcPr>
                </a:tc>
                <a:tc>
                  <a:txBody>
                    <a:bodyPr/>
                    <a:lstStyle/>
                    <a:p>
                      <a:pPr algn="l"/>
                      <a:r>
                        <a:rPr lang="en-GB" sz="1150" b="1">
                          <a:solidFill>
                            <a:srgbClr val="FFFFFF"/>
                          </a:solidFill>
                          <a:latin typeface="Arial" panose="020B0604020202020204" pitchFamily="34" charset="0"/>
                        </a:rPr>
                        <a:t>Market experience</a:t>
                      </a:r>
                    </a:p>
                  </a:txBody>
                  <a:tcPr marL="76200" marR="76200" marT="38100" marB="381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24256F"/>
                    </a:solidFill>
                  </a:tcPr>
                </a:tc>
                <a:extLst>
                  <a:ext uri="{0D108BD9-81ED-4DB2-BD59-A6C34878D82A}">
                    <a16:rowId xmlns:a16="http://schemas.microsoft.com/office/drawing/2014/main" val="656324207"/>
                  </a:ext>
                </a:extLst>
              </a:tr>
              <a:tr h="422275">
                <a:tc>
                  <a:txBody>
                    <a:bodyPr/>
                    <a:lstStyle/>
                    <a:p>
                      <a:pPr algn="l"/>
                      <a:r>
                        <a:rPr lang="en-GB" sz="1075" b="1">
                          <a:solidFill>
                            <a:srgbClr val="24256F"/>
                          </a:solidFill>
                          <a:latin typeface="Arial" panose="020B0604020202020204" pitchFamily="34" charset="0"/>
                        </a:rPr>
                        <a:t>Malaysia</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tc>
                  <a:txBody>
                    <a:bodyPr/>
                    <a:lstStyle/>
                    <a:p>
                      <a:pPr algn="l"/>
                      <a:r>
                        <a:rPr lang="en-GB" sz="1075" b="0">
                          <a:solidFill>
                            <a:srgbClr val="4D545B"/>
                          </a:solidFill>
                          <a:latin typeface="Arial" panose="020B0604020202020204" pitchFamily="34" charset="0"/>
                        </a:rPr>
                        <a:t>Securities Commission</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tc>
                  <a:txBody>
                    <a:bodyPr/>
                    <a:lstStyle/>
                    <a:p>
                      <a:pPr algn="l"/>
                      <a:r>
                        <a:rPr lang="en-GB" sz="1050" b="0">
                          <a:solidFill>
                            <a:srgbClr val="20242A"/>
                          </a:solidFill>
                          <a:latin typeface="Arial" panose="020B0604020202020204" pitchFamily="34" charset="0"/>
                        </a:rPr>
                        <a:t>Pioneer ECF in ASEAN and P2P framework. Islamic guidelines integrated. Home to Ethis and Ata Plus.</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extLst>
                  <a:ext uri="{0D108BD9-81ED-4DB2-BD59-A6C34878D82A}">
                    <a16:rowId xmlns:a16="http://schemas.microsoft.com/office/drawing/2014/main" val="2097430272"/>
                  </a:ext>
                </a:extLst>
              </a:tr>
              <a:tr h="422275">
                <a:tc>
                  <a:txBody>
                    <a:bodyPr/>
                    <a:lstStyle/>
                    <a:p>
                      <a:pPr algn="l"/>
                      <a:r>
                        <a:rPr lang="en-GB" sz="1075" b="1">
                          <a:solidFill>
                            <a:srgbClr val="24256F"/>
                          </a:solidFill>
                          <a:latin typeface="Arial" panose="020B0604020202020204" pitchFamily="34" charset="0"/>
                        </a:rPr>
                        <a:t>Indonesia</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tc>
                  <a:txBody>
                    <a:bodyPr/>
                    <a:lstStyle/>
                    <a:p>
                      <a:pPr algn="l"/>
                      <a:r>
                        <a:rPr lang="en-GB" sz="1075" b="0">
                          <a:solidFill>
                            <a:srgbClr val="4D545B"/>
                          </a:solidFill>
                          <a:latin typeface="Arial" panose="020B0604020202020204" pitchFamily="34" charset="0"/>
                        </a:rPr>
                        <a:t>OJK</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tc>
                  <a:txBody>
                    <a:bodyPr/>
                    <a:lstStyle/>
                    <a:p>
                      <a:pPr algn="l"/>
                      <a:r>
                        <a:rPr lang="en-GB" sz="1050" b="0">
                          <a:solidFill>
                            <a:srgbClr val="20242A"/>
                          </a:solidFill>
                          <a:latin typeface="Arial" panose="020B0604020202020204" pitchFamily="34" charset="0"/>
                        </a:rPr>
                        <a:t>Regulatory sandbox and dedicated Sharia P2P licensing. Alami, Ammana and others operate at scale.</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extLst>
                  <a:ext uri="{0D108BD9-81ED-4DB2-BD59-A6C34878D82A}">
                    <a16:rowId xmlns:a16="http://schemas.microsoft.com/office/drawing/2014/main" val="3297966125"/>
                  </a:ext>
                </a:extLst>
              </a:tr>
              <a:tr h="422275">
                <a:tc>
                  <a:txBody>
                    <a:bodyPr/>
                    <a:lstStyle/>
                    <a:p>
                      <a:pPr algn="l"/>
                      <a:r>
                        <a:rPr lang="en-GB" sz="1075" b="1">
                          <a:solidFill>
                            <a:srgbClr val="24256F"/>
                          </a:solidFill>
                          <a:latin typeface="Arial" panose="020B0604020202020204" pitchFamily="34" charset="0"/>
                        </a:rPr>
                        <a:t>United Arab Emirates</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tc>
                  <a:txBody>
                    <a:bodyPr/>
                    <a:lstStyle/>
                    <a:p>
                      <a:pPr algn="l"/>
                      <a:r>
                        <a:rPr lang="en-GB" sz="1075" b="0">
                          <a:solidFill>
                            <a:srgbClr val="4D545B"/>
                          </a:solidFill>
                          <a:latin typeface="Arial" panose="020B0604020202020204" pitchFamily="34" charset="0"/>
                        </a:rPr>
                        <a:t>SCA / DFSA / FSRA</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tc>
                  <a:txBody>
                    <a:bodyPr/>
                    <a:lstStyle/>
                    <a:p>
                      <a:pPr algn="l"/>
                      <a:r>
                        <a:rPr lang="en-GB" sz="1050" b="0">
                          <a:solidFill>
                            <a:srgbClr val="20242A"/>
                          </a:solidFill>
                          <a:latin typeface="Arial" panose="020B0604020202020204" pitchFamily="34" charset="0"/>
                        </a:rPr>
                        <a:t>Multi-regulator ecosystem. Platforms such as Beehive and Sharia instrument-linked platforms serve SMEs.</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extLst>
                  <a:ext uri="{0D108BD9-81ED-4DB2-BD59-A6C34878D82A}">
                    <a16:rowId xmlns:a16="http://schemas.microsoft.com/office/drawing/2014/main" val="597123386"/>
                  </a:ext>
                </a:extLst>
              </a:tr>
              <a:tr h="422275">
                <a:tc>
                  <a:txBody>
                    <a:bodyPr/>
                    <a:lstStyle/>
                    <a:p>
                      <a:pPr algn="l"/>
                      <a:r>
                        <a:rPr lang="en-GB" sz="1075" b="1">
                          <a:solidFill>
                            <a:srgbClr val="24256F"/>
                          </a:solidFill>
                          <a:latin typeface="Arial" panose="020B0604020202020204" pitchFamily="34" charset="0"/>
                        </a:rPr>
                        <a:t>Saudi Arabia</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tc>
                  <a:txBody>
                    <a:bodyPr/>
                    <a:lstStyle/>
                    <a:p>
                      <a:pPr algn="l"/>
                      <a:r>
                        <a:rPr lang="en-GB" sz="1075" b="0">
                          <a:solidFill>
                            <a:srgbClr val="4D545B"/>
                          </a:solidFill>
                          <a:latin typeface="Arial" panose="020B0604020202020204" pitchFamily="34" charset="0"/>
                        </a:rPr>
                        <a:t>CMA / SAMA</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tc>
                  <a:txBody>
                    <a:bodyPr/>
                    <a:lstStyle/>
                    <a:p>
                      <a:pPr algn="l"/>
                      <a:r>
                        <a:rPr lang="en-GB" sz="1050" b="0">
                          <a:solidFill>
                            <a:srgbClr val="20242A"/>
                          </a:solidFill>
                          <a:latin typeface="Arial" panose="020B0604020202020204" pitchFamily="34" charset="0"/>
                        </a:rPr>
                        <a:t>Regulatory sandbox has admitted Islamic equity and debt-based crowdfunding platforms.</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extLst>
                  <a:ext uri="{0D108BD9-81ED-4DB2-BD59-A6C34878D82A}">
                    <a16:rowId xmlns:a16="http://schemas.microsoft.com/office/drawing/2014/main" val="2314182444"/>
                  </a:ext>
                </a:extLst>
              </a:tr>
              <a:tr h="422275">
                <a:tc>
                  <a:txBody>
                    <a:bodyPr/>
                    <a:lstStyle/>
                    <a:p>
                      <a:pPr algn="l"/>
                      <a:r>
                        <a:rPr lang="en-GB" sz="1075" b="1">
                          <a:solidFill>
                            <a:srgbClr val="24256F"/>
                          </a:solidFill>
                          <a:latin typeface="Arial" panose="020B0604020202020204" pitchFamily="34" charset="0"/>
                        </a:rPr>
                        <a:t>Bahrain</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tc>
                  <a:txBody>
                    <a:bodyPr/>
                    <a:lstStyle/>
                    <a:p>
                      <a:pPr algn="l"/>
                      <a:r>
                        <a:rPr lang="en-GB" sz="1075" b="0">
                          <a:solidFill>
                            <a:srgbClr val="4D545B"/>
                          </a:solidFill>
                          <a:latin typeface="Arial" panose="020B0604020202020204" pitchFamily="34" charset="0"/>
                        </a:rPr>
                        <a:t>CBB</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tc>
                  <a:txBody>
                    <a:bodyPr/>
                    <a:lstStyle/>
                    <a:p>
                      <a:pPr algn="l"/>
                      <a:r>
                        <a:rPr lang="en-GB" sz="1050" b="0">
                          <a:solidFill>
                            <a:srgbClr val="20242A"/>
                          </a:solidFill>
                          <a:latin typeface="Arial" panose="020B0604020202020204" pitchFamily="34" charset="0"/>
                        </a:rPr>
                        <a:t>Dedicated crowdfunding licensing regime and long-established FinTech Bay.</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extLst>
                  <a:ext uri="{0D108BD9-81ED-4DB2-BD59-A6C34878D82A}">
                    <a16:rowId xmlns:a16="http://schemas.microsoft.com/office/drawing/2014/main" val="2126147506"/>
                  </a:ext>
                </a:extLst>
              </a:tr>
              <a:tr h="422275">
                <a:tc>
                  <a:txBody>
                    <a:bodyPr/>
                    <a:lstStyle/>
                    <a:p>
                      <a:pPr algn="l"/>
                      <a:r>
                        <a:rPr lang="en-GB" sz="1075" b="1">
                          <a:solidFill>
                            <a:srgbClr val="24256F"/>
                          </a:solidFill>
                          <a:latin typeface="Arial" panose="020B0604020202020204" pitchFamily="34" charset="0"/>
                        </a:rPr>
                        <a:t>Türkiye</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tc>
                  <a:txBody>
                    <a:bodyPr/>
                    <a:lstStyle/>
                    <a:p>
                      <a:pPr algn="l"/>
                      <a:r>
                        <a:rPr lang="en-GB" sz="1075" b="0">
                          <a:solidFill>
                            <a:srgbClr val="4D545B"/>
                          </a:solidFill>
                          <a:latin typeface="Arial" panose="020B0604020202020204" pitchFamily="34" charset="0"/>
                        </a:rPr>
                        <a:t>CMB (SPK)</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tc>
                  <a:txBody>
                    <a:bodyPr/>
                    <a:lstStyle/>
                    <a:p>
                      <a:pPr algn="l"/>
                      <a:r>
                        <a:rPr lang="en-GB" sz="1050" b="0">
                          <a:solidFill>
                            <a:srgbClr val="20242A"/>
                          </a:solidFill>
                          <a:latin typeface="Arial" panose="020B0604020202020204" pitchFamily="34" charset="0"/>
                        </a:rPr>
                        <a:t>Comprehensive crowdfunding regulation covering both equity and debt-based platforms.</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extLst>
                  <a:ext uri="{0D108BD9-81ED-4DB2-BD59-A6C34878D82A}">
                    <a16:rowId xmlns:a16="http://schemas.microsoft.com/office/drawing/2014/main" val="3348345982"/>
                  </a:ext>
                </a:extLst>
              </a:tr>
              <a:tr h="422275">
                <a:tc>
                  <a:txBody>
                    <a:bodyPr/>
                    <a:lstStyle/>
                    <a:p>
                      <a:pPr algn="l"/>
                      <a:r>
                        <a:rPr lang="en-GB" sz="1075" b="1">
                          <a:solidFill>
                            <a:srgbClr val="24256F"/>
                          </a:solidFill>
                          <a:latin typeface="Arial" panose="020B0604020202020204" pitchFamily="34" charset="0"/>
                        </a:rPr>
                        <a:t>Morocco</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tc>
                  <a:txBody>
                    <a:bodyPr/>
                    <a:lstStyle/>
                    <a:p>
                      <a:pPr algn="l"/>
                      <a:r>
                        <a:rPr lang="en-GB" sz="1075" b="0">
                          <a:solidFill>
                            <a:srgbClr val="4D545B"/>
                          </a:solidFill>
                          <a:latin typeface="Arial" panose="020B0604020202020204" pitchFamily="34" charset="0"/>
                        </a:rPr>
                        <a:t>AMMC</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tc>
                  <a:txBody>
                    <a:bodyPr/>
                    <a:lstStyle/>
                    <a:p>
                      <a:pPr algn="l"/>
                      <a:r>
                        <a:rPr lang="en-GB" sz="1050" b="0">
                          <a:solidFill>
                            <a:srgbClr val="20242A"/>
                          </a:solidFill>
                          <a:latin typeface="Arial" panose="020B0604020202020204" pitchFamily="34" charset="0"/>
                        </a:rPr>
                        <a:t>Dedicated framework covering investment, lending and donation, with a Sharia-compliant pathway.</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3F4F5"/>
                    </a:solidFill>
                  </a:tcPr>
                </a:tc>
                <a:extLst>
                  <a:ext uri="{0D108BD9-81ED-4DB2-BD59-A6C34878D82A}">
                    <a16:rowId xmlns:a16="http://schemas.microsoft.com/office/drawing/2014/main" val="2117091266"/>
                  </a:ext>
                </a:extLst>
              </a:tr>
              <a:tr h="422275">
                <a:tc>
                  <a:txBody>
                    <a:bodyPr/>
                    <a:lstStyle/>
                    <a:p>
                      <a:pPr algn="l"/>
                      <a:r>
                        <a:rPr lang="en-GB" sz="1075" b="1">
                          <a:solidFill>
                            <a:srgbClr val="24256F"/>
                          </a:solidFill>
                          <a:latin typeface="Arial" panose="020B0604020202020204" pitchFamily="34" charset="0"/>
                        </a:rPr>
                        <a:t>Egypt</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tc>
                  <a:txBody>
                    <a:bodyPr/>
                    <a:lstStyle/>
                    <a:p>
                      <a:pPr algn="l"/>
                      <a:r>
                        <a:rPr lang="en-GB" sz="1075" b="0">
                          <a:solidFill>
                            <a:srgbClr val="4D545B"/>
                          </a:solidFill>
                          <a:latin typeface="Arial" panose="020B0604020202020204" pitchFamily="34" charset="0"/>
                        </a:rPr>
                        <a:t>FRA</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tc>
                  <a:txBody>
                    <a:bodyPr/>
                    <a:lstStyle/>
                    <a:p>
                      <a:pPr algn="l"/>
                      <a:r>
                        <a:rPr lang="en-GB" sz="1050" b="0">
                          <a:solidFill>
                            <a:srgbClr val="20242A"/>
                          </a:solidFill>
                          <a:latin typeface="Arial" panose="020B0604020202020204" pitchFamily="34" charset="0"/>
                        </a:rPr>
                        <a:t>Preparing its first dedicated crowdfunding framework, initially targeting real estate investment funds.</a:t>
                      </a:r>
                    </a:p>
                  </a:txBody>
                  <a:tcPr marL="76200" marR="76200" marT="25400" marB="25400" anchor="ctr">
                    <a:lnL w="8255" cmpd="sng">
                      <a:solidFill>
                        <a:srgbClr val="D7D9DC"/>
                      </a:solidFill>
                    </a:lnL>
                    <a:lnR w="8255" cmpd="sng">
                      <a:solidFill>
                        <a:srgbClr val="D7D9DC"/>
                      </a:solidFill>
                    </a:lnR>
                    <a:lnT w="8255" cmpd="sng">
                      <a:solidFill>
                        <a:srgbClr val="D7D9DC"/>
                      </a:solidFill>
                    </a:lnT>
                    <a:lnB w="8255" cmpd="sng">
                      <a:solidFill>
                        <a:srgbClr val="D7D9DC"/>
                      </a:solidFill>
                    </a:lnB>
                    <a:solidFill>
                      <a:srgbClr val="FFFFFF"/>
                    </a:solidFill>
                  </a:tcPr>
                </a:tc>
                <a:extLst>
                  <a:ext uri="{0D108BD9-81ED-4DB2-BD59-A6C34878D82A}">
                    <a16:rowId xmlns:a16="http://schemas.microsoft.com/office/drawing/2014/main" val="921042820"/>
                  </a:ext>
                </a:extLst>
              </a:tr>
            </a:tbl>
          </a:graphicData>
        </a:graphic>
      </p:graphicFrame>
      <p:sp>
        <p:nvSpPr>
          <p:cNvPr id="9" name="Rectangle: Rounded Corners 8">
            <a:extLst>
              <a:ext uri="{FF2B5EF4-FFF2-40B4-BE49-F238E27FC236}">
                <a16:creationId xmlns:a16="http://schemas.microsoft.com/office/drawing/2014/main" id="{BA824B44-9926-FC8C-71C9-AB282144E3CA}"/>
              </a:ext>
            </a:extLst>
          </p:cNvPr>
          <p:cNvSpPr/>
          <p:nvPr/>
        </p:nvSpPr>
        <p:spPr>
          <a:xfrm>
            <a:off x="933450" y="5397500"/>
            <a:ext cx="10325100" cy="571500"/>
          </a:xfrm>
          <a:prstGeom prst="roundRect">
            <a:avLst/>
          </a:prstGeom>
          <a:solidFill>
            <a:srgbClr val="F3E5D9"/>
          </a:solidFill>
          <a:ln w="19050">
            <a:noFill/>
            <a:prstDash val="solid"/>
          </a:ln>
          <a:effectLst/>
          <a:extLst>
            <a:ext uri="{91240B29-F687-4F45-9708-019B960494DF}">
              <a14:hiddenLine xmlns:a14="http://schemas.microsoft.com/office/drawing/2010/main" w="19050">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152400" tIns="50800" rIns="152400" bIns="50800" rtlCol="0" anchor="ctr"/>
          <a:lstStyle/>
          <a:p>
            <a:pPr algn="ctr"/>
            <a:r>
              <a:rPr lang="en-GB" sz="1250" b="1">
                <a:solidFill>
                  <a:srgbClr val="24256F"/>
                </a:solidFill>
                <a:latin typeface="Arial" panose="020B0604020202020204" pitchFamily="34" charset="0"/>
              </a:rPr>
              <a:t>Markets take off when regulators combine a proportionate, purpose-built crowdfunding regime with clear Sharia guidance. The next step is to make this approach interoperable across the OIC.</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5C7E833F-3B2B-4938-BF89-71EACF0A13E3}"/>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FB771998-27AC-4B62-BC8E-565C02C0D73D}"/>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550" b="1" i="0">
                <a:solidFill>
                  <a:srgbClr val="24256F"/>
                </a:solidFill>
                <a:latin typeface="Arial"/>
                <a:ea typeface="Arial"/>
                <a:cs typeface="Arial"/>
              </a:defRPr>
            </a:pPr>
            <a:r>
              <a:rPr sz="2550" b="1" i="0">
                <a:solidFill>
                  <a:srgbClr val="24256F"/>
                </a:solidFill>
                <a:latin typeface="Arial"/>
                <a:ea typeface="Arial"/>
                <a:cs typeface="Arial"/>
              </a:rPr>
              <a:t>Saudi Arabia shows the value of a clear debt framework</a:t>
            </a:r>
          </a:p>
        </p:txBody>
      </p:sp>
      <p:sp>
        <p:nvSpPr>
          <p:cNvPr id="3" name="Rectangle 2">
            <a:extLst>
              <a:ext uri="{FF2B5EF4-FFF2-40B4-BE49-F238E27FC236}">
                <a16:creationId xmlns:a16="http://schemas.microsoft.com/office/drawing/2014/main" id="{4760B369-1E3C-41F5-9924-EF04141F688E}"/>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6DD22EA4-1CB5-4D35-9E2B-01A9D92158F5}"/>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05</a:t>
            </a:r>
            <a:endParaRPr sz="900" b="1" i="0">
              <a:solidFill>
                <a:srgbClr val="7F858B"/>
              </a:solidFill>
              <a:latin typeface="Arial"/>
              <a:ea typeface="Arial"/>
              <a:cs typeface="Arial"/>
            </a:endParaRPr>
          </a:p>
        </p:txBody>
      </p:sp>
      <p:sp>
        <p:nvSpPr>
          <p:cNvPr id="5" name="Rectangle 4">
            <a:extLst>
              <a:ext uri="{FF2B5EF4-FFF2-40B4-BE49-F238E27FC236}">
                <a16:creationId xmlns:a16="http://schemas.microsoft.com/office/drawing/2014/main" id="{5E913088-2EAD-4D62-8BA6-52B917DC0CD4}"/>
              </a:ext>
            </a:extLst>
          </p:cNvPr>
          <p:cNvSpPr>
            <a:spLocks noGrp="1"/>
          </p:cNvSpPr>
          <p:nvPr/>
        </p:nvSpPr>
        <p:spPr>
          <a:xfrm>
            <a:off x="685800" y="1371600"/>
            <a:ext cx="4095750" cy="400050"/>
          </a:xfrm>
          <a:prstGeom prst="rect">
            <a:avLst/>
          </a:prstGeom>
          <a:noFill/>
          <a:ln w="0">
            <a:noFill/>
          </a:ln>
        </p:spPr>
        <p:txBody>
          <a:bodyPr wrap="square" lIns="38100" tIns="38100" rIns="38100" bIns="38100" anchor="t">
            <a:normAutofit/>
          </a:bodyPr>
          <a:lstStyle/>
          <a:p>
            <a:pPr algn="l">
              <a:defRPr sz="1875" b="1" i="0">
                <a:solidFill>
                  <a:srgbClr val="C66A2B"/>
                </a:solidFill>
                <a:latin typeface="Arial"/>
                <a:ea typeface="Arial"/>
                <a:cs typeface="Arial"/>
              </a:defRPr>
            </a:pPr>
            <a:r>
              <a:rPr sz="1875" b="1" i="0">
                <a:solidFill>
                  <a:srgbClr val="C66A2B"/>
                </a:solidFill>
                <a:latin typeface="Arial"/>
                <a:ea typeface="Arial"/>
                <a:cs typeface="Arial"/>
              </a:rPr>
              <a:t>A defined regulatory perimeter</a:t>
            </a:r>
          </a:p>
        </p:txBody>
      </p:sp>
      <p:sp>
        <p:nvSpPr>
          <p:cNvPr id="6" name="Rectangle 5">
            <a:extLst>
              <a:ext uri="{FF2B5EF4-FFF2-40B4-BE49-F238E27FC236}">
                <a16:creationId xmlns:a16="http://schemas.microsoft.com/office/drawing/2014/main" id="{8120789B-B706-4120-AE40-6855AE4593E3}"/>
              </a:ext>
            </a:extLst>
          </p:cNvPr>
          <p:cNvSpPr>
            <a:spLocks noGrp="1"/>
          </p:cNvSpPr>
          <p:nvPr/>
        </p:nvSpPr>
        <p:spPr>
          <a:xfrm>
            <a:off x="685800" y="2038350"/>
            <a:ext cx="114300" cy="628650"/>
          </a:xfrm>
          <a:prstGeom prst="rect">
            <a:avLst/>
          </a:prstGeom>
          <a:solidFill>
            <a:srgbClr val="C66A2B"/>
          </a:solidFill>
          <a:ln w="0">
            <a:noFill/>
          </a:ln>
        </p:spPr>
        <p:txBody>
          <a:bodyPr/>
          <a:lstStyle/>
          <a:p>
            <a:endParaRPr lang="en-GB"/>
          </a:p>
        </p:txBody>
      </p:sp>
      <p:sp>
        <p:nvSpPr>
          <p:cNvPr id="7" name="Rectangle 6">
            <a:extLst>
              <a:ext uri="{FF2B5EF4-FFF2-40B4-BE49-F238E27FC236}">
                <a16:creationId xmlns:a16="http://schemas.microsoft.com/office/drawing/2014/main" id="{1D10CC8F-13AA-4D5E-9897-0912D82036C2}"/>
              </a:ext>
            </a:extLst>
          </p:cNvPr>
          <p:cNvSpPr>
            <a:spLocks noGrp="1"/>
          </p:cNvSpPr>
          <p:nvPr/>
        </p:nvSpPr>
        <p:spPr>
          <a:xfrm>
            <a:off x="990600" y="2038350"/>
            <a:ext cx="2381250" cy="285750"/>
          </a:xfrm>
          <a:prstGeom prst="rect">
            <a:avLst/>
          </a:prstGeom>
          <a:noFill/>
          <a:ln w="0">
            <a:noFill/>
          </a:ln>
        </p:spPr>
        <p:txBody>
          <a:bodyPr wrap="square" lIns="38100" tIns="38100" rIns="38100" bIns="38100" anchor="t">
            <a:normAutofit fontScale="91667"/>
          </a:bodyPr>
          <a:lstStyle/>
          <a:p>
            <a:pPr algn="l">
              <a:defRPr sz="1500" b="1" i="0">
                <a:solidFill>
                  <a:srgbClr val="24256F"/>
                </a:solidFill>
                <a:latin typeface="Arial"/>
                <a:ea typeface="Arial"/>
                <a:cs typeface="Arial"/>
              </a:defRPr>
            </a:pPr>
            <a:r>
              <a:rPr sz="1500" b="1" i="0">
                <a:solidFill>
                  <a:srgbClr val="24256F"/>
                </a:solidFill>
                <a:latin typeface="Arial"/>
                <a:ea typeface="Arial"/>
                <a:cs typeface="Arial"/>
              </a:rPr>
              <a:t>Commercial purpose</a:t>
            </a:r>
          </a:p>
        </p:txBody>
      </p:sp>
      <p:sp>
        <p:nvSpPr>
          <p:cNvPr id="8" name="Rectangle 7">
            <a:extLst>
              <a:ext uri="{FF2B5EF4-FFF2-40B4-BE49-F238E27FC236}">
                <a16:creationId xmlns:a16="http://schemas.microsoft.com/office/drawing/2014/main" id="{284CFAD5-81D6-4381-88B8-C887B33FE830}"/>
              </a:ext>
            </a:extLst>
          </p:cNvPr>
          <p:cNvSpPr>
            <a:spLocks noGrp="1"/>
          </p:cNvSpPr>
          <p:nvPr/>
        </p:nvSpPr>
        <p:spPr>
          <a:xfrm>
            <a:off x="3448050" y="2019300"/>
            <a:ext cx="7620000" cy="609600"/>
          </a:xfrm>
          <a:prstGeom prst="rect">
            <a:avLst/>
          </a:prstGeom>
          <a:noFill/>
          <a:ln w="0">
            <a:noFill/>
          </a:ln>
        </p:spPr>
        <p:txBody>
          <a:bodyPr wrap="square" lIns="38100" tIns="38100" rIns="38100" bIns="38100" anchor="ctr">
            <a:normAutofit/>
          </a:bodyPr>
          <a:lstStyle/>
          <a:p>
            <a:pPr algn="l">
              <a:defRPr sz="1350" b="0" i="0">
                <a:solidFill>
                  <a:srgbClr val="4D545B"/>
                </a:solidFill>
                <a:latin typeface="Arial"/>
                <a:ea typeface="Arial"/>
                <a:cs typeface="Arial"/>
              </a:defRPr>
            </a:pPr>
            <a:r>
              <a:rPr sz="1350" b="0" i="0">
                <a:solidFill>
                  <a:srgbClr val="4D545B"/>
                </a:solidFill>
                <a:latin typeface="Arial"/>
                <a:ea typeface="Arial"/>
                <a:cs typeface="Arial"/>
              </a:rPr>
              <a:t>Finance is limited to registered commercial enterprises. Consumer financing is excluded.</a:t>
            </a:r>
          </a:p>
        </p:txBody>
      </p:sp>
      <p:sp>
        <p:nvSpPr>
          <p:cNvPr id="9" name="Rectangle 8">
            <a:extLst>
              <a:ext uri="{FF2B5EF4-FFF2-40B4-BE49-F238E27FC236}">
                <a16:creationId xmlns:a16="http://schemas.microsoft.com/office/drawing/2014/main" id="{44502D9F-E0A3-4343-A7DE-FEC683ED71FD}"/>
              </a:ext>
            </a:extLst>
          </p:cNvPr>
          <p:cNvSpPr>
            <a:spLocks noGrp="1"/>
          </p:cNvSpPr>
          <p:nvPr/>
        </p:nvSpPr>
        <p:spPr>
          <a:xfrm>
            <a:off x="685800" y="2924175"/>
            <a:ext cx="114300" cy="628650"/>
          </a:xfrm>
          <a:prstGeom prst="rect">
            <a:avLst/>
          </a:prstGeom>
          <a:solidFill>
            <a:srgbClr val="24256F"/>
          </a:solidFill>
          <a:ln w="0">
            <a:noFill/>
          </a:ln>
        </p:spPr>
        <p:txBody>
          <a:bodyPr/>
          <a:lstStyle/>
          <a:p>
            <a:endParaRPr lang="en-GB"/>
          </a:p>
        </p:txBody>
      </p:sp>
      <p:sp>
        <p:nvSpPr>
          <p:cNvPr id="10" name="Rectangle 9">
            <a:extLst>
              <a:ext uri="{FF2B5EF4-FFF2-40B4-BE49-F238E27FC236}">
                <a16:creationId xmlns:a16="http://schemas.microsoft.com/office/drawing/2014/main" id="{26567541-9179-41EB-976F-E3BC8C688C45}"/>
              </a:ext>
            </a:extLst>
          </p:cNvPr>
          <p:cNvSpPr>
            <a:spLocks noGrp="1"/>
          </p:cNvSpPr>
          <p:nvPr/>
        </p:nvSpPr>
        <p:spPr>
          <a:xfrm>
            <a:off x="990600" y="2924175"/>
            <a:ext cx="2381250" cy="285750"/>
          </a:xfrm>
          <a:prstGeom prst="rect">
            <a:avLst/>
          </a:prstGeom>
          <a:noFill/>
          <a:ln w="0">
            <a:noFill/>
          </a:ln>
        </p:spPr>
        <p:txBody>
          <a:bodyPr wrap="square" lIns="38100" tIns="38100" rIns="38100" bIns="38100" anchor="t">
            <a:normAutofit fontScale="91667"/>
          </a:bodyPr>
          <a:lstStyle/>
          <a:p>
            <a:pPr algn="l">
              <a:defRPr sz="1500" b="1" i="0">
                <a:solidFill>
                  <a:srgbClr val="24256F"/>
                </a:solidFill>
                <a:latin typeface="Arial"/>
                <a:ea typeface="Arial"/>
                <a:cs typeface="Arial"/>
              </a:defRPr>
            </a:pPr>
            <a:r>
              <a:rPr sz="1500" b="1" i="0">
                <a:solidFill>
                  <a:srgbClr val="24256F"/>
                </a:solidFill>
                <a:latin typeface="Arial"/>
                <a:ea typeface="Arial"/>
                <a:cs typeface="Arial"/>
              </a:rPr>
              <a:t>Due diligence</a:t>
            </a:r>
          </a:p>
        </p:txBody>
      </p:sp>
      <p:sp>
        <p:nvSpPr>
          <p:cNvPr id="11" name="Rectangle 10">
            <a:extLst>
              <a:ext uri="{FF2B5EF4-FFF2-40B4-BE49-F238E27FC236}">
                <a16:creationId xmlns:a16="http://schemas.microsoft.com/office/drawing/2014/main" id="{66300804-E61B-4451-A011-16628A9B5B99}"/>
              </a:ext>
            </a:extLst>
          </p:cNvPr>
          <p:cNvSpPr>
            <a:spLocks noGrp="1"/>
          </p:cNvSpPr>
          <p:nvPr/>
        </p:nvSpPr>
        <p:spPr>
          <a:xfrm>
            <a:off x="3448050" y="2905125"/>
            <a:ext cx="7620000" cy="609600"/>
          </a:xfrm>
          <a:prstGeom prst="rect">
            <a:avLst/>
          </a:prstGeom>
          <a:noFill/>
          <a:ln w="0">
            <a:noFill/>
          </a:ln>
        </p:spPr>
        <p:txBody>
          <a:bodyPr wrap="square" lIns="38100" tIns="38100" rIns="38100" bIns="38100" anchor="ctr">
            <a:normAutofit/>
          </a:bodyPr>
          <a:lstStyle/>
          <a:p>
            <a:pPr algn="l">
              <a:defRPr sz="1350" b="0" i="0">
                <a:solidFill>
                  <a:srgbClr val="4D545B"/>
                </a:solidFill>
                <a:latin typeface="Arial"/>
                <a:ea typeface="Arial"/>
                <a:cs typeface="Arial"/>
              </a:defRPr>
            </a:pPr>
            <a:r>
              <a:rPr sz="1350" b="0" i="0">
                <a:solidFill>
                  <a:srgbClr val="4D545B"/>
                </a:solidFill>
                <a:latin typeface="Arial"/>
                <a:ea typeface="Arial"/>
                <a:cs typeface="Arial"/>
              </a:rPr>
              <a:t>Platforms assess creditworthiness, existing finance and the business plan.</a:t>
            </a:r>
          </a:p>
        </p:txBody>
      </p:sp>
      <p:sp>
        <p:nvSpPr>
          <p:cNvPr id="12" name="Rectangle 11">
            <a:extLst>
              <a:ext uri="{FF2B5EF4-FFF2-40B4-BE49-F238E27FC236}">
                <a16:creationId xmlns:a16="http://schemas.microsoft.com/office/drawing/2014/main" id="{A6C79D16-E024-49F3-8C65-D0C4C380C787}"/>
              </a:ext>
            </a:extLst>
          </p:cNvPr>
          <p:cNvSpPr>
            <a:spLocks noGrp="1"/>
          </p:cNvSpPr>
          <p:nvPr/>
        </p:nvSpPr>
        <p:spPr>
          <a:xfrm>
            <a:off x="685800" y="3810000"/>
            <a:ext cx="114300" cy="628650"/>
          </a:xfrm>
          <a:prstGeom prst="rect">
            <a:avLst/>
          </a:prstGeom>
          <a:solidFill>
            <a:srgbClr val="24256F"/>
          </a:solidFill>
          <a:ln w="0">
            <a:noFill/>
          </a:ln>
        </p:spPr>
        <p:txBody>
          <a:bodyPr/>
          <a:lstStyle/>
          <a:p>
            <a:endParaRPr lang="en-GB"/>
          </a:p>
        </p:txBody>
      </p:sp>
      <p:sp>
        <p:nvSpPr>
          <p:cNvPr id="13" name="Rectangle 12">
            <a:extLst>
              <a:ext uri="{FF2B5EF4-FFF2-40B4-BE49-F238E27FC236}">
                <a16:creationId xmlns:a16="http://schemas.microsoft.com/office/drawing/2014/main" id="{442C7E17-A16D-40F8-9662-08E4BDE6B08B}"/>
              </a:ext>
            </a:extLst>
          </p:cNvPr>
          <p:cNvSpPr>
            <a:spLocks noGrp="1"/>
          </p:cNvSpPr>
          <p:nvPr/>
        </p:nvSpPr>
        <p:spPr>
          <a:xfrm>
            <a:off x="990600" y="3810000"/>
            <a:ext cx="2381250" cy="285750"/>
          </a:xfrm>
          <a:prstGeom prst="rect">
            <a:avLst/>
          </a:prstGeom>
          <a:noFill/>
          <a:ln w="0">
            <a:noFill/>
          </a:ln>
        </p:spPr>
        <p:txBody>
          <a:bodyPr wrap="square" lIns="38100" tIns="38100" rIns="38100" bIns="38100" anchor="t">
            <a:normAutofit fontScale="91667"/>
          </a:bodyPr>
          <a:lstStyle/>
          <a:p>
            <a:pPr algn="l">
              <a:defRPr sz="1500" b="1" i="0">
                <a:solidFill>
                  <a:srgbClr val="24256F"/>
                </a:solidFill>
                <a:latin typeface="Arial"/>
                <a:ea typeface="Arial"/>
                <a:cs typeface="Arial"/>
              </a:defRPr>
            </a:pPr>
            <a:r>
              <a:rPr sz="1500" b="1" i="0">
                <a:solidFill>
                  <a:srgbClr val="24256F"/>
                </a:solidFill>
                <a:latin typeface="Arial"/>
                <a:ea typeface="Arial"/>
                <a:cs typeface="Arial"/>
              </a:rPr>
              <a:t>Exposure limits</a:t>
            </a:r>
          </a:p>
        </p:txBody>
      </p:sp>
      <p:sp>
        <p:nvSpPr>
          <p:cNvPr id="14" name="Rectangle 13">
            <a:extLst>
              <a:ext uri="{FF2B5EF4-FFF2-40B4-BE49-F238E27FC236}">
                <a16:creationId xmlns:a16="http://schemas.microsoft.com/office/drawing/2014/main" id="{E2BDEF09-B0BD-44E5-9B19-C0E94701507A}"/>
              </a:ext>
            </a:extLst>
          </p:cNvPr>
          <p:cNvSpPr>
            <a:spLocks noGrp="1"/>
          </p:cNvSpPr>
          <p:nvPr/>
        </p:nvSpPr>
        <p:spPr>
          <a:xfrm>
            <a:off x="3448050" y="3790950"/>
            <a:ext cx="7620000" cy="609600"/>
          </a:xfrm>
          <a:prstGeom prst="rect">
            <a:avLst/>
          </a:prstGeom>
          <a:noFill/>
          <a:ln w="0">
            <a:noFill/>
          </a:ln>
        </p:spPr>
        <p:txBody>
          <a:bodyPr wrap="square" lIns="38100" tIns="38100" rIns="38100" bIns="38100" anchor="ctr">
            <a:normAutofit/>
          </a:bodyPr>
          <a:lstStyle/>
          <a:p>
            <a:pPr algn="l">
              <a:defRPr sz="1350" b="0" i="0">
                <a:solidFill>
                  <a:srgbClr val="4D545B"/>
                </a:solidFill>
                <a:latin typeface="Arial"/>
                <a:ea typeface="Arial"/>
                <a:cs typeface="Arial"/>
              </a:defRPr>
            </a:pPr>
            <a:r>
              <a:rPr sz="1350" b="0" i="0">
                <a:solidFill>
                  <a:srgbClr val="4D545B"/>
                </a:solidFill>
                <a:latin typeface="Arial"/>
                <a:ea typeface="Arial"/>
                <a:cs typeface="Arial"/>
              </a:rPr>
              <a:t>Rules cap SME financing and retail investor concentration, subject to specified exceptions.</a:t>
            </a:r>
          </a:p>
        </p:txBody>
      </p:sp>
      <p:sp>
        <p:nvSpPr>
          <p:cNvPr id="15" name="Rectangle 14">
            <a:extLst>
              <a:ext uri="{FF2B5EF4-FFF2-40B4-BE49-F238E27FC236}">
                <a16:creationId xmlns:a16="http://schemas.microsoft.com/office/drawing/2014/main" id="{5E318362-4943-4CEE-B83F-65D06BF29A21}"/>
              </a:ext>
            </a:extLst>
          </p:cNvPr>
          <p:cNvSpPr>
            <a:spLocks noGrp="1"/>
          </p:cNvSpPr>
          <p:nvPr/>
        </p:nvSpPr>
        <p:spPr>
          <a:xfrm>
            <a:off x="685800" y="4695825"/>
            <a:ext cx="114300" cy="628650"/>
          </a:xfrm>
          <a:prstGeom prst="rect">
            <a:avLst/>
          </a:prstGeom>
          <a:solidFill>
            <a:srgbClr val="24256F"/>
          </a:solidFill>
          <a:ln w="0">
            <a:noFill/>
          </a:ln>
        </p:spPr>
        <p:txBody>
          <a:bodyPr/>
          <a:lstStyle/>
          <a:p>
            <a:endParaRPr lang="en-GB"/>
          </a:p>
        </p:txBody>
      </p:sp>
      <p:sp>
        <p:nvSpPr>
          <p:cNvPr id="16" name="Rectangle 15">
            <a:extLst>
              <a:ext uri="{FF2B5EF4-FFF2-40B4-BE49-F238E27FC236}">
                <a16:creationId xmlns:a16="http://schemas.microsoft.com/office/drawing/2014/main" id="{C8AB4F12-60B3-4DB9-9FA4-8D2DB094029A}"/>
              </a:ext>
            </a:extLst>
          </p:cNvPr>
          <p:cNvSpPr>
            <a:spLocks noGrp="1"/>
          </p:cNvSpPr>
          <p:nvPr/>
        </p:nvSpPr>
        <p:spPr>
          <a:xfrm>
            <a:off x="990600" y="4695825"/>
            <a:ext cx="2381250" cy="285750"/>
          </a:xfrm>
          <a:prstGeom prst="rect">
            <a:avLst/>
          </a:prstGeom>
          <a:noFill/>
          <a:ln w="0">
            <a:noFill/>
          </a:ln>
        </p:spPr>
        <p:txBody>
          <a:bodyPr wrap="square" lIns="38100" tIns="38100" rIns="38100" bIns="38100" anchor="t">
            <a:normAutofit fontScale="91667"/>
          </a:bodyPr>
          <a:lstStyle/>
          <a:p>
            <a:pPr algn="l">
              <a:defRPr sz="1500" b="1" i="0">
                <a:solidFill>
                  <a:srgbClr val="24256F"/>
                </a:solidFill>
                <a:latin typeface="Arial"/>
                <a:ea typeface="Arial"/>
                <a:cs typeface="Arial"/>
              </a:defRPr>
            </a:pPr>
            <a:r>
              <a:rPr sz="1500" b="1" i="0">
                <a:solidFill>
                  <a:srgbClr val="24256F"/>
                </a:solidFill>
                <a:latin typeface="Arial"/>
                <a:ea typeface="Arial"/>
                <a:cs typeface="Arial"/>
              </a:rPr>
              <a:t>Transparent risk</a:t>
            </a:r>
          </a:p>
        </p:txBody>
      </p:sp>
      <p:sp>
        <p:nvSpPr>
          <p:cNvPr id="17" name="Rectangle 16">
            <a:extLst>
              <a:ext uri="{FF2B5EF4-FFF2-40B4-BE49-F238E27FC236}">
                <a16:creationId xmlns:a16="http://schemas.microsoft.com/office/drawing/2014/main" id="{F7A31FF8-22E4-4E10-BCCA-8BD7C385E301}"/>
              </a:ext>
            </a:extLst>
          </p:cNvPr>
          <p:cNvSpPr>
            <a:spLocks noGrp="1"/>
          </p:cNvSpPr>
          <p:nvPr/>
        </p:nvSpPr>
        <p:spPr>
          <a:xfrm>
            <a:off x="3448050" y="4676775"/>
            <a:ext cx="7620000" cy="609600"/>
          </a:xfrm>
          <a:prstGeom prst="rect">
            <a:avLst/>
          </a:prstGeom>
          <a:noFill/>
          <a:ln w="0">
            <a:noFill/>
          </a:ln>
        </p:spPr>
        <p:txBody>
          <a:bodyPr wrap="square" lIns="38100" tIns="38100" rIns="38100" bIns="38100" anchor="ctr">
            <a:normAutofit/>
          </a:bodyPr>
          <a:lstStyle/>
          <a:p>
            <a:pPr algn="l">
              <a:defRPr sz="1350" b="0" i="0">
                <a:solidFill>
                  <a:srgbClr val="4D545B"/>
                </a:solidFill>
                <a:latin typeface="Arial"/>
                <a:ea typeface="Arial"/>
                <a:cs typeface="Arial"/>
              </a:defRPr>
            </a:pPr>
            <a:r>
              <a:rPr sz="1350" b="0" i="0">
                <a:solidFill>
                  <a:srgbClr val="4D545B"/>
                </a:solidFill>
                <a:latin typeface="Arial"/>
                <a:ea typeface="Arial"/>
                <a:cs typeface="Arial"/>
              </a:rPr>
              <a:t>Platforms disclose risks, default experience, fees, guarantees and the use of funds.</a:t>
            </a:r>
          </a:p>
        </p:txBody>
      </p:sp>
      <p:sp>
        <p:nvSpPr>
          <p:cNvPr id="18" name="Rectangle: Rounded Corners 17">
            <a:extLst>
              <a:ext uri="{FF2B5EF4-FFF2-40B4-BE49-F238E27FC236}">
                <a16:creationId xmlns:a16="http://schemas.microsoft.com/office/drawing/2014/main" id="{F7ECD341-2A04-4ACC-B43F-52885D5CAE17}"/>
              </a:ext>
            </a:extLst>
          </p:cNvPr>
          <p:cNvSpPr>
            <a:spLocks noGrp="1"/>
          </p:cNvSpPr>
          <p:nvPr/>
        </p:nvSpPr>
        <p:spPr>
          <a:xfrm>
            <a:off x="685800" y="5705475"/>
            <a:ext cx="10382250" cy="428625"/>
          </a:xfrm>
          <a:prstGeom prst="roundRect">
            <a:avLst>
              <a:gd name="adj" fmla="val 17778"/>
            </a:avLst>
          </a:prstGeom>
          <a:solidFill>
            <a:srgbClr val="F3E5D9"/>
          </a:solidFill>
          <a:ln w="0">
            <a:noFill/>
          </a:ln>
        </p:spPr>
        <p:txBody>
          <a:bodyPr wrap="square" lIns="152400" tIns="57150" rIns="152400" bIns="57150" anchor="ctr">
            <a:normAutofit fontScale="90321"/>
          </a:bodyPr>
          <a:lstStyle/>
          <a:p>
            <a:pPr algn="l">
              <a:defRPr sz="1575" b="1" i="0">
                <a:solidFill>
                  <a:srgbClr val="24256F"/>
                </a:solidFill>
                <a:latin typeface="Arial"/>
                <a:ea typeface="Arial"/>
                <a:cs typeface="Arial"/>
              </a:defRPr>
            </a:pPr>
            <a:r>
              <a:rPr sz="1575" b="1" i="0">
                <a:solidFill>
                  <a:srgbClr val="24256F"/>
                </a:solidFill>
                <a:latin typeface="Arial"/>
                <a:ea typeface="Arial"/>
                <a:cs typeface="Arial"/>
              </a:rPr>
              <a:t>Purpose-built regulation can direct crowdfunding towards productive businesses while protecting retail participants.</a:t>
            </a:r>
          </a:p>
        </p:txBody>
      </p:sp>
      <p:sp>
        <p:nvSpPr>
          <p:cNvPr id="19" name="Rectangle 18">
            <a:extLst>
              <a:ext uri="{FF2B5EF4-FFF2-40B4-BE49-F238E27FC236}">
                <a16:creationId xmlns:a16="http://schemas.microsoft.com/office/drawing/2014/main" id="{38EEF57F-7242-47F4-9907-18D2B5699DD3}"/>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1539037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688C32-C299-4059-B35A-34EBCE796FBA}"/>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E45A0B8B-5D90-4AFA-969D-E6A4CE8423DB}"/>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550" b="1" i="0">
                <a:solidFill>
                  <a:srgbClr val="24256F"/>
                </a:solidFill>
                <a:latin typeface="Arial"/>
                <a:ea typeface="Arial"/>
                <a:cs typeface="Arial"/>
              </a:defRPr>
            </a:pPr>
            <a:r>
              <a:rPr sz="2550" b="1" i="0">
                <a:solidFill>
                  <a:srgbClr val="24256F"/>
                </a:solidFill>
                <a:latin typeface="Arial"/>
                <a:ea typeface="Arial"/>
                <a:cs typeface="Arial"/>
              </a:rPr>
              <a:t>The practical case for debt crowdfunding</a:t>
            </a:r>
          </a:p>
        </p:txBody>
      </p:sp>
      <p:sp>
        <p:nvSpPr>
          <p:cNvPr id="3" name="Rectangle 2">
            <a:extLst>
              <a:ext uri="{FF2B5EF4-FFF2-40B4-BE49-F238E27FC236}">
                <a16:creationId xmlns:a16="http://schemas.microsoft.com/office/drawing/2014/main" id="{25A71DBD-592C-4426-9C94-4DD24BEF152A}"/>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A7DE04A2-3C7E-4C72-94E7-6EDA10723C2D}"/>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06</a:t>
            </a:r>
            <a:endParaRPr sz="900" b="1" i="0">
              <a:solidFill>
                <a:srgbClr val="7F858B"/>
              </a:solidFill>
              <a:latin typeface="Arial"/>
              <a:ea typeface="Arial"/>
              <a:cs typeface="Arial"/>
            </a:endParaRPr>
          </a:p>
        </p:txBody>
      </p:sp>
      <p:sp>
        <p:nvSpPr>
          <p:cNvPr id="5" name="Rectangle 4">
            <a:extLst>
              <a:ext uri="{FF2B5EF4-FFF2-40B4-BE49-F238E27FC236}">
                <a16:creationId xmlns:a16="http://schemas.microsoft.com/office/drawing/2014/main" id="{EE05E22F-7C82-4936-B325-1A79DD5113C7}"/>
              </a:ext>
            </a:extLst>
          </p:cNvPr>
          <p:cNvSpPr>
            <a:spLocks noGrp="1"/>
          </p:cNvSpPr>
          <p:nvPr/>
        </p:nvSpPr>
        <p:spPr>
          <a:xfrm>
            <a:off x="685800" y="1581150"/>
            <a:ext cx="2952750" cy="419100"/>
          </a:xfrm>
          <a:prstGeom prst="rect">
            <a:avLst/>
          </a:prstGeom>
          <a:noFill/>
          <a:ln w="0">
            <a:noFill/>
          </a:ln>
        </p:spPr>
        <p:txBody>
          <a:bodyPr wrap="square" lIns="38100" tIns="38100" rIns="38100" bIns="38100" anchor="t">
            <a:normAutofit/>
          </a:bodyPr>
          <a:lstStyle/>
          <a:p>
            <a:pPr algn="l">
              <a:defRPr sz="2025" b="1" i="0">
                <a:solidFill>
                  <a:srgbClr val="24256F"/>
                </a:solidFill>
                <a:latin typeface="Arial"/>
                <a:ea typeface="Arial"/>
                <a:cs typeface="Arial"/>
              </a:defRPr>
            </a:pPr>
            <a:r>
              <a:rPr sz="2025" b="1" i="0">
                <a:solidFill>
                  <a:srgbClr val="24256F"/>
                </a:solidFill>
                <a:latin typeface="Arial"/>
                <a:ea typeface="Arial"/>
                <a:cs typeface="Arial"/>
              </a:rPr>
              <a:t>For SMEs</a:t>
            </a:r>
          </a:p>
        </p:txBody>
      </p:sp>
      <p:sp>
        <p:nvSpPr>
          <p:cNvPr id="6" name="Rectangle 5">
            <a:extLst>
              <a:ext uri="{FF2B5EF4-FFF2-40B4-BE49-F238E27FC236}">
                <a16:creationId xmlns:a16="http://schemas.microsoft.com/office/drawing/2014/main" id="{43183BE0-0335-4B23-B757-AF93CD33688C}"/>
              </a:ext>
            </a:extLst>
          </p:cNvPr>
          <p:cNvSpPr>
            <a:spLocks noGrp="1"/>
          </p:cNvSpPr>
          <p:nvPr/>
        </p:nvSpPr>
        <p:spPr>
          <a:xfrm>
            <a:off x="685800" y="2085975"/>
            <a:ext cx="819150" cy="38100"/>
          </a:xfrm>
          <a:prstGeom prst="rect">
            <a:avLst/>
          </a:prstGeom>
          <a:solidFill>
            <a:srgbClr val="24256F"/>
          </a:solidFill>
          <a:ln w="0">
            <a:noFill/>
          </a:ln>
        </p:spPr>
        <p:txBody>
          <a:bodyPr/>
          <a:lstStyle/>
          <a:p>
            <a:endParaRPr lang="en-GB"/>
          </a:p>
        </p:txBody>
      </p:sp>
      <p:sp>
        <p:nvSpPr>
          <p:cNvPr id="7" name="Rectangle 6">
            <a:extLst>
              <a:ext uri="{FF2B5EF4-FFF2-40B4-BE49-F238E27FC236}">
                <a16:creationId xmlns:a16="http://schemas.microsoft.com/office/drawing/2014/main" id="{18733432-4501-4121-9CC2-7D7310CC53F2}"/>
              </a:ext>
            </a:extLst>
          </p:cNvPr>
          <p:cNvSpPr>
            <a:spLocks noGrp="1"/>
          </p:cNvSpPr>
          <p:nvPr/>
        </p:nvSpPr>
        <p:spPr>
          <a:xfrm>
            <a:off x="685800" y="2409825"/>
            <a:ext cx="2952750" cy="2381250"/>
          </a:xfrm>
          <a:prstGeom prst="rect">
            <a:avLst/>
          </a:prstGeom>
          <a:noFill/>
          <a:ln w="0">
            <a:noFill/>
          </a:ln>
        </p:spPr>
        <p:txBody>
          <a:bodyPr wrap="square" lIns="38100" tIns="19050" rIns="38100" bIns="19050" anchor="t">
            <a:normAutofit/>
          </a:bodyPr>
          <a:lstStyle/>
          <a:p>
            <a:pPr marL="228600" indent="-114300" algn="l">
              <a:spcAft>
                <a:spcPts val="1400"/>
              </a:spcAft>
              <a:buChar char="•"/>
              <a:defRPr sz="1500" b="0" i="0">
                <a:solidFill>
                  <a:srgbClr val="20242A"/>
                </a:solidFill>
                <a:latin typeface="Arial"/>
                <a:ea typeface="Arial"/>
                <a:cs typeface="Arial"/>
              </a:defRPr>
            </a:pPr>
            <a:r>
              <a:rPr sz="1500" b="0" i="0">
                <a:solidFill>
                  <a:srgbClr val="20242A"/>
                </a:solidFill>
                <a:latin typeface="Arial"/>
                <a:ea typeface="Arial"/>
                <a:cs typeface="Arial"/>
              </a:rPr>
              <a:t>Faster access to working capital</a:t>
            </a:r>
          </a:p>
          <a:p>
            <a:pPr marL="228600" indent="-114300" algn="l">
              <a:spcAft>
                <a:spcPts val="1400"/>
              </a:spcAft>
              <a:buChar char="•"/>
              <a:defRPr sz="1500" b="0" i="0">
                <a:solidFill>
                  <a:srgbClr val="20242A"/>
                </a:solidFill>
                <a:latin typeface="Arial"/>
                <a:ea typeface="Arial"/>
                <a:cs typeface="Arial"/>
              </a:defRPr>
            </a:pPr>
            <a:r>
              <a:rPr sz="1500" b="0" i="0">
                <a:solidFill>
                  <a:srgbClr val="20242A"/>
                </a:solidFill>
                <a:latin typeface="Arial"/>
                <a:ea typeface="Arial"/>
                <a:cs typeface="Arial"/>
              </a:rPr>
              <a:t>Greater tolerance for limited collateral</a:t>
            </a:r>
          </a:p>
          <a:p>
            <a:pPr marL="228600" indent="-114300" algn="l">
              <a:spcAft>
                <a:spcPts val="1400"/>
              </a:spcAft>
              <a:buChar char="•"/>
              <a:defRPr sz="1500" b="0" i="0">
                <a:solidFill>
                  <a:srgbClr val="20242A"/>
                </a:solidFill>
                <a:latin typeface="Arial"/>
                <a:ea typeface="Arial"/>
                <a:cs typeface="Arial"/>
              </a:defRPr>
            </a:pPr>
            <a:r>
              <a:rPr sz="1500" b="0" i="0">
                <a:solidFill>
                  <a:srgbClr val="20242A"/>
                </a:solidFill>
                <a:latin typeface="Arial"/>
                <a:ea typeface="Arial"/>
                <a:cs typeface="Arial"/>
              </a:rPr>
              <a:t>An alternative when bank criteria cannot be met</a:t>
            </a:r>
          </a:p>
        </p:txBody>
      </p:sp>
      <p:sp>
        <p:nvSpPr>
          <p:cNvPr id="8" name="Rectangle 7">
            <a:extLst>
              <a:ext uri="{FF2B5EF4-FFF2-40B4-BE49-F238E27FC236}">
                <a16:creationId xmlns:a16="http://schemas.microsoft.com/office/drawing/2014/main" id="{0D7BF940-91D4-480B-B8E9-BEA7AB5937DF}"/>
              </a:ext>
            </a:extLst>
          </p:cNvPr>
          <p:cNvSpPr>
            <a:spLocks noGrp="1"/>
          </p:cNvSpPr>
          <p:nvPr/>
        </p:nvSpPr>
        <p:spPr>
          <a:xfrm>
            <a:off x="3943350" y="1524000"/>
            <a:ext cx="9525" cy="3714750"/>
          </a:xfrm>
          <a:prstGeom prst="rect">
            <a:avLst/>
          </a:prstGeom>
          <a:solidFill>
            <a:srgbClr val="D7D9DC"/>
          </a:solidFill>
          <a:ln w="0">
            <a:noFill/>
          </a:ln>
        </p:spPr>
        <p:txBody>
          <a:bodyPr/>
          <a:lstStyle/>
          <a:p>
            <a:endParaRPr lang="en-GB"/>
          </a:p>
        </p:txBody>
      </p:sp>
      <p:sp>
        <p:nvSpPr>
          <p:cNvPr id="9" name="Rectangle 8">
            <a:extLst>
              <a:ext uri="{FF2B5EF4-FFF2-40B4-BE49-F238E27FC236}">
                <a16:creationId xmlns:a16="http://schemas.microsoft.com/office/drawing/2014/main" id="{181410D1-1C17-4A58-8A3E-45EB628C5CEE}"/>
              </a:ext>
            </a:extLst>
          </p:cNvPr>
          <p:cNvSpPr>
            <a:spLocks noGrp="1"/>
          </p:cNvSpPr>
          <p:nvPr/>
        </p:nvSpPr>
        <p:spPr>
          <a:xfrm>
            <a:off x="4362450" y="1581150"/>
            <a:ext cx="2952750" cy="419100"/>
          </a:xfrm>
          <a:prstGeom prst="rect">
            <a:avLst/>
          </a:prstGeom>
          <a:noFill/>
          <a:ln w="0">
            <a:noFill/>
          </a:ln>
        </p:spPr>
        <p:txBody>
          <a:bodyPr wrap="square" lIns="38100" tIns="38100" rIns="38100" bIns="38100" anchor="t">
            <a:normAutofit/>
          </a:bodyPr>
          <a:lstStyle/>
          <a:p>
            <a:pPr algn="l">
              <a:defRPr sz="2025" b="1" i="0">
                <a:solidFill>
                  <a:srgbClr val="C66A2B"/>
                </a:solidFill>
                <a:latin typeface="Arial"/>
                <a:ea typeface="Arial"/>
                <a:cs typeface="Arial"/>
              </a:defRPr>
            </a:pPr>
            <a:r>
              <a:rPr sz="2025" b="1" i="0">
                <a:solidFill>
                  <a:srgbClr val="C66A2B"/>
                </a:solidFill>
                <a:latin typeface="Arial"/>
                <a:ea typeface="Arial"/>
                <a:cs typeface="Arial"/>
              </a:rPr>
              <a:t>For investors</a:t>
            </a:r>
          </a:p>
        </p:txBody>
      </p:sp>
      <p:sp>
        <p:nvSpPr>
          <p:cNvPr id="10" name="Rectangle 9">
            <a:extLst>
              <a:ext uri="{FF2B5EF4-FFF2-40B4-BE49-F238E27FC236}">
                <a16:creationId xmlns:a16="http://schemas.microsoft.com/office/drawing/2014/main" id="{18010296-5373-4AE0-A785-3BDF8C55CF80}"/>
              </a:ext>
            </a:extLst>
          </p:cNvPr>
          <p:cNvSpPr>
            <a:spLocks noGrp="1"/>
          </p:cNvSpPr>
          <p:nvPr/>
        </p:nvSpPr>
        <p:spPr>
          <a:xfrm>
            <a:off x="4362450" y="2085975"/>
            <a:ext cx="819150" cy="38100"/>
          </a:xfrm>
          <a:prstGeom prst="rect">
            <a:avLst/>
          </a:prstGeom>
          <a:solidFill>
            <a:srgbClr val="C66A2B"/>
          </a:solidFill>
          <a:ln w="0">
            <a:noFill/>
          </a:ln>
        </p:spPr>
        <p:txBody>
          <a:bodyPr/>
          <a:lstStyle/>
          <a:p>
            <a:endParaRPr lang="en-GB"/>
          </a:p>
        </p:txBody>
      </p:sp>
      <p:sp>
        <p:nvSpPr>
          <p:cNvPr id="11" name="Rectangle 10">
            <a:extLst>
              <a:ext uri="{FF2B5EF4-FFF2-40B4-BE49-F238E27FC236}">
                <a16:creationId xmlns:a16="http://schemas.microsoft.com/office/drawing/2014/main" id="{A9B2C66F-80FC-428D-ACE7-85375FD33E6E}"/>
              </a:ext>
            </a:extLst>
          </p:cNvPr>
          <p:cNvSpPr>
            <a:spLocks noGrp="1"/>
          </p:cNvSpPr>
          <p:nvPr/>
        </p:nvSpPr>
        <p:spPr>
          <a:xfrm>
            <a:off x="4362450" y="2409825"/>
            <a:ext cx="2952750" cy="2381250"/>
          </a:xfrm>
          <a:prstGeom prst="rect">
            <a:avLst/>
          </a:prstGeom>
          <a:noFill/>
          <a:ln w="0">
            <a:noFill/>
          </a:ln>
        </p:spPr>
        <p:txBody>
          <a:bodyPr wrap="square" lIns="38100" tIns="19050" rIns="38100" bIns="19050" anchor="t">
            <a:normAutofit/>
          </a:bodyPr>
          <a:lstStyle/>
          <a:p>
            <a:pPr marL="228600" indent="-114300" algn="l">
              <a:spcAft>
                <a:spcPts val="1400"/>
              </a:spcAft>
              <a:buChar char="•"/>
              <a:defRPr sz="1500" b="0" i="0">
                <a:solidFill>
                  <a:srgbClr val="20242A"/>
                </a:solidFill>
                <a:latin typeface="Arial"/>
                <a:ea typeface="Arial"/>
                <a:cs typeface="Arial"/>
              </a:defRPr>
            </a:pPr>
            <a:r>
              <a:rPr sz="1500" b="0" i="0">
                <a:solidFill>
                  <a:srgbClr val="20242A"/>
                </a:solidFill>
                <a:latin typeface="Arial"/>
                <a:ea typeface="Arial"/>
                <a:cs typeface="Arial"/>
              </a:rPr>
              <a:t>Access to SME finance</a:t>
            </a:r>
          </a:p>
          <a:p>
            <a:pPr marL="228600" indent="-114300" algn="l">
              <a:spcAft>
                <a:spcPts val="1400"/>
              </a:spcAft>
              <a:buChar char="•"/>
              <a:defRPr sz="1500" b="0" i="0">
                <a:solidFill>
                  <a:srgbClr val="20242A"/>
                </a:solidFill>
                <a:latin typeface="Arial"/>
                <a:ea typeface="Arial"/>
                <a:cs typeface="Arial"/>
              </a:defRPr>
            </a:pPr>
            <a:r>
              <a:rPr sz="1500" b="0" i="0">
                <a:solidFill>
                  <a:srgbClr val="20242A"/>
                </a:solidFill>
                <a:latin typeface="Arial"/>
                <a:ea typeface="Arial"/>
                <a:cs typeface="Arial"/>
              </a:rPr>
              <a:t>Defined returns and maturities</a:t>
            </a:r>
          </a:p>
          <a:p>
            <a:pPr marL="228600" indent="-114300" algn="l">
              <a:spcAft>
                <a:spcPts val="1400"/>
              </a:spcAft>
              <a:buChar char="•"/>
              <a:defRPr sz="1500" b="0" i="0">
                <a:solidFill>
                  <a:srgbClr val="20242A"/>
                </a:solidFill>
                <a:latin typeface="Arial"/>
                <a:ea typeface="Arial"/>
                <a:cs typeface="Arial"/>
              </a:defRPr>
            </a:pPr>
            <a:r>
              <a:rPr sz="1500" b="0" i="0">
                <a:solidFill>
                  <a:srgbClr val="20242A"/>
                </a:solidFill>
                <a:latin typeface="Arial"/>
                <a:ea typeface="Arial"/>
                <a:cs typeface="Arial"/>
              </a:rPr>
              <a:t>Protection through limits and disclosure</a:t>
            </a:r>
          </a:p>
        </p:txBody>
      </p:sp>
      <p:sp>
        <p:nvSpPr>
          <p:cNvPr id="12" name="Rectangle 11">
            <a:extLst>
              <a:ext uri="{FF2B5EF4-FFF2-40B4-BE49-F238E27FC236}">
                <a16:creationId xmlns:a16="http://schemas.microsoft.com/office/drawing/2014/main" id="{92645ACE-3B26-4725-B1E6-31978B3B4295}"/>
              </a:ext>
            </a:extLst>
          </p:cNvPr>
          <p:cNvSpPr>
            <a:spLocks noGrp="1"/>
          </p:cNvSpPr>
          <p:nvPr/>
        </p:nvSpPr>
        <p:spPr>
          <a:xfrm>
            <a:off x="7620000" y="1524000"/>
            <a:ext cx="9525" cy="3714750"/>
          </a:xfrm>
          <a:prstGeom prst="rect">
            <a:avLst/>
          </a:prstGeom>
          <a:solidFill>
            <a:srgbClr val="D7D9DC"/>
          </a:solidFill>
          <a:ln w="0">
            <a:noFill/>
          </a:ln>
        </p:spPr>
        <p:txBody>
          <a:bodyPr/>
          <a:lstStyle/>
          <a:p>
            <a:endParaRPr lang="en-GB"/>
          </a:p>
        </p:txBody>
      </p:sp>
      <p:sp>
        <p:nvSpPr>
          <p:cNvPr id="13" name="Rectangle 12">
            <a:extLst>
              <a:ext uri="{FF2B5EF4-FFF2-40B4-BE49-F238E27FC236}">
                <a16:creationId xmlns:a16="http://schemas.microsoft.com/office/drawing/2014/main" id="{35D99471-F10B-4B1A-8DC9-AA3EA9D78E76}"/>
              </a:ext>
            </a:extLst>
          </p:cNvPr>
          <p:cNvSpPr>
            <a:spLocks noGrp="1"/>
          </p:cNvSpPr>
          <p:nvPr/>
        </p:nvSpPr>
        <p:spPr>
          <a:xfrm>
            <a:off x="8039100" y="1581150"/>
            <a:ext cx="2952750" cy="419100"/>
          </a:xfrm>
          <a:prstGeom prst="rect">
            <a:avLst/>
          </a:prstGeom>
          <a:noFill/>
          <a:ln w="0">
            <a:noFill/>
          </a:ln>
        </p:spPr>
        <p:txBody>
          <a:bodyPr wrap="square" lIns="38100" tIns="38100" rIns="38100" bIns="38100" anchor="t">
            <a:normAutofit/>
          </a:bodyPr>
          <a:lstStyle/>
          <a:p>
            <a:pPr algn="l">
              <a:defRPr sz="2025" b="1" i="0">
                <a:solidFill>
                  <a:srgbClr val="4D545B"/>
                </a:solidFill>
                <a:latin typeface="Arial"/>
                <a:ea typeface="Arial"/>
                <a:cs typeface="Arial"/>
              </a:defRPr>
            </a:pPr>
            <a:r>
              <a:rPr sz="2025" b="1" i="0">
                <a:solidFill>
                  <a:srgbClr val="4D545B"/>
                </a:solidFill>
                <a:latin typeface="Arial"/>
                <a:ea typeface="Arial"/>
                <a:cs typeface="Arial"/>
              </a:rPr>
              <a:t>For the economy</a:t>
            </a:r>
          </a:p>
        </p:txBody>
      </p:sp>
      <p:sp>
        <p:nvSpPr>
          <p:cNvPr id="14" name="Rectangle 13">
            <a:extLst>
              <a:ext uri="{FF2B5EF4-FFF2-40B4-BE49-F238E27FC236}">
                <a16:creationId xmlns:a16="http://schemas.microsoft.com/office/drawing/2014/main" id="{F787C687-220F-4E60-9E9D-3AA330342A1D}"/>
              </a:ext>
            </a:extLst>
          </p:cNvPr>
          <p:cNvSpPr>
            <a:spLocks noGrp="1"/>
          </p:cNvSpPr>
          <p:nvPr/>
        </p:nvSpPr>
        <p:spPr>
          <a:xfrm>
            <a:off x="8039100" y="2085975"/>
            <a:ext cx="819150" cy="38100"/>
          </a:xfrm>
          <a:prstGeom prst="rect">
            <a:avLst/>
          </a:prstGeom>
          <a:solidFill>
            <a:srgbClr val="4D545B"/>
          </a:solidFill>
          <a:ln w="0">
            <a:noFill/>
          </a:ln>
        </p:spPr>
        <p:txBody>
          <a:bodyPr/>
          <a:lstStyle/>
          <a:p>
            <a:endParaRPr lang="en-GB"/>
          </a:p>
        </p:txBody>
      </p:sp>
      <p:sp>
        <p:nvSpPr>
          <p:cNvPr id="15" name="Rectangle 14">
            <a:extLst>
              <a:ext uri="{FF2B5EF4-FFF2-40B4-BE49-F238E27FC236}">
                <a16:creationId xmlns:a16="http://schemas.microsoft.com/office/drawing/2014/main" id="{98797C95-5032-41DD-9E6D-1BE5C87DA02A}"/>
              </a:ext>
            </a:extLst>
          </p:cNvPr>
          <p:cNvSpPr>
            <a:spLocks noGrp="1"/>
          </p:cNvSpPr>
          <p:nvPr/>
        </p:nvSpPr>
        <p:spPr>
          <a:xfrm>
            <a:off x="8039100" y="2409825"/>
            <a:ext cx="2952750" cy="2381250"/>
          </a:xfrm>
          <a:prstGeom prst="rect">
            <a:avLst/>
          </a:prstGeom>
          <a:noFill/>
          <a:ln w="0">
            <a:noFill/>
          </a:ln>
        </p:spPr>
        <p:txBody>
          <a:bodyPr wrap="square" lIns="38100" tIns="19050" rIns="38100" bIns="19050" anchor="t">
            <a:normAutofit/>
          </a:bodyPr>
          <a:lstStyle/>
          <a:p>
            <a:pPr marL="228600" indent="-114300" algn="l">
              <a:spcAft>
                <a:spcPts val="1400"/>
              </a:spcAft>
              <a:buChar char="•"/>
              <a:defRPr sz="1500" b="0" i="0">
                <a:solidFill>
                  <a:srgbClr val="20242A"/>
                </a:solidFill>
                <a:latin typeface="Arial"/>
                <a:ea typeface="Arial"/>
                <a:cs typeface="Arial"/>
              </a:defRPr>
            </a:pPr>
            <a:r>
              <a:rPr sz="1500" b="0" i="0">
                <a:solidFill>
                  <a:srgbClr val="20242A"/>
                </a:solidFill>
                <a:latin typeface="Arial"/>
                <a:ea typeface="Arial"/>
                <a:cs typeface="Arial"/>
              </a:rPr>
              <a:t>Capital reaches registered enterprises</a:t>
            </a:r>
          </a:p>
          <a:p>
            <a:pPr marL="228600" indent="-114300" algn="l">
              <a:spcAft>
                <a:spcPts val="1400"/>
              </a:spcAft>
              <a:buChar char="•"/>
              <a:defRPr sz="1500" b="0" i="0">
                <a:solidFill>
                  <a:srgbClr val="20242A"/>
                </a:solidFill>
                <a:latin typeface="Arial"/>
                <a:ea typeface="Arial"/>
                <a:cs typeface="Arial"/>
              </a:defRPr>
            </a:pPr>
            <a:r>
              <a:rPr sz="1500" b="0" i="0">
                <a:solidFill>
                  <a:srgbClr val="20242A"/>
                </a:solidFill>
                <a:latin typeface="Arial"/>
                <a:ea typeface="Arial"/>
                <a:cs typeface="Arial"/>
              </a:rPr>
              <a:t>Finance supports production and jobs</a:t>
            </a:r>
          </a:p>
          <a:p>
            <a:pPr marL="228600" indent="-114300" algn="l">
              <a:spcAft>
                <a:spcPts val="1400"/>
              </a:spcAft>
              <a:buChar char="•"/>
              <a:defRPr sz="1500" b="0" i="0">
                <a:solidFill>
                  <a:srgbClr val="20242A"/>
                </a:solidFill>
                <a:latin typeface="Arial"/>
                <a:ea typeface="Arial"/>
                <a:cs typeface="Arial"/>
              </a:defRPr>
            </a:pPr>
            <a:r>
              <a:rPr sz="1500" b="0" i="0">
                <a:solidFill>
                  <a:srgbClr val="20242A"/>
                </a:solidFill>
                <a:latin typeface="Arial"/>
                <a:ea typeface="Arial"/>
                <a:cs typeface="Arial"/>
              </a:rPr>
              <a:t>Platforms complement banks</a:t>
            </a:r>
          </a:p>
        </p:txBody>
      </p:sp>
      <p:sp>
        <p:nvSpPr>
          <p:cNvPr id="16" name="Rectangle: Rounded Corners 15">
            <a:extLst>
              <a:ext uri="{FF2B5EF4-FFF2-40B4-BE49-F238E27FC236}">
                <a16:creationId xmlns:a16="http://schemas.microsoft.com/office/drawing/2014/main" id="{483E5A29-1069-4DD5-B52D-3C509402BAB1}"/>
              </a:ext>
            </a:extLst>
          </p:cNvPr>
          <p:cNvSpPr>
            <a:spLocks noGrp="1"/>
          </p:cNvSpPr>
          <p:nvPr/>
        </p:nvSpPr>
        <p:spPr>
          <a:xfrm>
            <a:off x="1666875" y="5486400"/>
            <a:ext cx="8858250" cy="590550"/>
          </a:xfrm>
          <a:prstGeom prst="roundRect">
            <a:avLst>
              <a:gd name="adj" fmla="val 12903"/>
            </a:avLst>
          </a:prstGeom>
          <a:solidFill>
            <a:srgbClr val="24256F"/>
          </a:solidFill>
          <a:ln w="0">
            <a:noFill/>
          </a:ln>
        </p:spPr>
        <p:txBody>
          <a:bodyPr wrap="square" lIns="38100" tIns="38100" rIns="38100" bIns="38100" anchor="ctr">
            <a:normAutofit fontScale="84233"/>
          </a:bodyPr>
          <a:lstStyle/>
          <a:p>
            <a:pPr algn="ctr">
              <a:defRPr sz="1950" b="1" i="0">
                <a:solidFill>
                  <a:srgbClr val="FFFFFF"/>
                </a:solidFill>
                <a:latin typeface="Arial"/>
                <a:ea typeface="Arial"/>
                <a:cs typeface="Arial"/>
              </a:defRPr>
            </a:pPr>
            <a:r>
              <a:rPr sz="1950" b="1" i="0">
                <a:solidFill>
                  <a:srgbClr val="FFFFFF"/>
                </a:solidFill>
                <a:latin typeface="Arial"/>
                <a:ea typeface="Arial"/>
                <a:cs typeface="Arial"/>
              </a:rPr>
              <a:t>The policy question is whether debt should remain the overwhelmingly dominant model.</a:t>
            </a:r>
          </a:p>
        </p:txBody>
      </p:sp>
      <p:sp>
        <p:nvSpPr>
          <p:cNvPr id="17" name="Rectangle 16">
            <a:extLst>
              <a:ext uri="{FF2B5EF4-FFF2-40B4-BE49-F238E27FC236}">
                <a16:creationId xmlns:a16="http://schemas.microsoft.com/office/drawing/2014/main" id="{AF29A6B6-6AD9-4492-8A5D-D1FD2363BF9D}"/>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1623921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94F5445B-6259-4283-94E5-95B536D5356B}"/>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31791F9D-0424-4FCA-8B5F-D867CC442827}"/>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250" b="1" i="0">
                <a:solidFill>
                  <a:srgbClr val="24256F"/>
                </a:solidFill>
                <a:latin typeface="Arial"/>
                <a:ea typeface="Arial"/>
                <a:cs typeface="Arial"/>
              </a:defRPr>
            </a:pPr>
            <a:r>
              <a:rPr sz="2250" b="1" i="0">
                <a:solidFill>
                  <a:srgbClr val="24256F"/>
                </a:solidFill>
                <a:latin typeface="Arial"/>
                <a:ea typeface="Arial"/>
                <a:cs typeface="Arial"/>
              </a:rPr>
              <a:t>The limitations of a debt-heavy market</a:t>
            </a:r>
          </a:p>
        </p:txBody>
      </p:sp>
      <p:sp>
        <p:nvSpPr>
          <p:cNvPr id="3" name="Rectangle 2">
            <a:extLst>
              <a:ext uri="{FF2B5EF4-FFF2-40B4-BE49-F238E27FC236}">
                <a16:creationId xmlns:a16="http://schemas.microsoft.com/office/drawing/2014/main" id="{8C274CBA-27A6-48C6-B42E-1D7E60696519}"/>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E1D43950-95EB-40B5-8504-5101EC533DA5}"/>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07</a:t>
            </a:r>
            <a:endParaRPr sz="900" b="1" i="0">
              <a:solidFill>
                <a:srgbClr val="7F858B"/>
              </a:solidFill>
              <a:latin typeface="Arial"/>
              <a:ea typeface="Arial"/>
              <a:cs typeface="Arial"/>
            </a:endParaRPr>
          </a:p>
        </p:txBody>
      </p:sp>
      <p:sp>
        <p:nvSpPr>
          <p:cNvPr id="5" name="Rectangle: Rounded Corners 4">
            <a:extLst>
              <a:ext uri="{FF2B5EF4-FFF2-40B4-BE49-F238E27FC236}">
                <a16:creationId xmlns:a16="http://schemas.microsoft.com/office/drawing/2014/main" id="{6477B0E6-0A79-438E-AF37-278161D634EF}"/>
              </a:ext>
            </a:extLst>
          </p:cNvPr>
          <p:cNvSpPr>
            <a:spLocks noGrp="1"/>
          </p:cNvSpPr>
          <p:nvPr/>
        </p:nvSpPr>
        <p:spPr>
          <a:xfrm>
            <a:off x="666750" y="2076450"/>
            <a:ext cx="2190750" cy="1962150"/>
          </a:xfrm>
          <a:prstGeom prst="roundRect">
            <a:avLst>
              <a:gd name="adj" fmla="val 4854"/>
            </a:avLst>
          </a:prstGeom>
          <a:solidFill>
            <a:srgbClr val="EEF0F8"/>
          </a:solidFill>
          <a:ln w="9525">
            <a:solidFill>
              <a:srgbClr val="D7D9DC"/>
            </a:solidFill>
          </a:ln>
        </p:spPr>
        <p:txBody>
          <a:bodyPr/>
          <a:lstStyle/>
          <a:p>
            <a:endParaRPr lang="en-GB"/>
          </a:p>
        </p:txBody>
      </p:sp>
      <p:sp>
        <p:nvSpPr>
          <p:cNvPr id="6" name="Rectangle 5">
            <a:extLst>
              <a:ext uri="{FF2B5EF4-FFF2-40B4-BE49-F238E27FC236}">
                <a16:creationId xmlns:a16="http://schemas.microsoft.com/office/drawing/2014/main" id="{7B991DBE-9D17-42BA-9A96-C42B108BFA11}"/>
              </a:ext>
            </a:extLst>
          </p:cNvPr>
          <p:cNvSpPr>
            <a:spLocks noGrp="1"/>
          </p:cNvSpPr>
          <p:nvPr/>
        </p:nvSpPr>
        <p:spPr>
          <a:xfrm>
            <a:off x="838200" y="2305050"/>
            <a:ext cx="1847850" cy="514350"/>
          </a:xfrm>
          <a:prstGeom prst="rect">
            <a:avLst/>
          </a:prstGeom>
          <a:noFill/>
          <a:ln w="0">
            <a:noFill/>
          </a:ln>
        </p:spPr>
        <p:txBody>
          <a:bodyPr wrap="square" lIns="38100" tIns="38100" rIns="38100" bIns="38100" anchor="ctr">
            <a:normAutofit/>
          </a:bodyPr>
          <a:lstStyle/>
          <a:p>
            <a:pPr algn="ctr">
              <a:defRPr sz="1650" b="1" i="0">
                <a:solidFill>
                  <a:srgbClr val="24256F"/>
                </a:solidFill>
                <a:latin typeface="Arial"/>
                <a:ea typeface="Arial"/>
                <a:cs typeface="Arial"/>
              </a:defRPr>
            </a:pPr>
            <a:r>
              <a:rPr sz="1650" b="1" i="0">
                <a:solidFill>
                  <a:srgbClr val="24256F"/>
                </a:solidFill>
                <a:latin typeface="Arial"/>
                <a:ea typeface="Arial"/>
                <a:cs typeface="Arial"/>
              </a:rPr>
              <a:t>Fixed obligations</a:t>
            </a:r>
          </a:p>
        </p:txBody>
      </p:sp>
      <p:sp>
        <p:nvSpPr>
          <p:cNvPr id="7" name="Rectangle 6">
            <a:extLst>
              <a:ext uri="{FF2B5EF4-FFF2-40B4-BE49-F238E27FC236}">
                <a16:creationId xmlns:a16="http://schemas.microsoft.com/office/drawing/2014/main" id="{7592510F-2AF8-4DB8-A8FF-D48570FD3275}"/>
              </a:ext>
            </a:extLst>
          </p:cNvPr>
          <p:cNvSpPr>
            <a:spLocks noGrp="1"/>
          </p:cNvSpPr>
          <p:nvPr/>
        </p:nvSpPr>
        <p:spPr>
          <a:xfrm>
            <a:off x="857250" y="2933700"/>
            <a:ext cx="1809750" cy="857250"/>
          </a:xfrm>
          <a:prstGeom prst="rect">
            <a:avLst/>
          </a:prstGeom>
          <a:noFill/>
          <a:ln w="0">
            <a:noFill/>
          </a:ln>
        </p:spPr>
        <p:txBody>
          <a:bodyPr wrap="square" lIns="38100" tIns="38100" rIns="38100" bIns="38100" anchor="ctr">
            <a:normAutofit/>
          </a:bodyPr>
          <a:lstStyle/>
          <a:p>
            <a:pPr algn="ctr">
              <a:defRPr sz="1350" b="0" i="0">
                <a:solidFill>
                  <a:srgbClr val="4D545B"/>
                </a:solidFill>
                <a:latin typeface="Arial"/>
                <a:ea typeface="Arial"/>
                <a:cs typeface="Arial"/>
              </a:defRPr>
            </a:pPr>
            <a:r>
              <a:rPr sz="1350" b="0" i="0">
                <a:solidFill>
                  <a:srgbClr val="4D545B"/>
                </a:solidFill>
                <a:latin typeface="Arial"/>
                <a:ea typeface="Arial"/>
                <a:cs typeface="Arial"/>
              </a:rPr>
              <a:t>Repayments continue even when revenue declines.</a:t>
            </a:r>
          </a:p>
        </p:txBody>
      </p:sp>
      <p:sp>
        <p:nvSpPr>
          <p:cNvPr id="8" name="Rectangle: Rounded Corners 7">
            <a:extLst>
              <a:ext uri="{FF2B5EF4-FFF2-40B4-BE49-F238E27FC236}">
                <a16:creationId xmlns:a16="http://schemas.microsoft.com/office/drawing/2014/main" id="{13B56079-7974-4726-B289-425090D71AA5}"/>
              </a:ext>
            </a:extLst>
          </p:cNvPr>
          <p:cNvSpPr>
            <a:spLocks noGrp="1"/>
          </p:cNvSpPr>
          <p:nvPr/>
        </p:nvSpPr>
        <p:spPr>
          <a:xfrm>
            <a:off x="3381375" y="2076450"/>
            <a:ext cx="2190750" cy="1962150"/>
          </a:xfrm>
          <a:prstGeom prst="roundRect">
            <a:avLst>
              <a:gd name="adj" fmla="val 4854"/>
            </a:avLst>
          </a:prstGeom>
          <a:solidFill>
            <a:srgbClr val="EEF0F8"/>
          </a:solidFill>
          <a:ln w="9525">
            <a:solidFill>
              <a:srgbClr val="D7D9DC"/>
            </a:solidFill>
          </a:ln>
        </p:spPr>
        <p:txBody>
          <a:bodyPr/>
          <a:lstStyle/>
          <a:p>
            <a:endParaRPr lang="en-GB"/>
          </a:p>
        </p:txBody>
      </p:sp>
      <p:sp>
        <p:nvSpPr>
          <p:cNvPr id="9" name="Rectangle 8">
            <a:extLst>
              <a:ext uri="{FF2B5EF4-FFF2-40B4-BE49-F238E27FC236}">
                <a16:creationId xmlns:a16="http://schemas.microsoft.com/office/drawing/2014/main" id="{FF32341B-C52E-4FB2-9AED-3CCF583BA42D}"/>
              </a:ext>
            </a:extLst>
          </p:cNvPr>
          <p:cNvSpPr>
            <a:spLocks noGrp="1"/>
          </p:cNvSpPr>
          <p:nvPr/>
        </p:nvSpPr>
        <p:spPr>
          <a:xfrm>
            <a:off x="3552825" y="2305050"/>
            <a:ext cx="1847850" cy="514350"/>
          </a:xfrm>
          <a:prstGeom prst="rect">
            <a:avLst/>
          </a:prstGeom>
          <a:noFill/>
          <a:ln w="0">
            <a:noFill/>
          </a:ln>
        </p:spPr>
        <p:txBody>
          <a:bodyPr wrap="square" lIns="38100" tIns="38100" rIns="38100" bIns="38100" anchor="ctr">
            <a:normAutofit/>
          </a:bodyPr>
          <a:lstStyle/>
          <a:p>
            <a:pPr algn="ctr">
              <a:defRPr sz="1650" b="1" i="0">
                <a:solidFill>
                  <a:srgbClr val="24256F"/>
                </a:solidFill>
                <a:latin typeface="Arial"/>
                <a:ea typeface="Arial"/>
                <a:cs typeface="Arial"/>
              </a:defRPr>
            </a:pPr>
            <a:r>
              <a:rPr sz="1650" b="1" i="0">
                <a:solidFill>
                  <a:srgbClr val="24256F"/>
                </a:solidFill>
                <a:latin typeface="Arial"/>
                <a:ea typeface="Arial"/>
                <a:cs typeface="Arial"/>
              </a:rPr>
              <a:t>Revenue shock</a:t>
            </a:r>
          </a:p>
        </p:txBody>
      </p:sp>
      <p:sp>
        <p:nvSpPr>
          <p:cNvPr id="10" name="Rectangle 9">
            <a:extLst>
              <a:ext uri="{FF2B5EF4-FFF2-40B4-BE49-F238E27FC236}">
                <a16:creationId xmlns:a16="http://schemas.microsoft.com/office/drawing/2014/main" id="{B4596D06-A9AA-4B94-B6DB-E4C9798428A7}"/>
              </a:ext>
            </a:extLst>
          </p:cNvPr>
          <p:cNvSpPr>
            <a:spLocks noGrp="1"/>
          </p:cNvSpPr>
          <p:nvPr/>
        </p:nvSpPr>
        <p:spPr>
          <a:xfrm>
            <a:off x="3571875" y="2933700"/>
            <a:ext cx="1809750" cy="857250"/>
          </a:xfrm>
          <a:prstGeom prst="rect">
            <a:avLst/>
          </a:prstGeom>
          <a:noFill/>
          <a:ln w="0">
            <a:noFill/>
          </a:ln>
        </p:spPr>
        <p:txBody>
          <a:bodyPr wrap="square" lIns="38100" tIns="38100" rIns="38100" bIns="38100" anchor="ctr">
            <a:normAutofit/>
          </a:bodyPr>
          <a:lstStyle/>
          <a:p>
            <a:pPr algn="ctr">
              <a:defRPr sz="1350" b="0" i="0">
                <a:solidFill>
                  <a:srgbClr val="4D545B"/>
                </a:solidFill>
                <a:latin typeface="Arial"/>
                <a:ea typeface="Arial"/>
                <a:cs typeface="Arial"/>
              </a:defRPr>
            </a:pPr>
            <a:r>
              <a:rPr sz="1350" b="0" i="0">
                <a:solidFill>
                  <a:srgbClr val="4D545B"/>
                </a:solidFill>
                <a:latin typeface="Arial"/>
                <a:ea typeface="Arial"/>
                <a:cs typeface="Arial"/>
              </a:rPr>
              <a:t>Smaller firms have limited reserves and collateral.</a:t>
            </a:r>
          </a:p>
        </p:txBody>
      </p:sp>
      <p:sp>
        <p:nvSpPr>
          <p:cNvPr id="11" name="Rectangle: Rounded Corners 10">
            <a:extLst>
              <a:ext uri="{FF2B5EF4-FFF2-40B4-BE49-F238E27FC236}">
                <a16:creationId xmlns:a16="http://schemas.microsoft.com/office/drawing/2014/main" id="{3E68149F-5CE7-4B6E-B0F6-1B82C8492524}"/>
              </a:ext>
            </a:extLst>
          </p:cNvPr>
          <p:cNvSpPr>
            <a:spLocks noGrp="1"/>
          </p:cNvSpPr>
          <p:nvPr/>
        </p:nvSpPr>
        <p:spPr>
          <a:xfrm>
            <a:off x="6096000" y="2076450"/>
            <a:ext cx="2190750" cy="1962150"/>
          </a:xfrm>
          <a:prstGeom prst="roundRect">
            <a:avLst>
              <a:gd name="adj" fmla="val 4854"/>
            </a:avLst>
          </a:prstGeom>
          <a:solidFill>
            <a:srgbClr val="EEF0F8"/>
          </a:solidFill>
          <a:ln w="9525">
            <a:solidFill>
              <a:srgbClr val="D7D9DC"/>
            </a:solidFill>
          </a:ln>
        </p:spPr>
        <p:txBody>
          <a:bodyPr/>
          <a:lstStyle/>
          <a:p>
            <a:endParaRPr lang="en-GB"/>
          </a:p>
        </p:txBody>
      </p:sp>
      <p:sp>
        <p:nvSpPr>
          <p:cNvPr id="12" name="Rectangle 11">
            <a:extLst>
              <a:ext uri="{FF2B5EF4-FFF2-40B4-BE49-F238E27FC236}">
                <a16:creationId xmlns:a16="http://schemas.microsoft.com/office/drawing/2014/main" id="{D2F8C0A9-00FA-4169-9E67-2B5C3B677D21}"/>
              </a:ext>
            </a:extLst>
          </p:cNvPr>
          <p:cNvSpPr>
            <a:spLocks noGrp="1"/>
          </p:cNvSpPr>
          <p:nvPr/>
        </p:nvSpPr>
        <p:spPr>
          <a:xfrm>
            <a:off x="6267450" y="2305050"/>
            <a:ext cx="1847850" cy="514350"/>
          </a:xfrm>
          <a:prstGeom prst="rect">
            <a:avLst/>
          </a:prstGeom>
          <a:noFill/>
          <a:ln w="0">
            <a:noFill/>
          </a:ln>
        </p:spPr>
        <p:txBody>
          <a:bodyPr wrap="square" lIns="38100" tIns="38100" rIns="38100" bIns="38100" anchor="ctr">
            <a:normAutofit fontScale="97361"/>
          </a:bodyPr>
          <a:lstStyle/>
          <a:p>
            <a:pPr algn="ctr">
              <a:defRPr sz="1650" b="1" i="0">
                <a:solidFill>
                  <a:srgbClr val="24256F"/>
                </a:solidFill>
                <a:latin typeface="Arial"/>
                <a:ea typeface="Arial"/>
                <a:cs typeface="Arial"/>
              </a:defRPr>
            </a:pPr>
            <a:r>
              <a:rPr sz="1650" b="1" i="0">
                <a:solidFill>
                  <a:srgbClr val="24256F"/>
                </a:solidFill>
                <a:latin typeface="Arial"/>
                <a:ea typeface="Arial"/>
                <a:cs typeface="Arial"/>
              </a:rPr>
              <a:t>Liquidity pressure</a:t>
            </a:r>
          </a:p>
        </p:txBody>
      </p:sp>
      <p:sp>
        <p:nvSpPr>
          <p:cNvPr id="13" name="Rectangle 12">
            <a:extLst>
              <a:ext uri="{FF2B5EF4-FFF2-40B4-BE49-F238E27FC236}">
                <a16:creationId xmlns:a16="http://schemas.microsoft.com/office/drawing/2014/main" id="{B477C714-926C-41B1-AD61-A5F1920ED29F}"/>
              </a:ext>
            </a:extLst>
          </p:cNvPr>
          <p:cNvSpPr>
            <a:spLocks noGrp="1"/>
          </p:cNvSpPr>
          <p:nvPr/>
        </p:nvSpPr>
        <p:spPr>
          <a:xfrm>
            <a:off x="6286500" y="2933700"/>
            <a:ext cx="1809750" cy="857250"/>
          </a:xfrm>
          <a:prstGeom prst="rect">
            <a:avLst/>
          </a:prstGeom>
          <a:noFill/>
          <a:ln w="0">
            <a:noFill/>
          </a:ln>
        </p:spPr>
        <p:txBody>
          <a:bodyPr wrap="square" lIns="38100" tIns="38100" rIns="38100" bIns="38100" anchor="ctr">
            <a:normAutofit/>
          </a:bodyPr>
          <a:lstStyle/>
          <a:p>
            <a:pPr algn="ctr">
              <a:defRPr sz="1350" b="0" i="0">
                <a:solidFill>
                  <a:srgbClr val="4D545B"/>
                </a:solidFill>
                <a:latin typeface="Arial"/>
                <a:ea typeface="Arial"/>
                <a:cs typeface="Arial"/>
              </a:defRPr>
            </a:pPr>
            <a:r>
              <a:rPr sz="1350" b="0" i="0">
                <a:solidFill>
                  <a:srgbClr val="4D545B"/>
                </a:solidFill>
                <a:latin typeface="Arial"/>
                <a:ea typeface="Arial"/>
                <a:cs typeface="Arial"/>
              </a:rPr>
              <a:t>A temporary difficulty can quickly become default.</a:t>
            </a:r>
          </a:p>
        </p:txBody>
      </p:sp>
      <p:sp>
        <p:nvSpPr>
          <p:cNvPr id="14" name="Rectangle: Rounded Corners 13">
            <a:extLst>
              <a:ext uri="{FF2B5EF4-FFF2-40B4-BE49-F238E27FC236}">
                <a16:creationId xmlns:a16="http://schemas.microsoft.com/office/drawing/2014/main" id="{0B825840-3DB1-4311-A8B6-7B99AD10C6F0}"/>
              </a:ext>
            </a:extLst>
          </p:cNvPr>
          <p:cNvSpPr>
            <a:spLocks noGrp="1"/>
          </p:cNvSpPr>
          <p:nvPr/>
        </p:nvSpPr>
        <p:spPr>
          <a:xfrm>
            <a:off x="8810625" y="2076450"/>
            <a:ext cx="2381250" cy="1962150"/>
          </a:xfrm>
          <a:prstGeom prst="roundRect">
            <a:avLst>
              <a:gd name="adj" fmla="val 4854"/>
            </a:avLst>
          </a:prstGeom>
          <a:solidFill>
            <a:srgbClr val="F3E5D9"/>
          </a:solidFill>
          <a:ln w="9525">
            <a:solidFill>
              <a:srgbClr val="C66A2B"/>
            </a:solidFill>
          </a:ln>
        </p:spPr>
        <p:txBody>
          <a:bodyPr/>
          <a:lstStyle/>
          <a:p>
            <a:endParaRPr lang="en-GB"/>
          </a:p>
        </p:txBody>
      </p:sp>
      <p:sp>
        <p:nvSpPr>
          <p:cNvPr id="15" name="Rectangle 14">
            <a:extLst>
              <a:ext uri="{FF2B5EF4-FFF2-40B4-BE49-F238E27FC236}">
                <a16:creationId xmlns:a16="http://schemas.microsoft.com/office/drawing/2014/main" id="{98888982-2BA8-4C62-9232-A1861FFE3E70}"/>
              </a:ext>
            </a:extLst>
          </p:cNvPr>
          <p:cNvSpPr>
            <a:spLocks noGrp="1"/>
          </p:cNvSpPr>
          <p:nvPr/>
        </p:nvSpPr>
        <p:spPr>
          <a:xfrm>
            <a:off x="8982075" y="2305050"/>
            <a:ext cx="2038350" cy="514350"/>
          </a:xfrm>
          <a:prstGeom prst="rect">
            <a:avLst/>
          </a:prstGeom>
          <a:noFill/>
          <a:ln w="0">
            <a:noFill/>
          </a:ln>
        </p:spPr>
        <p:txBody>
          <a:bodyPr wrap="square" lIns="38100" tIns="38100" rIns="38100" bIns="38100" anchor="ctr">
            <a:normAutofit/>
          </a:bodyPr>
          <a:lstStyle/>
          <a:p>
            <a:pPr algn="ctr">
              <a:defRPr sz="1650" b="1" i="0">
                <a:solidFill>
                  <a:srgbClr val="C66A2B"/>
                </a:solidFill>
                <a:latin typeface="Arial"/>
                <a:ea typeface="Arial"/>
                <a:cs typeface="Arial"/>
              </a:defRPr>
            </a:pPr>
            <a:r>
              <a:rPr sz="1650" b="1" i="0">
                <a:solidFill>
                  <a:srgbClr val="C66A2B"/>
                </a:solidFill>
                <a:latin typeface="Arial"/>
                <a:ea typeface="Arial"/>
                <a:cs typeface="Arial"/>
              </a:rPr>
              <a:t>Economic damage</a:t>
            </a:r>
          </a:p>
        </p:txBody>
      </p:sp>
      <p:sp>
        <p:nvSpPr>
          <p:cNvPr id="16" name="Rectangle 15">
            <a:extLst>
              <a:ext uri="{FF2B5EF4-FFF2-40B4-BE49-F238E27FC236}">
                <a16:creationId xmlns:a16="http://schemas.microsoft.com/office/drawing/2014/main" id="{2ECF2E0A-7AC1-4D79-9BAD-D578B443895E}"/>
              </a:ext>
            </a:extLst>
          </p:cNvPr>
          <p:cNvSpPr>
            <a:spLocks noGrp="1"/>
          </p:cNvSpPr>
          <p:nvPr/>
        </p:nvSpPr>
        <p:spPr>
          <a:xfrm>
            <a:off x="9001125" y="2933700"/>
            <a:ext cx="2000250" cy="857250"/>
          </a:xfrm>
          <a:prstGeom prst="rect">
            <a:avLst/>
          </a:prstGeom>
          <a:noFill/>
          <a:ln w="0">
            <a:noFill/>
          </a:ln>
        </p:spPr>
        <p:txBody>
          <a:bodyPr wrap="square" lIns="38100" tIns="38100" rIns="38100" bIns="38100" anchor="ctr">
            <a:normAutofit/>
          </a:bodyPr>
          <a:lstStyle/>
          <a:p>
            <a:pPr algn="ctr">
              <a:defRPr sz="1350" b="0" i="0">
                <a:solidFill>
                  <a:srgbClr val="4D545B"/>
                </a:solidFill>
                <a:latin typeface="Arial"/>
                <a:ea typeface="Arial"/>
                <a:cs typeface="Arial"/>
              </a:defRPr>
            </a:pPr>
            <a:r>
              <a:rPr sz="1350" b="0" i="0">
                <a:solidFill>
                  <a:srgbClr val="4D545B"/>
                </a:solidFill>
                <a:latin typeface="Arial"/>
                <a:ea typeface="Arial"/>
                <a:cs typeface="Arial"/>
              </a:rPr>
              <a:t>Enforcement can produce closure, asset loss and layoffs.</a:t>
            </a:r>
          </a:p>
        </p:txBody>
      </p:sp>
      <p:cxnSp>
        <p:nvCxnSpPr>
          <p:cNvPr id="38" name="Straight Arrow Connector 37"/>
          <p:cNvCxnSpPr>
            <a:stCxn id="5" idx="3"/>
            <a:endCxn id="8" idx="1"/>
          </p:cNvCxnSpPr>
          <p:nvPr/>
        </p:nvCxnSpPr>
        <p:spPr>
          <a:xfrm>
            <a:off x="2857500" y="3057525"/>
            <a:ext cx="523875" cy="0"/>
          </a:xfrm>
          <a:prstGeom prst="straightConnector1">
            <a:avLst/>
          </a:prstGeom>
          <a:ln w="19050">
            <a:solidFill>
              <a:srgbClr val="7F858B"/>
            </a:solidFill>
            <a:prstDash val="solid"/>
            <a:tailEnd type="triangle" w="sm" len="sm"/>
          </a:ln>
        </p:spPr>
      </p:cxnSp>
      <p:cxnSp>
        <p:nvCxnSpPr>
          <p:cNvPr id="39" name="Straight Arrow Connector 38"/>
          <p:cNvCxnSpPr>
            <a:stCxn id="8" idx="3"/>
            <a:endCxn id="11" idx="1"/>
          </p:cNvCxnSpPr>
          <p:nvPr/>
        </p:nvCxnSpPr>
        <p:spPr>
          <a:xfrm>
            <a:off x="5572125" y="3057525"/>
            <a:ext cx="523875" cy="0"/>
          </a:xfrm>
          <a:prstGeom prst="straightConnector1">
            <a:avLst/>
          </a:prstGeom>
          <a:ln w="19050">
            <a:solidFill>
              <a:srgbClr val="7F858B"/>
            </a:solidFill>
            <a:prstDash val="solid"/>
            <a:tailEnd type="triangle" w="sm" len="sm"/>
          </a:ln>
        </p:spPr>
      </p:cxnSp>
      <p:cxnSp>
        <p:nvCxnSpPr>
          <p:cNvPr id="40" name="Straight Arrow Connector 39"/>
          <p:cNvCxnSpPr>
            <a:stCxn id="11" idx="3"/>
            <a:endCxn id="14" idx="1"/>
          </p:cNvCxnSpPr>
          <p:nvPr/>
        </p:nvCxnSpPr>
        <p:spPr>
          <a:xfrm>
            <a:off x="8286750" y="3057525"/>
            <a:ext cx="523875" cy="0"/>
          </a:xfrm>
          <a:prstGeom prst="straightConnector1">
            <a:avLst/>
          </a:prstGeom>
          <a:ln w="19050">
            <a:solidFill>
              <a:srgbClr val="7F858B"/>
            </a:solidFill>
            <a:prstDash val="solid"/>
            <a:tailEnd type="triangle" w="sm" len="sm"/>
          </a:ln>
        </p:spPr>
      </p:cxnSp>
      <p:sp>
        <p:nvSpPr>
          <p:cNvPr id="20" name="Rectangle 19">
            <a:extLst>
              <a:ext uri="{FF2B5EF4-FFF2-40B4-BE49-F238E27FC236}">
                <a16:creationId xmlns:a16="http://schemas.microsoft.com/office/drawing/2014/main" id="{19C66EE8-6E51-4D1D-87C7-52342BD3338D}"/>
              </a:ext>
            </a:extLst>
          </p:cNvPr>
          <p:cNvSpPr>
            <a:spLocks noGrp="1"/>
          </p:cNvSpPr>
          <p:nvPr/>
        </p:nvSpPr>
        <p:spPr>
          <a:xfrm>
            <a:off x="1428750" y="4762500"/>
            <a:ext cx="9334500" cy="619125"/>
          </a:xfrm>
          <a:prstGeom prst="rect">
            <a:avLst/>
          </a:prstGeom>
          <a:noFill/>
          <a:ln w="0">
            <a:noFill/>
          </a:ln>
        </p:spPr>
        <p:txBody>
          <a:bodyPr wrap="square" lIns="38100" tIns="38100" rIns="38100" bIns="38100" anchor="ctr">
            <a:normAutofit fontScale="95000"/>
          </a:bodyPr>
          <a:lstStyle/>
          <a:p>
            <a:pPr algn="ctr">
              <a:defRPr sz="1875" b="1" i="0">
                <a:solidFill>
                  <a:srgbClr val="24256F"/>
                </a:solidFill>
                <a:latin typeface="Arial"/>
                <a:ea typeface="Arial"/>
                <a:cs typeface="Arial"/>
              </a:defRPr>
            </a:pPr>
            <a:r>
              <a:rPr sz="1875" b="1" i="0">
                <a:solidFill>
                  <a:srgbClr val="24256F"/>
                </a:solidFill>
                <a:latin typeface="Arial"/>
                <a:ea typeface="Arial"/>
                <a:cs typeface="Arial"/>
              </a:rPr>
              <a:t>At system level, debt-heavy growth increases leverage and can amplify an economic downturn.</a:t>
            </a:r>
          </a:p>
        </p:txBody>
      </p:sp>
      <p:sp>
        <p:nvSpPr>
          <p:cNvPr id="21" name="Rectangle 20">
            <a:extLst>
              <a:ext uri="{FF2B5EF4-FFF2-40B4-BE49-F238E27FC236}">
                <a16:creationId xmlns:a16="http://schemas.microsoft.com/office/drawing/2014/main" id="{D98BF7F4-2C7D-4AEF-A2C7-BDD5CF69CF5E}"/>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898010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AE7812C-6B9B-41FF-8C65-FD5DBCA1AC09}"/>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0691BE55-0004-48A2-B54C-57BB243EFC36}"/>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550" b="1" i="0">
                <a:solidFill>
                  <a:srgbClr val="24256F"/>
                </a:solidFill>
                <a:latin typeface="Arial"/>
                <a:ea typeface="Arial"/>
                <a:cs typeface="Arial"/>
              </a:defRPr>
            </a:pPr>
            <a:r>
              <a:rPr sz="2550" b="1" i="0">
                <a:solidFill>
                  <a:srgbClr val="24256F"/>
                </a:solidFill>
                <a:latin typeface="Arial"/>
                <a:ea typeface="Arial"/>
                <a:cs typeface="Arial"/>
              </a:rPr>
              <a:t>Equity crowdfunding should become the second pillar</a:t>
            </a:r>
          </a:p>
        </p:txBody>
      </p:sp>
      <p:sp>
        <p:nvSpPr>
          <p:cNvPr id="3" name="Rectangle 2">
            <a:extLst>
              <a:ext uri="{FF2B5EF4-FFF2-40B4-BE49-F238E27FC236}">
                <a16:creationId xmlns:a16="http://schemas.microsoft.com/office/drawing/2014/main" id="{589BFDA0-DCE0-4894-9F72-4B1FE2981678}"/>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42551964-70B6-41FF-97CF-4448178F78DD}"/>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08</a:t>
            </a:r>
            <a:endParaRPr sz="900" b="1" i="0">
              <a:solidFill>
                <a:srgbClr val="7F858B"/>
              </a:solidFill>
              <a:latin typeface="Arial"/>
              <a:ea typeface="Arial"/>
              <a:cs typeface="Arial"/>
            </a:endParaRPr>
          </a:p>
        </p:txBody>
      </p:sp>
      <p:sp>
        <p:nvSpPr>
          <p:cNvPr id="5" name="Rectangle: Rounded Corners 4">
            <a:extLst>
              <a:ext uri="{FF2B5EF4-FFF2-40B4-BE49-F238E27FC236}">
                <a16:creationId xmlns:a16="http://schemas.microsoft.com/office/drawing/2014/main" id="{6D3DF355-8A70-41EE-A9FD-C9442E60A12C}"/>
              </a:ext>
            </a:extLst>
          </p:cNvPr>
          <p:cNvSpPr>
            <a:spLocks noGrp="1"/>
          </p:cNvSpPr>
          <p:nvPr/>
        </p:nvSpPr>
        <p:spPr>
          <a:xfrm>
            <a:off x="666750" y="1524000"/>
            <a:ext cx="4953000" cy="3429000"/>
          </a:xfrm>
          <a:prstGeom prst="roundRect">
            <a:avLst>
              <a:gd name="adj" fmla="val 3333"/>
            </a:avLst>
          </a:prstGeom>
          <a:solidFill>
            <a:srgbClr val="F3F4F5"/>
          </a:solidFill>
          <a:ln w="9525">
            <a:solidFill>
              <a:srgbClr val="D7D9DC"/>
            </a:solidFill>
          </a:ln>
        </p:spPr>
        <p:txBody>
          <a:bodyPr/>
          <a:lstStyle/>
          <a:p>
            <a:endParaRPr lang="en-GB"/>
          </a:p>
        </p:txBody>
      </p:sp>
      <p:sp>
        <p:nvSpPr>
          <p:cNvPr id="6" name="Rectangle: Rounded Corners 5">
            <a:extLst>
              <a:ext uri="{FF2B5EF4-FFF2-40B4-BE49-F238E27FC236}">
                <a16:creationId xmlns:a16="http://schemas.microsoft.com/office/drawing/2014/main" id="{C0300D28-BC92-4526-A8DC-A4689FB96085}"/>
              </a:ext>
            </a:extLst>
          </p:cNvPr>
          <p:cNvSpPr>
            <a:spLocks noGrp="1"/>
          </p:cNvSpPr>
          <p:nvPr/>
        </p:nvSpPr>
        <p:spPr>
          <a:xfrm>
            <a:off x="6572250" y="1524000"/>
            <a:ext cx="4953000" cy="3429000"/>
          </a:xfrm>
          <a:prstGeom prst="roundRect">
            <a:avLst>
              <a:gd name="adj" fmla="val 3333"/>
            </a:avLst>
          </a:prstGeom>
          <a:solidFill>
            <a:srgbClr val="EEF0F8"/>
          </a:solidFill>
          <a:ln w="9525">
            <a:solidFill>
              <a:srgbClr val="24256F"/>
            </a:solidFill>
          </a:ln>
        </p:spPr>
        <p:txBody>
          <a:bodyPr/>
          <a:lstStyle/>
          <a:p>
            <a:endParaRPr lang="en-GB"/>
          </a:p>
        </p:txBody>
      </p:sp>
      <p:sp>
        <p:nvSpPr>
          <p:cNvPr id="7" name="Rectangle 6">
            <a:extLst>
              <a:ext uri="{FF2B5EF4-FFF2-40B4-BE49-F238E27FC236}">
                <a16:creationId xmlns:a16="http://schemas.microsoft.com/office/drawing/2014/main" id="{0333B347-B6DF-485B-BCF4-8E21A2262FE8}"/>
              </a:ext>
            </a:extLst>
          </p:cNvPr>
          <p:cNvSpPr>
            <a:spLocks noGrp="1"/>
          </p:cNvSpPr>
          <p:nvPr/>
        </p:nvSpPr>
        <p:spPr>
          <a:xfrm>
            <a:off x="981075" y="1790700"/>
            <a:ext cx="4286250" cy="266700"/>
          </a:xfrm>
          <a:prstGeom prst="rect">
            <a:avLst/>
          </a:prstGeom>
          <a:noFill/>
          <a:ln w="0">
            <a:noFill/>
          </a:ln>
        </p:spPr>
        <p:txBody>
          <a:bodyPr wrap="square" lIns="38100" tIns="38100" rIns="38100" bIns="38100" anchor="t">
            <a:normAutofit/>
          </a:bodyPr>
          <a:lstStyle/>
          <a:p>
            <a:pPr algn="ctr">
              <a:defRPr sz="975" b="1" i="0">
                <a:solidFill>
                  <a:srgbClr val="4D545B"/>
                </a:solidFill>
                <a:latin typeface="Arial"/>
                <a:ea typeface="Arial"/>
                <a:cs typeface="Arial"/>
              </a:defRPr>
            </a:pPr>
            <a:r>
              <a:rPr sz="975" b="1" i="0">
                <a:solidFill>
                  <a:srgbClr val="4D545B"/>
                </a:solidFill>
                <a:latin typeface="Arial"/>
                <a:ea typeface="Arial"/>
                <a:cs typeface="Arial"/>
              </a:rPr>
              <a:t>DEBT ASKS</a:t>
            </a:r>
          </a:p>
        </p:txBody>
      </p:sp>
      <p:sp>
        <p:nvSpPr>
          <p:cNvPr id="8" name="Rectangle 7">
            <a:extLst>
              <a:ext uri="{FF2B5EF4-FFF2-40B4-BE49-F238E27FC236}">
                <a16:creationId xmlns:a16="http://schemas.microsoft.com/office/drawing/2014/main" id="{9644C74F-6715-4913-879D-6B9EF302A423}"/>
              </a:ext>
            </a:extLst>
          </p:cNvPr>
          <p:cNvSpPr>
            <a:spLocks noGrp="1"/>
          </p:cNvSpPr>
          <p:nvPr/>
        </p:nvSpPr>
        <p:spPr>
          <a:xfrm>
            <a:off x="1066800" y="2247900"/>
            <a:ext cx="4095750" cy="952500"/>
          </a:xfrm>
          <a:prstGeom prst="rect">
            <a:avLst/>
          </a:prstGeom>
          <a:noFill/>
          <a:ln w="0">
            <a:noFill/>
          </a:ln>
        </p:spPr>
        <p:txBody>
          <a:bodyPr wrap="square" lIns="38100" tIns="38100" rIns="38100" bIns="38100" anchor="ctr">
            <a:normAutofit/>
          </a:bodyPr>
          <a:lstStyle/>
          <a:p>
            <a:pPr algn="ctr">
              <a:defRPr sz="2325" b="1" i="0">
                <a:solidFill>
                  <a:srgbClr val="4D545B"/>
                </a:solidFill>
                <a:latin typeface="Arial"/>
                <a:ea typeface="Arial"/>
                <a:cs typeface="Arial"/>
              </a:defRPr>
            </a:pPr>
            <a:r>
              <a:rPr sz="2325" b="1" i="0">
                <a:solidFill>
                  <a:srgbClr val="4D545B"/>
                </a:solidFill>
                <a:latin typeface="Arial"/>
                <a:ea typeface="Arial"/>
                <a:cs typeface="Arial"/>
              </a:rPr>
              <a:t>Can the enterprise</a:t>
            </a:r>
          </a:p>
          <a:p>
            <a:pPr algn="ctr">
              <a:defRPr sz="2325" b="1" i="0">
                <a:solidFill>
                  <a:srgbClr val="4D545B"/>
                </a:solidFill>
                <a:latin typeface="Arial"/>
                <a:ea typeface="Arial"/>
                <a:cs typeface="Arial"/>
              </a:defRPr>
            </a:pPr>
            <a:r>
              <a:rPr sz="2325" b="1" i="0">
                <a:solidFill>
                  <a:srgbClr val="4D545B"/>
                </a:solidFill>
                <a:latin typeface="Arial"/>
                <a:ea typeface="Arial"/>
                <a:cs typeface="Arial"/>
              </a:rPr>
              <a:t>repay on schedule?</a:t>
            </a:r>
          </a:p>
        </p:txBody>
      </p:sp>
      <p:sp>
        <p:nvSpPr>
          <p:cNvPr id="9" name="Rectangle 8">
            <a:extLst>
              <a:ext uri="{FF2B5EF4-FFF2-40B4-BE49-F238E27FC236}">
                <a16:creationId xmlns:a16="http://schemas.microsoft.com/office/drawing/2014/main" id="{A435B53A-C2B9-4204-BBB4-2C01003A375A}"/>
              </a:ext>
            </a:extLst>
          </p:cNvPr>
          <p:cNvSpPr>
            <a:spLocks noGrp="1"/>
          </p:cNvSpPr>
          <p:nvPr/>
        </p:nvSpPr>
        <p:spPr>
          <a:xfrm>
            <a:off x="1257300" y="3524250"/>
            <a:ext cx="3714750" cy="1000125"/>
          </a:xfrm>
          <a:prstGeom prst="rect">
            <a:avLst/>
          </a:prstGeom>
          <a:noFill/>
          <a:ln w="0">
            <a:noFill/>
          </a:ln>
        </p:spPr>
        <p:txBody>
          <a:bodyPr wrap="square" lIns="38100" tIns="38100" rIns="38100" bIns="38100" anchor="t">
            <a:normAutofit/>
          </a:bodyPr>
          <a:lstStyle/>
          <a:p>
            <a:pPr algn="ctr">
              <a:lnSpc>
                <a:spcPct val="115000"/>
              </a:lnSpc>
              <a:buNone/>
              <a:defRPr sz="1500" b="0" i="0">
                <a:solidFill>
                  <a:srgbClr val="4D545B"/>
                </a:solidFill>
                <a:latin typeface="Arial"/>
                <a:ea typeface="Arial"/>
                <a:cs typeface="Arial"/>
              </a:defRPr>
            </a:pPr>
            <a:r>
              <a:rPr sz="1500" b="0" i="0">
                <a:solidFill>
                  <a:srgbClr val="4D545B"/>
                </a:solidFill>
                <a:latin typeface="Arial"/>
                <a:ea typeface="Arial"/>
                <a:cs typeface="Arial"/>
              </a:rPr>
              <a:t>Creditworthiness</a:t>
            </a:r>
          </a:p>
          <a:p>
            <a:pPr algn="ctr">
              <a:lnSpc>
                <a:spcPct val="115000"/>
              </a:lnSpc>
              <a:buNone/>
              <a:defRPr sz="1500" b="0" i="0">
                <a:solidFill>
                  <a:srgbClr val="4D545B"/>
                </a:solidFill>
                <a:latin typeface="Arial"/>
                <a:ea typeface="Arial"/>
                <a:cs typeface="Arial"/>
              </a:defRPr>
            </a:pPr>
            <a:r>
              <a:rPr sz="1500" b="0" i="0">
                <a:solidFill>
                  <a:srgbClr val="4D545B"/>
                </a:solidFill>
                <a:latin typeface="Arial"/>
                <a:ea typeface="Arial"/>
                <a:cs typeface="Arial"/>
              </a:rPr>
              <a:t>Collateral</a:t>
            </a:r>
          </a:p>
          <a:p>
            <a:pPr algn="ctr">
              <a:lnSpc>
                <a:spcPct val="115000"/>
              </a:lnSpc>
              <a:buNone/>
              <a:defRPr sz="1500" b="0" i="0">
                <a:solidFill>
                  <a:srgbClr val="4D545B"/>
                </a:solidFill>
                <a:latin typeface="Arial"/>
                <a:ea typeface="Arial"/>
                <a:cs typeface="Arial"/>
              </a:defRPr>
            </a:pPr>
            <a:r>
              <a:rPr sz="1500" b="0" i="0">
                <a:solidFill>
                  <a:srgbClr val="4D545B"/>
                </a:solidFill>
                <a:latin typeface="Arial"/>
                <a:ea typeface="Arial"/>
                <a:cs typeface="Arial"/>
              </a:rPr>
              <a:t>Repayment capacity</a:t>
            </a:r>
          </a:p>
        </p:txBody>
      </p:sp>
      <p:sp>
        <p:nvSpPr>
          <p:cNvPr id="10" name="Rectangle 9">
            <a:extLst>
              <a:ext uri="{FF2B5EF4-FFF2-40B4-BE49-F238E27FC236}">
                <a16:creationId xmlns:a16="http://schemas.microsoft.com/office/drawing/2014/main" id="{80E5CCD8-461C-409E-87CE-E176BBE16396}"/>
              </a:ext>
            </a:extLst>
          </p:cNvPr>
          <p:cNvSpPr>
            <a:spLocks noGrp="1"/>
          </p:cNvSpPr>
          <p:nvPr/>
        </p:nvSpPr>
        <p:spPr>
          <a:xfrm>
            <a:off x="6877050" y="1790700"/>
            <a:ext cx="4286250" cy="266700"/>
          </a:xfrm>
          <a:prstGeom prst="rect">
            <a:avLst/>
          </a:prstGeom>
          <a:noFill/>
          <a:ln w="0">
            <a:noFill/>
          </a:ln>
        </p:spPr>
        <p:txBody>
          <a:bodyPr wrap="square" lIns="38100" tIns="38100" rIns="38100" bIns="38100" anchor="t">
            <a:normAutofit/>
          </a:bodyPr>
          <a:lstStyle/>
          <a:p>
            <a:pPr algn="ctr">
              <a:defRPr sz="975" b="1" i="0">
                <a:solidFill>
                  <a:srgbClr val="C66A2B"/>
                </a:solidFill>
                <a:latin typeface="Arial"/>
                <a:ea typeface="Arial"/>
                <a:cs typeface="Arial"/>
              </a:defRPr>
            </a:pPr>
            <a:r>
              <a:rPr sz="975" b="1" i="0">
                <a:solidFill>
                  <a:srgbClr val="C66A2B"/>
                </a:solidFill>
                <a:latin typeface="Arial"/>
                <a:ea typeface="Arial"/>
                <a:cs typeface="Arial"/>
              </a:rPr>
              <a:t>EQUITY ASKS</a:t>
            </a:r>
          </a:p>
        </p:txBody>
      </p:sp>
      <p:sp>
        <p:nvSpPr>
          <p:cNvPr id="11" name="Rectangle 10">
            <a:extLst>
              <a:ext uri="{FF2B5EF4-FFF2-40B4-BE49-F238E27FC236}">
                <a16:creationId xmlns:a16="http://schemas.microsoft.com/office/drawing/2014/main" id="{63D3EDE3-DC04-482B-AF63-DB94C408410A}"/>
              </a:ext>
            </a:extLst>
          </p:cNvPr>
          <p:cNvSpPr>
            <a:spLocks noGrp="1"/>
          </p:cNvSpPr>
          <p:nvPr/>
        </p:nvSpPr>
        <p:spPr>
          <a:xfrm>
            <a:off x="6943725" y="2247900"/>
            <a:ext cx="4191000" cy="952500"/>
          </a:xfrm>
          <a:prstGeom prst="rect">
            <a:avLst/>
          </a:prstGeom>
          <a:noFill/>
          <a:ln w="0">
            <a:noFill/>
          </a:ln>
        </p:spPr>
        <p:txBody>
          <a:bodyPr wrap="square" lIns="38100" tIns="38100" rIns="38100" bIns="38100" anchor="ctr">
            <a:normAutofit/>
          </a:bodyPr>
          <a:lstStyle/>
          <a:p>
            <a:pPr algn="ctr">
              <a:defRPr sz="2325" b="1" i="0">
                <a:solidFill>
                  <a:srgbClr val="24256F"/>
                </a:solidFill>
                <a:latin typeface="Arial"/>
                <a:ea typeface="Arial"/>
                <a:cs typeface="Arial"/>
              </a:defRPr>
            </a:pPr>
            <a:r>
              <a:rPr sz="2325" b="1" i="0">
                <a:solidFill>
                  <a:srgbClr val="24256F"/>
                </a:solidFill>
                <a:latin typeface="Arial"/>
                <a:ea typeface="Arial"/>
                <a:cs typeface="Arial"/>
              </a:rPr>
              <a:t>Can the enterprise</a:t>
            </a:r>
          </a:p>
          <a:p>
            <a:pPr algn="ctr">
              <a:defRPr sz="2325" b="1" i="0">
                <a:solidFill>
                  <a:srgbClr val="24256F"/>
                </a:solidFill>
                <a:latin typeface="Arial"/>
                <a:ea typeface="Arial"/>
                <a:cs typeface="Arial"/>
              </a:defRPr>
            </a:pPr>
            <a:r>
              <a:rPr sz="2325" b="1" i="0">
                <a:solidFill>
                  <a:srgbClr val="24256F"/>
                </a:solidFill>
                <a:latin typeface="Arial"/>
                <a:ea typeface="Arial"/>
                <a:cs typeface="Arial"/>
              </a:rPr>
              <a:t>create sustainable value?</a:t>
            </a:r>
          </a:p>
        </p:txBody>
      </p:sp>
      <p:sp>
        <p:nvSpPr>
          <p:cNvPr id="12" name="Rectangle 11">
            <a:extLst>
              <a:ext uri="{FF2B5EF4-FFF2-40B4-BE49-F238E27FC236}">
                <a16:creationId xmlns:a16="http://schemas.microsoft.com/office/drawing/2014/main" id="{062C517B-1597-4D4D-B1ED-6DE269E9C5AF}"/>
              </a:ext>
            </a:extLst>
          </p:cNvPr>
          <p:cNvSpPr>
            <a:spLocks noGrp="1"/>
          </p:cNvSpPr>
          <p:nvPr/>
        </p:nvSpPr>
        <p:spPr>
          <a:xfrm>
            <a:off x="7134225" y="3524250"/>
            <a:ext cx="3810000" cy="1000125"/>
          </a:xfrm>
          <a:prstGeom prst="rect">
            <a:avLst/>
          </a:prstGeom>
          <a:noFill/>
          <a:ln w="0">
            <a:noFill/>
          </a:ln>
        </p:spPr>
        <p:txBody>
          <a:bodyPr wrap="square" lIns="38100" tIns="38100" rIns="38100" bIns="38100" anchor="t">
            <a:normAutofit/>
          </a:bodyPr>
          <a:lstStyle/>
          <a:p>
            <a:pPr algn="ctr">
              <a:lnSpc>
                <a:spcPct val="115000"/>
              </a:lnSpc>
              <a:buNone/>
              <a:defRPr sz="1500" b="0" i="0">
                <a:solidFill>
                  <a:srgbClr val="24256F"/>
                </a:solidFill>
                <a:latin typeface="Arial"/>
                <a:ea typeface="Arial"/>
                <a:cs typeface="Arial"/>
              </a:defRPr>
            </a:pPr>
            <a:r>
              <a:rPr sz="1500" b="0" i="0">
                <a:solidFill>
                  <a:srgbClr val="24256F"/>
                </a:solidFill>
                <a:latin typeface="Arial"/>
                <a:ea typeface="Arial"/>
                <a:cs typeface="Arial"/>
              </a:rPr>
              <a:t>Business feasibility</a:t>
            </a:r>
          </a:p>
          <a:p>
            <a:pPr algn="ctr">
              <a:lnSpc>
                <a:spcPct val="115000"/>
              </a:lnSpc>
              <a:buNone/>
              <a:defRPr sz="1500" b="0" i="0">
                <a:solidFill>
                  <a:srgbClr val="24256F"/>
                </a:solidFill>
                <a:latin typeface="Arial"/>
                <a:ea typeface="Arial"/>
                <a:cs typeface="Arial"/>
              </a:defRPr>
            </a:pPr>
            <a:r>
              <a:rPr sz="1500" b="0" i="0">
                <a:solidFill>
                  <a:srgbClr val="24256F"/>
                </a:solidFill>
                <a:latin typeface="Arial"/>
                <a:ea typeface="Arial"/>
                <a:cs typeface="Arial"/>
              </a:rPr>
              <a:t>Management quality</a:t>
            </a:r>
          </a:p>
          <a:p>
            <a:pPr algn="ctr">
              <a:lnSpc>
                <a:spcPct val="115000"/>
              </a:lnSpc>
              <a:buNone/>
              <a:defRPr sz="1500" b="0" i="0">
                <a:solidFill>
                  <a:srgbClr val="24256F"/>
                </a:solidFill>
                <a:latin typeface="Arial"/>
                <a:ea typeface="Arial"/>
                <a:cs typeface="Arial"/>
              </a:defRPr>
            </a:pPr>
            <a:r>
              <a:rPr sz="1500" b="0" i="0">
                <a:solidFill>
                  <a:srgbClr val="24256F"/>
                </a:solidFill>
                <a:latin typeface="Arial"/>
                <a:ea typeface="Arial"/>
                <a:cs typeface="Arial"/>
              </a:rPr>
              <a:t>Productive potential</a:t>
            </a:r>
          </a:p>
        </p:txBody>
      </p:sp>
      <p:sp>
        <p:nvSpPr>
          <p:cNvPr id="13" name="Rectangle: Rounded Corners 12">
            <a:extLst>
              <a:ext uri="{FF2B5EF4-FFF2-40B4-BE49-F238E27FC236}">
                <a16:creationId xmlns:a16="http://schemas.microsoft.com/office/drawing/2014/main" id="{637BD4DF-FA7B-4745-8BDD-8959A0272CA0}"/>
              </a:ext>
            </a:extLst>
          </p:cNvPr>
          <p:cNvSpPr>
            <a:spLocks noGrp="1"/>
          </p:cNvSpPr>
          <p:nvPr/>
        </p:nvSpPr>
        <p:spPr>
          <a:xfrm>
            <a:off x="1428750" y="5372100"/>
            <a:ext cx="9334500" cy="590550"/>
          </a:xfrm>
          <a:prstGeom prst="roundRect">
            <a:avLst>
              <a:gd name="adj" fmla="val 12903"/>
            </a:avLst>
          </a:prstGeom>
          <a:solidFill>
            <a:srgbClr val="24256F"/>
          </a:solidFill>
          <a:ln w="0">
            <a:noFill/>
          </a:ln>
        </p:spPr>
        <p:txBody>
          <a:bodyPr wrap="square" lIns="38100" tIns="38100" rIns="38100" bIns="38100" anchor="ctr">
            <a:normAutofit fontScale="89337"/>
          </a:bodyPr>
          <a:lstStyle/>
          <a:p>
            <a:pPr algn="ctr">
              <a:defRPr sz="1725" b="1" i="0">
                <a:solidFill>
                  <a:srgbClr val="FFFFFF"/>
                </a:solidFill>
                <a:latin typeface="Arial"/>
                <a:ea typeface="Arial"/>
                <a:cs typeface="Arial"/>
              </a:defRPr>
            </a:pPr>
            <a:r>
              <a:rPr sz="1725" b="1" i="0">
                <a:solidFill>
                  <a:srgbClr val="FFFFFF"/>
                </a:solidFill>
                <a:latin typeface="Arial"/>
                <a:ea typeface="Arial"/>
                <a:cs typeface="Arial"/>
              </a:rPr>
              <a:t>Equity moves the assessment from repayment capacity alone towards the economic merit of the enterprise.</a:t>
            </a:r>
          </a:p>
        </p:txBody>
      </p:sp>
      <p:sp>
        <p:nvSpPr>
          <p:cNvPr id="14" name="Rectangle 13">
            <a:extLst>
              <a:ext uri="{FF2B5EF4-FFF2-40B4-BE49-F238E27FC236}">
                <a16:creationId xmlns:a16="http://schemas.microsoft.com/office/drawing/2014/main" id="{BE433B2F-BC7D-490E-9E69-BDC306342693}"/>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183251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BAD9B67-19DC-4CAA-AEA5-2F36229AD32C}"/>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9A4AA926-8CA8-4B10-8A00-6E8A4E6FDCFD}"/>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250" b="1" i="0">
                <a:solidFill>
                  <a:srgbClr val="24256F"/>
                </a:solidFill>
                <a:latin typeface="Arial"/>
                <a:ea typeface="Arial"/>
                <a:cs typeface="Arial"/>
              </a:defRPr>
            </a:pPr>
            <a:r>
              <a:rPr sz="2250" b="1" i="0">
                <a:solidFill>
                  <a:srgbClr val="24256F"/>
                </a:solidFill>
                <a:latin typeface="Arial"/>
                <a:ea typeface="Arial"/>
                <a:cs typeface="Arial"/>
              </a:rPr>
              <a:t>Equity changes the relationship with the SME</a:t>
            </a:r>
          </a:p>
        </p:txBody>
      </p:sp>
      <p:sp>
        <p:nvSpPr>
          <p:cNvPr id="3" name="Rectangle 2">
            <a:extLst>
              <a:ext uri="{FF2B5EF4-FFF2-40B4-BE49-F238E27FC236}">
                <a16:creationId xmlns:a16="http://schemas.microsoft.com/office/drawing/2014/main" id="{CF900C69-71E4-4764-93D1-96BC1E4302DE}"/>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AC926E40-B860-4DBA-AAD4-696FA6197F87}"/>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09</a:t>
            </a:r>
            <a:endParaRPr sz="900" b="1" i="0">
              <a:solidFill>
                <a:srgbClr val="7F858B"/>
              </a:solidFill>
              <a:latin typeface="Arial"/>
              <a:ea typeface="Arial"/>
              <a:cs typeface="Arial"/>
            </a:endParaRPr>
          </a:p>
        </p:txBody>
      </p:sp>
      <p:sp>
        <p:nvSpPr>
          <p:cNvPr id="5" name="Rectangle 4">
            <a:extLst>
              <a:ext uri="{FF2B5EF4-FFF2-40B4-BE49-F238E27FC236}">
                <a16:creationId xmlns:a16="http://schemas.microsoft.com/office/drawing/2014/main" id="{E8FD3419-AE38-48C5-BDE8-965AAC144F34}"/>
              </a:ext>
            </a:extLst>
          </p:cNvPr>
          <p:cNvSpPr>
            <a:spLocks noGrp="1"/>
          </p:cNvSpPr>
          <p:nvPr/>
        </p:nvSpPr>
        <p:spPr>
          <a:xfrm>
            <a:off x="685800" y="1409700"/>
            <a:ext cx="523875" cy="495300"/>
          </a:xfrm>
          <a:prstGeom prst="rect">
            <a:avLst/>
          </a:prstGeom>
          <a:noFill/>
          <a:ln w="0">
            <a:noFill/>
          </a:ln>
        </p:spPr>
        <p:txBody>
          <a:bodyPr wrap="square" lIns="38100" tIns="38100" rIns="38100" bIns="38100" anchor="ctr">
            <a:normAutofit/>
          </a:bodyPr>
          <a:lstStyle/>
          <a:p>
            <a:pPr algn="ctr">
              <a:defRPr sz="1350" b="1" i="0">
                <a:solidFill>
                  <a:srgbClr val="C66A2B"/>
                </a:solidFill>
                <a:latin typeface="Arial"/>
                <a:ea typeface="Arial"/>
                <a:cs typeface="Arial"/>
              </a:defRPr>
            </a:pPr>
            <a:r>
              <a:rPr sz="1350" b="1" i="0">
                <a:solidFill>
                  <a:srgbClr val="C66A2B"/>
                </a:solidFill>
                <a:latin typeface="Arial"/>
                <a:ea typeface="Arial"/>
                <a:cs typeface="Arial"/>
              </a:rPr>
              <a:t>01</a:t>
            </a:r>
          </a:p>
        </p:txBody>
      </p:sp>
      <p:sp>
        <p:nvSpPr>
          <p:cNvPr id="6" name="Rectangle 5">
            <a:extLst>
              <a:ext uri="{FF2B5EF4-FFF2-40B4-BE49-F238E27FC236}">
                <a16:creationId xmlns:a16="http://schemas.microsoft.com/office/drawing/2014/main" id="{2B89021D-762F-4810-9A47-96495A922708}"/>
              </a:ext>
            </a:extLst>
          </p:cNvPr>
          <p:cNvSpPr>
            <a:spLocks noGrp="1"/>
          </p:cNvSpPr>
          <p:nvPr/>
        </p:nvSpPr>
        <p:spPr>
          <a:xfrm>
            <a:off x="1381125" y="1409700"/>
            <a:ext cx="2619375" cy="495300"/>
          </a:xfrm>
          <a:prstGeom prst="rect">
            <a:avLst/>
          </a:prstGeom>
          <a:noFill/>
          <a:ln w="0">
            <a:noFill/>
          </a:ln>
        </p:spPr>
        <p:txBody>
          <a:bodyPr wrap="square" lIns="38100" tIns="38100" rIns="38100" bIns="38100" anchor="ctr">
            <a:normAutofit/>
          </a:bodyPr>
          <a:lstStyle/>
          <a:p>
            <a:pPr algn="l">
              <a:defRPr sz="1725" b="1" i="0">
                <a:solidFill>
                  <a:srgbClr val="24256F"/>
                </a:solidFill>
                <a:latin typeface="Arial"/>
                <a:ea typeface="Arial"/>
                <a:cs typeface="Arial"/>
              </a:defRPr>
            </a:pPr>
            <a:r>
              <a:rPr sz="1725" b="1" i="0">
                <a:solidFill>
                  <a:srgbClr val="24256F"/>
                </a:solidFill>
                <a:latin typeface="Arial"/>
                <a:ea typeface="Arial"/>
                <a:cs typeface="Arial"/>
              </a:rPr>
              <a:t>Patient capital</a:t>
            </a:r>
          </a:p>
        </p:txBody>
      </p:sp>
      <p:sp>
        <p:nvSpPr>
          <p:cNvPr id="7" name="Rectangle 6">
            <a:extLst>
              <a:ext uri="{FF2B5EF4-FFF2-40B4-BE49-F238E27FC236}">
                <a16:creationId xmlns:a16="http://schemas.microsoft.com/office/drawing/2014/main" id="{F47EBB6E-266C-49A4-B892-C151DD1A0864}"/>
              </a:ext>
            </a:extLst>
          </p:cNvPr>
          <p:cNvSpPr>
            <a:spLocks noGrp="1"/>
          </p:cNvSpPr>
          <p:nvPr/>
        </p:nvSpPr>
        <p:spPr>
          <a:xfrm>
            <a:off x="4238625" y="1409700"/>
            <a:ext cx="6858000" cy="495300"/>
          </a:xfrm>
          <a:prstGeom prst="rect">
            <a:avLst/>
          </a:prstGeom>
          <a:noFill/>
          <a:ln w="0">
            <a:noFill/>
          </a:ln>
        </p:spPr>
        <p:txBody>
          <a:bodyPr wrap="square" lIns="38100" tIns="38100" rIns="38100" bIns="38100" anchor="ctr">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No fixed repayment obligation during a temporary decline in revenue.</a:t>
            </a:r>
          </a:p>
        </p:txBody>
      </p:sp>
      <p:sp>
        <p:nvSpPr>
          <p:cNvPr id="8" name="Rectangle 7">
            <a:extLst>
              <a:ext uri="{FF2B5EF4-FFF2-40B4-BE49-F238E27FC236}">
                <a16:creationId xmlns:a16="http://schemas.microsoft.com/office/drawing/2014/main" id="{C461FA49-ED20-4319-BF3D-EA701F96CE0C}"/>
              </a:ext>
            </a:extLst>
          </p:cNvPr>
          <p:cNvSpPr>
            <a:spLocks noGrp="1"/>
          </p:cNvSpPr>
          <p:nvPr/>
        </p:nvSpPr>
        <p:spPr>
          <a:xfrm>
            <a:off x="1381125" y="2009775"/>
            <a:ext cx="9715500" cy="9525"/>
          </a:xfrm>
          <a:prstGeom prst="rect">
            <a:avLst/>
          </a:prstGeom>
          <a:solidFill>
            <a:srgbClr val="D7D9DC"/>
          </a:solidFill>
          <a:ln w="0">
            <a:noFill/>
          </a:ln>
        </p:spPr>
        <p:txBody>
          <a:bodyPr/>
          <a:lstStyle/>
          <a:p>
            <a:endParaRPr lang="en-GB"/>
          </a:p>
        </p:txBody>
      </p:sp>
      <p:sp>
        <p:nvSpPr>
          <p:cNvPr id="9" name="Rectangle 8">
            <a:extLst>
              <a:ext uri="{FF2B5EF4-FFF2-40B4-BE49-F238E27FC236}">
                <a16:creationId xmlns:a16="http://schemas.microsoft.com/office/drawing/2014/main" id="{E2C7EE12-E769-4B80-8B7B-EEF48000ED80}"/>
              </a:ext>
            </a:extLst>
          </p:cNvPr>
          <p:cNvSpPr>
            <a:spLocks noGrp="1"/>
          </p:cNvSpPr>
          <p:nvPr/>
        </p:nvSpPr>
        <p:spPr>
          <a:xfrm>
            <a:off x="685800" y="2238375"/>
            <a:ext cx="523875" cy="495300"/>
          </a:xfrm>
          <a:prstGeom prst="rect">
            <a:avLst/>
          </a:prstGeom>
          <a:noFill/>
          <a:ln w="0">
            <a:noFill/>
          </a:ln>
        </p:spPr>
        <p:txBody>
          <a:bodyPr wrap="square" lIns="38100" tIns="38100" rIns="38100" bIns="38100" anchor="ctr">
            <a:normAutofit/>
          </a:bodyPr>
          <a:lstStyle/>
          <a:p>
            <a:pPr algn="ctr">
              <a:defRPr sz="1350" b="1" i="0">
                <a:solidFill>
                  <a:srgbClr val="C66A2B"/>
                </a:solidFill>
                <a:latin typeface="Arial"/>
                <a:ea typeface="Arial"/>
                <a:cs typeface="Arial"/>
              </a:defRPr>
            </a:pPr>
            <a:r>
              <a:rPr sz="1350" b="1" i="0">
                <a:solidFill>
                  <a:srgbClr val="C66A2B"/>
                </a:solidFill>
                <a:latin typeface="Arial"/>
                <a:ea typeface="Arial"/>
                <a:cs typeface="Arial"/>
              </a:rPr>
              <a:t>02</a:t>
            </a:r>
          </a:p>
        </p:txBody>
      </p:sp>
      <p:sp>
        <p:nvSpPr>
          <p:cNvPr id="10" name="Rectangle 9">
            <a:extLst>
              <a:ext uri="{FF2B5EF4-FFF2-40B4-BE49-F238E27FC236}">
                <a16:creationId xmlns:a16="http://schemas.microsoft.com/office/drawing/2014/main" id="{276F70D6-86E9-4793-9AB2-82D40D6CE8BF}"/>
              </a:ext>
            </a:extLst>
          </p:cNvPr>
          <p:cNvSpPr>
            <a:spLocks noGrp="1"/>
          </p:cNvSpPr>
          <p:nvPr/>
        </p:nvSpPr>
        <p:spPr>
          <a:xfrm>
            <a:off x="1381125" y="2238375"/>
            <a:ext cx="2619375" cy="495300"/>
          </a:xfrm>
          <a:prstGeom prst="rect">
            <a:avLst/>
          </a:prstGeom>
          <a:noFill/>
          <a:ln w="0">
            <a:noFill/>
          </a:ln>
        </p:spPr>
        <p:txBody>
          <a:bodyPr wrap="square" lIns="38100" tIns="38100" rIns="38100" bIns="38100" anchor="ctr">
            <a:normAutofit/>
          </a:bodyPr>
          <a:lstStyle/>
          <a:p>
            <a:pPr algn="l">
              <a:defRPr sz="1725" b="1" i="0">
                <a:solidFill>
                  <a:srgbClr val="24256F"/>
                </a:solidFill>
                <a:latin typeface="Arial"/>
                <a:ea typeface="Arial"/>
                <a:cs typeface="Arial"/>
              </a:defRPr>
            </a:pPr>
            <a:r>
              <a:rPr sz="1725" b="1" i="0">
                <a:solidFill>
                  <a:srgbClr val="24256F"/>
                </a:solidFill>
                <a:latin typeface="Arial"/>
                <a:ea typeface="Arial"/>
                <a:cs typeface="Arial"/>
              </a:rPr>
              <a:t>Active governance</a:t>
            </a:r>
          </a:p>
        </p:txBody>
      </p:sp>
      <p:sp>
        <p:nvSpPr>
          <p:cNvPr id="11" name="Rectangle 10">
            <a:extLst>
              <a:ext uri="{FF2B5EF4-FFF2-40B4-BE49-F238E27FC236}">
                <a16:creationId xmlns:a16="http://schemas.microsoft.com/office/drawing/2014/main" id="{63A84003-B6B2-4E2B-9978-19BC28ED01A7}"/>
              </a:ext>
            </a:extLst>
          </p:cNvPr>
          <p:cNvSpPr>
            <a:spLocks noGrp="1"/>
          </p:cNvSpPr>
          <p:nvPr/>
        </p:nvSpPr>
        <p:spPr>
          <a:xfrm>
            <a:off x="4238625" y="2238375"/>
            <a:ext cx="6858000" cy="495300"/>
          </a:xfrm>
          <a:prstGeom prst="rect">
            <a:avLst/>
          </a:prstGeom>
          <a:noFill/>
          <a:ln w="0">
            <a:noFill/>
          </a:ln>
        </p:spPr>
        <p:txBody>
          <a:bodyPr wrap="square" lIns="38100" tIns="38100" rIns="38100" bIns="38100" anchor="ctr">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A lead investor, nominee or platform representative can monitor performance.</a:t>
            </a:r>
          </a:p>
        </p:txBody>
      </p:sp>
      <p:sp>
        <p:nvSpPr>
          <p:cNvPr id="12" name="Rectangle 11">
            <a:extLst>
              <a:ext uri="{FF2B5EF4-FFF2-40B4-BE49-F238E27FC236}">
                <a16:creationId xmlns:a16="http://schemas.microsoft.com/office/drawing/2014/main" id="{A41B5B32-5D6A-4433-9A0C-1A7D9A478961}"/>
              </a:ext>
            </a:extLst>
          </p:cNvPr>
          <p:cNvSpPr>
            <a:spLocks noGrp="1"/>
          </p:cNvSpPr>
          <p:nvPr/>
        </p:nvSpPr>
        <p:spPr>
          <a:xfrm>
            <a:off x="1381125" y="2838450"/>
            <a:ext cx="9715500" cy="9525"/>
          </a:xfrm>
          <a:prstGeom prst="rect">
            <a:avLst/>
          </a:prstGeom>
          <a:solidFill>
            <a:srgbClr val="D7D9DC"/>
          </a:solidFill>
          <a:ln w="0">
            <a:noFill/>
          </a:ln>
        </p:spPr>
        <p:txBody>
          <a:bodyPr/>
          <a:lstStyle/>
          <a:p>
            <a:endParaRPr lang="en-GB"/>
          </a:p>
        </p:txBody>
      </p:sp>
      <p:sp>
        <p:nvSpPr>
          <p:cNvPr id="13" name="Rectangle 12">
            <a:extLst>
              <a:ext uri="{FF2B5EF4-FFF2-40B4-BE49-F238E27FC236}">
                <a16:creationId xmlns:a16="http://schemas.microsoft.com/office/drawing/2014/main" id="{6B30D702-2457-44F5-93E6-CC113DCA16B9}"/>
              </a:ext>
            </a:extLst>
          </p:cNvPr>
          <p:cNvSpPr>
            <a:spLocks noGrp="1"/>
          </p:cNvSpPr>
          <p:nvPr/>
        </p:nvSpPr>
        <p:spPr>
          <a:xfrm>
            <a:off x="685800" y="3067050"/>
            <a:ext cx="523875" cy="495300"/>
          </a:xfrm>
          <a:prstGeom prst="rect">
            <a:avLst/>
          </a:prstGeom>
          <a:noFill/>
          <a:ln w="0">
            <a:noFill/>
          </a:ln>
        </p:spPr>
        <p:txBody>
          <a:bodyPr wrap="square" lIns="38100" tIns="38100" rIns="38100" bIns="38100" anchor="ctr">
            <a:normAutofit/>
          </a:bodyPr>
          <a:lstStyle/>
          <a:p>
            <a:pPr algn="ctr">
              <a:defRPr sz="1350" b="1" i="0">
                <a:solidFill>
                  <a:srgbClr val="C66A2B"/>
                </a:solidFill>
                <a:latin typeface="Arial"/>
                <a:ea typeface="Arial"/>
                <a:cs typeface="Arial"/>
              </a:defRPr>
            </a:pPr>
            <a:r>
              <a:rPr sz="1350" b="1" i="0">
                <a:solidFill>
                  <a:srgbClr val="C66A2B"/>
                </a:solidFill>
                <a:latin typeface="Arial"/>
                <a:ea typeface="Arial"/>
                <a:cs typeface="Arial"/>
              </a:rPr>
              <a:t>03</a:t>
            </a:r>
          </a:p>
        </p:txBody>
      </p:sp>
      <p:sp>
        <p:nvSpPr>
          <p:cNvPr id="14" name="Rectangle 13">
            <a:extLst>
              <a:ext uri="{FF2B5EF4-FFF2-40B4-BE49-F238E27FC236}">
                <a16:creationId xmlns:a16="http://schemas.microsoft.com/office/drawing/2014/main" id="{1FBB27F1-A936-4912-B41D-2C1B76339865}"/>
              </a:ext>
            </a:extLst>
          </p:cNvPr>
          <p:cNvSpPr>
            <a:spLocks noGrp="1"/>
          </p:cNvSpPr>
          <p:nvPr/>
        </p:nvSpPr>
        <p:spPr>
          <a:xfrm>
            <a:off x="1381125" y="3067050"/>
            <a:ext cx="2619375" cy="495300"/>
          </a:xfrm>
          <a:prstGeom prst="rect">
            <a:avLst/>
          </a:prstGeom>
          <a:noFill/>
          <a:ln w="0">
            <a:noFill/>
          </a:ln>
        </p:spPr>
        <p:txBody>
          <a:bodyPr wrap="square" lIns="38100" tIns="38100" rIns="38100" bIns="38100" anchor="ctr">
            <a:normAutofit/>
          </a:bodyPr>
          <a:lstStyle/>
          <a:p>
            <a:pPr algn="l">
              <a:defRPr sz="1725" b="1" i="0">
                <a:solidFill>
                  <a:srgbClr val="24256F"/>
                </a:solidFill>
                <a:latin typeface="Arial"/>
                <a:ea typeface="Arial"/>
                <a:cs typeface="Arial"/>
              </a:defRPr>
            </a:pPr>
            <a:r>
              <a:rPr sz="1725" b="1" i="0">
                <a:solidFill>
                  <a:srgbClr val="24256F"/>
                </a:solidFill>
                <a:latin typeface="Arial"/>
                <a:ea typeface="Arial"/>
                <a:cs typeface="Arial"/>
              </a:rPr>
              <a:t>Better information</a:t>
            </a:r>
          </a:p>
        </p:txBody>
      </p:sp>
      <p:sp>
        <p:nvSpPr>
          <p:cNvPr id="15" name="Rectangle 14">
            <a:extLst>
              <a:ext uri="{FF2B5EF4-FFF2-40B4-BE49-F238E27FC236}">
                <a16:creationId xmlns:a16="http://schemas.microsoft.com/office/drawing/2014/main" id="{051865D8-E3B5-4F09-BA39-90045BABDC0F}"/>
              </a:ext>
            </a:extLst>
          </p:cNvPr>
          <p:cNvSpPr>
            <a:spLocks noGrp="1"/>
          </p:cNvSpPr>
          <p:nvPr/>
        </p:nvSpPr>
        <p:spPr>
          <a:xfrm>
            <a:off x="4238625" y="3067050"/>
            <a:ext cx="6858000" cy="495300"/>
          </a:xfrm>
          <a:prstGeom prst="rect">
            <a:avLst/>
          </a:prstGeom>
          <a:noFill/>
          <a:ln w="0">
            <a:noFill/>
          </a:ln>
        </p:spPr>
        <p:txBody>
          <a:bodyPr wrap="square" lIns="38100" tIns="38100" rIns="38100" bIns="38100" anchor="ctr">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Reporting and governance rights provide continuing operating information.</a:t>
            </a:r>
          </a:p>
        </p:txBody>
      </p:sp>
      <p:sp>
        <p:nvSpPr>
          <p:cNvPr id="16" name="Rectangle 15">
            <a:extLst>
              <a:ext uri="{FF2B5EF4-FFF2-40B4-BE49-F238E27FC236}">
                <a16:creationId xmlns:a16="http://schemas.microsoft.com/office/drawing/2014/main" id="{8EE3E8C6-0B55-46D2-B538-07B277EF0789}"/>
              </a:ext>
            </a:extLst>
          </p:cNvPr>
          <p:cNvSpPr>
            <a:spLocks noGrp="1"/>
          </p:cNvSpPr>
          <p:nvPr/>
        </p:nvSpPr>
        <p:spPr>
          <a:xfrm>
            <a:off x="1381125" y="3667125"/>
            <a:ext cx="9715500" cy="9525"/>
          </a:xfrm>
          <a:prstGeom prst="rect">
            <a:avLst/>
          </a:prstGeom>
          <a:solidFill>
            <a:srgbClr val="D7D9DC"/>
          </a:solidFill>
          <a:ln w="0">
            <a:noFill/>
          </a:ln>
        </p:spPr>
        <p:txBody>
          <a:bodyPr/>
          <a:lstStyle/>
          <a:p>
            <a:endParaRPr lang="en-GB"/>
          </a:p>
        </p:txBody>
      </p:sp>
      <p:sp>
        <p:nvSpPr>
          <p:cNvPr id="17" name="Rectangle 16">
            <a:extLst>
              <a:ext uri="{FF2B5EF4-FFF2-40B4-BE49-F238E27FC236}">
                <a16:creationId xmlns:a16="http://schemas.microsoft.com/office/drawing/2014/main" id="{30DCFF2E-22CF-49EF-BA21-CAB832F44EEE}"/>
              </a:ext>
            </a:extLst>
          </p:cNvPr>
          <p:cNvSpPr>
            <a:spLocks noGrp="1"/>
          </p:cNvSpPr>
          <p:nvPr/>
        </p:nvSpPr>
        <p:spPr>
          <a:xfrm>
            <a:off x="685800" y="3895725"/>
            <a:ext cx="523875" cy="495300"/>
          </a:xfrm>
          <a:prstGeom prst="rect">
            <a:avLst/>
          </a:prstGeom>
          <a:noFill/>
          <a:ln w="0">
            <a:noFill/>
          </a:ln>
        </p:spPr>
        <p:txBody>
          <a:bodyPr wrap="square" lIns="38100" tIns="38100" rIns="38100" bIns="38100" anchor="ctr">
            <a:normAutofit/>
          </a:bodyPr>
          <a:lstStyle/>
          <a:p>
            <a:pPr algn="ctr">
              <a:defRPr sz="1350" b="1" i="0">
                <a:solidFill>
                  <a:srgbClr val="C66A2B"/>
                </a:solidFill>
                <a:latin typeface="Arial"/>
                <a:ea typeface="Arial"/>
                <a:cs typeface="Arial"/>
              </a:defRPr>
            </a:pPr>
            <a:r>
              <a:rPr sz="1350" b="1" i="0">
                <a:solidFill>
                  <a:srgbClr val="C66A2B"/>
                </a:solidFill>
                <a:latin typeface="Arial"/>
                <a:ea typeface="Arial"/>
                <a:cs typeface="Arial"/>
              </a:rPr>
              <a:t>04</a:t>
            </a:r>
          </a:p>
        </p:txBody>
      </p:sp>
      <p:sp>
        <p:nvSpPr>
          <p:cNvPr id="18" name="Rectangle 17">
            <a:extLst>
              <a:ext uri="{FF2B5EF4-FFF2-40B4-BE49-F238E27FC236}">
                <a16:creationId xmlns:a16="http://schemas.microsoft.com/office/drawing/2014/main" id="{7B9CA8E9-EB30-4D53-9617-B8B94FA8BA8F}"/>
              </a:ext>
            </a:extLst>
          </p:cNvPr>
          <p:cNvSpPr>
            <a:spLocks noGrp="1"/>
          </p:cNvSpPr>
          <p:nvPr/>
        </p:nvSpPr>
        <p:spPr>
          <a:xfrm>
            <a:off x="1381125" y="3895725"/>
            <a:ext cx="2619375" cy="495300"/>
          </a:xfrm>
          <a:prstGeom prst="rect">
            <a:avLst/>
          </a:prstGeom>
          <a:noFill/>
          <a:ln w="0">
            <a:noFill/>
          </a:ln>
        </p:spPr>
        <p:txBody>
          <a:bodyPr wrap="square" lIns="38100" tIns="38100" rIns="38100" bIns="38100" anchor="ctr">
            <a:normAutofit/>
          </a:bodyPr>
          <a:lstStyle/>
          <a:p>
            <a:pPr algn="l">
              <a:defRPr sz="1725" b="1" i="0">
                <a:solidFill>
                  <a:srgbClr val="24256F"/>
                </a:solidFill>
                <a:latin typeface="Arial"/>
                <a:ea typeface="Arial"/>
                <a:cs typeface="Arial"/>
              </a:defRPr>
            </a:pPr>
            <a:r>
              <a:rPr sz="1725" b="1" i="0">
                <a:solidFill>
                  <a:srgbClr val="24256F"/>
                </a:solidFill>
                <a:latin typeface="Arial"/>
                <a:ea typeface="Arial"/>
                <a:cs typeface="Arial"/>
              </a:rPr>
              <a:t>Sector knowledge</a:t>
            </a:r>
          </a:p>
        </p:txBody>
      </p:sp>
      <p:sp>
        <p:nvSpPr>
          <p:cNvPr id="19" name="Rectangle 18">
            <a:extLst>
              <a:ext uri="{FF2B5EF4-FFF2-40B4-BE49-F238E27FC236}">
                <a16:creationId xmlns:a16="http://schemas.microsoft.com/office/drawing/2014/main" id="{B0A057A2-2630-4FFC-879E-5A2D9C315D91}"/>
              </a:ext>
            </a:extLst>
          </p:cNvPr>
          <p:cNvSpPr>
            <a:spLocks noGrp="1"/>
          </p:cNvSpPr>
          <p:nvPr/>
        </p:nvSpPr>
        <p:spPr>
          <a:xfrm>
            <a:off x="4238625" y="3895725"/>
            <a:ext cx="6858000" cy="495300"/>
          </a:xfrm>
          <a:prstGeom prst="rect">
            <a:avLst/>
          </a:prstGeom>
          <a:noFill/>
          <a:ln w="0">
            <a:noFill/>
          </a:ln>
        </p:spPr>
        <p:txBody>
          <a:bodyPr wrap="square" lIns="38100" tIns="38100" rIns="38100" bIns="38100" anchor="ctr">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Platforms accumulate data on business models, costs and demand.</a:t>
            </a:r>
          </a:p>
        </p:txBody>
      </p:sp>
      <p:sp>
        <p:nvSpPr>
          <p:cNvPr id="20" name="Rectangle 19">
            <a:extLst>
              <a:ext uri="{FF2B5EF4-FFF2-40B4-BE49-F238E27FC236}">
                <a16:creationId xmlns:a16="http://schemas.microsoft.com/office/drawing/2014/main" id="{D30B7035-3B62-4955-9E23-3238C6755E9B}"/>
              </a:ext>
            </a:extLst>
          </p:cNvPr>
          <p:cNvSpPr>
            <a:spLocks noGrp="1"/>
          </p:cNvSpPr>
          <p:nvPr/>
        </p:nvSpPr>
        <p:spPr>
          <a:xfrm>
            <a:off x="1381125" y="4495800"/>
            <a:ext cx="9715500" cy="9525"/>
          </a:xfrm>
          <a:prstGeom prst="rect">
            <a:avLst/>
          </a:prstGeom>
          <a:solidFill>
            <a:srgbClr val="D7D9DC"/>
          </a:solidFill>
          <a:ln w="0">
            <a:noFill/>
          </a:ln>
        </p:spPr>
        <p:txBody>
          <a:bodyPr/>
          <a:lstStyle/>
          <a:p>
            <a:endParaRPr lang="en-GB"/>
          </a:p>
        </p:txBody>
      </p:sp>
      <p:sp>
        <p:nvSpPr>
          <p:cNvPr id="21" name="Rectangle 20">
            <a:extLst>
              <a:ext uri="{FF2B5EF4-FFF2-40B4-BE49-F238E27FC236}">
                <a16:creationId xmlns:a16="http://schemas.microsoft.com/office/drawing/2014/main" id="{F489B2E6-5221-4B6A-9586-96F65B5447A1}"/>
              </a:ext>
            </a:extLst>
          </p:cNvPr>
          <p:cNvSpPr>
            <a:spLocks noGrp="1"/>
          </p:cNvSpPr>
          <p:nvPr/>
        </p:nvSpPr>
        <p:spPr>
          <a:xfrm>
            <a:off x="685800" y="4724400"/>
            <a:ext cx="523875" cy="495300"/>
          </a:xfrm>
          <a:prstGeom prst="rect">
            <a:avLst/>
          </a:prstGeom>
          <a:noFill/>
          <a:ln w="0">
            <a:noFill/>
          </a:ln>
        </p:spPr>
        <p:txBody>
          <a:bodyPr wrap="square" lIns="38100" tIns="38100" rIns="38100" bIns="38100" anchor="ctr">
            <a:normAutofit/>
          </a:bodyPr>
          <a:lstStyle/>
          <a:p>
            <a:pPr algn="ctr">
              <a:defRPr sz="1350" b="1" i="0">
                <a:solidFill>
                  <a:srgbClr val="C66A2B"/>
                </a:solidFill>
                <a:latin typeface="Arial"/>
                <a:ea typeface="Arial"/>
                <a:cs typeface="Arial"/>
              </a:defRPr>
            </a:pPr>
            <a:r>
              <a:rPr sz="1350" b="1" i="0">
                <a:solidFill>
                  <a:srgbClr val="C66A2B"/>
                </a:solidFill>
                <a:latin typeface="Arial"/>
                <a:ea typeface="Arial"/>
                <a:cs typeface="Arial"/>
              </a:rPr>
              <a:t>05</a:t>
            </a:r>
          </a:p>
        </p:txBody>
      </p:sp>
      <p:sp>
        <p:nvSpPr>
          <p:cNvPr id="22" name="Rectangle 21">
            <a:extLst>
              <a:ext uri="{FF2B5EF4-FFF2-40B4-BE49-F238E27FC236}">
                <a16:creationId xmlns:a16="http://schemas.microsoft.com/office/drawing/2014/main" id="{5B98E89D-7821-4DA8-8187-E34D310B1411}"/>
              </a:ext>
            </a:extLst>
          </p:cNvPr>
          <p:cNvSpPr>
            <a:spLocks noGrp="1"/>
          </p:cNvSpPr>
          <p:nvPr/>
        </p:nvSpPr>
        <p:spPr>
          <a:xfrm>
            <a:off x="1381125" y="4724400"/>
            <a:ext cx="2619375" cy="495300"/>
          </a:xfrm>
          <a:prstGeom prst="rect">
            <a:avLst/>
          </a:prstGeom>
          <a:noFill/>
          <a:ln w="0">
            <a:noFill/>
          </a:ln>
        </p:spPr>
        <p:txBody>
          <a:bodyPr wrap="square" lIns="38100" tIns="38100" rIns="38100" bIns="38100" anchor="ctr">
            <a:normAutofit/>
          </a:bodyPr>
          <a:lstStyle/>
          <a:p>
            <a:pPr algn="l">
              <a:defRPr sz="1725" b="1" i="0">
                <a:solidFill>
                  <a:srgbClr val="24256F"/>
                </a:solidFill>
                <a:latin typeface="Arial"/>
                <a:ea typeface="Arial"/>
                <a:cs typeface="Arial"/>
              </a:defRPr>
            </a:pPr>
            <a:r>
              <a:rPr sz="1725" b="1" i="0">
                <a:solidFill>
                  <a:srgbClr val="24256F"/>
                </a:solidFill>
                <a:latin typeface="Arial"/>
                <a:ea typeface="Arial"/>
                <a:cs typeface="Arial"/>
              </a:rPr>
              <a:t>Management support</a:t>
            </a:r>
          </a:p>
        </p:txBody>
      </p:sp>
      <p:sp>
        <p:nvSpPr>
          <p:cNvPr id="23" name="Rectangle 22">
            <a:extLst>
              <a:ext uri="{FF2B5EF4-FFF2-40B4-BE49-F238E27FC236}">
                <a16:creationId xmlns:a16="http://schemas.microsoft.com/office/drawing/2014/main" id="{FB5DC8E5-2BD5-4F81-83AA-61E98CFB4DF0}"/>
              </a:ext>
            </a:extLst>
          </p:cNvPr>
          <p:cNvSpPr>
            <a:spLocks noGrp="1"/>
          </p:cNvSpPr>
          <p:nvPr/>
        </p:nvSpPr>
        <p:spPr>
          <a:xfrm>
            <a:off x="4238625" y="4724400"/>
            <a:ext cx="6858000" cy="495300"/>
          </a:xfrm>
          <a:prstGeom prst="rect">
            <a:avLst/>
          </a:prstGeom>
          <a:noFill/>
          <a:ln w="0">
            <a:noFill/>
          </a:ln>
        </p:spPr>
        <p:txBody>
          <a:bodyPr wrap="square" lIns="38100" tIns="38100" rIns="38100" bIns="38100" anchor="ctr">
            <a:normAutofit/>
          </a:bodyPr>
          <a:lstStyle/>
          <a:p>
            <a:pPr algn="l">
              <a:defRPr sz="1425" b="0" i="0">
                <a:solidFill>
                  <a:srgbClr val="4D545B"/>
                </a:solidFill>
                <a:latin typeface="Arial"/>
                <a:ea typeface="Arial"/>
                <a:cs typeface="Arial"/>
              </a:defRPr>
            </a:pPr>
            <a:r>
              <a:rPr sz="1425" b="0" i="0">
                <a:solidFill>
                  <a:srgbClr val="4D545B"/>
                </a:solidFill>
                <a:latin typeface="Arial"/>
                <a:ea typeface="Arial"/>
                <a:cs typeface="Arial"/>
              </a:rPr>
              <a:t>Entrepreneurs gain access to investor expertise and networks.</a:t>
            </a:r>
          </a:p>
        </p:txBody>
      </p:sp>
      <p:sp>
        <p:nvSpPr>
          <p:cNvPr id="24" name="Rectangle: Rounded Corners 23">
            <a:extLst>
              <a:ext uri="{FF2B5EF4-FFF2-40B4-BE49-F238E27FC236}">
                <a16:creationId xmlns:a16="http://schemas.microsoft.com/office/drawing/2014/main" id="{CD97CF5A-6D10-45B7-948C-DEB877DAC9A9}"/>
              </a:ext>
            </a:extLst>
          </p:cNvPr>
          <p:cNvSpPr>
            <a:spLocks noGrp="1"/>
          </p:cNvSpPr>
          <p:nvPr/>
        </p:nvSpPr>
        <p:spPr>
          <a:xfrm>
            <a:off x="1381125" y="5629275"/>
            <a:ext cx="9715500" cy="419100"/>
          </a:xfrm>
          <a:prstGeom prst="roundRect">
            <a:avLst>
              <a:gd name="adj" fmla="val 18182"/>
            </a:avLst>
          </a:prstGeom>
          <a:solidFill>
            <a:srgbClr val="F3E5D9"/>
          </a:solidFill>
          <a:ln w="0">
            <a:noFill/>
          </a:ln>
        </p:spPr>
        <p:txBody>
          <a:bodyPr wrap="square" lIns="152400" tIns="57150" rIns="152400" bIns="57150" anchor="ctr">
            <a:normAutofit fontScale="99517"/>
          </a:bodyPr>
          <a:lstStyle/>
          <a:p>
            <a:pPr algn="l">
              <a:defRPr sz="1500" b="1" i="0">
                <a:solidFill>
                  <a:srgbClr val="24256F"/>
                </a:solidFill>
                <a:latin typeface="Arial"/>
                <a:ea typeface="Arial"/>
                <a:cs typeface="Arial"/>
              </a:defRPr>
            </a:pPr>
            <a:r>
              <a:rPr sz="1500" b="1" i="0">
                <a:solidFill>
                  <a:srgbClr val="24256F"/>
                </a:solidFill>
                <a:latin typeface="Arial"/>
                <a:ea typeface="Arial"/>
                <a:cs typeface="Arial"/>
              </a:rPr>
              <a:t>Practical governance aggregates retail investors through a nominee, lead investor or platform structure.</a:t>
            </a:r>
          </a:p>
        </p:txBody>
      </p:sp>
      <p:sp>
        <p:nvSpPr>
          <p:cNvPr id="25" name="Rectangle 24">
            <a:extLst>
              <a:ext uri="{FF2B5EF4-FFF2-40B4-BE49-F238E27FC236}">
                <a16:creationId xmlns:a16="http://schemas.microsoft.com/office/drawing/2014/main" id="{365CA2AE-149B-45FC-95D8-E0E5CA058E08}"/>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1193672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EEE54786-7F20-40CC-AACB-E3EEED5E665C}"/>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F10B75E1-5F9D-4A1F-8386-F853DD218CFB}"/>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550" b="1" i="0">
                <a:solidFill>
                  <a:srgbClr val="24256F"/>
                </a:solidFill>
                <a:latin typeface="Arial"/>
                <a:ea typeface="Arial"/>
                <a:cs typeface="Arial"/>
              </a:defRPr>
            </a:pPr>
            <a:r>
              <a:rPr sz="2550" b="1" i="0">
                <a:solidFill>
                  <a:srgbClr val="24256F"/>
                </a:solidFill>
                <a:latin typeface="Arial"/>
                <a:ea typeface="Arial"/>
                <a:cs typeface="Arial"/>
              </a:rPr>
              <a:t>Equity crowdfunding cannot be managed as disguised debt</a:t>
            </a:r>
          </a:p>
        </p:txBody>
      </p:sp>
      <p:sp>
        <p:nvSpPr>
          <p:cNvPr id="3" name="Rectangle 2">
            <a:extLst>
              <a:ext uri="{FF2B5EF4-FFF2-40B4-BE49-F238E27FC236}">
                <a16:creationId xmlns:a16="http://schemas.microsoft.com/office/drawing/2014/main" id="{7C96D6DE-7006-4A69-9EB5-E177203BBD94}"/>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B51FDDF7-BF46-4502-B5E0-B2609B2CC6F0}"/>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10</a:t>
            </a:r>
            <a:endParaRPr sz="900" b="1" i="0">
              <a:solidFill>
                <a:srgbClr val="7F858B"/>
              </a:solidFill>
              <a:latin typeface="Arial"/>
              <a:ea typeface="Arial"/>
              <a:cs typeface="Arial"/>
            </a:endParaRPr>
          </a:p>
        </p:txBody>
      </p:sp>
      <p:sp>
        <p:nvSpPr>
          <p:cNvPr id="5" name="Rectangle 4">
            <a:extLst>
              <a:ext uri="{FF2B5EF4-FFF2-40B4-BE49-F238E27FC236}">
                <a16:creationId xmlns:a16="http://schemas.microsoft.com/office/drawing/2014/main" id="{AF167FF0-30B2-48DB-8C2F-9EE309222AAC}"/>
              </a:ext>
            </a:extLst>
          </p:cNvPr>
          <p:cNvSpPr>
            <a:spLocks noGrp="1"/>
          </p:cNvSpPr>
          <p:nvPr/>
        </p:nvSpPr>
        <p:spPr>
          <a:xfrm>
            <a:off x="723900" y="1524000"/>
            <a:ext cx="4762500" cy="381000"/>
          </a:xfrm>
          <a:prstGeom prst="rect">
            <a:avLst/>
          </a:prstGeom>
          <a:noFill/>
          <a:ln w="0">
            <a:noFill/>
          </a:ln>
        </p:spPr>
        <p:txBody>
          <a:bodyPr wrap="square" lIns="38100" tIns="38100" rIns="38100" bIns="38100" anchor="t">
            <a:normAutofit/>
          </a:bodyPr>
          <a:lstStyle/>
          <a:p>
            <a:pPr algn="l">
              <a:defRPr sz="1125" b="1" i="0">
                <a:solidFill>
                  <a:srgbClr val="34745C"/>
                </a:solidFill>
                <a:latin typeface="Arial"/>
                <a:ea typeface="Arial"/>
                <a:cs typeface="Arial"/>
              </a:defRPr>
            </a:pPr>
            <a:r>
              <a:rPr sz="1125" b="1" i="0">
                <a:solidFill>
                  <a:srgbClr val="34745C"/>
                </a:solidFill>
                <a:latin typeface="Arial"/>
                <a:ea typeface="Arial"/>
                <a:cs typeface="Arial"/>
              </a:rPr>
              <a:t>GENUINE EQUITY</a:t>
            </a:r>
          </a:p>
        </p:txBody>
      </p:sp>
      <p:sp>
        <p:nvSpPr>
          <p:cNvPr id="6" name="Rectangle 5">
            <a:extLst>
              <a:ext uri="{FF2B5EF4-FFF2-40B4-BE49-F238E27FC236}">
                <a16:creationId xmlns:a16="http://schemas.microsoft.com/office/drawing/2014/main" id="{8FA17ECF-5030-4786-A4A5-30EA5701B6C8}"/>
              </a:ext>
            </a:extLst>
          </p:cNvPr>
          <p:cNvSpPr>
            <a:spLocks noGrp="1"/>
          </p:cNvSpPr>
          <p:nvPr/>
        </p:nvSpPr>
        <p:spPr>
          <a:xfrm>
            <a:off x="6705600" y="1524000"/>
            <a:ext cx="4762500" cy="381000"/>
          </a:xfrm>
          <a:prstGeom prst="rect">
            <a:avLst/>
          </a:prstGeom>
          <a:noFill/>
          <a:ln w="0">
            <a:noFill/>
          </a:ln>
        </p:spPr>
        <p:txBody>
          <a:bodyPr wrap="square" lIns="38100" tIns="38100" rIns="38100" bIns="38100" anchor="t">
            <a:normAutofit/>
          </a:bodyPr>
          <a:lstStyle/>
          <a:p>
            <a:pPr algn="l">
              <a:defRPr sz="1125" b="1" i="0">
                <a:solidFill>
                  <a:srgbClr val="A8443C"/>
                </a:solidFill>
                <a:latin typeface="Arial"/>
                <a:ea typeface="Arial"/>
                <a:cs typeface="Arial"/>
              </a:defRPr>
            </a:pPr>
            <a:r>
              <a:rPr sz="1125" b="1" i="0">
                <a:solidFill>
                  <a:srgbClr val="A8443C"/>
                </a:solidFill>
                <a:latin typeface="Arial"/>
                <a:ea typeface="Arial"/>
                <a:cs typeface="Arial"/>
              </a:rPr>
              <a:t>DEBT MENTALITY</a:t>
            </a:r>
          </a:p>
        </p:txBody>
      </p:sp>
      <p:sp>
        <p:nvSpPr>
          <p:cNvPr id="7" name="Rectangle 6">
            <a:extLst>
              <a:ext uri="{FF2B5EF4-FFF2-40B4-BE49-F238E27FC236}">
                <a16:creationId xmlns:a16="http://schemas.microsoft.com/office/drawing/2014/main" id="{3F4BD897-8961-4A5C-B81C-C26FC9A46A54}"/>
              </a:ext>
            </a:extLst>
          </p:cNvPr>
          <p:cNvSpPr>
            <a:spLocks noGrp="1"/>
          </p:cNvSpPr>
          <p:nvPr/>
        </p:nvSpPr>
        <p:spPr>
          <a:xfrm>
            <a:off x="742950" y="2152650"/>
            <a:ext cx="76200" cy="342900"/>
          </a:xfrm>
          <a:prstGeom prst="rect">
            <a:avLst/>
          </a:prstGeom>
          <a:solidFill>
            <a:srgbClr val="34745C"/>
          </a:solidFill>
          <a:ln w="0">
            <a:noFill/>
          </a:ln>
        </p:spPr>
        <p:txBody>
          <a:bodyPr/>
          <a:lstStyle/>
          <a:p>
            <a:endParaRPr lang="en-GB"/>
          </a:p>
        </p:txBody>
      </p:sp>
      <p:sp>
        <p:nvSpPr>
          <p:cNvPr id="8" name="Rectangle 7">
            <a:extLst>
              <a:ext uri="{FF2B5EF4-FFF2-40B4-BE49-F238E27FC236}">
                <a16:creationId xmlns:a16="http://schemas.microsoft.com/office/drawing/2014/main" id="{E0E9B69B-D2AA-44D9-8A30-2BD765AF8E28}"/>
              </a:ext>
            </a:extLst>
          </p:cNvPr>
          <p:cNvSpPr>
            <a:spLocks noGrp="1"/>
          </p:cNvSpPr>
          <p:nvPr/>
        </p:nvSpPr>
        <p:spPr>
          <a:xfrm>
            <a:off x="971550" y="2085975"/>
            <a:ext cx="4619625" cy="495300"/>
          </a:xfrm>
          <a:prstGeom prst="rect">
            <a:avLst/>
          </a:prstGeom>
          <a:noFill/>
          <a:ln w="0">
            <a:noFill/>
          </a:ln>
        </p:spPr>
        <p:txBody>
          <a:bodyPr wrap="square" lIns="38100" tIns="38100" rIns="38100" bIns="38100" anchor="ctr">
            <a:normAutofit/>
          </a:bodyPr>
          <a:lstStyle/>
          <a:p>
            <a:pPr algn="l">
              <a:defRPr sz="1500" b="0" i="0">
                <a:solidFill>
                  <a:srgbClr val="20242A"/>
                </a:solidFill>
                <a:latin typeface="Arial"/>
                <a:ea typeface="Arial"/>
                <a:cs typeface="Arial"/>
              </a:defRPr>
            </a:pPr>
            <a:r>
              <a:rPr sz="1500" b="0" i="0">
                <a:solidFill>
                  <a:srgbClr val="20242A"/>
                </a:solidFill>
                <a:latin typeface="Arial"/>
                <a:ea typeface="Arial"/>
                <a:cs typeface="Arial"/>
              </a:rPr>
              <a:t>Return depends on performance</a:t>
            </a:r>
          </a:p>
        </p:txBody>
      </p:sp>
      <p:sp>
        <p:nvSpPr>
          <p:cNvPr id="9" name="Rectangle 8">
            <a:extLst>
              <a:ext uri="{FF2B5EF4-FFF2-40B4-BE49-F238E27FC236}">
                <a16:creationId xmlns:a16="http://schemas.microsoft.com/office/drawing/2014/main" id="{9B3520F8-63D1-4CEB-A230-CDAD3586C594}"/>
              </a:ext>
            </a:extLst>
          </p:cNvPr>
          <p:cNvSpPr>
            <a:spLocks noGrp="1"/>
          </p:cNvSpPr>
          <p:nvPr/>
        </p:nvSpPr>
        <p:spPr>
          <a:xfrm>
            <a:off x="742950" y="2790825"/>
            <a:ext cx="76200" cy="342900"/>
          </a:xfrm>
          <a:prstGeom prst="rect">
            <a:avLst/>
          </a:prstGeom>
          <a:solidFill>
            <a:srgbClr val="34745C"/>
          </a:solidFill>
          <a:ln w="0">
            <a:noFill/>
          </a:ln>
        </p:spPr>
        <p:txBody>
          <a:bodyPr/>
          <a:lstStyle/>
          <a:p>
            <a:endParaRPr lang="en-GB"/>
          </a:p>
        </p:txBody>
      </p:sp>
      <p:sp>
        <p:nvSpPr>
          <p:cNvPr id="10" name="Rectangle 9">
            <a:extLst>
              <a:ext uri="{FF2B5EF4-FFF2-40B4-BE49-F238E27FC236}">
                <a16:creationId xmlns:a16="http://schemas.microsoft.com/office/drawing/2014/main" id="{BCB6C5CF-3E22-4652-AEBA-2E95DF62E730}"/>
              </a:ext>
            </a:extLst>
          </p:cNvPr>
          <p:cNvSpPr>
            <a:spLocks noGrp="1"/>
          </p:cNvSpPr>
          <p:nvPr/>
        </p:nvSpPr>
        <p:spPr>
          <a:xfrm>
            <a:off x="971550" y="2724150"/>
            <a:ext cx="4619625" cy="495300"/>
          </a:xfrm>
          <a:prstGeom prst="rect">
            <a:avLst/>
          </a:prstGeom>
          <a:noFill/>
          <a:ln w="0">
            <a:noFill/>
          </a:ln>
        </p:spPr>
        <p:txBody>
          <a:bodyPr wrap="square" lIns="38100" tIns="38100" rIns="38100" bIns="38100" anchor="ctr">
            <a:normAutofit/>
          </a:bodyPr>
          <a:lstStyle/>
          <a:p>
            <a:pPr algn="l">
              <a:defRPr sz="1500" b="0" i="0">
                <a:solidFill>
                  <a:srgbClr val="20242A"/>
                </a:solidFill>
                <a:latin typeface="Arial"/>
                <a:ea typeface="Arial"/>
                <a:cs typeface="Arial"/>
              </a:defRPr>
            </a:pPr>
            <a:r>
              <a:rPr sz="1500" b="0" i="0">
                <a:solidFill>
                  <a:srgbClr val="20242A"/>
                </a:solidFill>
                <a:latin typeface="Arial"/>
                <a:ea typeface="Arial"/>
                <a:cs typeface="Arial"/>
              </a:rPr>
              <a:t>Investors share business risk</a:t>
            </a:r>
          </a:p>
        </p:txBody>
      </p:sp>
      <p:sp>
        <p:nvSpPr>
          <p:cNvPr id="11" name="Rectangle 10">
            <a:extLst>
              <a:ext uri="{FF2B5EF4-FFF2-40B4-BE49-F238E27FC236}">
                <a16:creationId xmlns:a16="http://schemas.microsoft.com/office/drawing/2014/main" id="{6AE20D66-8E7F-41D8-B6AD-0904311FC255}"/>
              </a:ext>
            </a:extLst>
          </p:cNvPr>
          <p:cNvSpPr>
            <a:spLocks noGrp="1"/>
          </p:cNvSpPr>
          <p:nvPr/>
        </p:nvSpPr>
        <p:spPr>
          <a:xfrm>
            <a:off x="742950" y="3429000"/>
            <a:ext cx="76200" cy="342900"/>
          </a:xfrm>
          <a:prstGeom prst="rect">
            <a:avLst/>
          </a:prstGeom>
          <a:solidFill>
            <a:srgbClr val="34745C"/>
          </a:solidFill>
          <a:ln w="0">
            <a:noFill/>
          </a:ln>
        </p:spPr>
        <p:txBody>
          <a:bodyPr/>
          <a:lstStyle/>
          <a:p>
            <a:endParaRPr lang="en-GB"/>
          </a:p>
        </p:txBody>
      </p:sp>
      <p:sp>
        <p:nvSpPr>
          <p:cNvPr id="12" name="Rectangle 11">
            <a:extLst>
              <a:ext uri="{FF2B5EF4-FFF2-40B4-BE49-F238E27FC236}">
                <a16:creationId xmlns:a16="http://schemas.microsoft.com/office/drawing/2014/main" id="{8D124C93-6AD7-466C-9BE2-B42E0A9C851B}"/>
              </a:ext>
            </a:extLst>
          </p:cNvPr>
          <p:cNvSpPr>
            <a:spLocks noGrp="1"/>
          </p:cNvSpPr>
          <p:nvPr/>
        </p:nvSpPr>
        <p:spPr>
          <a:xfrm>
            <a:off x="971550" y="3362325"/>
            <a:ext cx="4619625" cy="495300"/>
          </a:xfrm>
          <a:prstGeom prst="rect">
            <a:avLst/>
          </a:prstGeom>
          <a:noFill/>
          <a:ln w="0">
            <a:noFill/>
          </a:ln>
        </p:spPr>
        <p:txBody>
          <a:bodyPr wrap="square" lIns="38100" tIns="38100" rIns="38100" bIns="38100" anchor="ctr">
            <a:normAutofit/>
          </a:bodyPr>
          <a:lstStyle/>
          <a:p>
            <a:pPr algn="l">
              <a:defRPr sz="1500" b="0" i="0">
                <a:solidFill>
                  <a:srgbClr val="20242A"/>
                </a:solidFill>
                <a:latin typeface="Arial"/>
                <a:ea typeface="Arial"/>
                <a:cs typeface="Arial"/>
              </a:defRPr>
            </a:pPr>
            <a:r>
              <a:rPr sz="1500" b="0" i="0">
                <a:solidFill>
                  <a:srgbClr val="20242A"/>
                </a:solidFill>
                <a:latin typeface="Arial"/>
                <a:ea typeface="Arial"/>
                <a:cs typeface="Arial"/>
              </a:rPr>
              <a:t>Valuation reflects enterprise prospects</a:t>
            </a:r>
          </a:p>
        </p:txBody>
      </p:sp>
      <p:sp>
        <p:nvSpPr>
          <p:cNvPr id="13" name="Rectangle 12">
            <a:extLst>
              <a:ext uri="{FF2B5EF4-FFF2-40B4-BE49-F238E27FC236}">
                <a16:creationId xmlns:a16="http://schemas.microsoft.com/office/drawing/2014/main" id="{43226615-A029-4A4F-8083-B1438E2094ED}"/>
              </a:ext>
            </a:extLst>
          </p:cNvPr>
          <p:cNvSpPr>
            <a:spLocks noGrp="1"/>
          </p:cNvSpPr>
          <p:nvPr/>
        </p:nvSpPr>
        <p:spPr>
          <a:xfrm>
            <a:off x="742950" y="4067175"/>
            <a:ext cx="76200" cy="342900"/>
          </a:xfrm>
          <a:prstGeom prst="rect">
            <a:avLst/>
          </a:prstGeom>
          <a:solidFill>
            <a:srgbClr val="34745C"/>
          </a:solidFill>
          <a:ln w="0">
            <a:noFill/>
          </a:ln>
        </p:spPr>
        <p:txBody>
          <a:bodyPr/>
          <a:lstStyle/>
          <a:p>
            <a:endParaRPr lang="en-GB"/>
          </a:p>
        </p:txBody>
      </p:sp>
      <p:sp>
        <p:nvSpPr>
          <p:cNvPr id="14" name="Rectangle 13">
            <a:extLst>
              <a:ext uri="{FF2B5EF4-FFF2-40B4-BE49-F238E27FC236}">
                <a16:creationId xmlns:a16="http://schemas.microsoft.com/office/drawing/2014/main" id="{D9C069AB-09B4-45FF-A01C-7A234961F1B9}"/>
              </a:ext>
            </a:extLst>
          </p:cNvPr>
          <p:cNvSpPr>
            <a:spLocks noGrp="1"/>
          </p:cNvSpPr>
          <p:nvPr/>
        </p:nvSpPr>
        <p:spPr>
          <a:xfrm>
            <a:off x="971550" y="4000500"/>
            <a:ext cx="4619625" cy="495300"/>
          </a:xfrm>
          <a:prstGeom prst="rect">
            <a:avLst/>
          </a:prstGeom>
          <a:noFill/>
          <a:ln w="0">
            <a:noFill/>
          </a:ln>
        </p:spPr>
        <p:txBody>
          <a:bodyPr wrap="square" lIns="38100" tIns="38100" rIns="38100" bIns="38100" anchor="ctr">
            <a:normAutofit/>
          </a:bodyPr>
          <a:lstStyle/>
          <a:p>
            <a:pPr algn="l">
              <a:defRPr sz="1500" b="0" i="0">
                <a:solidFill>
                  <a:srgbClr val="20242A"/>
                </a:solidFill>
                <a:latin typeface="Arial"/>
                <a:ea typeface="Arial"/>
                <a:cs typeface="Arial"/>
              </a:defRPr>
            </a:pPr>
            <a:r>
              <a:rPr sz="1500" b="0" i="0">
                <a:solidFill>
                  <a:srgbClr val="20242A"/>
                </a:solidFill>
                <a:latin typeface="Arial"/>
                <a:ea typeface="Arial"/>
                <a:cs typeface="Arial"/>
              </a:rPr>
              <a:t>Governance substitutes for collateral</a:t>
            </a:r>
          </a:p>
        </p:txBody>
      </p:sp>
      <p:sp>
        <p:nvSpPr>
          <p:cNvPr id="15" name="Rectangle 14">
            <a:extLst>
              <a:ext uri="{FF2B5EF4-FFF2-40B4-BE49-F238E27FC236}">
                <a16:creationId xmlns:a16="http://schemas.microsoft.com/office/drawing/2014/main" id="{6EF7F077-2800-4DF0-AA53-27DE232DCD42}"/>
              </a:ext>
            </a:extLst>
          </p:cNvPr>
          <p:cNvSpPr>
            <a:spLocks noGrp="1"/>
          </p:cNvSpPr>
          <p:nvPr/>
        </p:nvSpPr>
        <p:spPr>
          <a:xfrm>
            <a:off x="742950" y="4705350"/>
            <a:ext cx="76200" cy="342900"/>
          </a:xfrm>
          <a:prstGeom prst="rect">
            <a:avLst/>
          </a:prstGeom>
          <a:solidFill>
            <a:srgbClr val="34745C"/>
          </a:solidFill>
          <a:ln w="0">
            <a:noFill/>
          </a:ln>
        </p:spPr>
        <p:txBody>
          <a:bodyPr/>
          <a:lstStyle/>
          <a:p>
            <a:endParaRPr lang="en-GB"/>
          </a:p>
        </p:txBody>
      </p:sp>
      <p:sp>
        <p:nvSpPr>
          <p:cNvPr id="16" name="Rectangle 15">
            <a:extLst>
              <a:ext uri="{FF2B5EF4-FFF2-40B4-BE49-F238E27FC236}">
                <a16:creationId xmlns:a16="http://schemas.microsoft.com/office/drawing/2014/main" id="{26B3D46D-BF35-44E5-AFD1-965C18340A5A}"/>
              </a:ext>
            </a:extLst>
          </p:cNvPr>
          <p:cNvSpPr>
            <a:spLocks noGrp="1"/>
          </p:cNvSpPr>
          <p:nvPr/>
        </p:nvSpPr>
        <p:spPr>
          <a:xfrm>
            <a:off x="971550" y="4638675"/>
            <a:ext cx="4619625" cy="495300"/>
          </a:xfrm>
          <a:prstGeom prst="rect">
            <a:avLst/>
          </a:prstGeom>
          <a:noFill/>
          <a:ln w="0">
            <a:noFill/>
          </a:ln>
        </p:spPr>
        <p:txBody>
          <a:bodyPr wrap="square" lIns="38100" tIns="38100" rIns="38100" bIns="38100" anchor="ctr">
            <a:normAutofit/>
          </a:bodyPr>
          <a:lstStyle/>
          <a:p>
            <a:pPr algn="l">
              <a:defRPr sz="1500" b="0" i="0">
                <a:solidFill>
                  <a:srgbClr val="20242A"/>
                </a:solidFill>
                <a:latin typeface="Arial"/>
                <a:ea typeface="Arial"/>
                <a:cs typeface="Arial"/>
              </a:defRPr>
            </a:pPr>
            <a:r>
              <a:rPr sz="1500" b="0" i="0">
                <a:solidFill>
                  <a:srgbClr val="20242A"/>
                </a:solidFill>
                <a:latin typeface="Arial"/>
                <a:ea typeface="Arial"/>
                <a:cs typeface="Arial"/>
              </a:rPr>
              <a:t>Success includes value creation and exit</a:t>
            </a:r>
          </a:p>
        </p:txBody>
      </p:sp>
      <p:sp>
        <p:nvSpPr>
          <p:cNvPr id="17" name="Rectangle 16">
            <a:extLst>
              <a:ext uri="{FF2B5EF4-FFF2-40B4-BE49-F238E27FC236}">
                <a16:creationId xmlns:a16="http://schemas.microsoft.com/office/drawing/2014/main" id="{0358AEB0-B2AF-43B1-B893-EEC1CA8B2B05}"/>
              </a:ext>
            </a:extLst>
          </p:cNvPr>
          <p:cNvSpPr>
            <a:spLocks noGrp="1"/>
          </p:cNvSpPr>
          <p:nvPr/>
        </p:nvSpPr>
        <p:spPr>
          <a:xfrm>
            <a:off x="6724650" y="2152650"/>
            <a:ext cx="76200" cy="342900"/>
          </a:xfrm>
          <a:prstGeom prst="rect">
            <a:avLst/>
          </a:prstGeom>
          <a:solidFill>
            <a:srgbClr val="A8443C"/>
          </a:solidFill>
          <a:ln w="0">
            <a:noFill/>
          </a:ln>
        </p:spPr>
        <p:txBody>
          <a:bodyPr/>
          <a:lstStyle/>
          <a:p>
            <a:endParaRPr lang="en-GB"/>
          </a:p>
        </p:txBody>
      </p:sp>
      <p:sp>
        <p:nvSpPr>
          <p:cNvPr id="18" name="Rectangle 17">
            <a:extLst>
              <a:ext uri="{FF2B5EF4-FFF2-40B4-BE49-F238E27FC236}">
                <a16:creationId xmlns:a16="http://schemas.microsoft.com/office/drawing/2014/main" id="{35694C9D-776B-4C4F-963C-D9A6C8E655AE}"/>
              </a:ext>
            </a:extLst>
          </p:cNvPr>
          <p:cNvSpPr>
            <a:spLocks noGrp="1"/>
          </p:cNvSpPr>
          <p:nvPr/>
        </p:nvSpPr>
        <p:spPr>
          <a:xfrm>
            <a:off x="6953250" y="2085975"/>
            <a:ext cx="4524375" cy="495300"/>
          </a:xfrm>
          <a:prstGeom prst="rect">
            <a:avLst/>
          </a:prstGeom>
          <a:noFill/>
          <a:ln w="0">
            <a:noFill/>
          </a:ln>
        </p:spPr>
        <p:txBody>
          <a:bodyPr wrap="square" lIns="38100" tIns="38100" rIns="38100" bIns="38100" anchor="ctr">
            <a:normAutofit/>
          </a:bodyPr>
          <a:lstStyle/>
          <a:p>
            <a:pPr algn="l">
              <a:defRPr sz="1500" b="0" i="0">
                <a:solidFill>
                  <a:srgbClr val="20242A"/>
                </a:solidFill>
                <a:latin typeface="Arial"/>
                <a:ea typeface="Arial"/>
                <a:cs typeface="Arial"/>
              </a:defRPr>
            </a:pPr>
            <a:r>
              <a:rPr sz="1500" b="0" i="0">
                <a:solidFill>
                  <a:srgbClr val="20242A"/>
                </a:solidFill>
                <a:latin typeface="Arial"/>
                <a:ea typeface="Arial"/>
                <a:cs typeface="Arial"/>
              </a:rPr>
              <a:t>Price equals benchmark plus margin</a:t>
            </a:r>
          </a:p>
        </p:txBody>
      </p:sp>
      <p:sp>
        <p:nvSpPr>
          <p:cNvPr id="19" name="Rectangle 18">
            <a:extLst>
              <a:ext uri="{FF2B5EF4-FFF2-40B4-BE49-F238E27FC236}">
                <a16:creationId xmlns:a16="http://schemas.microsoft.com/office/drawing/2014/main" id="{799C434E-383E-418A-A7C1-499199D17139}"/>
              </a:ext>
            </a:extLst>
          </p:cNvPr>
          <p:cNvSpPr>
            <a:spLocks noGrp="1"/>
          </p:cNvSpPr>
          <p:nvPr/>
        </p:nvSpPr>
        <p:spPr>
          <a:xfrm>
            <a:off x="6724650" y="2790825"/>
            <a:ext cx="76200" cy="342900"/>
          </a:xfrm>
          <a:prstGeom prst="rect">
            <a:avLst/>
          </a:prstGeom>
          <a:solidFill>
            <a:srgbClr val="A8443C"/>
          </a:solidFill>
          <a:ln w="0">
            <a:noFill/>
          </a:ln>
        </p:spPr>
        <p:txBody>
          <a:bodyPr/>
          <a:lstStyle/>
          <a:p>
            <a:endParaRPr lang="en-GB"/>
          </a:p>
        </p:txBody>
      </p:sp>
      <p:sp>
        <p:nvSpPr>
          <p:cNvPr id="20" name="Rectangle 19">
            <a:extLst>
              <a:ext uri="{FF2B5EF4-FFF2-40B4-BE49-F238E27FC236}">
                <a16:creationId xmlns:a16="http://schemas.microsoft.com/office/drawing/2014/main" id="{8241B459-ABB0-4D52-AD00-56CD4883A461}"/>
              </a:ext>
            </a:extLst>
          </p:cNvPr>
          <p:cNvSpPr>
            <a:spLocks noGrp="1"/>
          </p:cNvSpPr>
          <p:nvPr/>
        </p:nvSpPr>
        <p:spPr>
          <a:xfrm>
            <a:off x="6953250" y="2724150"/>
            <a:ext cx="4524375" cy="495300"/>
          </a:xfrm>
          <a:prstGeom prst="rect">
            <a:avLst/>
          </a:prstGeom>
          <a:noFill/>
          <a:ln w="0">
            <a:noFill/>
          </a:ln>
        </p:spPr>
        <p:txBody>
          <a:bodyPr wrap="square" lIns="38100" tIns="38100" rIns="38100" bIns="38100" anchor="ctr">
            <a:normAutofit/>
          </a:bodyPr>
          <a:lstStyle/>
          <a:p>
            <a:pPr algn="l">
              <a:defRPr sz="1500" b="0" i="0">
                <a:solidFill>
                  <a:srgbClr val="20242A"/>
                </a:solidFill>
                <a:latin typeface="Arial"/>
                <a:ea typeface="Arial"/>
                <a:cs typeface="Arial"/>
              </a:defRPr>
            </a:pPr>
            <a:r>
              <a:rPr sz="1500" b="0" i="0">
                <a:solidFill>
                  <a:srgbClr val="20242A"/>
                </a:solidFill>
                <a:latin typeface="Arial"/>
                <a:ea typeface="Arial"/>
                <a:cs typeface="Arial"/>
              </a:rPr>
              <a:t>Capital protection despite equity upside</a:t>
            </a:r>
          </a:p>
        </p:txBody>
      </p:sp>
      <p:sp>
        <p:nvSpPr>
          <p:cNvPr id="21" name="Rectangle 20">
            <a:extLst>
              <a:ext uri="{FF2B5EF4-FFF2-40B4-BE49-F238E27FC236}">
                <a16:creationId xmlns:a16="http://schemas.microsoft.com/office/drawing/2014/main" id="{FBB63A5F-11A2-4927-BF71-B8B198E50D68}"/>
              </a:ext>
            </a:extLst>
          </p:cNvPr>
          <p:cNvSpPr>
            <a:spLocks noGrp="1"/>
          </p:cNvSpPr>
          <p:nvPr/>
        </p:nvSpPr>
        <p:spPr>
          <a:xfrm>
            <a:off x="6724650" y="3429000"/>
            <a:ext cx="76200" cy="342900"/>
          </a:xfrm>
          <a:prstGeom prst="rect">
            <a:avLst/>
          </a:prstGeom>
          <a:solidFill>
            <a:srgbClr val="A8443C"/>
          </a:solidFill>
          <a:ln w="0">
            <a:noFill/>
          </a:ln>
        </p:spPr>
        <p:txBody>
          <a:bodyPr/>
          <a:lstStyle/>
          <a:p>
            <a:endParaRPr lang="en-GB"/>
          </a:p>
        </p:txBody>
      </p:sp>
      <p:sp>
        <p:nvSpPr>
          <p:cNvPr id="22" name="Rectangle 21">
            <a:extLst>
              <a:ext uri="{FF2B5EF4-FFF2-40B4-BE49-F238E27FC236}">
                <a16:creationId xmlns:a16="http://schemas.microsoft.com/office/drawing/2014/main" id="{9CF24294-C52E-467B-AFCB-49C3BF8E74A8}"/>
              </a:ext>
            </a:extLst>
          </p:cNvPr>
          <p:cNvSpPr>
            <a:spLocks noGrp="1"/>
          </p:cNvSpPr>
          <p:nvPr/>
        </p:nvSpPr>
        <p:spPr>
          <a:xfrm>
            <a:off x="6953250" y="3362325"/>
            <a:ext cx="4524375" cy="495300"/>
          </a:xfrm>
          <a:prstGeom prst="rect">
            <a:avLst/>
          </a:prstGeom>
          <a:noFill/>
          <a:ln w="0">
            <a:noFill/>
          </a:ln>
        </p:spPr>
        <p:txBody>
          <a:bodyPr wrap="square" lIns="38100" tIns="38100" rIns="38100" bIns="38100" anchor="ctr">
            <a:normAutofit/>
          </a:bodyPr>
          <a:lstStyle/>
          <a:p>
            <a:pPr algn="l">
              <a:defRPr sz="1500" b="0" i="0">
                <a:solidFill>
                  <a:srgbClr val="20242A"/>
                </a:solidFill>
                <a:latin typeface="Arial"/>
                <a:ea typeface="Arial"/>
                <a:cs typeface="Arial"/>
              </a:defRPr>
            </a:pPr>
            <a:r>
              <a:rPr sz="1500" b="0" i="0">
                <a:solidFill>
                  <a:srgbClr val="20242A"/>
                </a:solidFill>
                <a:latin typeface="Arial"/>
                <a:ea typeface="Arial"/>
                <a:cs typeface="Arial"/>
              </a:rPr>
              <a:t>Credit score dominates investment analysis</a:t>
            </a:r>
          </a:p>
        </p:txBody>
      </p:sp>
      <p:sp>
        <p:nvSpPr>
          <p:cNvPr id="23" name="Rectangle 22">
            <a:extLst>
              <a:ext uri="{FF2B5EF4-FFF2-40B4-BE49-F238E27FC236}">
                <a16:creationId xmlns:a16="http://schemas.microsoft.com/office/drawing/2014/main" id="{24A84A9E-B2F3-42BA-9499-F91E5833EAF1}"/>
              </a:ext>
            </a:extLst>
          </p:cNvPr>
          <p:cNvSpPr>
            <a:spLocks noGrp="1"/>
          </p:cNvSpPr>
          <p:nvPr/>
        </p:nvSpPr>
        <p:spPr>
          <a:xfrm>
            <a:off x="6724650" y="4067175"/>
            <a:ext cx="76200" cy="342900"/>
          </a:xfrm>
          <a:prstGeom prst="rect">
            <a:avLst/>
          </a:prstGeom>
          <a:solidFill>
            <a:srgbClr val="A8443C"/>
          </a:solidFill>
          <a:ln w="0">
            <a:noFill/>
          </a:ln>
        </p:spPr>
        <p:txBody>
          <a:bodyPr/>
          <a:lstStyle/>
          <a:p>
            <a:endParaRPr lang="en-GB"/>
          </a:p>
        </p:txBody>
      </p:sp>
      <p:sp>
        <p:nvSpPr>
          <p:cNvPr id="24" name="Rectangle 23">
            <a:extLst>
              <a:ext uri="{FF2B5EF4-FFF2-40B4-BE49-F238E27FC236}">
                <a16:creationId xmlns:a16="http://schemas.microsoft.com/office/drawing/2014/main" id="{19C1F3A8-0C67-4E0F-AD7A-C375D3FF61A8}"/>
              </a:ext>
            </a:extLst>
          </p:cNvPr>
          <p:cNvSpPr>
            <a:spLocks noGrp="1"/>
          </p:cNvSpPr>
          <p:nvPr/>
        </p:nvSpPr>
        <p:spPr>
          <a:xfrm>
            <a:off x="6953250" y="4000500"/>
            <a:ext cx="4524375" cy="495300"/>
          </a:xfrm>
          <a:prstGeom prst="rect">
            <a:avLst/>
          </a:prstGeom>
          <a:noFill/>
          <a:ln w="0">
            <a:noFill/>
          </a:ln>
        </p:spPr>
        <p:txBody>
          <a:bodyPr wrap="square" lIns="38100" tIns="38100" rIns="38100" bIns="38100" anchor="ctr">
            <a:normAutofit/>
          </a:bodyPr>
          <a:lstStyle/>
          <a:p>
            <a:pPr algn="l">
              <a:defRPr sz="1500" b="0" i="0">
                <a:solidFill>
                  <a:srgbClr val="20242A"/>
                </a:solidFill>
                <a:latin typeface="Arial"/>
                <a:ea typeface="Arial"/>
                <a:cs typeface="Arial"/>
              </a:defRPr>
            </a:pPr>
            <a:r>
              <a:rPr sz="1500" b="0" i="0">
                <a:solidFill>
                  <a:srgbClr val="20242A"/>
                </a:solidFill>
                <a:latin typeface="Arial"/>
                <a:ea typeface="Arial"/>
                <a:cs typeface="Arial"/>
              </a:rPr>
              <a:t>Collateral substitutes for governance</a:t>
            </a:r>
          </a:p>
        </p:txBody>
      </p:sp>
      <p:sp>
        <p:nvSpPr>
          <p:cNvPr id="25" name="Rectangle 24">
            <a:extLst>
              <a:ext uri="{FF2B5EF4-FFF2-40B4-BE49-F238E27FC236}">
                <a16:creationId xmlns:a16="http://schemas.microsoft.com/office/drawing/2014/main" id="{C76F5E8D-0B83-4972-9948-67EA3792D914}"/>
              </a:ext>
            </a:extLst>
          </p:cNvPr>
          <p:cNvSpPr>
            <a:spLocks noGrp="1"/>
          </p:cNvSpPr>
          <p:nvPr/>
        </p:nvSpPr>
        <p:spPr>
          <a:xfrm>
            <a:off x="6724650" y="4705350"/>
            <a:ext cx="76200" cy="342900"/>
          </a:xfrm>
          <a:prstGeom prst="rect">
            <a:avLst/>
          </a:prstGeom>
          <a:solidFill>
            <a:srgbClr val="A8443C"/>
          </a:solidFill>
          <a:ln w="0">
            <a:noFill/>
          </a:ln>
        </p:spPr>
        <p:txBody>
          <a:bodyPr/>
          <a:lstStyle/>
          <a:p>
            <a:endParaRPr lang="en-GB"/>
          </a:p>
        </p:txBody>
      </p:sp>
      <p:sp>
        <p:nvSpPr>
          <p:cNvPr id="26" name="Rectangle 25">
            <a:extLst>
              <a:ext uri="{FF2B5EF4-FFF2-40B4-BE49-F238E27FC236}">
                <a16:creationId xmlns:a16="http://schemas.microsoft.com/office/drawing/2014/main" id="{80B98AF3-E69D-48B8-9CB5-84889E970B05}"/>
              </a:ext>
            </a:extLst>
          </p:cNvPr>
          <p:cNvSpPr>
            <a:spLocks noGrp="1"/>
          </p:cNvSpPr>
          <p:nvPr/>
        </p:nvSpPr>
        <p:spPr>
          <a:xfrm>
            <a:off x="6953250" y="4638675"/>
            <a:ext cx="4524375" cy="495300"/>
          </a:xfrm>
          <a:prstGeom prst="rect">
            <a:avLst/>
          </a:prstGeom>
          <a:noFill/>
          <a:ln w="0">
            <a:noFill/>
          </a:ln>
        </p:spPr>
        <p:txBody>
          <a:bodyPr wrap="square" lIns="38100" tIns="38100" rIns="38100" bIns="38100" anchor="ctr">
            <a:normAutofit/>
          </a:bodyPr>
          <a:lstStyle/>
          <a:p>
            <a:pPr algn="l">
              <a:defRPr sz="1500" b="0" i="0">
                <a:solidFill>
                  <a:srgbClr val="20242A"/>
                </a:solidFill>
                <a:latin typeface="Arial"/>
                <a:ea typeface="Arial"/>
                <a:cs typeface="Arial"/>
              </a:defRPr>
            </a:pPr>
            <a:r>
              <a:rPr sz="1500" b="0" i="0">
                <a:solidFill>
                  <a:srgbClr val="20242A"/>
                </a:solidFill>
                <a:latin typeface="Arial"/>
                <a:ea typeface="Arial"/>
                <a:cs typeface="Arial"/>
              </a:rPr>
              <a:t>Success measured only by arrears and defaults</a:t>
            </a:r>
          </a:p>
        </p:txBody>
      </p:sp>
      <p:sp>
        <p:nvSpPr>
          <p:cNvPr id="27" name="Rectangle 26">
            <a:extLst>
              <a:ext uri="{FF2B5EF4-FFF2-40B4-BE49-F238E27FC236}">
                <a16:creationId xmlns:a16="http://schemas.microsoft.com/office/drawing/2014/main" id="{718E84B3-D893-4AD2-8D1B-4A6F03808BD1}"/>
              </a:ext>
            </a:extLst>
          </p:cNvPr>
          <p:cNvSpPr>
            <a:spLocks noGrp="1"/>
          </p:cNvSpPr>
          <p:nvPr/>
        </p:nvSpPr>
        <p:spPr>
          <a:xfrm>
            <a:off x="6019800" y="1619250"/>
            <a:ext cx="9525" cy="3619500"/>
          </a:xfrm>
          <a:prstGeom prst="rect">
            <a:avLst/>
          </a:prstGeom>
          <a:solidFill>
            <a:srgbClr val="D7D9DC"/>
          </a:solidFill>
          <a:ln w="0">
            <a:noFill/>
          </a:ln>
        </p:spPr>
        <p:txBody>
          <a:bodyPr/>
          <a:lstStyle/>
          <a:p>
            <a:endParaRPr lang="en-GB"/>
          </a:p>
        </p:txBody>
      </p:sp>
      <p:sp>
        <p:nvSpPr>
          <p:cNvPr id="28" name="Rectangle: Rounded Corners 27">
            <a:extLst>
              <a:ext uri="{FF2B5EF4-FFF2-40B4-BE49-F238E27FC236}">
                <a16:creationId xmlns:a16="http://schemas.microsoft.com/office/drawing/2014/main" id="{455961C0-9308-43D4-9909-EB3D04CFD56E}"/>
              </a:ext>
            </a:extLst>
          </p:cNvPr>
          <p:cNvSpPr>
            <a:spLocks noGrp="1"/>
          </p:cNvSpPr>
          <p:nvPr/>
        </p:nvSpPr>
        <p:spPr>
          <a:xfrm>
            <a:off x="1381125" y="5562600"/>
            <a:ext cx="9429750" cy="495300"/>
          </a:xfrm>
          <a:prstGeom prst="roundRect">
            <a:avLst>
              <a:gd name="adj" fmla="val 15385"/>
            </a:avLst>
          </a:prstGeom>
          <a:solidFill>
            <a:srgbClr val="24256F"/>
          </a:solidFill>
          <a:ln w="0">
            <a:noFill/>
          </a:ln>
        </p:spPr>
        <p:txBody>
          <a:bodyPr wrap="square" lIns="38100" tIns="38100" rIns="38100" bIns="38100" anchor="ctr">
            <a:normAutofit/>
          </a:bodyPr>
          <a:lstStyle/>
          <a:p>
            <a:pPr algn="ctr">
              <a:defRPr sz="1725" b="1" i="0">
                <a:solidFill>
                  <a:srgbClr val="FFFFFF"/>
                </a:solidFill>
                <a:latin typeface="Arial"/>
                <a:ea typeface="Arial"/>
                <a:cs typeface="Arial"/>
              </a:defRPr>
            </a:pPr>
            <a:r>
              <a:rPr sz="1725" b="1" i="0">
                <a:solidFill>
                  <a:srgbClr val="FFFFFF"/>
                </a:solidFill>
                <a:latin typeface="Arial"/>
                <a:ea typeface="Arial"/>
                <a:cs typeface="Arial"/>
              </a:rPr>
              <a:t>Regulators should examine the economic substance of the instrument, not only its label.</a:t>
            </a:r>
          </a:p>
        </p:txBody>
      </p:sp>
      <p:sp>
        <p:nvSpPr>
          <p:cNvPr id="29" name="Rectangle 28">
            <a:extLst>
              <a:ext uri="{FF2B5EF4-FFF2-40B4-BE49-F238E27FC236}">
                <a16:creationId xmlns:a16="http://schemas.microsoft.com/office/drawing/2014/main" id="{8643995F-5CCC-4F04-A0FE-F2275B57F1E4}"/>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1928332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73B68A3-7B28-4EF2-9EAC-C23F3AD445F7}"/>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C1A1004E-E101-42E1-A933-71EFDE99869E}"/>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175" b="1" i="0">
                <a:solidFill>
                  <a:srgbClr val="24256F"/>
                </a:solidFill>
                <a:latin typeface="Arial"/>
                <a:ea typeface="Arial"/>
                <a:cs typeface="Arial"/>
              </a:defRPr>
            </a:pPr>
            <a:r>
              <a:rPr sz="2175" b="1" i="0">
                <a:solidFill>
                  <a:srgbClr val="24256F"/>
                </a:solidFill>
                <a:latin typeface="Arial"/>
                <a:ea typeface="Arial"/>
                <a:cs typeface="Arial"/>
              </a:rPr>
              <a:t>Equity crowdfunding requires its own regulatory architecture</a:t>
            </a:r>
          </a:p>
        </p:txBody>
      </p:sp>
      <p:sp>
        <p:nvSpPr>
          <p:cNvPr id="3" name="Rectangle 2">
            <a:extLst>
              <a:ext uri="{FF2B5EF4-FFF2-40B4-BE49-F238E27FC236}">
                <a16:creationId xmlns:a16="http://schemas.microsoft.com/office/drawing/2014/main" id="{FCEB7586-957D-4C1C-B282-5C1585ABDDC5}"/>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A8D0F46F-9DBC-4804-8AD6-0C4E3107B5B7}"/>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11</a:t>
            </a:r>
            <a:endParaRPr sz="900" b="1" i="0">
              <a:solidFill>
                <a:srgbClr val="7F858B"/>
              </a:solidFill>
              <a:latin typeface="Arial"/>
              <a:ea typeface="Arial"/>
              <a:cs typeface="Arial"/>
            </a:endParaRPr>
          </a:p>
        </p:txBody>
      </p:sp>
      <p:sp>
        <p:nvSpPr>
          <p:cNvPr id="5" name="Rectangle: Rounded Corners 4">
            <a:extLst>
              <a:ext uri="{FF2B5EF4-FFF2-40B4-BE49-F238E27FC236}">
                <a16:creationId xmlns:a16="http://schemas.microsoft.com/office/drawing/2014/main" id="{659062A2-4D2C-4C08-8925-C36929CDE2BD}"/>
              </a:ext>
            </a:extLst>
          </p:cNvPr>
          <p:cNvSpPr>
            <a:spLocks noGrp="1"/>
          </p:cNvSpPr>
          <p:nvPr/>
        </p:nvSpPr>
        <p:spPr>
          <a:xfrm>
            <a:off x="695325" y="1381125"/>
            <a:ext cx="590550" cy="590550"/>
          </a:xfrm>
          <a:prstGeom prst="roundRect">
            <a:avLst>
              <a:gd name="adj" fmla="val 12903"/>
            </a:avLst>
          </a:prstGeom>
          <a:solidFill>
            <a:srgbClr val="24256F"/>
          </a:solidFill>
          <a:ln w="0">
            <a:noFill/>
          </a:ln>
        </p:spPr>
        <p:txBody>
          <a:bodyPr wrap="square" lIns="38100" tIns="38100" rIns="38100" bIns="38100" anchor="ctr">
            <a:normAutofit/>
          </a:bodyPr>
          <a:lstStyle/>
          <a:p>
            <a:pPr algn="ctr">
              <a:defRPr sz="1725" b="1" i="0">
                <a:solidFill>
                  <a:srgbClr val="FFFFFF"/>
                </a:solidFill>
                <a:latin typeface="Arial"/>
                <a:ea typeface="Arial"/>
                <a:cs typeface="Arial"/>
              </a:defRPr>
            </a:pPr>
            <a:r>
              <a:rPr sz="1725" b="1" i="0">
                <a:solidFill>
                  <a:srgbClr val="FFFFFF"/>
                </a:solidFill>
                <a:latin typeface="Arial"/>
                <a:ea typeface="Arial"/>
                <a:cs typeface="Arial"/>
              </a:rPr>
              <a:t>01</a:t>
            </a:r>
          </a:p>
        </p:txBody>
      </p:sp>
      <p:sp>
        <p:nvSpPr>
          <p:cNvPr id="6" name="Rectangle 5">
            <a:extLst>
              <a:ext uri="{FF2B5EF4-FFF2-40B4-BE49-F238E27FC236}">
                <a16:creationId xmlns:a16="http://schemas.microsoft.com/office/drawing/2014/main" id="{1A2E677F-1AC2-4A04-917D-5413F0C7AAA5}"/>
              </a:ext>
            </a:extLst>
          </p:cNvPr>
          <p:cNvSpPr>
            <a:spLocks noGrp="1"/>
          </p:cNvSpPr>
          <p:nvPr/>
        </p:nvSpPr>
        <p:spPr>
          <a:xfrm>
            <a:off x="1504950" y="1381125"/>
            <a:ext cx="2971800" cy="590550"/>
          </a:xfrm>
          <a:prstGeom prst="rect">
            <a:avLst/>
          </a:prstGeom>
          <a:noFill/>
          <a:ln w="0">
            <a:noFill/>
          </a:ln>
        </p:spPr>
        <p:txBody>
          <a:bodyPr wrap="square" lIns="38100" tIns="38100" rIns="38100" bIns="38100" anchor="ctr">
            <a:normAutofit/>
          </a:bodyPr>
          <a:lstStyle/>
          <a:p>
            <a:pPr algn="l">
              <a:defRPr sz="1650" b="1" i="0">
                <a:solidFill>
                  <a:srgbClr val="24256F"/>
                </a:solidFill>
                <a:latin typeface="Arial"/>
                <a:ea typeface="Arial"/>
                <a:cs typeface="Arial"/>
              </a:defRPr>
            </a:pPr>
            <a:r>
              <a:rPr sz="1650" b="1" i="0">
                <a:solidFill>
                  <a:srgbClr val="24256F"/>
                </a:solidFill>
                <a:latin typeface="Arial"/>
                <a:ea typeface="Arial"/>
                <a:cs typeface="Arial"/>
              </a:rPr>
              <a:t>Entry and offering</a:t>
            </a:r>
          </a:p>
        </p:txBody>
      </p:sp>
      <p:sp>
        <p:nvSpPr>
          <p:cNvPr id="7" name="Rectangle 6">
            <a:extLst>
              <a:ext uri="{FF2B5EF4-FFF2-40B4-BE49-F238E27FC236}">
                <a16:creationId xmlns:a16="http://schemas.microsoft.com/office/drawing/2014/main" id="{9AD73786-99FC-4858-92F8-88168946D3A5}"/>
              </a:ext>
            </a:extLst>
          </p:cNvPr>
          <p:cNvSpPr>
            <a:spLocks noGrp="1"/>
          </p:cNvSpPr>
          <p:nvPr/>
        </p:nvSpPr>
        <p:spPr>
          <a:xfrm>
            <a:off x="4629150" y="1381125"/>
            <a:ext cx="6572250" cy="590550"/>
          </a:xfrm>
          <a:prstGeom prst="rect">
            <a:avLst/>
          </a:prstGeom>
          <a:noFill/>
          <a:ln w="0">
            <a:noFill/>
          </a:ln>
        </p:spPr>
        <p:txBody>
          <a:bodyPr wrap="square" lIns="38100" tIns="38100" rIns="38100" bIns="38100" anchor="ctr">
            <a:normAutofit/>
          </a:bodyPr>
          <a:lstStyle/>
          <a:p>
            <a:pPr algn="l">
              <a:defRPr sz="1350" b="0" i="0">
                <a:solidFill>
                  <a:srgbClr val="4D545B"/>
                </a:solidFill>
                <a:latin typeface="Arial"/>
                <a:ea typeface="Arial"/>
                <a:cs typeface="Arial"/>
              </a:defRPr>
            </a:pPr>
            <a:r>
              <a:rPr sz="1350" b="0" i="0">
                <a:solidFill>
                  <a:srgbClr val="4D545B"/>
                </a:solidFill>
                <a:latin typeface="Arial"/>
                <a:ea typeface="Arial"/>
                <a:cs typeface="Arial"/>
              </a:rPr>
              <a:t>Issuer eligibility, offering limits and independent review of valuation assumptions</a:t>
            </a:r>
          </a:p>
        </p:txBody>
      </p:sp>
      <p:sp>
        <p:nvSpPr>
          <p:cNvPr id="8" name="Rectangle: Rounded Corners 7">
            <a:extLst>
              <a:ext uri="{FF2B5EF4-FFF2-40B4-BE49-F238E27FC236}">
                <a16:creationId xmlns:a16="http://schemas.microsoft.com/office/drawing/2014/main" id="{FC01CF45-C571-4D9A-B1BB-E25072038C9F}"/>
              </a:ext>
            </a:extLst>
          </p:cNvPr>
          <p:cNvSpPr>
            <a:spLocks noGrp="1"/>
          </p:cNvSpPr>
          <p:nvPr/>
        </p:nvSpPr>
        <p:spPr>
          <a:xfrm>
            <a:off x="695325" y="2257425"/>
            <a:ext cx="590550" cy="590550"/>
          </a:xfrm>
          <a:prstGeom prst="roundRect">
            <a:avLst>
              <a:gd name="adj" fmla="val 12903"/>
            </a:avLst>
          </a:prstGeom>
          <a:solidFill>
            <a:srgbClr val="24256F"/>
          </a:solidFill>
          <a:ln w="0">
            <a:noFill/>
          </a:ln>
        </p:spPr>
        <p:txBody>
          <a:bodyPr wrap="square" lIns="38100" tIns="38100" rIns="38100" bIns="38100" anchor="ctr">
            <a:normAutofit/>
          </a:bodyPr>
          <a:lstStyle/>
          <a:p>
            <a:pPr algn="ctr">
              <a:defRPr sz="1725" b="1" i="0">
                <a:solidFill>
                  <a:srgbClr val="FFFFFF"/>
                </a:solidFill>
                <a:latin typeface="Arial"/>
                <a:ea typeface="Arial"/>
                <a:cs typeface="Arial"/>
              </a:defRPr>
            </a:pPr>
            <a:r>
              <a:rPr sz="1725" b="1" i="0">
                <a:solidFill>
                  <a:srgbClr val="FFFFFF"/>
                </a:solidFill>
                <a:latin typeface="Arial"/>
                <a:ea typeface="Arial"/>
                <a:cs typeface="Arial"/>
              </a:rPr>
              <a:t>02</a:t>
            </a:r>
          </a:p>
        </p:txBody>
      </p:sp>
      <p:sp>
        <p:nvSpPr>
          <p:cNvPr id="9" name="Rectangle 8">
            <a:extLst>
              <a:ext uri="{FF2B5EF4-FFF2-40B4-BE49-F238E27FC236}">
                <a16:creationId xmlns:a16="http://schemas.microsoft.com/office/drawing/2014/main" id="{C2080E95-8AFF-4B1C-B061-3FA8CD7FAF1F}"/>
              </a:ext>
            </a:extLst>
          </p:cNvPr>
          <p:cNvSpPr>
            <a:spLocks noGrp="1"/>
          </p:cNvSpPr>
          <p:nvPr/>
        </p:nvSpPr>
        <p:spPr>
          <a:xfrm>
            <a:off x="1504950" y="2257425"/>
            <a:ext cx="2971800" cy="590550"/>
          </a:xfrm>
          <a:prstGeom prst="rect">
            <a:avLst/>
          </a:prstGeom>
          <a:noFill/>
          <a:ln w="0">
            <a:noFill/>
          </a:ln>
        </p:spPr>
        <p:txBody>
          <a:bodyPr wrap="square" lIns="38100" tIns="38100" rIns="38100" bIns="38100" anchor="ctr">
            <a:normAutofit/>
          </a:bodyPr>
          <a:lstStyle/>
          <a:p>
            <a:pPr algn="l">
              <a:defRPr sz="1650" b="1" i="0">
                <a:solidFill>
                  <a:srgbClr val="24256F"/>
                </a:solidFill>
                <a:latin typeface="Arial"/>
                <a:ea typeface="Arial"/>
                <a:cs typeface="Arial"/>
              </a:defRPr>
            </a:pPr>
            <a:r>
              <a:rPr sz="1650" b="1" i="0">
                <a:solidFill>
                  <a:srgbClr val="24256F"/>
                </a:solidFill>
                <a:latin typeface="Arial"/>
                <a:ea typeface="Arial"/>
                <a:cs typeface="Arial"/>
              </a:rPr>
              <a:t>Investor protection</a:t>
            </a:r>
          </a:p>
        </p:txBody>
      </p:sp>
      <p:sp>
        <p:nvSpPr>
          <p:cNvPr id="10" name="Rectangle 9">
            <a:extLst>
              <a:ext uri="{FF2B5EF4-FFF2-40B4-BE49-F238E27FC236}">
                <a16:creationId xmlns:a16="http://schemas.microsoft.com/office/drawing/2014/main" id="{2C318039-B003-495F-845F-573ABCE08EF8}"/>
              </a:ext>
            </a:extLst>
          </p:cNvPr>
          <p:cNvSpPr>
            <a:spLocks noGrp="1"/>
          </p:cNvSpPr>
          <p:nvPr/>
        </p:nvSpPr>
        <p:spPr>
          <a:xfrm>
            <a:off x="4629150" y="2257425"/>
            <a:ext cx="6572250" cy="590550"/>
          </a:xfrm>
          <a:prstGeom prst="rect">
            <a:avLst/>
          </a:prstGeom>
          <a:noFill/>
          <a:ln w="0">
            <a:noFill/>
          </a:ln>
        </p:spPr>
        <p:txBody>
          <a:bodyPr wrap="square" lIns="38100" tIns="38100" rIns="38100" bIns="38100" anchor="ctr">
            <a:normAutofit/>
          </a:bodyPr>
          <a:lstStyle/>
          <a:p>
            <a:pPr algn="l">
              <a:defRPr sz="1350" b="0" i="0">
                <a:solidFill>
                  <a:srgbClr val="4D545B"/>
                </a:solidFill>
                <a:latin typeface="Arial"/>
                <a:ea typeface="Arial"/>
                <a:cs typeface="Arial"/>
              </a:defRPr>
            </a:pPr>
            <a:r>
              <a:rPr sz="1350" b="0" i="0">
                <a:solidFill>
                  <a:srgbClr val="4D545B"/>
                </a:solidFill>
                <a:latin typeface="Arial"/>
                <a:ea typeface="Arial"/>
                <a:cs typeface="Arial"/>
              </a:rPr>
              <a:t>Suitability, concentration limits, risk acknowledgement and diversification mechanisms</a:t>
            </a:r>
          </a:p>
        </p:txBody>
      </p:sp>
      <p:sp>
        <p:nvSpPr>
          <p:cNvPr id="11" name="Rectangle: Rounded Corners 10">
            <a:extLst>
              <a:ext uri="{FF2B5EF4-FFF2-40B4-BE49-F238E27FC236}">
                <a16:creationId xmlns:a16="http://schemas.microsoft.com/office/drawing/2014/main" id="{2DC4F4AD-D8BB-4F3D-90E8-36BC7F6220ED}"/>
              </a:ext>
            </a:extLst>
          </p:cNvPr>
          <p:cNvSpPr>
            <a:spLocks noGrp="1"/>
          </p:cNvSpPr>
          <p:nvPr/>
        </p:nvSpPr>
        <p:spPr>
          <a:xfrm>
            <a:off x="695325" y="3133725"/>
            <a:ext cx="590550" cy="590550"/>
          </a:xfrm>
          <a:prstGeom prst="roundRect">
            <a:avLst>
              <a:gd name="adj" fmla="val 12903"/>
            </a:avLst>
          </a:prstGeom>
          <a:solidFill>
            <a:srgbClr val="24256F"/>
          </a:solidFill>
          <a:ln w="0">
            <a:noFill/>
          </a:ln>
        </p:spPr>
        <p:txBody>
          <a:bodyPr wrap="square" lIns="38100" tIns="38100" rIns="38100" bIns="38100" anchor="ctr">
            <a:normAutofit/>
          </a:bodyPr>
          <a:lstStyle/>
          <a:p>
            <a:pPr algn="ctr">
              <a:defRPr sz="1725" b="1" i="0">
                <a:solidFill>
                  <a:srgbClr val="FFFFFF"/>
                </a:solidFill>
                <a:latin typeface="Arial"/>
                <a:ea typeface="Arial"/>
                <a:cs typeface="Arial"/>
              </a:defRPr>
            </a:pPr>
            <a:r>
              <a:rPr sz="1725" b="1" i="0">
                <a:solidFill>
                  <a:srgbClr val="FFFFFF"/>
                </a:solidFill>
                <a:latin typeface="Arial"/>
                <a:ea typeface="Arial"/>
                <a:cs typeface="Arial"/>
              </a:rPr>
              <a:t>03</a:t>
            </a:r>
          </a:p>
        </p:txBody>
      </p:sp>
      <p:sp>
        <p:nvSpPr>
          <p:cNvPr id="12" name="Rectangle 11">
            <a:extLst>
              <a:ext uri="{FF2B5EF4-FFF2-40B4-BE49-F238E27FC236}">
                <a16:creationId xmlns:a16="http://schemas.microsoft.com/office/drawing/2014/main" id="{BE1F02F6-166B-4912-B4EF-551BA8F3C6F3}"/>
              </a:ext>
            </a:extLst>
          </p:cNvPr>
          <p:cNvSpPr>
            <a:spLocks noGrp="1"/>
          </p:cNvSpPr>
          <p:nvPr/>
        </p:nvSpPr>
        <p:spPr>
          <a:xfrm>
            <a:off x="1504950" y="3133725"/>
            <a:ext cx="2971800" cy="590550"/>
          </a:xfrm>
          <a:prstGeom prst="rect">
            <a:avLst/>
          </a:prstGeom>
          <a:noFill/>
          <a:ln w="0">
            <a:noFill/>
          </a:ln>
        </p:spPr>
        <p:txBody>
          <a:bodyPr wrap="square" lIns="38100" tIns="38100" rIns="38100" bIns="38100" anchor="ctr">
            <a:normAutofit/>
          </a:bodyPr>
          <a:lstStyle/>
          <a:p>
            <a:pPr algn="l">
              <a:defRPr sz="1650" b="1" i="0">
                <a:solidFill>
                  <a:srgbClr val="24256F"/>
                </a:solidFill>
                <a:latin typeface="Arial"/>
                <a:ea typeface="Arial"/>
                <a:cs typeface="Arial"/>
              </a:defRPr>
            </a:pPr>
            <a:r>
              <a:rPr sz="1650" b="1" i="0">
                <a:solidFill>
                  <a:srgbClr val="24256F"/>
                </a:solidFill>
                <a:latin typeface="Arial"/>
                <a:ea typeface="Arial"/>
                <a:cs typeface="Arial"/>
              </a:rPr>
              <a:t>Governance and information</a:t>
            </a:r>
          </a:p>
        </p:txBody>
      </p:sp>
      <p:sp>
        <p:nvSpPr>
          <p:cNvPr id="13" name="Rectangle 12">
            <a:extLst>
              <a:ext uri="{FF2B5EF4-FFF2-40B4-BE49-F238E27FC236}">
                <a16:creationId xmlns:a16="http://schemas.microsoft.com/office/drawing/2014/main" id="{3D366AF0-D896-4348-BB55-39D719F5CF75}"/>
              </a:ext>
            </a:extLst>
          </p:cNvPr>
          <p:cNvSpPr>
            <a:spLocks noGrp="1"/>
          </p:cNvSpPr>
          <p:nvPr/>
        </p:nvSpPr>
        <p:spPr>
          <a:xfrm>
            <a:off x="4629150" y="3133725"/>
            <a:ext cx="6572250" cy="590550"/>
          </a:xfrm>
          <a:prstGeom prst="rect">
            <a:avLst/>
          </a:prstGeom>
          <a:noFill/>
          <a:ln w="0">
            <a:noFill/>
          </a:ln>
        </p:spPr>
        <p:txBody>
          <a:bodyPr wrap="square" lIns="38100" tIns="38100" rIns="38100" bIns="38100" anchor="ctr">
            <a:normAutofit/>
          </a:bodyPr>
          <a:lstStyle/>
          <a:p>
            <a:pPr algn="l">
              <a:defRPr sz="1350" b="0" i="0">
                <a:solidFill>
                  <a:srgbClr val="4D545B"/>
                </a:solidFill>
                <a:latin typeface="Arial"/>
                <a:ea typeface="Arial"/>
                <a:cs typeface="Arial"/>
              </a:defRPr>
            </a:pPr>
            <a:r>
              <a:rPr sz="1350" b="0" i="0">
                <a:solidFill>
                  <a:srgbClr val="4D545B"/>
                </a:solidFill>
                <a:latin typeface="Arial"/>
                <a:ea typeface="Arial"/>
                <a:cs typeface="Arial"/>
              </a:rPr>
              <a:t>Investor representation, minority rights, periodic reporting and dilution rules</a:t>
            </a:r>
          </a:p>
        </p:txBody>
      </p:sp>
      <p:sp>
        <p:nvSpPr>
          <p:cNvPr id="14" name="Rectangle: Rounded Corners 13">
            <a:extLst>
              <a:ext uri="{FF2B5EF4-FFF2-40B4-BE49-F238E27FC236}">
                <a16:creationId xmlns:a16="http://schemas.microsoft.com/office/drawing/2014/main" id="{C3F4CAB0-B362-4DA8-A825-F8D0085E32DF}"/>
              </a:ext>
            </a:extLst>
          </p:cNvPr>
          <p:cNvSpPr>
            <a:spLocks noGrp="1"/>
          </p:cNvSpPr>
          <p:nvPr/>
        </p:nvSpPr>
        <p:spPr>
          <a:xfrm>
            <a:off x="695325" y="4010025"/>
            <a:ext cx="590550" cy="590550"/>
          </a:xfrm>
          <a:prstGeom prst="roundRect">
            <a:avLst>
              <a:gd name="adj" fmla="val 12903"/>
            </a:avLst>
          </a:prstGeom>
          <a:solidFill>
            <a:srgbClr val="24256F"/>
          </a:solidFill>
          <a:ln w="0">
            <a:noFill/>
          </a:ln>
        </p:spPr>
        <p:txBody>
          <a:bodyPr wrap="square" lIns="38100" tIns="38100" rIns="38100" bIns="38100" anchor="ctr">
            <a:normAutofit/>
          </a:bodyPr>
          <a:lstStyle/>
          <a:p>
            <a:pPr algn="ctr">
              <a:defRPr sz="1725" b="1" i="0">
                <a:solidFill>
                  <a:srgbClr val="FFFFFF"/>
                </a:solidFill>
                <a:latin typeface="Arial"/>
                <a:ea typeface="Arial"/>
                <a:cs typeface="Arial"/>
              </a:defRPr>
            </a:pPr>
            <a:r>
              <a:rPr sz="1725" b="1" i="0">
                <a:solidFill>
                  <a:srgbClr val="FFFFFF"/>
                </a:solidFill>
                <a:latin typeface="Arial"/>
                <a:ea typeface="Arial"/>
                <a:cs typeface="Arial"/>
              </a:rPr>
              <a:t>04</a:t>
            </a:r>
          </a:p>
        </p:txBody>
      </p:sp>
      <p:sp>
        <p:nvSpPr>
          <p:cNvPr id="15" name="Rectangle 14">
            <a:extLst>
              <a:ext uri="{FF2B5EF4-FFF2-40B4-BE49-F238E27FC236}">
                <a16:creationId xmlns:a16="http://schemas.microsoft.com/office/drawing/2014/main" id="{44531104-1FFB-4689-B395-6CB2C536278E}"/>
              </a:ext>
            </a:extLst>
          </p:cNvPr>
          <p:cNvSpPr>
            <a:spLocks noGrp="1"/>
          </p:cNvSpPr>
          <p:nvPr/>
        </p:nvSpPr>
        <p:spPr>
          <a:xfrm>
            <a:off x="1504950" y="4010025"/>
            <a:ext cx="2971800" cy="590550"/>
          </a:xfrm>
          <a:prstGeom prst="rect">
            <a:avLst/>
          </a:prstGeom>
          <a:noFill/>
          <a:ln w="0">
            <a:noFill/>
          </a:ln>
        </p:spPr>
        <p:txBody>
          <a:bodyPr wrap="square" lIns="38100" tIns="38100" rIns="38100" bIns="38100" anchor="ctr">
            <a:normAutofit/>
          </a:bodyPr>
          <a:lstStyle/>
          <a:p>
            <a:pPr algn="l">
              <a:defRPr sz="1650" b="1" i="0">
                <a:solidFill>
                  <a:srgbClr val="24256F"/>
                </a:solidFill>
                <a:latin typeface="Arial"/>
                <a:ea typeface="Arial"/>
                <a:cs typeface="Arial"/>
              </a:defRPr>
            </a:pPr>
            <a:r>
              <a:rPr sz="1650" b="1" i="0">
                <a:solidFill>
                  <a:srgbClr val="24256F"/>
                </a:solidFill>
                <a:latin typeface="Arial"/>
                <a:ea typeface="Arial"/>
                <a:cs typeface="Arial"/>
              </a:rPr>
              <a:t>Liquidity and failure</a:t>
            </a:r>
          </a:p>
        </p:txBody>
      </p:sp>
      <p:sp>
        <p:nvSpPr>
          <p:cNvPr id="16" name="Rectangle 15">
            <a:extLst>
              <a:ext uri="{FF2B5EF4-FFF2-40B4-BE49-F238E27FC236}">
                <a16:creationId xmlns:a16="http://schemas.microsoft.com/office/drawing/2014/main" id="{E5AF63B1-C912-40C0-A93B-3ABDCFB0E6AE}"/>
              </a:ext>
            </a:extLst>
          </p:cNvPr>
          <p:cNvSpPr>
            <a:spLocks noGrp="1"/>
          </p:cNvSpPr>
          <p:nvPr/>
        </p:nvSpPr>
        <p:spPr>
          <a:xfrm>
            <a:off x="4629150" y="4010025"/>
            <a:ext cx="6572250" cy="590550"/>
          </a:xfrm>
          <a:prstGeom prst="rect">
            <a:avLst/>
          </a:prstGeom>
          <a:noFill/>
          <a:ln w="0">
            <a:noFill/>
          </a:ln>
        </p:spPr>
        <p:txBody>
          <a:bodyPr wrap="square" lIns="38100" tIns="38100" rIns="38100" bIns="38100" anchor="ctr">
            <a:normAutofit/>
          </a:bodyPr>
          <a:lstStyle/>
          <a:p>
            <a:pPr algn="l">
              <a:defRPr sz="1350" b="0" i="0">
                <a:solidFill>
                  <a:srgbClr val="4D545B"/>
                </a:solidFill>
                <a:latin typeface="Arial"/>
                <a:ea typeface="Arial"/>
                <a:cs typeface="Arial"/>
              </a:defRPr>
            </a:pPr>
            <a:r>
              <a:rPr sz="1350" b="0" i="0">
                <a:solidFill>
                  <a:srgbClr val="4D545B"/>
                </a:solidFill>
                <a:latin typeface="Arial"/>
                <a:ea typeface="Arial"/>
                <a:cs typeface="Arial"/>
              </a:rPr>
              <a:t>Controlled secondary markets, exit arrangements, insolvency and platform wind-down</a:t>
            </a:r>
          </a:p>
        </p:txBody>
      </p:sp>
      <p:sp>
        <p:nvSpPr>
          <p:cNvPr id="17" name="Rectangle: Rounded Corners 16">
            <a:extLst>
              <a:ext uri="{FF2B5EF4-FFF2-40B4-BE49-F238E27FC236}">
                <a16:creationId xmlns:a16="http://schemas.microsoft.com/office/drawing/2014/main" id="{137B8F3C-0641-4D49-9601-85BC65AC4186}"/>
              </a:ext>
            </a:extLst>
          </p:cNvPr>
          <p:cNvSpPr>
            <a:spLocks noGrp="1"/>
          </p:cNvSpPr>
          <p:nvPr/>
        </p:nvSpPr>
        <p:spPr>
          <a:xfrm>
            <a:off x="695325" y="4886325"/>
            <a:ext cx="590550" cy="590550"/>
          </a:xfrm>
          <a:prstGeom prst="roundRect">
            <a:avLst>
              <a:gd name="adj" fmla="val 12903"/>
            </a:avLst>
          </a:prstGeom>
          <a:solidFill>
            <a:srgbClr val="C66A2B"/>
          </a:solidFill>
          <a:ln w="0">
            <a:noFill/>
          </a:ln>
        </p:spPr>
        <p:txBody>
          <a:bodyPr wrap="square" lIns="38100" tIns="38100" rIns="38100" bIns="38100" anchor="ctr">
            <a:normAutofit/>
          </a:bodyPr>
          <a:lstStyle/>
          <a:p>
            <a:pPr algn="ctr">
              <a:defRPr sz="1725" b="1" i="0">
                <a:solidFill>
                  <a:srgbClr val="FFFFFF"/>
                </a:solidFill>
                <a:latin typeface="Arial"/>
                <a:ea typeface="Arial"/>
                <a:cs typeface="Arial"/>
              </a:defRPr>
            </a:pPr>
            <a:r>
              <a:rPr sz="1725" b="1" i="0">
                <a:solidFill>
                  <a:srgbClr val="FFFFFF"/>
                </a:solidFill>
                <a:latin typeface="Arial"/>
                <a:ea typeface="Arial"/>
                <a:cs typeface="Arial"/>
              </a:rPr>
              <a:t>05</a:t>
            </a:r>
          </a:p>
        </p:txBody>
      </p:sp>
      <p:sp>
        <p:nvSpPr>
          <p:cNvPr id="18" name="Rectangle 17">
            <a:extLst>
              <a:ext uri="{FF2B5EF4-FFF2-40B4-BE49-F238E27FC236}">
                <a16:creationId xmlns:a16="http://schemas.microsoft.com/office/drawing/2014/main" id="{FFA6873F-4955-447D-911B-380392956D44}"/>
              </a:ext>
            </a:extLst>
          </p:cNvPr>
          <p:cNvSpPr>
            <a:spLocks noGrp="1"/>
          </p:cNvSpPr>
          <p:nvPr/>
        </p:nvSpPr>
        <p:spPr>
          <a:xfrm>
            <a:off x="1504950" y="4886325"/>
            <a:ext cx="2971800" cy="590550"/>
          </a:xfrm>
          <a:prstGeom prst="rect">
            <a:avLst/>
          </a:prstGeom>
          <a:noFill/>
          <a:ln w="0">
            <a:noFill/>
          </a:ln>
        </p:spPr>
        <p:txBody>
          <a:bodyPr wrap="square" lIns="38100" tIns="38100" rIns="38100" bIns="38100" anchor="ctr">
            <a:normAutofit/>
          </a:bodyPr>
          <a:lstStyle/>
          <a:p>
            <a:pPr algn="l">
              <a:defRPr sz="1650" b="1" i="0">
                <a:solidFill>
                  <a:srgbClr val="24256F"/>
                </a:solidFill>
                <a:latin typeface="Arial"/>
                <a:ea typeface="Arial"/>
                <a:cs typeface="Arial"/>
              </a:defRPr>
            </a:pPr>
            <a:r>
              <a:rPr sz="1650" b="1" i="0">
                <a:solidFill>
                  <a:srgbClr val="24256F"/>
                </a:solidFill>
                <a:latin typeface="Arial"/>
                <a:ea typeface="Arial"/>
                <a:cs typeface="Arial"/>
              </a:rPr>
              <a:t>Sharia governance</a:t>
            </a:r>
          </a:p>
        </p:txBody>
      </p:sp>
      <p:sp>
        <p:nvSpPr>
          <p:cNvPr id="19" name="Rectangle 18">
            <a:extLst>
              <a:ext uri="{FF2B5EF4-FFF2-40B4-BE49-F238E27FC236}">
                <a16:creationId xmlns:a16="http://schemas.microsoft.com/office/drawing/2014/main" id="{2C325DB8-1972-4AB5-999B-38B190F925A4}"/>
              </a:ext>
            </a:extLst>
          </p:cNvPr>
          <p:cNvSpPr>
            <a:spLocks noGrp="1"/>
          </p:cNvSpPr>
          <p:nvPr/>
        </p:nvSpPr>
        <p:spPr>
          <a:xfrm>
            <a:off x="4629150" y="4886325"/>
            <a:ext cx="6572250" cy="590550"/>
          </a:xfrm>
          <a:prstGeom prst="rect">
            <a:avLst/>
          </a:prstGeom>
          <a:noFill/>
          <a:ln w="0">
            <a:noFill/>
          </a:ln>
        </p:spPr>
        <p:txBody>
          <a:bodyPr wrap="square" lIns="38100" tIns="38100" rIns="38100" bIns="38100" anchor="ctr">
            <a:normAutofit/>
          </a:bodyPr>
          <a:lstStyle/>
          <a:p>
            <a:pPr algn="l">
              <a:defRPr sz="1350" b="0" i="0">
                <a:solidFill>
                  <a:srgbClr val="4D545B"/>
                </a:solidFill>
                <a:latin typeface="Arial"/>
                <a:ea typeface="Arial"/>
                <a:cs typeface="Arial"/>
              </a:defRPr>
            </a:pPr>
            <a:r>
              <a:rPr sz="1350" b="0" i="0">
                <a:solidFill>
                  <a:srgbClr val="4D545B"/>
                </a:solidFill>
                <a:latin typeface="Arial"/>
                <a:ea typeface="Arial"/>
                <a:cs typeface="Arial"/>
              </a:rPr>
              <a:t>Review of the underlying activity, contractual substance, disclosure and disputes</a:t>
            </a:r>
          </a:p>
        </p:txBody>
      </p:sp>
      <p:sp>
        <p:nvSpPr>
          <p:cNvPr id="20" name="Rectangle 19">
            <a:extLst>
              <a:ext uri="{FF2B5EF4-FFF2-40B4-BE49-F238E27FC236}">
                <a16:creationId xmlns:a16="http://schemas.microsoft.com/office/drawing/2014/main" id="{0B790052-270C-4E50-AB2D-E6CC148B92B1}"/>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983420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78CED474-3687-4D6A-944C-D32B491F3037}"/>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BCF0B28E-C595-4B42-B8C3-9812406CF09A}"/>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550" b="1" i="0">
                <a:solidFill>
                  <a:srgbClr val="24256F"/>
                </a:solidFill>
                <a:latin typeface="Arial"/>
                <a:ea typeface="Arial"/>
                <a:cs typeface="Arial"/>
              </a:defRPr>
            </a:pPr>
            <a:r>
              <a:rPr sz="2550" b="1" i="0">
                <a:solidFill>
                  <a:srgbClr val="24256F"/>
                </a:solidFill>
                <a:latin typeface="Arial"/>
                <a:ea typeface="Arial"/>
                <a:cs typeface="Arial"/>
              </a:rPr>
              <a:t>The development case for equity is substantial</a:t>
            </a:r>
          </a:p>
        </p:txBody>
      </p:sp>
      <p:sp>
        <p:nvSpPr>
          <p:cNvPr id="3" name="Rectangle 2">
            <a:extLst>
              <a:ext uri="{FF2B5EF4-FFF2-40B4-BE49-F238E27FC236}">
                <a16:creationId xmlns:a16="http://schemas.microsoft.com/office/drawing/2014/main" id="{29C3E6B4-FB82-457B-9332-0D582ED5ED8B}"/>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0029ECF3-C4A8-46EF-AEE4-6B5B5BFA1406}"/>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12</a:t>
            </a:r>
            <a:endParaRPr sz="900" b="1" i="0">
              <a:solidFill>
                <a:srgbClr val="7F858B"/>
              </a:solidFill>
              <a:latin typeface="Arial"/>
              <a:ea typeface="Arial"/>
              <a:cs typeface="Arial"/>
            </a:endParaRPr>
          </a:p>
        </p:txBody>
      </p:sp>
      <p:sp>
        <p:nvSpPr>
          <p:cNvPr id="5" name="Rectangle 4">
            <a:extLst>
              <a:ext uri="{FF2B5EF4-FFF2-40B4-BE49-F238E27FC236}">
                <a16:creationId xmlns:a16="http://schemas.microsoft.com/office/drawing/2014/main" id="{C7EE7DF0-7541-42E6-B5AE-5B8DC6294A0F}"/>
              </a:ext>
            </a:extLst>
          </p:cNvPr>
          <p:cNvSpPr>
            <a:spLocks noGrp="1"/>
          </p:cNvSpPr>
          <p:nvPr/>
        </p:nvSpPr>
        <p:spPr>
          <a:xfrm>
            <a:off x="685800" y="1571625"/>
            <a:ext cx="3048000" cy="876300"/>
          </a:xfrm>
          <a:prstGeom prst="rect">
            <a:avLst/>
          </a:prstGeom>
          <a:noFill/>
          <a:ln w="0">
            <a:noFill/>
          </a:ln>
        </p:spPr>
        <p:txBody>
          <a:bodyPr wrap="square" lIns="38100" tIns="38100" rIns="38100" bIns="38100" anchor="ctr">
            <a:normAutofit/>
          </a:bodyPr>
          <a:lstStyle/>
          <a:p>
            <a:pPr algn="ctr">
              <a:defRPr sz="4425" b="1" i="0">
                <a:solidFill>
                  <a:srgbClr val="24256F"/>
                </a:solidFill>
                <a:latin typeface="Arial"/>
                <a:ea typeface="Arial"/>
                <a:cs typeface="Arial"/>
              </a:defRPr>
            </a:pPr>
            <a:r>
              <a:rPr sz="4425" b="1" i="0">
                <a:solidFill>
                  <a:srgbClr val="24256F"/>
                </a:solidFill>
                <a:latin typeface="Arial"/>
                <a:ea typeface="Arial"/>
                <a:cs typeface="Arial"/>
              </a:rPr>
              <a:t>&gt;90%</a:t>
            </a:r>
          </a:p>
        </p:txBody>
      </p:sp>
      <p:sp>
        <p:nvSpPr>
          <p:cNvPr id="6" name="Rectangle 5">
            <a:extLst>
              <a:ext uri="{FF2B5EF4-FFF2-40B4-BE49-F238E27FC236}">
                <a16:creationId xmlns:a16="http://schemas.microsoft.com/office/drawing/2014/main" id="{1B4E6FCA-19E5-4242-B49A-7119F848E593}"/>
              </a:ext>
            </a:extLst>
          </p:cNvPr>
          <p:cNvSpPr>
            <a:spLocks noGrp="1"/>
          </p:cNvSpPr>
          <p:nvPr/>
        </p:nvSpPr>
        <p:spPr>
          <a:xfrm>
            <a:off x="876300" y="2476500"/>
            <a:ext cx="2667000" cy="523875"/>
          </a:xfrm>
          <a:prstGeom prst="rect">
            <a:avLst/>
          </a:prstGeom>
          <a:noFill/>
          <a:ln w="0">
            <a:noFill/>
          </a:ln>
        </p:spPr>
        <p:txBody>
          <a:bodyPr wrap="square" lIns="38100" tIns="38100" rIns="38100" bIns="38100" anchor="ctr">
            <a:normAutofit/>
          </a:bodyPr>
          <a:lstStyle/>
          <a:p>
            <a:pPr algn="ctr">
              <a:defRPr sz="1350" b="0" i="0">
                <a:solidFill>
                  <a:srgbClr val="4D545B"/>
                </a:solidFill>
                <a:latin typeface="Arial"/>
                <a:ea typeface="Arial"/>
                <a:cs typeface="Arial"/>
              </a:defRPr>
            </a:pPr>
            <a:r>
              <a:rPr sz="1350" b="0" i="0">
                <a:solidFill>
                  <a:srgbClr val="4D545B"/>
                </a:solidFill>
                <a:latin typeface="Arial"/>
                <a:ea typeface="Arial"/>
                <a:cs typeface="Arial"/>
              </a:rPr>
              <a:t>of businesses are SMEs</a:t>
            </a:r>
          </a:p>
        </p:txBody>
      </p:sp>
      <p:sp>
        <p:nvSpPr>
          <p:cNvPr id="7" name="Rectangle 6">
            <a:extLst>
              <a:ext uri="{FF2B5EF4-FFF2-40B4-BE49-F238E27FC236}">
                <a16:creationId xmlns:a16="http://schemas.microsoft.com/office/drawing/2014/main" id="{4A8780DD-98AE-41DD-B197-9EE18EB35726}"/>
              </a:ext>
            </a:extLst>
          </p:cNvPr>
          <p:cNvSpPr>
            <a:spLocks noGrp="1"/>
          </p:cNvSpPr>
          <p:nvPr/>
        </p:nvSpPr>
        <p:spPr>
          <a:xfrm>
            <a:off x="4171950" y="1571625"/>
            <a:ext cx="3048000" cy="876300"/>
          </a:xfrm>
          <a:prstGeom prst="rect">
            <a:avLst/>
          </a:prstGeom>
          <a:noFill/>
          <a:ln w="0">
            <a:noFill/>
          </a:ln>
        </p:spPr>
        <p:txBody>
          <a:bodyPr wrap="square" lIns="38100" tIns="38100" rIns="38100" bIns="38100" anchor="ctr">
            <a:normAutofit/>
          </a:bodyPr>
          <a:lstStyle/>
          <a:p>
            <a:pPr algn="ctr">
              <a:defRPr sz="4425" b="1" i="0">
                <a:solidFill>
                  <a:srgbClr val="C66A2B"/>
                </a:solidFill>
                <a:latin typeface="Arial"/>
                <a:ea typeface="Arial"/>
                <a:cs typeface="Arial"/>
              </a:defRPr>
            </a:pPr>
            <a:r>
              <a:rPr sz="4425" b="1" i="0">
                <a:solidFill>
                  <a:srgbClr val="C66A2B"/>
                </a:solidFill>
                <a:latin typeface="Arial"/>
                <a:ea typeface="Arial"/>
                <a:cs typeface="Arial"/>
              </a:rPr>
              <a:t>&gt;50%</a:t>
            </a:r>
          </a:p>
        </p:txBody>
      </p:sp>
      <p:sp>
        <p:nvSpPr>
          <p:cNvPr id="8" name="Rectangle 7">
            <a:extLst>
              <a:ext uri="{FF2B5EF4-FFF2-40B4-BE49-F238E27FC236}">
                <a16:creationId xmlns:a16="http://schemas.microsoft.com/office/drawing/2014/main" id="{4392C494-45DD-4824-B01F-953EC4D23372}"/>
              </a:ext>
            </a:extLst>
          </p:cNvPr>
          <p:cNvSpPr>
            <a:spLocks noGrp="1"/>
          </p:cNvSpPr>
          <p:nvPr/>
        </p:nvSpPr>
        <p:spPr>
          <a:xfrm>
            <a:off x="4362450" y="2476500"/>
            <a:ext cx="2667000" cy="523875"/>
          </a:xfrm>
          <a:prstGeom prst="rect">
            <a:avLst/>
          </a:prstGeom>
          <a:noFill/>
          <a:ln w="0">
            <a:noFill/>
          </a:ln>
        </p:spPr>
        <p:txBody>
          <a:bodyPr wrap="square" lIns="38100" tIns="38100" rIns="38100" bIns="38100" anchor="ctr">
            <a:normAutofit/>
          </a:bodyPr>
          <a:lstStyle/>
          <a:p>
            <a:pPr algn="ctr">
              <a:defRPr sz="1350" b="0" i="0">
                <a:solidFill>
                  <a:srgbClr val="4D545B"/>
                </a:solidFill>
                <a:latin typeface="Arial"/>
                <a:ea typeface="Arial"/>
                <a:cs typeface="Arial"/>
              </a:defRPr>
            </a:pPr>
            <a:r>
              <a:rPr sz="1350" b="0" i="0">
                <a:solidFill>
                  <a:srgbClr val="4D545B"/>
                </a:solidFill>
                <a:latin typeface="Arial"/>
                <a:ea typeface="Arial"/>
                <a:cs typeface="Arial"/>
              </a:rPr>
              <a:t>of employment is provided by SMEs</a:t>
            </a:r>
          </a:p>
        </p:txBody>
      </p:sp>
      <p:sp>
        <p:nvSpPr>
          <p:cNvPr id="9" name="Rectangle 8">
            <a:extLst>
              <a:ext uri="{FF2B5EF4-FFF2-40B4-BE49-F238E27FC236}">
                <a16:creationId xmlns:a16="http://schemas.microsoft.com/office/drawing/2014/main" id="{ABB41B92-CFE0-4EAB-BD3A-F76184B1248D}"/>
              </a:ext>
            </a:extLst>
          </p:cNvPr>
          <p:cNvSpPr>
            <a:spLocks noGrp="1"/>
          </p:cNvSpPr>
          <p:nvPr/>
        </p:nvSpPr>
        <p:spPr>
          <a:xfrm>
            <a:off x="7658100" y="1571625"/>
            <a:ext cx="3048000" cy="876300"/>
          </a:xfrm>
          <a:prstGeom prst="rect">
            <a:avLst/>
          </a:prstGeom>
          <a:noFill/>
          <a:ln w="0">
            <a:noFill/>
          </a:ln>
        </p:spPr>
        <p:txBody>
          <a:bodyPr wrap="square" lIns="38100" tIns="38100" rIns="38100" bIns="38100" anchor="ctr">
            <a:normAutofit/>
          </a:bodyPr>
          <a:lstStyle/>
          <a:p>
            <a:pPr algn="ctr">
              <a:defRPr sz="3825" b="1" i="0">
                <a:solidFill>
                  <a:srgbClr val="4D545B"/>
                </a:solidFill>
                <a:latin typeface="Arial"/>
                <a:ea typeface="Arial"/>
                <a:cs typeface="Arial"/>
              </a:defRPr>
            </a:pPr>
            <a:r>
              <a:rPr sz="3825" b="1" i="0">
                <a:solidFill>
                  <a:srgbClr val="4D545B"/>
                </a:solidFill>
                <a:latin typeface="Arial"/>
                <a:ea typeface="Arial"/>
                <a:cs typeface="Arial"/>
              </a:rPr>
              <a:t>$3.92tn</a:t>
            </a:r>
          </a:p>
        </p:txBody>
      </p:sp>
      <p:sp>
        <p:nvSpPr>
          <p:cNvPr id="10" name="Rectangle 9">
            <a:extLst>
              <a:ext uri="{FF2B5EF4-FFF2-40B4-BE49-F238E27FC236}">
                <a16:creationId xmlns:a16="http://schemas.microsoft.com/office/drawing/2014/main" id="{A2731E66-04FB-4021-9998-1FEB76FE2933}"/>
              </a:ext>
            </a:extLst>
          </p:cNvPr>
          <p:cNvSpPr>
            <a:spLocks noGrp="1"/>
          </p:cNvSpPr>
          <p:nvPr/>
        </p:nvSpPr>
        <p:spPr>
          <a:xfrm>
            <a:off x="7848600" y="2476500"/>
            <a:ext cx="2667000" cy="523875"/>
          </a:xfrm>
          <a:prstGeom prst="rect">
            <a:avLst/>
          </a:prstGeom>
          <a:noFill/>
          <a:ln w="0">
            <a:noFill/>
          </a:ln>
        </p:spPr>
        <p:txBody>
          <a:bodyPr wrap="square" lIns="38100" tIns="38100" rIns="38100" bIns="38100" anchor="ctr">
            <a:normAutofit/>
          </a:bodyPr>
          <a:lstStyle/>
          <a:p>
            <a:pPr algn="ctr">
              <a:defRPr sz="1350" b="0" i="0">
                <a:solidFill>
                  <a:srgbClr val="4D545B"/>
                </a:solidFill>
                <a:latin typeface="Arial"/>
                <a:ea typeface="Arial"/>
                <a:cs typeface="Arial"/>
              </a:defRPr>
            </a:pPr>
            <a:r>
              <a:rPr sz="1350" b="0" i="0">
                <a:solidFill>
                  <a:srgbClr val="4D545B"/>
                </a:solidFill>
                <a:latin typeface="Arial"/>
                <a:ea typeface="Arial"/>
                <a:cs typeface="Arial"/>
              </a:rPr>
              <a:t>estimated global MSME equity gap</a:t>
            </a:r>
          </a:p>
        </p:txBody>
      </p:sp>
      <p:sp>
        <p:nvSpPr>
          <p:cNvPr id="11" name="Rectangle 10">
            <a:extLst>
              <a:ext uri="{FF2B5EF4-FFF2-40B4-BE49-F238E27FC236}">
                <a16:creationId xmlns:a16="http://schemas.microsoft.com/office/drawing/2014/main" id="{1665BF8B-6DEC-4906-8F75-F66BE04B7664}"/>
              </a:ext>
            </a:extLst>
          </p:cNvPr>
          <p:cNvSpPr>
            <a:spLocks noGrp="1"/>
          </p:cNvSpPr>
          <p:nvPr/>
        </p:nvSpPr>
        <p:spPr>
          <a:xfrm>
            <a:off x="685800" y="3286125"/>
            <a:ext cx="10020300" cy="9525"/>
          </a:xfrm>
          <a:prstGeom prst="rect">
            <a:avLst/>
          </a:prstGeom>
          <a:solidFill>
            <a:srgbClr val="D7D9DC"/>
          </a:solidFill>
          <a:ln w="0">
            <a:noFill/>
          </a:ln>
        </p:spPr>
        <p:txBody>
          <a:bodyPr/>
          <a:lstStyle/>
          <a:p>
            <a:endParaRPr lang="en-GB"/>
          </a:p>
        </p:txBody>
      </p:sp>
      <p:sp>
        <p:nvSpPr>
          <p:cNvPr id="12" name="Rectangle 11">
            <a:extLst>
              <a:ext uri="{FF2B5EF4-FFF2-40B4-BE49-F238E27FC236}">
                <a16:creationId xmlns:a16="http://schemas.microsoft.com/office/drawing/2014/main" id="{9EFF66F3-1B8C-4F76-8EDE-A3D93D4B3256}"/>
              </a:ext>
            </a:extLst>
          </p:cNvPr>
          <p:cNvSpPr>
            <a:spLocks noGrp="1"/>
          </p:cNvSpPr>
          <p:nvPr/>
        </p:nvSpPr>
        <p:spPr>
          <a:xfrm>
            <a:off x="685800" y="3619500"/>
            <a:ext cx="10001250" cy="381000"/>
          </a:xfrm>
          <a:prstGeom prst="rect">
            <a:avLst/>
          </a:prstGeom>
          <a:noFill/>
          <a:ln w="0">
            <a:noFill/>
          </a:ln>
        </p:spPr>
        <p:txBody>
          <a:bodyPr wrap="square" lIns="38100" tIns="38100" rIns="38100" bIns="38100" anchor="t">
            <a:normAutofit/>
          </a:bodyPr>
          <a:lstStyle/>
          <a:p>
            <a:pPr algn="l">
              <a:defRPr sz="1725" b="1" i="0">
                <a:solidFill>
                  <a:srgbClr val="24256F"/>
                </a:solidFill>
                <a:latin typeface="Arial"/>
                <a:ea typeface="Arial"/>
                <a:cs typeface="Arial"/>
              </a:defRPr>
            </a:pPr>
            <a:r>
              <a:rPr sz="1725" b="1" i="0">
                <a:solidFill>
                  <a:srgbClr val="24256F"/>
                </a:solidFill>
                <a:latin typeface="Arial"/>
                <a:ea typeface="Arial"/>
                <a:cs typeface="Arial"/>
              </a:rPr>
              <a:t>A stronger equity market can support</a:t>
            </a:r>
          </a:p>
        </p:txBody>
      </p:sp>
      <p:sp>
        <p:nvSpPr>
          <p:cNvPr id="13" name="Rectangle 12">
            <a:extLst>
              <a:ext uri="{FF2B5EF4-FFF2-40B4-BE49-F238E27FC236}">
                <a16:creationId xmlns:a16="http://schemas.microsoft.com/office/drawing/2014/main" id="{B38B3CC5-7A7C-4170-B057-530BE7552A89}"/>
              </a:ext>
            </a:extLst>
          </p:cNvPr>
          <p:cNvSpPr>
            <a:spLocks noGrp="1"/>
          </p:cNvSpPr>
          <p:nvPr/>
        </p:nvSpPr>
        <p:spPr>
          <a:xfrm>
            <a:off x="685800" y="4229100"/>
            <a:ext cx="1428750" cy="342900"/>
          </a:xfrm>
          <a:prstGeom prst="rect">
            <a:avLst/>
          </a:prstGeom>
          <a:noFill/>
          <a:ln w="0">
            <a:noFill/>
          </a:ln>
        </p:spPr>
        <p:txBody>
          <a:bodyPr wrap="square" lIns="38100" tIns="38100" rIns="38100" bIns="38100" anchor="t">
            <a:normAutofit/>
          </a:bodyPr>
          <a:lstStyle/>
          <a:p>
            <a:pPr algn="l">
              <a:defRPr sz="1425" b="1" i="0">
                <a:solidFill>
                  <a:srgbClr val="C66A2B"/>
                </a:solidFill>
                <a:latin typeface="Arial"/>
                <a:ea typeface="Arial"/>
                <a:cs typeface="Arial"/>
              </a:defRPr>
            </a:pPr>
            <a:r>
              <a:rPr sz="1425" b="1" i="0">
                <a:solidFill>
                  <a:srgbClr val="C66A2B"/>
                </a:solidFill>
                <a:latin typeface="Arial"/>
                <a:ea typeface="Arial"/>
                <a:cs typeface="Arial"/>
              </a:rPr>
              <a:t>Resilience</a:t>
            </a:r>
          </a:p>
        </p:txBody>
      </p:sp>
      <p:sp>
        <p:nvSpPr>
          <p:cNvPr id="14" name="Rectangle 13">
            <a:extLst>
              <a:ext uri="{FF2B5EF4-FFF2-40B4-BE49-F238E27FC236}">
                <a16:creationId xmlns:a16="http://schemas.microsoft.com/office/drawing/2014/main" id="{CEDCDC8A-03C5-4C18-AADB-778CC0CC0C33}"/>
              </a:ext>
            </a:extLst>
          </p:cNvPr>
          <p:cNvSpPr>
            <a:spLocks noGrp="1"/>
          </p:cNvSpPr>
          <p:nvPr/>
        </p:nvSpPr>
        <p:spPr>
          <a:xfrm>
            <a:off x="2162175" y="4210050"/>
            <a:ext cx="3476625" cy="552450"/>
          </a:xfrm>
          <a:prstGeom prst="rect">
            <a:avLst/>
          </a:prstGeom>
          <a:noFill/>
          <a:ln w="0">
            <a:noFill/>
          </a:ln>
        </p:spPr>
        <p:txBody>
          <a:bodyPr wrap="square" lIns="38100" tIns="38100" rIns="38100" bIns="38100" anchor="ctr">
            <a:normAutofit/>
          </a:bodyPr>
          <a:lstStyle/>
          <a:p>
            <a:pPr algn="l">
              <a:defRPr sz="1275" b="0" i="0">
                <a:solidFill>
                  <a:srgbClr val="4D545B"/>
                </a:solidFill>
                <a:latin typeface="Arial"/>
                <a:ea typeface="Arial"/>
                <a:cs typeface="Arial"/>
              </a:defRPr>
            </a:pPr>
            <a:r>
              <a:rPr sz="1275" b="0" i="0">
                <a:solidFill>
                  <a:srgbClr val="4D545B"/>
                </a:solidFill>
                <a:latin typeface="Arial"/>
                <a:ea typeface="Arial"/>
                <a:cs typeface="Arial"/>
              </a:rPr>
              <a:t>Young firms can survive temporary revenue shocks.</a:t>
            </a:r>
          </a:p>
        </p:txBody>
      </p:sp>
      <p:sp>
        <p:nvSpPr>
          <p:cNvPr id="15" name="Rectangle 14">
            <a:extLst>
              <a:ext uri="{FF2B5EF4-FFF2-40B4-BE49-F238E27FC236}">
                <a16:creationId xmlns:a16="http://schemas.microsoft.com/office/drawing/2014/main" id="{7F1B7FE8-2A60-45AD-B27F-039AF09E556E}"/>
              </a:ext>
            </a:extLst>
          </p:cNvPr>
          <p:cNvSpPr>
            <a:spLocks noGrp="1"/>
          </p:cNvSpPr>
          <p:nvPr/>
        </p:nvSpPr>
        <p:spPr>
          <a:xfrm>
            <a:off x="5876925" y="4229100"/>
            <a:ext cx="1428750" cy="342900"/>
          </a:xfrm>
          <a:prstGeom prst="rect">
            <a:avLst/>
          </a:prstGeom>
          <a:noFill/>
          <a:ln w="0">
            <a:noFill/>
          </a:ln>
        </p:spPr>
        <p:txBody>
          <a:bodyPr wrap="square" lIns="38100" tIns="38100" rIns="38100" bIns="38100" anchor="t">
            <a:normAutofit/>
          </a:bodyPr>
          <a:lstStyle/>
          <a:p>
            <a:pPr algn="l">
              <a:defRPr sz="1425" b="1" i="0">
                <a:solidFill>
                  <a:srgbClr val="24256F"/>
                </a:solidFill>
                <a:latin typeface="Arial"/>
                <a:ea typeface="Arial"/>
                <a:cs typeface="Arial"/>
              </a:defRPr>
            </a:pPr>
            <a:r>
              <a:rPr sz="1425" b="1" i="0">
                <a:solidFill>
                  <a:srgbClr val="24256F"/>
                </a:solidFill>
                <a:latin typeface="Arial"/>
                <a:ea typeface="Arial"/>
                <a:cs typeface="Arial"/>
              </a:rPr>
              <a:t>Innovation</a:t>
            </a:r>
          </a:p>
        </p:txBody>
      </p:sp>
      <p:sp>
        <p:nvSpPr>
          <p:cNvPr id="16" name="Rectangle 15">
            <a:extLst>
              <a:ext uri="{FF2B5EF4-FFF2-40B4-BE49-F238E27FC236}">
                <a16:creationId xmlns:a16="http://schemas.microsoft.com/office/drawing/2014/main" id="{BEF08FD0-14D3-4791-8894-7F09AD44ACF7}"/>
              </a:ext>
            </a:extLst>
          </p:cNvPr>
          <p:cNvSpPr>
            <a:spLocks noGrp="1"/>
          </p:cNvSpPr>
          <p:nvPr/>
        </p:nvSpPr>
        <p:spPr>
          <a:xfrm>
            <a:off x="7353300" y="4210050"/>
            <a:ext cx="3476625" cy="552450"/>
          </a:xfrm>
          <a:prstGeom prst="rect">
            <a:avLst/>
          </a:prstGeom>
          <a:noFill/>
          <a:ln w="0">
            <a:noFill/>
          </a:ln>
        </p:spPr>
        <p:txBody>
          <a:bodyPr wrap="square" lIns="38100" tIns="38100" rIns="38100" bIns="38100" anchor="ctr">
            <a:normAutofit/>
          </a:bodyPr>
          <a:lstStyle/>
          <a:p>
            <a:pPr algn="l">
              <a:defRPr sz="1275" b="0" i="0">
                <a:solidFill>
                  <a:srgbClr val="4D545B"/>
                </a:solidFill>
                <a:latin typeface="Arial"/>
                <a:ea typeface="Arial"/>
                <a:cs typeface="Arial"/>
              </a:defRPr>
            </a:pPr>
            <a:r>
              <a:rPr sz="1275" b="0" i="0">
                <a:solidFill>
                  <a:srgbClr val="4D545B"/>
                </a:solidFill>
                <a:latin typeface="Arial"/>
                <a:ea typeface="Arial"/>
                <a:cs typeface="Arial"/>
              </a:rPr>
              <a:t>Capital can fund ideas and productive assets without relying on collateral.</a:t>
            </a:r>
          </a:p>
        </p:txBody>
      </p:sp>
      <p:sp>
        <p:nvSpPr>
          <p:cNvPr id="17" name="Rectangle 16">
            <a:extLst>
              <a:ext uri="{FF2B5EF4-FFF2-40B4-BE49-F238E27FC236}">
                <a16:creationId xmlns:a16="http://schemas.microsoft.com/office/drawing/2014/main" id="{542196DC-DACB-43EE-80FB-59F8763D7105}"/>
              </a:ext>
            </a:extLst>
          </p:cNvPr>
          <p:cNvSpPr>
            <a:spLocks noGrp="1"/>
          </p:cNvSpPr>
          <p:nvPr/>
        </p:nvSpPr>
        <p:spPr>
          <a:xfrm>
            <a:off x="685800" y="5048250"/>
            <a:ext cx="1428750" cy="342900"/>
          </a:xfrm>
          <a:prstGeom prst="rect">
            <a:avLst/>
          </a:prstGeom>
          <a:noFill/>
          <a:ln w="0">
            <a:noFill/>
          </a:ln>
        </p:spPr>
        <p:txBody>
          <a:bodyPr wrap="square" lIns="38100" tIns="38100" rIns="38100" bIns="38100" anchor="t">
            <a:normAutofit/>
          </a:bodyPr>
          <a:lstStyle/>
          <a:p>
            <a:pPr algn="l">
              <a:defRPr sz="1425" b="1" i="0">
                <a:solidFill>
                  <a:srgbClr val="24256F"/>
                </a:solidFill>
                <a:latin typeface="Arial"/>
                <a:ea typeface="Arial"/>
                <a:cs typeface="Arial"/>
              </a:defRPr>
            </a:pPr>
            <a:r>
              <a:rPr sz="1425" b="1" i="0">
                <a:solidFill>
                  <a:srgbClr val="24256F"/>
                </a:solidFill>
                <a:latin typeface="Arial"/>
                <a:ea typeface="Arial"/>
                <a:cs typeface="Arial"/>
              </a:rPr>
              <a:t>Employment</a:t>
            </a:r>
          </a:p>
        </p:txBody>
      </p:sp>
      <p:sp>
        <p:nvSpPr>
          <p:cNvPr id="18" name="Rectangle 17">
            <a:extLst>
              <a:ext uri="{FF2B5EF4-FFF2-40B4-BE49-F238E27FC236}">
                <a16:creationId xmlns:a16="http://schemas.microsoft.com/office/drawing/2014/main" id="{F44C33F4-6B05-4300-920D-32F7CC5304AE}"/>
              </a:ext>
            </a:extLst>
          </p:cNvPr>
          <p:cNvSpPr>
            <a:spLocks noGrp="1"/>
          </p:cNvSpPr>
          <p:nvPr/>
        </p:nvSpPr>
        <p:spPr>
          <a:xfrm>
            <a:off x="2162175" y="5029200"/>
            <a:ext cx="3476625" cy="552450"/>
          </a:xfrm>
          <a:prstGeom prst="rect">
            <a:avLst/>
          </a:prstGeom>
          <a:noFill/>
          <a:ln w="0">
            <a:noFill/>
          </a:ln>
        </p:spPr>
        <p:txBody>
          <a:bodyPr wrap="square" lIns="38100" tIns="38100" rIns="38100" bIns="38100" anchor="ctr">
            <a:normAutofit/>
          </a:bodyPr>
          <a:lstStyle/>
          <a:p>
            <a:pPr algn="l">
              <a:defRPr sz="1275" b="0" i="0">
                <a:solidFill>
                  <a:srgbClr val="4D545B"/>
                </a:solidFill>
                <a:latin typeface="Arial"/>
                <a:ea typeface="Arial"/>
                <a:cs typeface="Arial"/>
              </a:defRPr>
            </a:pPr>
            <a:r>
              <a:rPr sz="1275" b="0" i="0">
                <a:solidFill>
                  <a:srgbClr val="4D545B"/>
                </a:solidFill>
                <a:latin typeface="Arial"/>
                <a:ea typeface="Arial"/>
                <a:cs typeface="Arial"/>
              </a:rPr>
              <a:t>Business formation and expansion support job creation.</a:t>
            </a:r>
          </a:p>
        </p:txBody>
      </p:sp>
      <p:sp>
        <p:nvSpPr>
          <p:cNvPr id="19" name="Rectangle 18">
            <a:extLst>
              <a:ext uri="{FF2B5EF4-FFF2-40B4-BE49-F238E27FC236}">
                <a16:creationId xmlns:a16="http://schemas.microsoft.com/office/drawing/2014/main" id="{56B247CC-0295-4FBF-8F09-FC7C6598189B}"/>
              </a:ext>
            </a:extLst>
          </p:cNvPr>
          <p:cNvSpPr>
            <a:spLocks noGrp="1"/>
          </p:cNvSpPr>
          <p:nvPr/>
        </p:nvSpPr>
        <p:spPr>
          <a:xfrm>
            <a:off x="5876925" y="5048250"/>
            <a:ext cx="1428750" cy="342900"/>
          </a:xfrm>
          <a:prstGeom prst="rect">
            <a:avLst/>
          </a:prstGeom>
          <a:noFill/>
          <a:ln w="0">
            <a:noFill/>
          </a:ln>
        </p:spPr>
        <p:txBody>
          <a:bodyPr wrap="square" lIns="38100" tIns="38100" rIns="38100" bIns="38100" anchor="t">
            <a:normAutofit/>
          </a:bodyPr>
          <a:lstStyle/>
          <a:p>
            <a:pPr algn="l">
              <a:defRPr sz="1425" b="1" i="0">
                <a:solidFill>
                  <a:srgbClr val="24256F"/>
                </a:solidFill>
                <a:latin typeface="Arial"/>
                <a:ea typeface="Arial"/>
                <a:cs typeface="Arial"/>
              </a:defRPr>
            </a:pPr>
            <a:r>
              <a:rPr sz="1425" b="1" i="0">
                <a:solidFill>
                  <a:srgbClr val="24256F"/>
                </a:solidFill>
                <a:latin typeface="Arial"/>
                <a:ea typeface="Arial"/>
                <a:cs typeface="Arial"/>
              </a:rPr>
              <a:t>Participation</a:t>
            </a:r>
          </a:p>
        </p:txBody>
      </p:sp>
      <p:sp>
        <p:nvSpPr>
          <p:cNvPr id="20" name="Rectangle 19">
            <a:extLst>
              <a:ext uri="{FF2B5EF4-FFF2-40B4-BE49-F238E27FC236}">
                <a16:creationId xmlns:a16="http://schemas.microsoft.com/office/drawing/2014/main" id="{83553D16-E39C-4FC6-834F-4B22D0C08BB4}"/>
              </a:ext>
            </a:extLst>
          </p:cNvPr>
          <p:cNvSpPr>
            <a:spLocks noGrp="1"/>
          </p:cNvSpPr>
          <p:nvPr/>
        </p:nvSpPr>
        <p:spPr>
          <a:xfrm>
            <a:off x="7353300" y="5029200"/>
            <a:ext cx="3476625" cy="552450"/>
          </a:xfrm>
          <a:prstGeom prst="rect">
            <a:avLst/>
          </a:prstGeom>
          <a:noFill/>
          <a:ln w="0">
            <a:noFill/>
          </a:ln>
        </p:spPr>
        <p:txBody>
          <a:bodyPr wrap="square" lIns="38100" tIns="38100" rIns="38100" bIns="38100" anchor="ctr">
            <a:normAutofit/>
          </a:bodyPr>
          <a:lstStyle/>
          <a:p>
            <a:pPr algn="l">
              <a:defRPr sz="1275" b="0" i="0">
                <a:solidFill>
                  <a:srgbClr val="4D545B"/>
                </a:solidFill>
                <a:latin typeface="Arial"/>
                <a:ea typeface="Arial"/>
                <a:cs typeface="Arial"/>
              </a:defRPr>
            </a:pPr>
            <a:r>
              <a:rPr sz="1275" b="0" i="0">
                <a:solidFill>
                  <a:srgbClr val="4D545B"/>
                </a:solidFill>
                <a:latin typeface="Arial"/>
                <a:ea typeface="Arial"/>
                <a:cs typeface="Arial"/>
              </a:rPr>
              <a:t>Retail investors can share in enterprise ownership and value creation.</a:t>
            </a:r>
          </a:p>
        </p:txBody>
      </p:sp>
      <p:sp>
        <p:nvSpPr>
          <p:cNvPr id="21" name="Rectangle 20">
            <a:extLst>
              <a:ext uri="{FF2B5EF4-FFF2-40B4-BE49-F238E27FC236}">
                <a16:creationId xmlns:a16="http://schemas.microsoft.com/office/drawing/2014/main" id="{74397F5B-DBEB-4B67-B812-B1AF0FC809C8}"/>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1385653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8A13D2F-7829-4481-9103-BB98802028BB}"/>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EA25CED4-1EC6-46D2-A569-52F212ADAF57}"/>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550" b="1" i="0">
                <a:solidFill>
                  <a:srgbClr val="24256F"/>
                </a:solidFill>
                <a:latin typeface="Arial"/>
                <a:ea typeface="Arial"/>
                <a:cs typeface="Arial"/>
              </a:defRPr>
            </a:pPr>
            <a:r>
              <a:rPr sz="2550" b="1" i="0">
                <a:solidFill>
                  <a:srgbClr val="24256F"/>
                </a:solidFill>
                <a:latin typeface="Arial"/>
                <a:ea typeface="Arial"/>
                <a:cs typeface="Arial"/>
              </a:rPr>
              <a:t>Equity and debt have different economic structures</a:t>
            </a:r>
          </a:p>
        </p:txBody>
      </p:sp>
      <p:sp>
        <p:nvSpPr>
          <p:cNvPr id="3" name="Rectangle 2">
            <a:extLst>
              <a:ext uri="{FF2B5EF4-FFF2-40B4-BE49-F238E27FC236}">
                <a16:creationId xmlns:a16="http://schemas.microsoft.com/office/drawing/2014/main" id="{7DFEBB3B-1E75-48A3-AB95-56DF2AE16CCA}"/>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4E15CB83-7A7A-4881-96F2-2B09F2C85C54}"/>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13</a:t>
            </a:r>
            <a:endParaRPr sz="900" b="1" i="0">
              <a:solidFill>
                <a:srgbClr val="7F858B"/>
              </a:solidFill>
              <a:latin typeface="Arial"/>
              <a:ea typeface="Arial"/>
              <a:cs typeface="Arial"/>
            </a:endParaRPr>
          </a:p>
        </p:txBody>
      </p:sp>
      <p:graphicFrame>
        <p:nvGraphicFramePr>
          <p:cNvPr id="12" name="Table 11"/>
          <p:cNvGraphicFramePr/>
          <p:nvPr/>
        </p:nvGraphicFramePr>
        <p:xfrm>
          <a:off x="685800" y="1390650"/>
          <a:ext cx="10820400" cy="3638550"/>
        </p:xfrm>
        <a:graphic>
          <a:graphicData uri="http://schemas.openxmlformats.org/drawingml/2006/table">
            <a:tbl>
              <a:tblPr/>
              <a:tblGrid>
                <a:gridCol w="5410200">
                  <a:extLst>
                    <a:ext uri="{9D8B030D-6E8A-4147-A177-3AD203B41FA5}">
                      <a16:colId xmlns:a16="http://schemas.microsoft.com/office/drawing/2014/main" val="20000"/>
                    </a:ext>
                  </a:extLst>
                </a:gridCol>
                <a:gridCol w="5410200">
                  <a:extLst>
                    <a:ext uri="{9D8B030D-6E8A-4147-A177-3AD203B41FA5}">
                      <a16:colId xmlns:a16="http://schemas.microsoft.com/office/drawing/2014/main" val="20001"/>
                    </a:ext>
                  </a:extLst>
                </a:gridCol>
              </a:tblGrid>
              <a:tr h="519793">
                <a:tc>
                  <a:txBody>
                    <a:bodyPr/>
                    <a:lstStyle/>
                    <a:p>
                      <a:pPr algn="ctr"/>
                      <a:r>
                        <a:rPr sz="1350" b="1">
                          <a:solidFill>
                            <a:srgbClr val="FFFFFF"/>
                          </a:solidFill>
                          <a:latin typeface="Arial"/>
                          <a:ea typeface="Arial"/>
                          <a:cs typeface="Arial"/>
                        </a:rPr>
                        <a:t>DEBT CROWDFUNDING</a:t>
                      </a:r>
                    </a:p>
                  </a:txBody>
                  <a:tcPr marL="114300" marR="114300" marT="76200" marB="76200" anchor="ctr">
                    <a:solidFill>
                      <a:srgbClr val="4D545B"/>
                    </a:solidFill>
                  </a:tcPr>
                </a:tc>
                <a:tc>
                  <a:txBody>
                    <a:bodyPr/>
                    <a:lstStyle/>
                    <a:p>
                      <a:pPr algn="ctr"/>
                      <a:r>
                        <a:rPr sz="1350" b="1">
                          <a:solidFill>
                            <a:srgbClr val="FFFFFF"/>
                          </a:solidFill>
                          <a:latin typeface="Arial"/>
                          <a:ea typeface="Arial"/>
                          <a:cs typeface="Arial"/>
                        </a:rPr>
                        <a:t>EQUITY CROWDFUNDING</a:t>
                      </a:r>
                    </a:p>
                  </a:txBody>
                  <a:tcPr marL="114300" marR="114300" marT="76200" marB="76200" anchor="ctr">
                    <a:solidFill>
                      <a:srgbClr val="24256F"/>
                    </a:solidFill>
                  </a:tcPr>
                </a:tc>
                <a:extLst>
                  <a:ext uri="{0D108BD9-81ED-4DB2-BD59-A6C34878D82A}">
                    <a16:rowId xmlns:a16="http://schemas.microsoft.com/office/drawing/2014/main" val="10000"/>
                  </a:ext>
                </a:extLst>
              </a:tr>
              <a:tr h="519793">
                <a:tc>
                  <a:txBody>
                    <a:bodyPr/>
                    <a:lstStyle/>
                    <a:p>
                      <a:r>
                        <a:rPr sz="1275">
                          <a:solidFill>
                            <a:srgbClr val="20242A"/>
                          </a:solidFill>
                          <a:latin typeface="Arial"/>
                          <a:ea typeface="Arial"/>
                          <a:cs typeface="Arial"/>
                        </a:rPr>
                        <a:t>Financial liability</a:t>
                      </a:r>
                    </a:p>
                  </a:txBody>
                  <a:tcPr marL="133350" marR="133350" marT="76200" marB="76200" anchor="ctr">
                    <a:solidFill>
                      <a:srgbClr val="F3F4F5"/>
                    </a:solidFill>
                  </a:tcPr>
                </a:tc>
                <a:tc>
                  <a:txBody>
                    <a:bodyPr/>
                    <a:lstStyle/>
                    <a:p>
                      <a:r>
                        <a:rPr sz="1275">
                          <a:solidFill>
                            <a:srgbClr val="20242A"/>
                          </a:solidFill>
                          <a:latin typeface="Arial"/>
                          <a:ea typeface="Arial"/>
                          <a:cs typeface="Arial"/>
                        </a:rPr>
                        <a:t>Ownership capital</a:t>
                      </a:r>
                    </a:p>
                  </a:txBody>
                  <a:tcPr marL="133350" marR="133350" marT="76200" marB="76200" anchor="ctr">
                    <a:solidFill>
                      <a:srgbClr val="EEF0F8"/>
                    </a:solidFill>
                  </a:tcPr>
                </a:tc>
                <a:extLst>
                  <a:ext uri="{0D108BD9-81ED-4DB2-BD59-A6C34878D82A}">
                    <a16:rowId xmlns:a16="http://schemas.microsoft.com/office/drawing/2014/main" val="10001"/>
                  </a:ext>
                </a:extLst>
              </a:tr>
              <a:tr h="519793">
                <a:tc>
                  <a:txBody>
                    <a:bodyPr/>
                    <a:lstStyle/>
                    <a:p>
                      <a:r>
                        <a:rPr sz="1275">
                          <a:solidFill>
                            <a:srgbClr val="20242A"/>
                          </a:solidFill>
                          <a:latin typeface="Arial"/>
                          <a:ea typeface="Arial"/>
                          <a:cs typeface="Arial"/>
                        </a:rPr>
                        <a:t>Principal must be repaid</a:t>
                      </a:r>
                    </a:p>
                  </a:txBody>
                  <a:tcPr marL="133350" marR="133350" marT="76200" marB="76200" anchor="ctr">
                    <a:solidFill>
                      <a:srgbClr val="FFFFFF"/>
                    </a:solidFill>
                  </a:tcPr>
                </a:tc>
                <a:tc>
                  <a:txBody>
                    <a:bodyPr/>
                    <a:lstStyle/>
                    <a:p>
                      <a:r>
                        <a:rPr sz="1275">
                          <a:solidFill>
                            <a:srgbClr val="20242A"/>
                          </a:solidFill>
                          <a:latin typeface="Arial"/>
                          <a:ea typeface="Arial"/>
                          <a:cs typeface="Arial"/>
                        </a:rPr>
                        <a:t>No scheduled repayment of principal</a:t>
                      </a:r>
                    </a:p>
                  </a:txBody>
                  <a:tcPr marL="133350" marR="133350" marT="76200" marB="76200" anchor="ctr">
                    <a:solidFill>
                      <a:srgbClr val="FFFFFF"/>
                    </a:solidFill>
                  </a:tcPr>
                </a:tc>
                <a:extLst>
                  <a:ext uri="{0D108BD9-81ED-4DB2-BD59-A6C34878D82A}">
                    <a16:rowId xmlns:a16="http://schemas.microsoft.com/office/drawing/2014/main" val="10002"/>
                  </a:ext>
                </a:extLst>
              </a:tr>
              <a:tr h="519793">
                <a:tc>
                  <a:txBody>
                    <a:bodyPr/>
                    <a:lstStyle/>
                    <a:p>
                      <a:r>
                        <a:rPr sz="1275">
                          <a:solidFill>
                            <a:srgbClr val="20242A"/>
                          </a:solidFill>
                          <a:latin typeface="Arial"/>
                          <a:ea typeface="Arial"/>
                          <a:cs typeface="Arial"/>
                        </a:rPr>
                        <a:t>Finance cost accrues over the term</a:t>
                      </a:r>
                    </a:p>
                  </a:txBody>
                  <a:tcPr marL="133350" marR="133350" marT="76200" marB="76200" anchor="ctr">
                    <a:solidFill>
                      <a:srgbClr val="F3F4F5"/>
                    </a:solidFill>
                  </a:tcPr>
                </a:tc>
                <a:tc>
                  <a:txBody>
                    <a:bodyPr/>
                    <a:lstStyle/>
                    <a:p>
                      <a:r>
                        <a:rPr sz="1275">
                          <a:solidFill>
                            <a:srgbClr val="20242A"/>
                          </a:solidFill>
                          <a:latin typeface="Arial"/>
                          <a:ea typeface="Arial"/>
                          <a:cs typeface="Arial"/>
                        </a:rPr>
                        <a:t>Return comes through distributions, value growth or exit</a:t>
                      </a:r>
                    </a:p>
                  </a:txBody>
                  <a:tcPr marL="133350" marR="133350" marT="76200" marB="76200" anchor="ctr">
                    <a:solidFill>
                      <a:srgbClr val="EEF0F8"/>
                    </a:solidFill>
                  </a:tcPr>
                </a:tc>
                <a:extLst>
                  <a:ext uri="{0D108BD9-81ED-4DB2-BD59-A6C34878D82A}">
                    <a16:rowId xmlns:a16="http://schemas.microsoft.com/office/drawing/2014/main" val="10003"/>
                  </a:ext>
                </a:extLst>
              </a:tr>
              <a:tr h="519793">
                <a:tc>
                  <a:txBody>
                    <a:bodyPr/>
                    <a:lstStyle/>
                    <a:p>
                      <a:r>
                        <a:rPr sz="1275">
                          <a:solidFill>
                            <a:srgbClr val="20242A"/>
                          </a:solidFill>
                          <a:latin typeface="Arial"/>
                          <a:ea typeface="Arial"/>
                          <a:cs typeface="Arial"/>
                        </a:rPr>
                        <a:t>Payments continue when revenue declines</a:t>
                      </a:r>
                    </a:p>
                  </a:txBody>
                  <a:tcPr marL="133350" marR="133350" marT="76200" marB="76200" anchor="ctr">
                    <a:solidFill>
                      <a:srgbClr val="FFFFFF"/>
                    </a:solidFill>
                  </a:tcPr>
                </a:tc>
                <a:tc>
                  <a:txBody>
                    <a:bodyPr/>
                    <a:lstStyle/>
                    <a:p>
                      <a:r>
                        <a:rPr sz="1275">
                          <a:solidFill>
                            <a:srgbClr val="20242A"/>
                          </a:solidFill>
                          <a:latin typeface="Arial"/>
                          <a:ea typeface="Arial"/>
                          <a:cs typeface="Arial"/>
                        </a:rPr>
                        <a:t>Distributions depend on performance and available resources</a:t>
                      </a:r>
                    </a:p>
                  </a:txBody>
                  <a:tcPr marL="133350" marR="133350" marT="76200" marB="76200" anchor="ctr">
                    <a:solidFill>
                      <a:srgbClr val="FFFFFF"/>
                    </a:solidFill>
                  </a:tcPr>
                </a:tc>
                <a:extLst>
                  <a:ext uri="{0D108BD9-81ED-4DB2-BD59-A6C34878D82A}">
                    <a16:rowId xmlns:a16="http://schemas.microsoft.com/office/drawing/2014/main" val="10004"/>
                  </a:ext>
                </a:extLst>
              </a:tr>
              <a:tr h="519793">
                <a:tc>
                  <a:txBody>
                    <a:bodyPr/>
                    <a:lstStyle/>
                    <a:p>
                      <a:r>
                        <a:rPr sz="1275">
                          <a:solidFill>
                            <a:srgbClr val="20242A"/>
                          </a:solidFill>
                          <a:latin typeface="Arial"/>
                          <a:ea typeface="Arial"/>
                          <a:cs typeface="Arial"/>
                        </a:rPr>
                        <a:t>Default may trigger enforcement</a:t>
                      </a:r>
                    </a:p>
                  </a:txBody>
                  <a:tcPr marL="133350" marR="133350" marT="76200" marB="76200" anchor="ctr">
                    <a:solidFill>
                      <a:srgbClr val="F3F4F5"/>
                    </a:solidFill>
                  </a:tcPr>
                </a:tc>
                <a:tc>
                  <a:txBody>
                    <a:bodyPr/>
                    <a:lstStyle/>
                    <a:p>
                      <a:r>
                        <a:rPr sz="1275">
                          <a:solidFill>
                            <a:srgbClr val="20242A"/>
                          </a:solidFill>
                          <a:latin typeface="Arial"/>
                          <a:ea typeface="Arial"/>
                          <a:cs typeface="Arial"/>
                        </a:rPr>
                        <a:t>Investors absorb losses through investment value</a:t>
                      </a:r>
                    </a:p>
                  </a:txBody>
                  <a:tcPr marL="133350" marR="133350" marT="76200" marB="76200" anchor="ctr">
                    <a:solidFill>
                      <a:srgbClr val="EEF0F8"/>
                    </a:solidFill>
                  </a:tcPr>
                </a:tc>
                <a:extLst>
                  <a:ext uri="{0D108BD9-81ED-4DB2-BD59-A6C34878D82A}">
                    <a16:rowId xmlns:a16="http://schemas.microsoft.com/office/drawing/2014/main" val="10005"/>
                  </a:ext>
                </a:extLst>
              </a:tr>
              <a:tr h="519793">
                <a:tc>
                  <a:txBody>
                    <a:bodyPr/>
                    <a:lstStyle/>
                    <a:p>
                      <a:r>
                        <a:rPr sz="1275">
                          <a:solidFill>
                            <a:srgbClr val="20242A"/>
                          </a:solidFill>
                          <a:latin typeface="Arial"/>
                          <a:ea typeface="Arial"/>
                          <a:cs typeface="Arial"/>
                        </a:rPr>
                        <a:t>Increases leverage and refinancing risk</a:t>
                      </a:r>
                    </a:p>
                  </a:txBody>
                  <a:tcPr marL="133350" marR="133350" marT="76200" marB="76200" anchor="ctr">
                    <a:solidFill>
                      <a:srgbClr val="FFFFFF"/>
                    </a:solidFill>
                  </a:tcPr>
                </a:tc>
                <a:tc>
                  <a:txBody>
                    <a:bodyPr/>
                    <a:lstStyle/>
                    <a:p>
                      <a:r>
                        <a:rPr sz="1275">
                          <a:solidFill>
                            <a:srgbClr val="20242A"/>
                          </a:solidFill>
                          <a:latin typeface="Arial"/>
                          <a:ea typeface="Arial"/>
                          <a:cs typeface="Arial"/>
                        </a:rPr>
                        <a:t>Strengthens loss-absorbing capital</a:t>
                      </a:r>
                    </a:p>
                  </a:txBody>
                  <a:tcPr marL="133350" marR="133350" marT="76200" marB="76200" anchor="ctr">
                    <a:solidFill>
                      <a:srgbClr val="FFFFFF"/>
                    </a:solidFill>
                  </a:tcPr>
                </a:tc>
                <a:extLst>
                  <a:ext uri="{0D108BD9-81ED-4DB2-BD59-A6C34878D82A}">
                    <a16:rowId xmlns:a16="http://schemas.microsoft.com/office/drawing/2014/main" val="10006"/>
                  </a:ext>
                </a:extLst>
              </a:tr>
            </a:tbl>
          </a:graphicData>
        </a:graphic>
      </p:graphicFrame>
      <p:sp>
        <p:nvSpPr>
          <p:cNvPr id="6" name="Rectangle: Rounded Corners 5">
            <a:extLst>
              <a:ext uri="{FF2B5EF4-FFF2-40B4-BE49-F238E27FC236}">
                <a16:creationId xmlns:a16="http://schemas.microsoft.com/office/drawing/2014/main" id="{B2F34893-1DD2-4EC6-8EEC-182E65A99570}"/>
              </a:ext>
            </a:extLst>
          </p:cNvPr>
          <p:cNvSpPr>
            <a:spLocks noGrp="1"/>
          </p:cNvSpPr>
          <p:nvPr/>
        </p:nvSpPr>
        <p:spPr>
          <a:xfrm>
            <a:off x="933450" y="5305425"/>
            <a:ext cx="10325100" cy="571500"/>
          </a:xfrm>
          <a:prstGeom prst="roundRect">
            <a:avLst>
              <a:gd name="adj" fmla="val 13333"/>
            </a:avLst>
          </a:prstGeom>
          <a:solidFill>
            <a:srgbClr val="24256F"/>
          </a:solidFill>
          <a:ln w="0">
            <a:noFill/>
          </a:ln>
        </p:spPr>
        <p:txBody>
          <a:bodyPr wrap="square" lIns="38100" tIns="38100" rIns="38100" bIns="38100" anchor="ctr">
            <a:normAutofit fontScale="89610"/>
          </a:bodyPr>
          <a:lstStyle/>
          <a:p>
            <a:pPr algn="ctr">
              <a:defRPr sz="1650" b="1" i="0">
                <a:solidFill>
                  <a:srgbClr val="FFFFFF"/>
                </a:solidFill>
                <a:latin typeface="Arial"/>
                <a:ea typeface="Arial"/>
                <a:cs typeface="Arial"/>
              </a:defRPr>
            </a:pPr>
            <a:r>
              <a:rPr sz="1650" b="1" i="0">
                <a:solidFill>
                  <a:srgbClr val="FFFFFF"/>
                </a:solidFill>
                <a:latin typeface="Arial"/>
                <a:ea typeface="Arial"/>
                <a:cs typeface="Arial"/>
              </a:rPr>
              <a:t>Debt creates a fixed claim on future cash flows. Equity provides capital that can remain invested through the business cycle.</a:t>
            </a:r>
          </a:p>
        </p:txBody>
      </p:sp>
      <p:sp>
        <p:nvSpPr>
          <p:cNvPr id="7" name="Rectangle 6">
            <a:extLst>
              <a:ext uri="{FF2B5EF4-FFF2-40B4-BE49-F238E27FC236}">
                <a16:creationId xmlns:a16="http://schemas.microsoft.com/office/drawing/2014/main" id="{15113C62-AD33-4108-A3B2-044E75C7D374}"/>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1114143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2F00074E-D973-4C53-90DA-7175C73028C8}"/>
              </a:ext>
            </a:extLst>
          </p:cNvPr>
          <p:cNvSpPr>
            <a:spLocks noGrp="1"/>
          </p:cNvSpPr>
          <p:nvPr/>
        </p:nvSpPr>
        <p:spPr>
          <a:xfrm>
            <a:off x="0" y="0"/>
            <a:ext cx="171450" cy="6858000"/>
          </a:xfrm>
          <a:prstGeom prst="rect">
            <a:avLst/>
          </a:prstGeom>
          <a:solidFill>
            <a:srgbClr val="24256F"/>
          </a:solidFill>
          <a:ln w="0">
            <a:noFill/>
          </a:ln>
        </p:spPr>
        <p:txBody>
          <a:bodyPr/>
          <a:lstStyle/>
          <a:p>
            <a:endParaRPr lang="en-GB"/>
          </a:p>
        </p:txBody>
      </p:sp>
      <p:sp>
        <p:nvSpPr>
          <p:cNvPr id="2" name="Rectangle 1">
            <a:extLst>
              <a:ext uri="{FF2B5EF4-FFF2-40B4-BE49-F238E27FC236}">
                <a16:creationId xmlns:a16="http://schemas.microsoft.com/office/drawing/2014/main" id="{EB2E80CA-F734-46C6-85DC-6BB6F6BEF260}"/>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550" b="1" i="0">
                <a:solidFill>
                  <a:srgbClr val="24256F"/>
                </a:solidFill>
                <a:latin typeface="Arial"/>
                <a:ea typeface="Arial"/>
                <a:cs typeface="Arial"/>
              </a:defRPr>
            </a:pPr>
            <a:r>
              <a:rPr sz="2550" b="1" i="0">
                <a:solidFill>
                  <a:srgbClr val="24256F"/>
                </a:solidFill>
                <a:latin typeface="Arial"/>
                <a:ea typeface="Arial"/>
                <a:cs typeface="Arial"/>
              </a:rPr>
              <a:t>A practical agenda for OIC Member States</a:t>
            </a:r>
          </a:p>
        </p:txBody>
      </p:sp>
      <p:sp>
        <p:nvSpPr>
          <p:cNvPr id="3" name="Rectangle 2">
            <a:extLst>
              <a:ext uri="{FF2B5EF4-FFF2-40B4-BE49-F238E27FC236}">
                <a16:creationId xmlns:a16="http://schemas.microsoft.com/office/drawing/2014/main" id="{717E42A8-22E5-4AA8-8059-9EAFEC643782}"/>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4" name="Rectangle 3">
            <a:extLst>
              <a:ext uri="{FF2B5EF4-FFF2-40B4-BE49-F238E27FC236}">
                <a16:creationId xmlns:a16="http://schemas.microsoft.com/office/drawing/2014/main" id="{D31B489A-DC9A-4D17-96F9-09367A24BE72}"/>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7F858B"/>
                </a:solidFill>
                <a:latin typeface="Arial"/>
                <a:ea typeface="Arial"/>
                <a:cs typeface="Arial"/>
              </a:defRPr>
            </a:pPr>
            <a:r>
              <a:rPr lang="en-GB" sz="900" b="1" i="0">
                <a:solidFill>
                  <a:srgbClr val="7F858B"/>
                </a:solidFill>
                <a:latin typeface="Arial"/>
                <a:ea typeface="Arial"/>
                <a:cs typeface="Arial"/>
              </a:rPr>
              <a:t>14</a:t>
            </a:r>
            <a:endParaRPr sz="900" b="1" i="0">
              <a:solidFill>
                <a:srgbClr val="7F858B"/>
              </a:solidFill>
              <a:latin typeface="Arial"/>
              <a:ea typeface="Arial"/>
              <a:cs typeface="Arial"/>
            </a:endParaRPr>
          </a:p>
        </p:txBody>
      </p:sp>
      <p:sp>
        <p:nvSpPr>
          <p:cNvPr id="5" name="Rectangle: Rounded Corners 4">
            <a:extLst>
              <a:ext uri="{FF2B5EF4-FFF2-40B4-BE49-F238E27FC236}">
                <a16:creationId xmlns:a16="http://schemas.microsoft.com/office/drawing/2014/main" id="{9DA91C30-C389-4096-95BB-58555AC02F24}"/>
              </a:ext>
            </a:extLst>
          </p:cNvPr>
          <p:cNvSpPr>
            <a:spLocks noGrp="1"/>
          </p:cNvSpPr>
          <p:nvPr/>
        </p:nvSpPr>
        <p:spPr>
          <a:xfrm>
            <a:off x="685800" y="1428750"/>
            <a:ext cx="552450" cy="552450"/>
          </a:xfrm>
          <a:prstGeom prst="roundRect">
            <a:avLst>
              <a:gd name="adj" fmla="val 13793"/>
            </a:avLst>
          </a:prstGeom>
          <a:solidFill>
            <a:srgbClr val="24256F"/>
          </a:solidFill>
          <a:ln w="0">
            <a:noFill/>
          </a:ln>
        </p:spPr>
        <p:txBody>
          <a:bodyPr wrap="square" lIns="38100" tIns="38100" rIns="38100" bIns="38100" anchor="ctr">
            <a:normAutofit/>
          </a:bodyPr>
          <a:lstStyle/>
          <a:p>
            <a:pPr algn="ctr">
              <a:defRPr sz="1500" b="1" i="0">
                <a:solidFill>
                  <a:srgbClr val="FFFFFF"/>
                </a:solidFill>
                <a:latin typeface="Arial"/>
                <a:ea typeface="Arial"/>
                <a:cs typeface="Arial"/>
              </a:defRPr>
            </a:pPr>
            <a:r>
              <a:rPr sz="1500" b="1" i="0">
                <a:solidFill>
                  <a:srgbClr val="FFFFFF"/>
                </a:solidFill>
                <a:latin typeface="Arial"/>
                <a:ea typeface="Arial"/>
                <a:cs typeface="Arial"/>
              </a:rPr>
              <a:t>01</a:t>
            </a:r>
          </a:p>
        </p:txBody>
      </p:sp>
      <p:sp>
        <p:nvSpPr>
          <p:cNvPr id="6" name="Rectangle 5">
            <a:extLst>
              <a:ext uri="{FF2B5EF4-FFF2-40B4-BE49-F238E27FC236}">
                <a16:creationId xmlns:a16="http://schemas.microsoft.com/office/drawing/2014/main" id="{93CB2FE4-DDC1-4A92-AFA2-F4492A47A320}"/>
              </a:ext>
            </a:extLst>
          </p:cNvPr>
          <p:cNvSpPr>
            <a:spLocks noGrp="1"/>
          </p:cNvSpPr>
          <p:nvPr/>
        </p:nvSpPr>
        <p:spPr>
          <a:xfrm>
            <a:off x="1428750" y="1409700"/>
            <a:ext cx="4000500" cy="342900"/>
          </a:xfrm>
          <a:prstGeom prst="rect">
            <a:avLst/>
          </a:prstGeom>
          <a:noFill/>
          <a:ln w="0">
            <a:noFill/>
          </a:ln>
        </p:spPr>
        <p:txBody>
          <a:bodyPr wrap="square" lIns="38100" tIns="38100" rIns="38100" bIns="38100" anchor="t">
            <a:normAutofit/>
          </a:bodyPr>
          <a:lstStyle/>
          <a:p>
            <a:pPr algn="l">
              <a:defRPr sz="1575" b="1" i="0">
                <a:solidFill>
                  <a:srgbClr val="24256F"/>
                </a:solidFill>
                <a:latin typeface="Arial"/>
                <a:ea typeface="Arial"/>
                <a:cs typeface="Arial"/>
              </a:defRPr>
            </a:pPr>
            <a:r>
              <a:rPr sz="1575" b="1" i="0">
                <a:solidFill>
                  <a:srgbClr val="24256F"/>
                </a:solidFill>
                <a:latin typeface="Arial"/>
                <a:ea typeface="Arial"/>
                <a:cs typeface="Arial"/>
              </a:rPr>
              <a:t>Separate regimes</a:t>
            </a:r>
          </a:p>
        </p:txBody>
      </p:sp>
      <p:sp>
        <p:nvSpPr>
          <p:cNvPr id="7" name="Rectangle 6">
            <a:extLst>
              <a:ext uri="{FF2B5EF4-FFF2-40B4-BE49-F238E27FC236}">
                <a16:creationId xmlns:a16="http://schemas.microsoft.com/office/drawing/2014/main" id="{D9327C6F-3AE6-4961-ACAB-C1DFD754A963}"/>
              </a:ext>
            </a:extLst>
          </p:cNvPr>
          <p:cNvSpPr>
            <a:spLocks noGrp="1"/>
          </p:cNvSpPr>
          <p:nvPr/>
        </p:nvSpPr>
        <p:spPr>
          <a:xfrm>
            <a:off x="1428750" y="1771650"/>
            <a:ext cx="4095750" cy="666750"/>
          </a:xfrm>
          <a:prstGeom prst="rect">
            <a:avLst/>
          </a:prstGeom>
          <a:noFill/>
          <a:ln w="0">
            <a:noFill/>
          </a:ln>
        </p:spPr>
        <p:txBody>
          <a:bodyPr wrap="square" lIns="38100" tIns="38100" rIns="38100" bIns="38100" anchor="t">
            <a:normAutofit/>
          </a:bodyPr>
          <a:lstStyle/>
          <a:p>
            <a:pPr algn="l">
              <a:defRPr sz="1275" b="0" i="0">
                <a:solidFill>
                  <a:srgbClr val="4D545B"/>
                </a:solidFill>
                <a:latin typeface="Arial"/>
                <a:ea typeface="Arial"/>
                <a:cs typeface="Arial"/>
              </a:defRPr>
            </a:pPr>
            <a:r>
              <a:rPr sz="1275" b="0" i="0">
                <a:solidFill>
                  <a:srgbClr val="4D545B"/>
                </a:solidFill>
                <a:latin typeface="Arial"/>
                <a:ea typeface="Arial"/>
                <a:cs typeface="Arial"/>
              </a:rPr>
              <a:t>Rules suited to the risks and economic purpose of debt and equity.</a:t>
            </a:r>
          </a:p>
        </p:txBody>
      </p:sp>
      <p:sp>
        <p:nvSpPr>
          <p:cNvPr id="8" name="Rectangle: Rounded Corners 7">
            <a:extLst>
              <a:ext uri="{FF2B5EF4-FFF2-40B4-BE49-F238E27FC236}">
                <a16:creationId xmlns:a16="http://schemas.microsoft.com/office/drawing/2014/main" id="{CB3D27E4-ACAC-4CB6-AE11-788CEFCD7381}"/>
              </a:ext>
            </a:extLst>
          </p:cNvPr>
          <p:cNvSpPr>
            <a:spLocks noGrp="1"/>
          </p:cNvSpPr>
          <p:nvPr/>
        </p:nvSpPr>
        <p:spPr>
          <a:xfrm>
            <a:off x="6019800" y="1428750"/>
            <a:ext cx="552450" cy="552450"/>
          </a:xfrm>
          <a:prstGeom prst="roundRect">
            <a:avLst>
              <a:gd name="adj" fmla="val 13793"/>
            </a:avLst>
          </a:prstGeom>
          <a:solidFill>
            <a:srgbClr val="C66A2B"/>
          </a:solidFill>
          <a:ln w="0">
            <a:noFill/>
          </a:ln>
        </p:spPr>
        <p:txBody>
          <a:bodyPr wrap="square" lIns="38100" tIns="38100" rIns="38100" bIns="38100" anchor="ctr">
            <a:normAutofit/>
          </a:bodyPr>
          <a:lstStyle/>
          <a:p>
            <a:pPr algn="ctr">
              <a:defRPr sz="1500" b="1" i="0">
                <a:solidFill>
                  <a:srgbClr val="FFFFFF"/>
                </a:solidFill>
                <a:latin typeface="Arial"/>
                <a:ea typeface="Arial"/>
                <a:cs typeface="Arial"/>
              </a:defRPr>
            </a:pPr>
            <a:r>
              <a:rPr sz="1500" b="1" i="0">
                <a:solidFill>
                  <a:srgbClr val="FFFFFF"/>
                </a:solidFill>
                <a:latin typeface="Arial"/>
                <a:ea typeface="Arial"/>
                <a:cs typeface="Arial"/>
              </a:rPr>
              <a:t>02</a:t>
            </a:r>
          </a:p>
        </p:txBody>
      </p:sp>
      <p:sp>
        <p:nvSpPr>
          <p:cNvPr id="9" name="Rectangle 8">
            <a:extLst>
              <a:ext uri="{FF2B5EF4-FFF2-40B4-BE49-F238E27FC236}">
                <a16:creationId xmlns:a16="http://schemas.microsoft.com/office/drawing/2014/main" id="{A907963B-6FEC-4C58-AC79-B48C6397FD12}"/>
              </a:ext>
            </a:extLst>
          </p:cNvPr>
          <p:cNvSpPr>
            <a:spLocks noGrp="1"/>
          </p:cNvSpPr>
          <p:nvPr/>
        </p:nvSpPr>
        <p:spPr>
          <a:xfrm>
            <a:off x="6762750" y="1409700"/>
            <a:ext cx="4000500" cy="342900"/>
          </a:xfrm>
          <a:prstGeom prst="rect">
            <a:avLst/>
          </a:prstGeom>
          <a:noFill/>
          <a:ln w="0">
            <a:noFill/>
          </a:ln>
        </p:spPr>
        <p:txBody>
          <a:bodyPr wrap="square" lIns="38100" tIns="38100" rIns="38100" bIns="38100" anchor="t">
            <a:normAutofit/>
          </a:bodyPr>
          <a:lstStyle/>
          <a:p>
            <a:pPr algn="l">
              <a:defRPr sz="1575" b="1" i="0">
                <a:solidFill>
                  <a:srgbClr val="24256F"/>
                </a:solidFill>
                <a:latin typeface="Arial"/>
                <a:ea typeface="Arial"/>
                <a:cs typeface="Arial"/>
              </a:defRPr>
            </a:pPr>
            <a:r>
              <a:rPr sz="1575" b="1" i="0">
                <a:solidFill>
                  <a:srgbClr val="24256F"/>
                </a:solidFill>
                <a:latin typeface="Arial"/>
                <a:ea typeface="Arial"/>
                <a:cs typeface="Arial"/>
              </a:rPr>
              <a:t>Supervised pilots</a:t>
            </a:r>
          </a:p>
        </p:txBody>
      </p:sp>
      <p:sp>
        <p:nvSpPr>
          <p:cNvPr id="10" name="Rectangle 9">
            <a:extLst>
              <a:ext uri="{FF2B5EF4-FFF2-40B4-BE49-F238E27FC236}">
                <a16:creationId xmlns:a16="http://schemas.microsoft.com/office/drawing/2014/main" id="{713DA7AB-2674-436A-92ED-10953441E8DC}"/>
              </a:ext>
            </a:extLst>
          </p:cNvPr>
          <p:cNvSpPr>
            <a:spLocks noGrp="1"/>
          </p:cNvSpPr>
          <p:nvPr/>
        </p:nvSpPr>
        <p:spPr>
          <a:xfrm>
            <a:off x="6762750" y="1771650"/>
            <a:ext cx="4095750" cy="666750"/>
          </a:xfrm>
          <a:prstGeom prst="rect">
            <a:avLst/>
          </a:prstGeom>
          <a:noFill/>
          <a:ln w="0">
            <a:noFill/>
          </a:ln>
        </p:spPr>
        <p:txBody>
          <a:bodyPr wrap="square" lIns="38100" tIns="38100" rIns="38100" bIns="38100" anchor="t">
            <a:normAutofit/>
          </a:bodyPr>
          <a:lstStyle/>
          <a:p>
            <a:pPr algn="l">
              <a:defRPr sz="1275" b="0" i="0">
                <a:solidFill>
                  <a:srgbClr val="4D545B"/>
                </a:solidFill>
                <a:latin typeface="Arial"/>
                <a:ea typeface="Arial"/>
                <a:cs typeface="Arial"/>
              </a:defRPr>
            </a:pPr>
            <a:r>
              <a:rPr sz="1275" b="0" i="0">
                <a:solidFill>
                  <a:srgbClr val="4D545B"/>
                </a:solidFill>
                <a:latin typeface="Arial"/>
                <a:ea typeface="Arial"/>
                <a:cs typeface="Arial"/>
              </a:rPr>
              <a:t>Test Musharakah, Mudarabah and other genuine risk-sharing structures.</a:t>
            </a:r>
          </a:p>
        </p:txBody>
      </p:sp>
      <p:sp>
        <p:nvSpPr>
          <p:cNvPr id="11" name="Rectangle: Rounded Corners 10">
            <a:extLst>
              <a:ext uri="{FF2B5EF4-FFF2-40B4-BE49-F238E27FC236}">
                <a16:creationId xmlns:a16="http://schemas.microsoft.com/office/drawing/2014/main" id="{6B0BA881-71EA-4EA3-841E-BB08CF204253}"/>
              </a:ext>
            </a:extLst>
          </p:cNvPr>
          <p:cNvSpPr>
            <a:spLocks noGrp="1"/>
          </p:cNvSpPr>
          <p:nvPr/>
        </p:nvSpPr>
        <p:spPr>
          <a:xfrm>
            <a:off x="685800" y="2809875"/>
            <a:ext cx="552450" cy="552450"/>
          </a:xfrm>
          <a:prstGeom prst="roundRect">
            <a:avLst>
              <a:gd name="adj" fmla="val 13793"/>
            </a:avLst>
          </a:prstGeom>
          <a:solidFill>
            <a:srgbClr val="24256F"/>
          </a:solidFill>
          <a:ln w="0">
            <a:noFill/>
          </a:ln>
        </p:spPr>
        <p:txBody>
          <a:bodyPr wrap="square" lIns="38100" tIns="38100" rIns="38100" bIns="38100" anchor="ctr">
            <a:normAutofit/>
          </a:bodyPr>
          <a:lstStyle/>
          <a:p>
            <a:pPr algn="ctr">
              <a:defRPr sz="1500" b="1" i="0">
                <a:solidFill>
                  <a:srgbClr val="FFFFFF"/>
                </a:solidFill>
                <a:latin typeface="Arial"/>
                <a:ea typeface="Arial"/>
                <a:cs typeface="Arial"/>
              </a:defRPr>
            </a:pPr>
            <a:r>
              <a:rPr sz="1500" b="1" i="0">
                <a:solidFill>
                  <a:srgbClr val="FFFFFF"/>
                </a:solidFill>
                <a:latin typeface="Arial"/>
                <a:ea typeface="Arial"/>
                <a:cs typeface="Arial"/>
              </a:rPr>
              <a:t>03</a:t>
            </a:r>
          </a:p>
        </p:txBody>
      </p:sp>
      <p:sp>
        <p:nvSpPr>
          <p:cNvPr id="12" name="Rectangle 11">
            <a:extLst>
              <a:ext uri="{FF2B5EF4-FFF2-40B4-BE49-F238E27FC236}">
                <a16:creationId xmlns:a16="http://schemas.microsoft.com/office/drawing/2014/main" id="{1ECC50F6-3C5D-4B43-9E6F-41C18C41FE4E}"/>
              </a:ext>
            </a:extLst>
          </p:cNvPr>
          <p:cNvSpPr>
            <a:spLocks noGrp="1"/>
          </p:cNvSpPr>
          <p:nvPr/>
        </p:nvSpPr>
        <p:spPr>
          <a:xfrm>
            <a:off x="1428750" y="2790825"/>
            <a:ext cx="4000500" cy="342900"/>
          </a:xfrm>
          <a:prstGeom prst="rect">
            <a:avLst/>
          </a:prstGeom>
          <a:noFill/>
          <a:ln w="0">
            <a:noFill/>
          </a:ln>
        </p:spPr>
        <p:txBody>
          <a:bodyPr wrap="square" lIns="38100" tIns="38100" rIns="38100" bIns="38100" anchor="t">
            <a:normAutofit/>
          </a:bodyPr>
          <a:lstStyle/>
          <a:p>
            <a:pPr algn="l">
              <a:defRPr sz="1575" b="1" i="0">
                <a:solidFill>
                  <a:srgbClr val="24256F"/>
                </a:solidFill>
                <a:latin typeface="Arial"/>
                <a:ea typeface="Arial"/>
                <a:cs typeface="Arial"/>
              </a:defRPr>
            </a:pPr>
            <a:r>
              <a:rPr sz="1575" b="1" i="0">
                <a:solidFill>
                  <a:srgbClr val="24256F"/>
                </a:solidFill>
                <a:latin typeface="Arial"/>
                <a:ea typeface="Arial"/>
                <a:cs typeface="Arial"/>
              </a:rPr>
              <a:t>Investable pipelines</a:t>
            </a:r>
          </a:p>
        </p:txBody>
      </p:sp>
      <p:sp>
        <p:nvSpPr>
          <p:cNvPr id="13" name="Rectangle 12">
            <a:extLst>
              <a:ext uri="{FF2B5EF4-FFF2-40B4-BE49-F238E27FC236}">
                <a16:creationId xmlns:a16="http://schemas.microsoft.com/office/drawing/2014/main" id="{7AEC49C5-61A0-45DC-A3BD-EE1604802070}"/>
              </a:ext>
            </a:extLst>
          </p:cNvPr>
          <p:cNvSpPr>
            <a:spLocks noGrp="1"/>
          </p:cNvSpPr>
          <p:nvPr/>
        </p:nvSpPr>
        <p:spPr>
          <a:xfrm>
            <a:off x="1428750" y="3152775"/>
            <a:ext cx="4095750" cy="666750"/>
          </a:xfrm>
          <a:prstGeom prst="rect">
            <a:avLst/>
          </a:prstGeom>
          <a:noFill/>
          <a:ln w="0">
            <a:noFill/>
          </a:ln>
        </p:spPr>
        <p:txBody>
          <a:bodyPr wrap="square" lIns="38100" tIns="38100" rIns="38100" bIns="38100" anchor="t">
            <a:normAutofit/>
          </a:bodyPr>
          <a:lstStyle/>
          <a:p>
            <a:pPr algn="l">
              <a:defRPr sz="1275" b="0" i="0">
                <a:solidFill>
                  <a:srgbClr val="4D545B"/>
                </a:solidFill>
                <a:latin typeface="Arial"/>
                <a:ea typeface="Arial"/>
                <a:cs typeface="Arial"/>
              </a:defRPr>
            </a:pPr>
            <a:r>
              <a:rPr sz="1275" b="0" i="0">
                <a:solidFill>
                  <a:srgbClr val="4D545B"/>
                </a:solidFill>
                <a:latin typeface="Arial"/>
                <a:ea typeface="Arial"/>
                <a:cs typeface="Arial"/>
              </a:rPr>
              <a:t>Help SMEs prepare accounts, governance and feasibility studies.</a:t>
            </a:r>
          </a:p>
        </p:txBody>
      </p:sp>
      <p:sp>
        <p:nvSpPr>
          <p:cNvPr id="14" name="Rectangle: Rounded Corners 13">
            <a:extLst>
              <a:ext uri="{FF2B5EF4-FFF2-40B4-BE49-F238E27FC236}">
                <a16:creationId xmlns:a16="http://schemas.microsoft.com/office/drawing/2014/main" id="{5DB90658-44A0-48D2-AC62-BB12DB0E8068}"/>
              </a:ext>
            </a:extLst>
          </p:cNvPr>
          <p:cNvSpPr>
            <a:spLocks noGrp="1"/>
          </p:cNvSpPr>
          <p:nvPr/>
        </p:nvSpPr>
        <p:spPr>
          <a:xfrm>
            <a:off x="6019800" y="2809875"/>
            <a:ext cx="552450" cy="552450"/>
          </a:xfrm>
          <a:prstGeom prst="roundRect">
            <a:avLst>
              <a:gd name="adj" fmla="val 13793"/>
            </a:avLst>
          </a:prstGeom>
          <a:solidFill>
            <a:srgbClr val="24256F"/>
          </a:solidFill>
          <a:ln w="0">
            <a:noFill/>
          </a:ln>
        </p:spPr>
        <p:txBody>
          <a:bodyPr wrap="square" lIns="38100" tIns="38100" rIns="38100" bIns="38100" anchor="ctr">
            <a:normAutofit/>
          </a:bodyPr>
          <a:lstStyle/>
          <a:p>
            <a:pPr algn="ctr">
              <a:defRPr sz="1500" b="1" i="0">
                <a:solidFill>
                  <a:srgbClr val="FFFFFF"/>
                </a:solidFill>
                <a:latin typeface="Arial"/>
                <a:ea typeface="Arial"/>
                <a:cs typeface="Arial"/>
              </a:defRPr>
            </a:pPr>
            <a:r>
              <a:rPr sz="1500" b="1" i="0">
                <a:solidFill>
                  <a:srgbClr val="FFFFFF"/>
                </a:solidFill>
                <a:latin typeface="Arial"/>
                <a:ea typeface="Arial"/>
                <a:cs typeface="Arial"/>
              </a:rPr>
              <a:t>04</a:t>
            </a:r>
          </a:p>
        </p:txBody>
      </p:sp>
      <p:sp>
        <p:nvSpPr>
          <p:cNvPr id="15" name="Rectangle 14">
            <a:extLst>
              <a:ext uri="{FF2B5EF4-FFF2-40B4-BE49-F238E27FC236}">
                <a16:creationId xmlns:a16="http://schemas.microsoft.com/office/drawing/2014/main" id="{E96E9C73-2F3B-447C-B0CF-B672BD7456F2}"/>
              </a:ext>
            </a:extLst>
          </p:cNvPr>
          <p:cNvSpPr>
            <a:spLocks noGrp="1"/>
          </p:cNvSpPr>
          <p:nvPr/>
        </p:nvSpPr>
        <p:spPr>
          <a:xfrm>
            <a:off x="6762750" y="2790825"/>
            <a:ext cx="4000500" cy="342900"/>
          </a:xfrm>
          <a:prstGeom prst="rect">
            <a:avLst/>
          </a:prstGeom>
          <a:noFill/>
          <a:ln w="0">
            <a:noFill/>
          </a:ln>
        </p:spPr>
        <p:txBody>
          <a:bodyPr wrap="square" lIns="38100" tIns="38100" rIns="38100" bIns="38100" anchor="t">
            <a:normAutofit/>
          </a:bodyPr>
          <a:lstStyle/>
          <a:p>
            <a:pPr algn="l">
              <a:defRPr sz="1575" b="1" i="0">
                <a:solidFill>
                  <a:srgbClr val="24256F"/>
                </a:solidFill>
                <a:latin typeface="Arial"/>
                <a:ea typeface="Arial"/>
                <a:cs typeface="Arial"/>
              </a:defRPr>
            </a:pPr>
            <a:r>
              <a:rPr sz="1575" b="1" i="0">
                <a:solidFill>
                  <a:srgbClr val="24256F"/>
                </a:solidFill>
                <a:latin typeface="Arial"/>
                <a:ea typeface="Arial"/>
                <a:cs typeface="Arial"/>
              </a:rPr>
              <a:t>Anchor capital</a:t>
            </a:r>
          </a:p>
        </p:txBody>
      </p:sp>
      <p:sp>
        <p:nvSpPr>
          <p:cNvPr id="16" name="Rectangle 15">
            <a:extLst>
              <a:ext uri="{FF2B5EF4-FFF2-40B4-BE49-F238E27FC236}">
                <a16:creationId xmlns:a16="http://schemas.microsoft.com/office/drawing/2014/main" id="{256FB7E2-A400-4177-BD46-F9AAF9019FAC}"/>
              </a:ext>
            </a:extLst>
          </p:cNvPr>
          <p:cNvSpPr>
            <a:spLocks noGrp="1"/>
          </p:cNvSpPr>
          <p:nvPr/>
        </p:nvSpPr>
        <p:spPr>
          <a:xfrm>
            <a:off x="6762750" y="3152775"/>
            <a:ext cx="4095750" cy="666750"/>
          </a:xfrm>
          <a:prstGeom prst="rect">
            <a:avLst/>
          </a:prstGeom>
          <a:noFill/>
          <a:ln w="0">
            <a:noFill/>
          </a:ln>
        </p:spPr>
        <p:txBody>
          <a:bodyPr wrap="square" lIns="38100" tIns="38100" rIns="38100" bIns="38100" anchor="t">
            <a:normAutofit/>
          </a:bodyPr>
          <a:lstStyle/>
          <a:p>
            <a:pPr algn="l">
              <a:defRPr sz="1275" b="0" i="0">
                <a:solidFill>
                  <a:srgbClr val="4D545B"/>
                </a:solidFill>
                <a:latin typeface="Arial"/>
                <a:ea typeface="Arial"/>
                <a:cs typeface="Arial"/>
              </a:defRPr>
            </a:pPr>
            <a:r>
              <a:rPr sz="1275" b="0" i="0">
                <a:solidFill>
                  <a:srgbClr val="4D545B"/>
                </a:solidFill>
                <a:latin typeface="Arial"/>
                <a:ea typeface="Arial"/>
                <a:cs typeface="Arial"/>
              </a:rPr>
              <a:t>Mobilise public funds, Islamic banks and qualified investors.</a:t>
            </a:r>
          </a:p>
        </p:txBody>
      </p:sp>
      <p:sp>
        <p:nvSpPr>
          <p:cNvPr id="17" name="Rectangle: Rounded Corners 16">
            <a:extLst>
              <a:ext uri="{FF2B5EF4-FFF2-40B4-BE49-F238E27FC236}">
                <a16:creationId xmlns:a16="http://schemas.microsoft.com/office/drawing/2014/main" id="{E40DE0C6-E276-43FC-86B3-B4E59DA396DF}"/>
              </a:ext>
            </a:extLst>
          </p:cNvPr>
          <p:cNvSpPr>
            <a:spLocks noGrp="1"/>
          </p:cNvSpPr>
          <p:nvPr/>
        </p:nvSpPr>
        <p:spPr>
          <a:xfrm>
            <a:off x="685800" y="4191000"/>
            <a:ext cx="552450" cy="552450"/>
          </a:xfrm>
          <a:prstGeom prst="roundRect">
            <a:avLst>
              <a:gd name="adj" fmla="val 13793"/>
            </a:avLst>
          </a:prstGeom>
          <a:solidFill>
            <a:srgbClr val="24256F"/>
          </a:solidFill>
          <a:ln w="0">
            <a:noFill/>
          </a:ln>
        </p:spPr>
        <p:txBody>
          <a:bodyPr wrap="square" lIns="38100" tIns="38100" rIns="38100" bIns="38100" anchor="ctr">
            <a:normAutofit/>
          </a:bodyPr>
          <a:lstStyle/>
          <a:p>
            <a:pPr algn="ctr">
              <a:defRPr sz="1500" b="1" i="0">
                <a:solidFill>
                  <a:srgbClr val="FFFFFF"/>
                </a:solidFill>
                <a:latin typeface="Arial"/>
                <a:ea typeface="Arial"/>
                <a:cs typeface="Arial"/>
              </a:defRPr>
            </a:pPr>
            <a:r>
              <a:rPr sz="1500" b="1" i="0">
                <a:solidFill>
                  <a:srgbClr val="FFFFFF"/>
                </a:solidFill>
                <a:latin typeface="Arial"/>
                <a:ea typeface="Arial"/>
                <a:cs typeface="Arial"/>
              </a:rPr>
              <a:t>05</a:t>
            </a:r>
          </a:p>
        </p:txBody>
      </p:sp>
      <p:sp>
        <p:nvSpPr>
          <p:cNvPr id="18" name="Rectangle 17">
            <a:extLst>
              <a:ext uri="{FF2B5EF4-FFF2-40B4-BE49-F238E27FC236}">
                <a16:creationId xmlns:a16="http://schemas.microsoft.com/office/drawing/2014/main" id="{7B8E6FAD-9183-43C4-A4A5-A78759F90FFA}"/>
              </a:ext>
            </a:extLst>
          </p:cNvPr>
          <p:cNvSpPr>
            <a:spLocks noGrp="1"/>
          </p:cNvSpPr>
          <p:nvPr/>
        </p:nvSpPr>
        <p:spPr>
          <a:xfrm>
            <a:off x="1428750" y="4171950"/>
            <a:ext cx="4000500" cy="342900"/>
          </a:xfrm>
          <a:prstGeom prst="rect">
            <a:avLst/>
          </a:prstGeom>
          <a:noFill/>
          <a:ln w="0">
            <a:noFill/>
          </a:ln>
        </p:spPr>
        <p:txBody>
          <a:bodyPr wrap="square" lIns="38100" tIns="38100" rIns="38100" bIns="38100" anchor="t">
            <a:normAutofit/>
          </a:bodyPr>
          <a:lstStyle/>
          <a:p>
            <a:pPr algn="l">
              <a:defRPr sz="1575" b="1" i="0">
                <a:solidFill>
                  <a:srgbClr val="24256F"/>
                </a:solidFill>
                <a:latin typeface="Arial"/>
                <a:ea typeface="Arial"/>
                <a:cs typeface="Arial"/>
              </a:defRPr>
            </a:pPr>
            <a:r>
              <a:rPr sz="1575" b="1" i="0">
                <a:solidFill>
                  <a:srgbClr val="24256F"/>
                </a:solidFill>
                <a:latin typeface="Arial"/>
                <a:ea typeface="Arial"/>
                <a:cs typeface="Arial"/>
              </a:rPr>
              <a:t>Market infrastructure</a:t>
            </a:r>
          </a:p>
        </p:txBody>
      </p:sp>
      <p:sp>
        <p:nvSpPr>
          <p:cNvPr id="19" name="Rectangle 18">
            <a:extLst>
              <a:ext uri="{FF2B5EF4-FFF2-40B4-BE49-F238E27FC236}">
                <a16:creationId xmlns:a16="http://schemas.microsoft.com/office/drawing/2014/main" id="{C510EA48-1D46-43CE-8CB7-C0295B29405D}"/>
              </a:ext>
            </a:extLst>
          </p:cNvPr>
          <p:cNvSpPr>
            <a:spLocks noGrp="1"/>
          </p:cNvSpPr>
          <p:nvPr/>
        </p:nvSpPr>
        <p:spPr>
          <a:xfrm>
            <a:off x="1428750" y="4533900"/>
            <a:ext cx="4095750" cy="666750"/>
          </a:xfrm>
          <a:prstGeom prst="rect">
            <a:avLst/>
          </a:prstGeom>
          <a:noFill/>
          <a:ln w="0">
            <a:noFill/>
          </a:ln>
        </p:spPr>
        <p:txBody>
          <a:bodyPr wrap="square" lIns="38100" tIns="38100" rIns="38100" bIns="38100" anchor="t">
            <a:normAutofit/>
          </a:bodyPr>
          <a:lstStyle/>
          <a:p>
            <a:pPr algn="l">
              <a:defRPr sz="1275" b="0" i="0">
                <a:solidFill>
                  <a:srgbClr val="4D545B"/>
                </a:solidFill>
                <a:latin typeface="Arial"/>
                <a:ea typeface="Arial"/>
                <a:cs typeface="Arial"/>
              </a:defRPr>
            </a:pPr>
            <a:r>
              <a:rPr sz="1275" b="0" i="0">
                <a:solidFill>
                  <a:srgbClr val="4D545B"/>
                </a:solidFill>
                <a:latin typeface="Arial"/>
                <a:ea typeface="Arial"/>
                <a:cs typeface="Arial"/>
              </a:rPr>
              <a:t>Common disclosures, nominee structures, data and controlled liquidity.</a:t>
            </a:r>
          </a:p>
        </p:txBody>
      </p:sp>
      <p:sp>
        <p:nvSpPr>
          <p:cNvPr id="20" name="Rectangle: Rounded Corners 19">
            <a:extLst>
              <a:ext uri="{FF2B5EF4-FFF2-40B4-BE49-F238E27FC236}">
                <a16:creationId xmlns:a16="http://schemas.microsoft.com/office/drawing/2014/main" id="{DFC6069A-9CA6-4AE3-B2EB-378CB7AD932F}"/>
              </a:ext>
            </a:extLst>
          </p:cNvPr>
          <p:cNvSpPr>
            <a:spLocks noGrp="1"/>
          </p:cNvSpPr>
          <p:nvPr/>
        </p:nvSpPr>
        <p:spPr>
          <a:xfrm>
            <a:off x="6019800" y="4191000"/>
            <a:ext cx="552450" cy="552450"/>
          </a:xfrm>
          <a:prstGeom prst="roundRect">
            <a:avLst>
              <a:gd name="adj" fmla="val 13793"/>
            </a:avLst>
          </a:prstGeom>
          <a:solidFill>
            <a:srgbClr val="24256F"/>
          </a:solidFill>
          <a:ln w="0">
            <a:noFill/>
          </a:ln>
        </p:spPr>
        <p:txBody>
          <a:bodyPr wrap="square" lIns="38100" tIns="38100" rIns="38100" bIns="38100" anchor="ctr">
            <a:normAutofit/>
          </a:bodyPr>
          <a:lstStyle/>
          <a:p>
            <a:pPr algn="ctr">
              <a:defRPr sz="1500" b="1" i="0">
                <a:solidFill>
                  <a:srgbClr val="FFFFFF"/>
                </a:solidFill>
                <a:latin typeface="Arial"/>
                <a:ea typeface="Arial"/>
                <a:cs typeface="Arial"/>
              </a:defRPr>
            </a:pPr>
            <a:r>
              <a:rPr sz="1500" b="1" i="0">
                <a:solidFill>
                  <a:srgbClr val="FFFFFF"/>
                </a:solidFill>
                <a:latin typeface="Arial"/>
                <a:ea typeface="Arial"/>
                <a:cs typeface="Arial"/>
              </a:rPr>
              <a:t>06</a:t>
            </a:r>
          </a:p>
        </p:txBody>
      </p:sp>
      <p:sp>
        <p:nvSpPr>
          <p:cNvPr id="21" name="Rectangle 20">
            <a:extLst>
              <a:ext uri="{FF2B5EF4-FFF2-40B4-BE49-F238E27FC236}">
                <a16:creationId xmlns:a16="http://schemas.microsoft.com/office/drawing/2014/main" id="{4EF12CFB-FC8E-4E95-AFAA-F8D7AA0B7026}"/>
              </a:ext>
            </a:extLst>
          </p:cNvPr>
          <p:cNvSpPr>
            <a:spLocks noGrp="1"/>
          </p:cNvSpPr>
          <p:nvPr/>
        </p:nvSpPr>
        <p:spPr>
          <a:xfrm>
            <a:off x="6762750" y="4171950"/>
            <a:ext cx="4000500" cy="342900"/>
          </a:xfrm>
          <a:prstGeom prst="rect">
            <a:avLst/>
          </a:prstGeom>
          <a:noFill/>
          <a:ln w="0">
            <a:noFill/>
          </a:ln>
        </p:spPr>
        <p:txBody>
          <a:bodyPr wrap="square" lIns="38100" tIns="38100" rIns="38100" bIns="38100" anchor="t">
            <a:normAutofit/>
          </a:bodyPr>
          <a:lstStyle/>
          <a:p>
            <a:pPr algn="l">
              <a:defRPr sz="1575" b="1" i="0">
                <a:solidFill>
                  <a:srgbClr val="24256F"/>
                </a:solidFill>
                <a:latin typeface="Arial"/>
                <a:ea typeface="Arial"/>
                <a:cs typeface="Arial"/>
              </a:defRPr>
            </a:pPr>
            <a:r>
              <a:rPr sz="1575" b="1" i="0">
                <a:solidFill>
                  <a:srgbClr val="24256F"/>
                </a:solidFill>
                <a:latin typeface="Arial"/>
                <a:ea typeface="Arial"/>
                <a:cs typeface="Arial"/>
              </a:rPr>
              <a:t>Development measures</a:t>
            </a:r>
          </a:p>
        </p:txBody>
      </p:sp>
      <p:sp>
        <p:nvSpPr>
          <p:cNvPr id="22" name="Rectangle 21">
            <a:extLst>
              <a:ext uri="{FF2B5EF4-FFF2-40B4-BE49-F238E27FC236}">
                <a16:creationId xmlns:a16="http://schemas.microsoft.com/office/drawing/2014/main" id="{571902B5-A14E-4A2E-A9F8-7DC08229A2DF}"/>
              </a:ext>
            </a:extLst>
          </p:cNvPr>
          <p:cNvSpPr>
            <a:spLocks noGrp="1"/>
          </p:cNvSpPr>
          <p:nvPr/>
        </p:nvSpPr>
        <p:spPr>
          <a:xfrm>
            <a:off x="6762750" y="4533900"/>
            <a:ext cx="4095750" cy="666750"/>
          </a:xfrm>
          <a:prstGeom prst="rect">
            <a:avLst/>
          </a:prstGeom>
          <a:noFill/>
          <a:ln w="0">
            <a:noFill/>
          </a:ln>
        </p:spPr>
        <p:txBody>
          <a:bodyPr wrap="square" lIns="38100" tIns="38100" rIns="38100" bIns="38100" anchor="t">
            <a:normAutofit/>
          </a:bodyPr>
          <a:lstStyle/>
          <a:p>
            <a:pPr algn="l">
              <a:defRPr sz="1275" b="0" i="0">
                <a:solidFill>
                  <a:srgbClr val="4D545B"/>
                </a:solidFill>
                <a:latin typeface="Arial"/>
                <a:ea typeface="Arial"/>
                <a:cs typeface="Arial"/>
              </a:defRPr>
            </a:pPr>
            <a:r>
              <a:rPr sz="1275" b="0" i="0">
                <a:solidFill>
                  <a:srgbClr val="4D545B"/>
                </a:solidFill>
                <a:latin typeface="Arial"/>
                <a:ea typeface="Arial"/>
                <a:cs typeface="Arial"/>
              </a:rPr>
              <a:t>Track survival, employment, productive investment and follow-on capital.</a:t>
            </a:r>
          </a:p>
        </p:txBody>
      </p:sp>
      <p:sp>
        <p:nvSpPr>
          <p:cNvPr id="23" name="Rectangle: Rounded Corners 22">
            <a:extLst>
              <a:ext uri="{FF2B5EF4-FFF2-40B4-BE49-F238E27FC236}">
                <a16:creationId xmlns:a16="http://schemas.microsoft.com/office/drawing/2014/main" id="{7EF99548-D9C4-4B77-BAEC-B1998585EBB6}"/>
              </a:ext>
            </a:extLst>
          </p:cNvPr>
          <p:cNvSpPr>
            <a:spLocks noGrp="1"/>
          </p:cNvSpPr>
          <p:nvPr/>
        </p:nvSpPr>
        <p:spPr>
          <a:xfrm>
            <a:off x="1333500" y="5676900"/>
            <a:ext cx="9525000" cy="419100"/>
          </a:xfrm>
          <a:prstGeom prst="roundRect">
            <a:avLst>
              <a:gd name="adj" fmla="val 18182"/>
            </a:avLst>
          </a:prstGeom>
          <a:solidFill>
            <a:srgbClr val="F3E5D9"/>
          </a:solidFill>
          <a:ln w="0">
            <a:noFill/>
          </a:ln>
        </p:spPr>
        <p:txBody>
          <a:bodyPr wrap="square" lIns="38100" tIns="38100" rIns="38100" bIns="38100" anchor="ctr">
            <a:normAutofit fontScale="98407"/>
          </a:bodyPr>
          <a:lstStyle/>
          <a:p>
            <a:pPr algn="ctr">
              <a:defRPr sz="1575" b="1" i="0">
                <a:solidFill>
                  <a:srgbClr val="24256F"/>
                </a:solidFill>
                <a:latin typeface="Arial"/>
                <a:ea typeface="Arial"/>
                <a:cs typeface="Arial"/>
              </a:defRPr>
            </a:pPr>
            <a:r>
              <a:rPr sz="1575" b="1" i="0">
                <a:solidFill>
                  <a:srgbClr val="24256F"/>
                </a:solidFill>
                <a:latin typeface="Arial"/>
                <a:ea typeface="Arial"/>
                <a:cs typeface="Arial"/>
              </a:rPr>
              <a:t>Success should include whether crowdfunding helps enterprises survive, invest and employ people.</a:t>
            </a:r>
          </a:p>
        </p:txBody>
      </p:sp>
      <p:sp>
        <p:nvSpPr>
          <p:cNvPr id="24" name="Rectangle 23">
            <a:extLst>
              <a:ext uri="{FF2B5EF4-FFF2-40B4-BE49-F238E27FC236}">
                <a16:creationId xmlns:a16="http://schemas.microsoft.com/office/drawing/2014/main" id="{6BEF150C-62F8-4C68-88D7-E6B322A13530}"/>
              </a:ext>
            </a:extLst>
          </p:cNvPr>
          <p:cNvSpPr>
            <a:spLocks noGrp="1"/>
          </p:cNvSpPr>
          <p:nvPr/>
        </p:nvSpPr>
        <p:spPr>
          <a:xfrm>
            <a:off x="609600" y="6229350"/>
            <a:ext cx="7143750" cy="247650"/>
          </a:xfrm>
          <a:prstGeom prst="rect">
            <a:avLst/>
          </a:prstGeom>
          <a:noFill/>
          <a:ln w="0">
            <a:noFill/>
          </a:ln>
        </p:spPr>
        <p:txBody>
          <a:bodyPr wrap="square" lIns="38100" tIns="38100" rIns="38100" bIns="38100" anchor="ctr">
            <a:normAutofit/>
          </a:bodyPr>
          <a:lstStyle/>
          <a:p>
            <a:pPr algn="l">
              <a:defRPr sz="825" b="0" i="0">
                <a:solidFill>
                  <a:srgbClr val="7F858B"/>
                </a:solidFill>
                <a:latin typeface="Arial"/>
                <a:ea typeface="Arial"/>
                <a:cs typeface="Arial"/>
              </a:defRPr>
            </a:pPr>
            <a:r>
              <a:rPr sz="825" b="0" i="0">
                <a:solidFill>
                  <a:srgbClr val="7F858B"/>
                </a:solidFill>
                <a:latin typeface="Arial"/>
                <a:ea typeface="Arial"/>
                <a:cs typeface="Arial"/>
              </a:rPr>
              <a:t>CIBAFI | 26th COMCEC Financial Cooperation Working Group</a:t>
            </a:r>
          </a:p>
        </p:txBody>
      </p:sp>
    </p:spTree>
    <p:extLst>
      <p:ext uri="{BB962C8B-B14F-4D97-AF65-F5344CB8AC3E}">
        <p14:creationId xmlns:p14="http://schemas.microsoft.com/office/powerpoint/2010/main" val="1192055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4256F"/>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16BF427F-97E9-495A-9FED-1CDBF3344D6A}"/>
              </a:ext>
            </a:extLst>
          </p:cNvPr>
          <p:cNvSpPr>
            <a:spLocks noGrp="1"/>
          </p:cNvSpPr>
          <p:nvPr/>
        </p:nvSpPr>
        <p:spPr>
          <a:xfrm>
            <a:off x="609600" y="400050"/>
            <a:ext cx="10287000" cy="609600"/>
          </a:xfrm>
          <a:prstGeom prst="rect">
            <a:avLst/>
          </a:prstGeom>
          <a:noFill/>
          <a:ln w="0">
            <a:noFill/>
          </a:ln>
        </p:spPr>
        <p:txBody>
          <a:bodyPr wrap="square" lIns="38100" tIns="38100" rIns="38100" bIns="38100" anchor="ctr">
            <a:normAutofit/>
          </a:bodyPr>
          <a:lstStyle/>
          <a:p>
            <a:pPr algn="l">
              <a:defRPr sz="2550" b="1" i="0">
                <a:solidFill>
                  <a:srgbClr val="FFFFFF"/>
                </a:solidFill>
                <a:latin typeface="Arial"/>
                <a:ea typeface="Arial"/>
                <a:cs typeface="Arial"/>
              </a:defRPr>
            </a:pPr>
            <a:r>
              <a:rPr sz="2550" b="1" i="0">
                <a:solidFill>
                  <a:srgbClr val="FFFFFF"/>
                </a:solidFill>
                <a:latin typeface="Arial"/>
                <a:ea typeface="Arial"/>
                <a:cs typeface="Arial"/>
              </a:rPr>
              <a:t>CIBAFI’s proposed contribution</a:t>
            </a:r>
          </a:p>
        </p:txBody>
      </p:sp>
      <p:sp>
        <p:nvSpPr>
          <p:cNvPr id="2" name="Rectangle 1">
            <a:extLst>
              <a:ext uri="{FF2B5EF4-FFF2-40B4-BE49-F238E27FC236}">
                <a16:creationId xmlns:a16="http://schemas.microsoft.com/office/drawing/2014/main" id="{4DADF7AC-300F-4ED4-97BD-76E9B711C9A4}"/>
              </a:ext>
            </a:extLst>
          </p:cNvPr>
          <p:cNvSpPr>
            <a:spLocks noGrp="1"/>
          </p:cNvSpPr>
          <p:nvPr/>
        </p:nvSpPr>
        <p:spPr>
          <a:xfrm>
            <a:off x="609600" y="1095375"/>
            <a:ext cx="857250" cy="47625"/>
          </a:xfrm>
          <a:prstGeom prst="rect">
            <a:avLst/>
          </a:prstGeom>
          <a:solidFill>
            <a:srgbClr val="C66A2B"/>
          </a:solidFill>
          <a:ln w="0">
            <a:noFill/>
          </a:ln>
        </p:spPr>
        <p:txBody>
          <a:bodyPr/>
          <a:lstStyle/>
          <a:p>
            <a:endParaRPr lang="en-GB"/>
          </a:p>
        </p:txBody>
      </p:sp>
      <p:sp>
        <p:nvSpPr>
          <p:cNvPr id="3" name="Rectangle 2">
            <a:extLst>
              <a:ext uri="{FF2B5EF4-FFF2-40B4-BE49-F238E27FC236}">
                <a16:creationId xmlns:a16="http://schemas.microsoft.com/office/drawing/2014/main" id="{98A3B0E5-7538-45B5-82A5-1EDB27608CAE}"/>
              </a:ext>
            </a:extLst>
          </p:cNvPr>
          <p:cNvSpPr>
            <a:spLocks noGrp="1"/>
          </p:cNvSpPr>
          <p:nvPr/>
        </p:nvSpPr>
        <p:spPr>
          <a:xfrm>
            <a:off x="11220450" y="6200775"/>
            <a:ext cx="523875" cy="266700"/>
          </a:xfrm>
          <a:prstGeom prst="rect">
            <a:avLst/>
          </a:prstGeom>
          <a:noFill/>
          <a:ln w="0">
            <a:noFill/>
          </a:ln>
        </p:spPr>
        <p:txBody>
          <a:bodyPr wrap="square" lIns="38100" tIns="38100" rIns="38100" bIns="38100" anchor="ctr">
            <a:normAutofit/>
          </a:bodyPr>
          <a:lstStyle/>
          <a:p>
            <a:pPr algn="r">
              <a:defRPr sz="900" b="1" i="0">
                <a:solidFill>
                  <a:srgbClr val="FFFFFF"/>
                </a:solidFill>
                <a:latin typeface="Arial"/>
                <a:ea typeface="Arial"/>
                <a:cs typeface="Arial"/>
              </a:defRPr>
            </a:pPr>
            <a:r>
              <a:rPr lang="en-GB" sz="900" b="1" i="0">
                <a:solidFill>
                  <a:srgbClr val="FFFFFF"/>
                </a:solidFill>
                <a:latin typeface="Arial"/>
                <a:ea typeface="Arial"/>
                <a:cs typeface="Arial"/>
              </a:rPr>
              <a:t>15</a:t>
            </a:r>
            <a:endParaRPr sz="900" b="1" i="0">
              <a:solidFill>
                <a:srgbClr val="FFFFFF"/>
              </a:solidFill>
              <a:latin typeface="Arial"/>
              <a:ea typeface="Arial"/>
              <a:cs typeface="Arial"/>
            </a:endParaRPr>
          </a:p>
        </p:txBody>
      </p:sp>
      <p:pic>
        <p:nvPicPr>
          <p:cNvPr id="26" name="Picture 25"/>
          <p:cNvPicPr>
            <a:picLocks noChangeAspect="1"/>
          </p:cNvPicPr>
          <p:nvPr/>
        </p:nvPicPr>
        <p:blipFill>
          <a:blip r:embed="rId3"/>
          <a:stretch/>
        </p:blipFill>
        <p:spPr>
          <a:xfrm>
            <a:off x="9977438" y="304800"/>
            <a:ext cx="952500" cy="952500"/>
          </a:xfrm>
          <a:prstGeom prst="rect">
            <a:avLst/>
          </a:prstGeom>
        </p:spPr>
      </p:pic>
      <p:sp>
        <p:nvSpPr>
          <p:cNvPr id="5" name="Rectangle 4">
            <a:extLst>
              <a:ext uri="{FF2B5EF4-FFF2-40B4-BE49-F238E27FC236}">
                <a16:creationId xmlns:a16="http://schemas.microsoft.com/office/drawing/2014/main" id="{031C30AD-0E5B-4300-AFAF-CC61C159D77F}"/>
              </a:ext>
            </a:extLst>
          </p:cNvPr>
          <p:cNvSpPr>
            <a:spLocks noGrp="1"/>
          </p:cNvSpPr>
          <p:nvPr/>
        </p:nvSpPr>
        <p:spPr>
          <a:xfrm>
            <a:off x="723900" y="1400175"/>
            <a:ext cx="533400" cy="476250"/>
          </a:xfrm>
          <a:prstGeom prst="rect">
            <a:avLst/>
          </a:prstGeom>
          <a:noFill/>
          <a:ln w="0">
            <a:noFill/>
          </a:ln>
        </p:spPr>
        <p:txBody>
          <a:bodyPr wrap="square" lIns="38100" tIns="38100" rIns="38100" bIns="38100" anchor="ctr">
            <a:normAutofit/>
          </a:bodyPr>
          <a:lstStyle/>
          <a:p>
            <a:pPr algn="ctr">
              <a:defRPr sz="1350" b="1" i="0">
                <a:solidFill>
                  <a:srgbClr val="C66A2B"/>
                </a:solidFill>
                <a:latin typeface="Arial"/>
                <a:ea typeface="Arial"/>
                <a:cs typeface="Arial"/>
              </a:defRPr>
            </a:pPr>
            <a:r>
              <a:rPr sz="1350" b="1" i="0">
                <a:solidFill>
                  <a:srgbClr val="C66A2B"/>
                </a:solidFill>
                <a:latin typeface="Arial"/>
                <a:ea typeface="Arial"/>
                <a:cs typeface="Arial"/>
              </a:rPr>
              <a:t>01</a:t>
            </a:r>
          </a:p>
        </p:txBody>
      </p:sp>
      <p:sp>
        <p:nvSpPr>
          <p:cNvPr id="6" name="Rectangle 5">
            <a:extLst>
              <a:ext uri="{FF2B5EF4-FFF2-40B4-BE49-F238E27FC236}">
                <a16:creationId xmlns:a16="http://schemas.microsoft.com/office/drawing/2014/main" id="{6EFEFEF4-4280-4A72-AB32-6B15E177EAF6}"/>
              </a:ext>
            </a:extLst>
          </p:cNvPr>
          <p:cNvSpPr>
            <a:spLocks noGrp="1"/>
          </p:cNvSpPr>
          <p:nvPr/>
        </p:nvSpPr>
        <p:spPr>
          <a:xfrm>
            <a:off x="1447800" y="1400175"/>
            <a:ext cx="3095625" cy="476250"/>
          </a:xfrm>
          <a:prstGeom prst="rect">
            <a:avLst/>
          </a:prstGeom>
          <a:noFill/>
          <a:ln w="0">
            <a:noFill/>
          </a:ln>
        </p:spPr>
        <p:txBody>
          <a:bodyPr wrap="square" lIns="38100" tIns="38100" rIns="38100" bIns="38100" anchor="ctr">
            <a:normAutofit/>
          </a:bodyPr>
          <a:lstStyle/>
          <a:p>
            <a:pPr algn="l">
              <a:defRPr sz="1575" b="1" i="0">
                <a:solidFill>
                  <a:srgbClr val="FFFFFF"/>
                </a:solidFill>
                <a:latin typeface="Arial"/>
                <a:ea typeface="Arial"/>
                <a:cs typeface="Arial"/>
              </a:defRPr>
            </a:pPr>
            <a:r>
              <a:rPr sz="1575" b="1" i="0">
                <a:solidFill>
                  <a:srgbClr val="FFFFFF"/>
                </a:solidFill>
                <a:latin typeface="Arial"/>
                <a:ea typeface="Arial"/>
                <a:cs typeface="Arial"/>
              </a:rPr>
              <a:t>Crowdfunding members forum</a:t>
            </a:r>
          </a:p>
        </p:txBody>
      </p:sp>
      <p:sp>
        <p:nvSpPr>
          <p:cNvPr id="7" name="Rectangle 6">
            <a:extLst>
              <a:ext uri="{FF2B5EF4-FFF2-40B4-BE49-F238E27FC236}">
                <a16:creationId xmlns:a16="http://schemas.microsoft.com/office/drawing/2014/main" id="{C8986824-BB18-4F49-8A83-1A409F8FF5E6}"/>
              </a:ext>
            </a:extLst>
          </p:cNvPr>
          <p:cNvSpPr>
            <a:spLocks noGrp="1"/>
          </p:cNvSpPr>
          <p:nvPr/>
        </p:nvSpPr>
        <p:spPr>
          <a:xfrm>
            <a:off x="4743450" y="1381125"/>
            <a:ext cx="6572250" cy="514350"/>
          </a:xfrm>
          <a:prstGeom prst="rect">
            <a:avLst/>
          </a:prstGeom>
          <a:noFill/>
          <a:ln w="0">
            <a:noFill/>
          </a:ln>
        </p:spPr>
        <p:txBody>
          <a:bodyPr wrap="square" lIns="38100" tIns="38100" rIns="38100" bIns="38100" anchor="ctr">
            <a:normAutofit/>
          </a:bodyPr>
          <a:lstStyle/>
          <a:p>
            <a:pPr algn="l">
              <a:defRPr sz="1275" b="0" i="0">
                <a:solidFill>
                  <a:srgbClr val="D9DBE8"/>
                </a:solidFill>
                <a:latin typeface="Arial"/>
                <a:ea typeface="Arial"/>
                <a:cs typeface="Arial"/>
              </a:defRPr>
            </a:pPr>
            <a:r>
              <a:rPr sz="1275" b="0" i="0">
                <a:solidFill>
                  <a:srgbClr val="D9DBE8"/>
                </a:solidFill>
                <a:latin typeface="Arial"/>
                <a:ea typeface="Arial"/>
                <a:cs typeface="Arial"/>
              </a:rPr>
              <a:t>A permanent channel linking platforms, Islamic banks and CIBAFI members.</a:t>
            </a:r>
          </a:p>
        </p:txBody>
      </p:sp>
      <p:sp>
        <p:nvSpPr>
          <p:cNvPr id="8" name="Rectangle 7">
            <a:extLst>
              <a:ext uri="{FF2B5EF4-FFF2-40B4-BE49-F238E27FC236}">
                <a16:creationId xmlns:a16="http://schemas.microsoft.com/office/drawing/2014/main" id="{A07B0DF7-107A-4995-9EFC-8C8E7E0CB543}"/>
              </a:ext>
            </a:extLst>
          </p:cNvPr>
          <p:cNvSpPr>
            <a:spLocks noGrp="1"/>
          </p:cNvSpPr>
          <p:nvPr/>
        </p:nvSpPr>
        <p:spPr>
          <a:xfrm>
            <a:off x="723900" y="2181225"/>
            <a:ext cx="533400" cy="476250"/>
          </a:xfrm>
          <a:prstGeom prst="rect">
            <a:avLst/>
          </a:prstGeom>
          <a:noFill/>
          <a:ln w="0">
            <a:noFill/>
          </a:ln>
        </p:spPr>
        <p:txBody>
          <a:bodyPr wrap="square" lIns="38100" tIns="38100" rIns="38100" bIns="38100" anchor="ctr">
            <a:normAutofit/>
          </a:bodyPr>
          <a:lstStyle/>
          <a:p>
            <a:pPr algn="ctr">
              <a:defRPr sz="1350" b="1" i="0">
                <a:solidFill>
                  <a:srgbClr val="C66A2B"/>
                </a:solidFill>
                <a:latin typeface="Arial"/>
                <a:ea typeface="Arial"/>
                <a:cs typeface="Arial"/>
              </a:defRPr>
            </a:pPr>
            <a:r>
              <a:rPr sz="1350" b="1" i="0">
                <a:solidFill>
                  <a:srgbClr val="C66A2B"/>
                </a:solidFill>
                <a:latin typeface="Arial"/>
                <a:ea typeface="Arial"/>
                <a:cs typeface="Arial"/>
              </a:rPr>
              <a:t>02</a:t>
            </a:r>
          </a:p>
        </p:txBody>
      </p:sp>
      <p:sp>
        <p:nvSpPr>
          <p:cNvPr id="9" name="Rectangle 8">
            <a:extLst>
              <a:ext uri="{FF2B5EF4-FFF2-40B4-BE49-F238E27FC236}">
                <a16:creationId xmlns:a16="http://schemas.microsoft.com/office/drawing/2014/main" id="{906CB876-8452-496D-8415-1D62CFA53C57}"/>
              </a:ext>
            </a:extLst>
          </p:cNvPr>
          <p:cNvSpPr>
            <a:spLocks noGrp="1"/>
          </p:cNvSpPr>
          <p:nvPr/>
        </p:nvSpPr>
        <p:spPr>
          <a:xfrm>
            <a:off x="1447800" y="2181225"/>
            <a:ext cx="3095625" cy="476250"/>
          </a:xfrm>
          <a:prstGeom prst="rect">
            <a:avLst/>
          </a:prstGeom>
          <a:noFill/>
          <a:ln w="0">
            <a:noFill/>
          </a:ln>
        </p:spPr>
        <p:txBody>
          <a:bodyPr wrap="square" lIns="38100" tIns="38100" rIns="38100" bIns="38100" anchor="ctr">
            <a:normAutofit/>
          </a:bodyPr>
          <a:lstStyle/>
          <a:p>
            <a:pPr algn="l">
              <a:defRPr sz="1575" b="1" i="0">
                <a:solidFill>
                  <a:srgbClr val="FFFFFF"/>
                </a:solidFill>
                <a:latin typeface="Arial"/>
                <a:ea typeface="Arial"/>
                <a:cs typeface="Arial"/>
              </a:defRPr>
            </a:pPr>
            <a:r>
              <a:rPr sz="1575" b="1" i="0">
                <a:solidFill>
                  <a:srgbClr val="FFFFFF"/>
                </a:solidFill>
                <a:latin typeface="Arial"/>
                <a:ea typeface="Arial"/>
                <a:cs typeface="Arial"/>
              </a:rPr>
              <a:t>Regulatory and Sharia mapping</a:t>
            </a:r>
          </a:p>
        </p:txBody>
      </p:sp>
      <p:sp>
        <p:nvSpPr>
          <p:cNvPr id="10" name="Rectangle 9">
            <a:extLst>
              <a:ext uri="{FF2B5EF4-FFF2-40B4-BE49-F238E27FC236}">
                <a16:creationId xmlns:a16="http://schemas.microsoft.com/office/drawing/2014/main" id="{5077E2AE-5763-46EF-9910-798EDBE4040C}"/>
              </a:ext>
            </a:extLst>
          </p:cNvPr>
          <p:cNvSpPr>
            <a:spLocks noGrp="1"/>
          </p:cNvSpPr>
          <p:nvPr/>
        </p:nvSpPr>
        <p:spPr>
          <a:xfrm>
            <a:off x="4743450" y="2162175"/>
            <a:ext cx="6572250" cy="514350"/>
          </a:xfrm>
          <a:prstGeom prst="rect">
            <a:avLst/>
          </a:prstGeom>
          <a:noFill/>
          <a:ln w="0">
            <a:noFill/>
          </a:ln>
        </p:spPr>
        <p:txBody>
          <a:bodyPr wrap="square" lIns="38100" tIns="38100" rIns="38100" bIns="38100" anchor="ctr">
            <a:normAutofit/>
          </a:bodyPr>
          <a:lstStyle/>
          <a:p>
            <a:pPr algn="l">
              <a:defRPr sz="1275" b="0" i="0">
                <a:solidFill>
                  <a:srgbClr val="D9DBE8"/>
                </a:solidFill>
                <a:latin typeface="Arial"/>
                <a:ea typeface="Arial"/>
                <a:cs typeface="Arial"/>
              </a:defRPr>
            </a:pPr>
            <a:r>
              <a:rPr sz="1275" b="0" i="0">
                <a:solidFill>
                  <a:srgbClr val="D9DBE8"/>
                </a:solidFill>
                <a:latin typeface="Arial"/>
                <a:ea typeface="Arial"/>
                <a:cs typeface="Arial"/>
              </a:rPr>
              <a:t>A comparative review of debt and equity frameworks across Member States.</a:t>
            </a:r>
          </a:p>
        </p:txBody>
      </p:sp>
      <p:sp>
        <p:nvSpPr>
          <p:cNvPr id="11" name="Rectangle 10">
            <a:extLst>
              <a:ext uri="{FF2B5EF4-FFF2-40B4-BE49-F238E27FC236}">
                <a16:creationId xmlns:a16="http://schemas.microsoft.com/office/drawing/2014/main" id="{93DDECE3-F342-426F-9544-4BA177ECDF4D}"/>
              </a:ext>
            </a:extLst>
          </p:cNvPr>
          <p:cNvSpPr>
            <a:spLocks noGrp="1"/>
          </p:cNvSpPr>
          <p:nvPr/>
        </p:nvSpPr>
        <p:spPr>
          <a:xfrm>
            <a:off x="723900" y="2962275"/>
            <a:ext cx="533400" cy="476250"/>
          </a:xfrm>
          <a:prstGeom prst="rect">
            <a:avLst/>
          </a:prstGeom>
          <a:noFill/>
          <a:ln w="0">
            <a:noFill/>
          </a:ln>
        </p:spPr>
        <p:txBody>
          <a:bodyPr wrap="square" lIns="38100" tIns="38100" rIns="38100" bIns="38100" anchor="ctr">
            <a:normAutofit/>
          </a:bodyPr>
          <a:lstStyle/>
          <a:p>
            <a:pPr algn="ctr">
              <a:defRPr sz="1350" b="1" i="0">
                <a:solidFill>
                  <a:srgbClr val="C66A2B"/>
                </a:solidFill>
                <a:latin typeface="Arial"/>
                <a:ea typeface="Arial"/>
                <a:cs typeface="Arial"/>
              </a:defRPr>
            </a:pPr>
            <a:r>
              <a:rPr sz="1350" b="1" i="0">
                <a:solidFill>
                  <a:srgbClr val="C66A2B"/>
                </a:solidFill>
                <a:latin typeface="Arial"/>
                <a:ea typeface="Arial"/>
                <a:cs typeface="Arial"/>
              </a:rPr>
              <a:t>03</a:t>
            </a:r>
          </a:p>
        </p:txBody>
      </p:sp>
      <p:sp>
        <p:nvSpPr>
          <p:cNvPr id="12" name="Rectangle 11">
            <a:extLst>
              <a:ext uri="{FF2B5EF4-FFF2-40B4-BE49-F238E27FC236}">
                <a16:creationId xmlns:a16="http://schemas.microsoft.com/office/drawing/2014/main" id="{6DF24472-21E1-417E-B768-AE512910C484}"/>
              </a:ext>
            </a:extLst>
          </p:cNvPr>
          <p:cNvSpPr>
            <a:spLocks noGrp="1"/>
          </p:cNvSpPr>
          <p:nvPr/>
        </p:nvSpPr>
        <p:spPr>
          <a:xfrm>
            <a:off x="1447800" y="2962275"/>
            <a:ext cx="3095625" cy="476250"/>
          </a:xfrm>
          <a:prstGeom prst="rect">
            <a:avLst/>
          </a:prstGeom>
          <a:noFill/>
          <a:ln w="0">
            <a:noFill/>
          </a:ln>
        </p:spPr>
        <p:txBody>
          <a:bodyPr wrap="square" lIns="38100" tIns="38100" rIns="38100" bIns="38100" anchor="ctr">
            <a:normAutofit/>
          </a:bodyPr>
          <a:lstStyle/>
          <a:p>
            <a:pPr algn="l">
              <a:defRPr sz="1575" b="1" i="0">
                <a:solidFill>
                  <a:srgbClr val="FFFFFF"/>
                </a:solidFill>
                <a:latin typeface="Arial"/>
                <a:ea typeface="Arial"/>
                <a:cs typeface="Arial"/>
              </a:defRPr>
            </a:pPr>
            <a:r>
              <a:rPr sz="1575" b="1" i="0">
                <a:solidFill>
                  <a:srgbClr val="FFFFFF"/>
                </a:solidFill>
                <a:latin typeface="Arial"/>
                <a:ea typeface="Arial"/>
                <a:cs typeface="Arial"/>
              </a:rPr>
              <a:t>Model market practices</a:t>
            </a:r>
          </a:p>
        </p:txBody>
      </p:sp>
      <p:sp>
        <p:nvSpPr>
          <p:cNvPr id="13" name="Rectangle 12">
            <a:extLst>
              <a:ext uri="{FF2B5EF4-FFF2-40B4-BE49-F238E27FC236}">
                <a16:creationId xmlns:a16="http://schemas.microsoft.com/office/drawing/2014/main" id="{A494FC1B-03E3-48F7-A96A-5E651BD695E6}"/>
              </a:ext>
            </a:extLst>
          </p:cNvPr>
          <p:cNvSpPr>
            <a:spLocks noGrp="1"/>
          </p:cNvSpPr>
          <p:nvPr/>
        </p:nvSpPr>
        <p:spPr>
          <a:xfrm>
            <a:off x="4743450" y="2943225"/>
            <a:ext cx="6572250" cy="514350"/>
          </a:xfrm>
          <a:prstGeom prst="rect">
            <a:avLst/>
          </a:prstGeom>
          <a:noFill/>
          <a:ln w="0">
            <a:noFill/>
          </a:ln>
        </p:spPr>
        <p:txBody>
          <a:bodyPr wrap="square" lIns="38100" tIns="38100" rIns="38100" bIns="38100" anchor="ctr">
            <a:normAutofit/>
          </a:bodyPr>
          <a:lstStyle/>
          <a:p>
            <a:pPr algn="l">
              <a:defRPr sz="1275" b="0" i="0">
                <a:solidFill>
                  <a:srgbClr val="D9DBE8"/>
                </a:solidFill>
                <a:latin typeface="Arial"/>
                <a:ea typeface="Arial"/>
                <a:cs typeface="Arial"/>
              </a:defRPr>
            </a:pPr>
            <a:r>
              <a:rPr sz="1275" b="0" i="0">
                <a:solidFill>
                  <a:srgbClr val="D9DBE8"/>
                </a:solidFill>
                <a:latin typeface="Arial"/>
                <a:ea typeface="Arial"/>
                <a:cs typeface="Arial"/>
              </a:rPr>
              <a:t>Guidance on governance, disclosure, investor representation and collaboration.</a:t>
            </a:r>
          </a:p>
        </p:txBody>
      </p:sp>
      <p:sp>
        <p:nvSpPr>
          <p:cNvPr id="14" name="Rectangle 13">
            <a:extLst>
              <a:ext uri="{FF2B5EF4-FFF2-40B4-BE49-F238E27FC236}">
                <a16:creationId xmlns:a16="http://schemas.microsoft.com/office/drawing/2014/main" id="{2FC56BD9-F76D-4E32-B4ED-FC4740F64603}"/>
              </a:ext>
            </a:extLst>
          </p:cNvPr>
          <p:cNvSpPr>
            <a:spLocks noGrp="1"/>
          </p:cNvSpPr>
          <p:nvPr/>
        </p:nvSpPr>
        <p:spPr>
          <a:xfrm>
            <a:off x="723900" y="3743325"/>
            <a:ext cx="533400" cy="476250"/>
          </a:xfrm>
          <a:prstGeom prst="rect">
            <a:avLst/>
          </a:prstGeom>
          <a:noFill/>
          <a:ln w="0">
            <a:noFill/>
          </a:ln>
        </p:spPr>
        <p:txBody>
          <a:bodyPr wrap="square" lIns="38100" tIns="38100" rIns="38100" bIns="38100" anchor="ctr">
            <a:normAutofit/>
          </a:bodyPr>
          <a:lstStyle/>
          <a:p>
            <a:pPr algn="ctr">
              <a:defRPr sz="1350" b="1" i="0">
                <a:solidFill>
                  <a:srgbClr val="C66A2B"/>
                </a:solidFill>
                <a:latin typeface="Arial"/>
                <a:ea typeface="Arial"/>
                <a:cs typeface="Arial"/>
              </a:defRPr>
            </a:pPr>
            <a:r>
              <a:rPr sz="1350" b="1" i="0">
                <a:solidFill>
                  <a:srgbClr val="C66A2B"/>
                </a:solidFill>
                <a:latin typeface="Arial"/>
                <a:ea typeface="Arial"/>
                <a:cs typeface="Arial"/>
              </a:rPr>
              <a:t>04</a:t>
            </a:r>
          </a:p>
        </p:txBody>
      </p:sp>
      <p:sp>
        <p:nvSpPr>
          <p:cNvPr id="15" name="Rectangle 14">
            <a:extLst>
              <a:ext uri="{FF2B5EF4-FFF2-40B4-BE49-F238E27FC236}">
                <a16:creationId xmlns:a16="http://schemas.microsoft.com/office/drawing/2014/main" id="{F299B16F-4792-43EA-9C50-2E3A437E6C3A}"/>
              </a:ext>
            </a:extLst>
          </p:cNvPr>
          <p:cNvSpPr>
            <a:spLocks noGrp="1"/>
          </p:cNvSpPr>
          <p:nvPr/>
        </p:nvSpPr>
        <p:spPr>
          <a:xfrm>
            <a:off x="1447800" y="3743325"/>
            <a:ext cx="3095625" cy="476250"/>
          </a:xfrm>
          <a:prstGeom prst="rect">
            <a:avLst/>
          </a:prstGeom>
          <a:noFill/>
          <a:ln w="0">
            <a:noFill/>
          </a:ln>
        </p:spPr>
        <p:txBody>
          <a:bodyPr wrap="square" lIns="38100" tIns="38100" rIns="38100" bIns="38100" anchor="ctr">
            <a:normAutofit/>
          </a:bodyPr>
          <a:lstStyle/>
          <a:p>
            <a:pPr algn="l">
              <a:defRPr sz="1575" b="1" i="0">
                <a:solidFill>
                  <a:srgbClr val="FFFFFF"/>
                </a:solidFill>
                <a:latin typeface="Arial"/>
                <a:ea typeface="Arial"/>
                <a:cs typeface="Arial"/>
              </a:defRPr>
            </a:pPr>
            <a:r>
              <a:rPr sz="1575" b="1" i="0">
                <a:solidFill>
                  <a:srgbClr val="FFFFFF"/>
                </a:solidFill>
                <a:latin typeface="Arial"/>
                <a:ea typeface="Arial"/>
                <a:cs typeface="Arial"/>
              </a:rPr>
              <a:t>Capacity development</a:t>
            </a:r>
          </a:p>
        </p:txBody>
      </p:sp>
      <p:sp>
        <p:nvSpPr>
          <p:cNvPr id="16" name="Rectangle 15">
            <a:extLst>
              <a:ext uri="{FF2B5EF4-FFF2-40B4-BE49-F238E27FC236}">
                <a16:creationId xmlns:a16="http://schemas.microsoft.com/office/drawing/2014/main" id="{075CCA93-9E55-4D80-8D48-C6E05CB895E1}"/>
              </a:ext>
            </a:extLst>
          </p:cNvPr>
          <p:cNvSpPr>
            <a:spLocks noGrp="1"/>
          </p:cNvSpPr>
          <p:nvPr/>
        </p:nvSpPr>
        <p:spPr>
          <a:xfrm>
            <a:off x="4743450" y="3724275"/>
            <a:ext cx="6572250" cy="514350"/>
          </a:xfrm>
          <a:prstGeom prst="rect">
            <a:avLst/>
          </a:prstGeom>
          <a:noFill/>
          <a:ln w="0">
            <a:noFill/>
          </a:ln>
        </p:spPr>
        <p:txBody>
          <a:bodyPr wrap="square" lIns="38100" tIns="38100" rIns="38100" bIns="38100" anchor="ctr">
            <a:normAutofit/>
          </a:bodyPr>
          <a:lstStyle/>
          <a:p>
            <a:pPr algn="l">
              <a:defRPr sz="1275" b="0" i="0">
                <a:solidFill>
                  <a:srgbClr val="D9DBE8"/>
                </a:solidFill>
                <a:latin typeface="Arial"/>
                <a:ea typeface="Arial"/>
                <a:cs typeface="Arial"/>
              </a:defRPr>
            </a:pPr>
            <a:r>
              <a:rPr sz="1275" b="0" i="0">
                <a:solidFill>
                  <a:srgbClr val="D9DBE8"/>
                </a:solidFill>
                <a:latin typeface="Arial"/>
                <a:ea typeface="Arial"/>
                <a:cs typeface="Arial"/>
              </a:rPr>
              <a:t>Programmes on equity assessment, valuation, governance and investor communication.</a:t>
            </a:r>
          </a:p>
        </p:txBody>
      </p:sp>
      <p:sp>
        <p:nvSpPr>
          <p:cNvPr id="17" name="Rectangle 16">
            <a:extLst>
              <a:ext uri="{FF2B5EF4-FFF2-40B4-BE49-F238E27FC236}">
                <a16:creationId xmlns:a16="http://schemas.microsoft.com/office/drawing/2014/main" id="{267292FC-3873-449A-BE9A-592F9F820754}"/>
              </a:ext>
            </a:extLst>
          </p:cNvPr>
          <p:cNvSpPr>
            <a:spLocks noGrp="1"/>
          </p:cNvSpPr>
          <p:nvPr/>
        </p:nvSpPr>
        <p:spPr>
          <a:xfrm>
            <a:off x="723900" y="4524375"/>
            <a:ext cx="533400" cy="476250"/>
          </a:xfrm>
          <a:prstGeom prst="rect">
            <a:avLst/>
          </a:prstGeom>
          <a:noFill/>
          <a:ln w="0">
            <a:noFill/>
          </a:ln>
        </p:spPr>
        <p:txBody>
          <a:bodyPr wrap="square" lIns="38100" tIns="38100" rIns="38100" bIns="38100" anchor="ctr">
            <a:normAutofit/>
          </a:bodyPr>
          <a:lstStyle/>
          <a:p>
            <a:pPr algn="ctr">
              <a:defRPr sz="1350" b="1" i="0">
                <a:solidFill>
                  <a:srgbClr val="C66A2B"/>
                </a:solidFill>
                <a:latin typeface="Arial"/>
                <a:ea typeface="Arial"/>
                <a:cs typeface="Arial"/>
              </a:defRPr>
            </a:pPr>
            <a:r>
              <a:rPr sz="1350" b="1" i="0">
                <a:solidFill>
                  <a:srgbClr val="C66A2B"/>
                </a:solidFill>
                <a:latin typeface="Arial"/>
                <a:ea typeface="Arial"/>
                <a:cs typeface="Arial"/>
              </a:rPr>
              <a:t>05</a:t>
            </a:r>
          </a:p>
        </p:txBody>
      </p:sp>
      <p:sp>
        <p:nvSpPr>
          <p:cNvPr id="18" name="Rectangle 17">
            <a:extLst>
              <a:ext uri="{FF2B5EF4-FFF2-40B4-BE49-F238E27FC236}">
                <a16:creationId xmlns:a16="http://schemas.microsoft.com/office/drawing/2014/main" id="{B36CB46B-D782-45D9-B433-5DAB78C3A166}"/>
              </a:ext>
            </a:extLst>
          </p:cNvPr>
          <p:cNvSpPr>
            <a:spLocks noGrp="1"/>
          </p:cNvSpPr>
          <p:nvPr/>
        </p:nvSpPr>
        <p:spPr>
          <a:xfrm>
            <a:off x="1447800" y="4524375"/>
            <a:ext cx="3095625" cy="476250"/>
          </a:xfrm>
          <a:prstGeom prst="rect">
            <a:avLst/>
          </a:prstGeom>
          <a:noFill/>
          <a:ln w="0">
            <a:noFill/>
          </a:ln>
        </p:spPr>
        <p:txBody>
          <a:bodyPr wrap="square" lIns="38100" tIns="38100" rIns="38100" bIns="38100" anchor="ctr">
            <a:normAutofit/>
          </a:bodyPr>
          <a:lstStyle/>
          <a:p>
            <a:pPr algn="l">
              <a:defRPr sz="1575" b="1" i="0">
                <a:solidFill>
                  <a:srgbClr val="FFFFFF"/>
                </a:solidFill>
                <a:latin typeface="Arial"/>
                <a:ea typeface="Arial"/>
                <a:cs typeface="Arial"/>
              </a:defRPr>
            </a:pPr>
            <a:r>
              <a:rPr sz="1575" b="1" i="0">
                <a:solidFill>
                  <a:srgbClr val="FFFFFF"/>
                </a:solidFill>
                <a:latin typeface="Arial"/>
                <a:ea typeface="Arial"/>
                <a:cs typeface="Arial"/>
              </a:rPr>
              <a:t>Pilot partnerships</a:t>
            </a:r>
          </a:p>
        </p:txBody>
      </p:sp>
      <p:sp>
        <p:nvSpPr>
          <p:cNvPr id="19" name="Rectangle 18">
            <a:extLst>
              <a:ext uri="{FF2B5EF4-FFF2-40B4-BE49-F238E27FC236}">
                <a16:creationId xmlns:a16="http://schemas.microsoft.com/office/drawing/2014/main" id="{47EB8496-A1F2-4709-8C05-FAE29B7F6CBF}"/>
              </a:ext>
            </a:extLst>
          </p:cNvPr>
          <p:cNvSpPr>
            <a:spLocks noGrp="1"/>
          </p:cNvSpPr>
          <p:nvPr/>
        </p:nvSpPr>
        <p:spPr>
          <a:xfrm>
            <a:off x="4743450" y="4505325"/>
            <a:ext cx="6572250" cy="514350"/>
          </a:xfrm>
          <a:prstGeom prst="rect">
            <a:avLst/>
          </a:prstGeom>
          <a:noFill/>
          <a:ln w="0">
            <a:noFill/>
          </a:ln>
        </p:spPr>
        <p:txBody>
          <a:bodyPr wrap="square" lIns="38100" tIns="38100" rIns="38100" bIns="38100" anchor="ctr">
            <a:normAutofit/>
          </a:bodyPr>
          <a:lstStyle/>
          <a:p>
            <a:pPr algn="l">
              <a:defRPr sz="1275" b="0" i="0">
                <a:solidFill>
                  <a:srgbClr val="D9DBE8"/>
                </a:solidFill>
                <a:latin typeface="Arial"/>
                <a:ea typeface="Arial"/>
                <a:cs typeface="Arial"/>
              </a:defRPr>
            </a:pPr>
            <a:r>
              <a:rPr sz="1275" b="0" i="0">
                <a:solidFill>
                  <a:srgbClr val="D9DBE8"/>
                </a:solidFill>
                <a:latin typeface="Arial"/>
                <a:ea typeface="Arial"/>
                <a:cs typeface="Arial"/>
              </a:rPr>
              <a:t>Voluntary projects involving platforms, Islamic banks and development institutions.</a:t>
            </a:r>
          </a:p>
        </p:txBody>
      </p:sp>
      <p:sp>
        <p:nvSpPr>
          <p:cNvPr id="20" name="Rectangle 19">
            <a:extLst>
              <a:ext uri="{FF2B5EF4-FFF2-40B4-BE49-F238E27FC236}">
                <a16:creationId xmlns:a16="http://schemas.microsoft.com/office/drawing/2014/main" id="{A04E3617-0A84-44FE-BF3B-3B70FABA4CFC}"/>
              </a:ext>
            </a:extLst>
          </p:cNvPr>
          <p:cNvSpPr>
            <a:spLocks noGrp="1"/>
          </p:cNvSpPr>
          <p:nvPr/>
        </p:nvSpPr>
        <p:spPr>
          <a:xfrm>
            <a:off x="723900" y="5419725"/>
            <a:ext cx="10591800" cy="9525"/>
          </a:xfrm>
          <a:prstGeom prst="rect">
            <a:avLst/>
          </a:prstGeom>
          <a:solidFill>
            <a:srgbClr val="5C5E98"/>
          </a:solidFill>
          <a:ln w="0">
            <a:noFill/>
          </a:ln>
        </p:spPr>
        <p:txBody>
          <a:bodyPr/>
          <a:lstStyle/>
          <a:p>
            <a:endParaRPr lang="en-GB"/>
          </a:p>
        </p:txBody>
      </p:sp>
      <p:sp>
        <p:nvSpPr>
          <p:cNvPr id="21" name="Rectangle 20">
            <a:extLst>
              <a:ext uri="{FF2B5EF4-FFF2-40B4-BE49-F238E27FC236}">
                <a16:creationId xmlns:a16="http://schemas.microsoft.com/office/drawing/2014/main" id="{F09AC2A6-DF95-4A34-9CC3-C05FD5B9B7A8}"/>
              </a:ext>
            </a:extLst>
          </p:cNvPr>
          <p:cNvSpPr>
            <a:spLocks noGrp="1"/>
          </p:cNvSpPr>
          <p:nvPr/>
        </p:nvSpPr>
        <p:spPr>
          <a:xfrm>
            <a:off x="857250" y="5629275"/>
            <a:ext cx="10477500" cy="323850"/>
          </a:xfrm>
          <a:prstGeom prst="rect">
            <a:avLst/>
          </a:prstGeom>
          <a:noFill/>
          <a:ln w="0">
            <a:noFill/>
          </a:ln>
        </p:spPr>
        <p:txBody>
          <a:bodyPr wrap="square" lIns="38100" tIns="38100" rIns="38100" bIns="38100" anchor="t">
            <a:normAutofit fontScale="94203"/>
          </a:bodyPr>
          <a:lstStyle/>
          <a:p>
            <a:pPr algn="ctr">
              <a:defRPr sz="1725" b="1" i="0">
                <a:solidFill>
                  <a:srgbClr val="FFFFFF"/>
                </a:solidFill>
                <a:latin typeface="Arial"/>
                <a:ea typeface="Arial"/>
                <a:cs typeface="Arial"/>
              </a:defRPr>
            </a:pPr>
            <a:r>
              <a:rPr sz="1725" b="1" i="0">
                <a:solidFill>
                  <a:srgbClr val="FFFFFF"/>
                </a:solidFill>
                <a:latin typeface="Arial"/>
                <a:ea typeface="Arial"/>
                <a:cs typeface="Arial"/>
              </a:rPr>
              <a:t>Debt crowdfunding has proved that the channel can work.</a:t>
            </a:r>
          </a:p>
        </p:txBody>
      </p:sp>
      <p:sp>
        <p:nvSpPr>
          <p:cNvPr id="22" name="Rectangle 21">
            <a:extLst>
              <a:ext uri="{FF2B5EF4-FFF2-40B4-BE49-F238E27FC236}">
                <a16:creationId xmlns:a16="http://schemas.microsoft.com/office/drawing/2014/main" id="{6AF8A182-84A9-4BE7-8D20-A064BB9FA7AE}"/>
              </a:ext>
            </a:extLst>
          </p:cNvPr>
          <p:cNvSpPr>
            <a:spLocks noGrp="1"/>
          </p:cNvSpPr>
          <p:nvPr/>
        </p:nvSpPr>
        <p:spPr>
          <a:xfrm>
            <a:off x="857250" y="5972175"/>
            <a:ext cx="10477500" cy="381000"/>
          </a:xfrm>
          <a:prstGeom prst="rect">
            <a:avLst/>
          </a:prstGeom>
          <a:noFill/>
          <a:ln w="0">
            <a:noFill/>
          </a:ln>
        </p:spPr>
        <p:txBody>
          <a:bodyPr wrap="square" lIns="38100" tIns="38100" rIns="38100" bIns="38100" anchor="t">
            <a:normAutofit/>
          </a:bodyPr>
          <a:lstStyle/>
          <a:p>
            <a:pPr algn="ctr">
              <a:defRPr sz="1500" b="0" i="0">
                <a:solidFill>
                  <a:srgbClr val="F0D5C1"/>
                </a:solidFill>
                <a:latin typeface="Arial"/>
                <a:ea typeface="Arial"/>
                <a:cs typeface="Arial"/>
              </a:defRPr>
            </a:pPr>
            <a:r>
              <a:rPr sz="1500" b="0" i="0">
                <a:solidFill>
                  <a:srgbClr val="F0D5C1"/>
                </a:solidFill>
                <a:latin typeface="Arial"/>
                <a:ea typeface="Arial"/>
                <a:cs typeface="Arial"/>
              </a:rPr>
              <a:t>The next stage should support genuine participation, productive enterprise and economic resilience.</a:t>
            </a:r>
          </a:p>
        </p:txBody>
      </p:sp>
    </p:spTree>
    <p:extLst>
      <p:ext uri="{BB962C8B-B14F-4D97-AF65-F5344CB8AC3E}">
        <p14:creationId xmlns:p14="http://schemas.microsoft.com/office/powerpoint/2010/main" val="151835974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3152</Words>
  <Application>Microsoft Office PowerPoint</Application>
  <DocSecurity>0</DocSecurity>
  <PresentationFormat>Widescreen</PresentationFormat>
  <Paragraphs>291</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hamza bawazir</cp:lastModifiedBy>
  <cp:revision>2</cp:revision>
  <dcterms:created xsi:type="dcterms:W3CDTF">2026-09-18T15:01:59Z</dcterms:created>
  <dcterms:modified xsi:type="dcterms:W3CDTF">2026-09-20T10:33:22Z</dcterms:modified>
</cp:coreProperties>
</file>