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18288000" cy="10287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1">
                <a:solidFill>
                  <a:srgbClr val="2A2A2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664"/>
              </a:lnSpc>
            </a:pPr>
            <a:r>
              <a:rPr dirty="0" sz="1650"/>
              <a:t>27th</a:t>
            </a:r>
            <a:r>
              <a:rPr dirty="0" sz="1650" spc="-40"/>
              <a:t> </a:t>
            </a:r>
            <a:r>
              <a:rPr dirty="0" sz="1650"/>
              <a:t>COMCEC</a:t>
            </a:r>
            <a:r>
              <a:rPr dirty="0" sz="1650" spc="-35"/>
              <a:t> </a:t>
            </a:r>
            <a:r>
              <a:rPr dirty="0" sz="1650"/>
              <a:t>Poverty</a:t>
            </a:r>
            <a:r>
              <a:rPr dirty="0" sz="1650" spc="-40"/>
              <a:t> </a:t>
            </a:r>
            <a:r>
              <a:rPr dirty="0" sz="1650"/>
              <a:t>Alleviation</a:t>
            </a:r>
            <a:r>
              <a:rPr dirty="0" sz="1650" spc="-35"/>
              <a:t> </a:t>
            </a:r>
            <a:r>
              <a:rPr dirty="0" sz="1650"/>
              <a:t>Working</a:t>
            </a:r>
            <a:r>
              <a:rPr dirty="0" sz="1650" spc="-40"/>
              <a:t> </a:t>
            </a:r>
            <a:r>
              <a:rPr dirty="0" sz="1650"/>
              <a:t>Group</a:t>
            </a:r>
            <a:r>
              <a:rPr dirty="0" sz="1650" spc="310"/>
              <a:t> </a:t>
            </a:r>
            <a:r>
              <a:rPr dirty="0" sz="1650"/>
              <a:t>|</a:t>
            </a:r>
            <a:r>
              <a:rPr dirty="0" sz="1650" spc="310"/>
              <a:t> </a:t>
            </a:r>
            <a:r>
              <a:rPr dirty="0" sz="1650"/>
              <a:t>Ankara,</a:t>
            </a:r>
            <a:r>
              <a:rPr dirty="0" sz="1650" spc="-40"/>
              <a:t> </a:t>
            </a:r>
            <a:r>
              <a:rPr dirty="0" sz="1650" spc="-20"/>
              <a:t>16–</a:t>
            </a:r>
            <a:r>
              <a:rPr dirty="0" sz="1650"/>
              <a:t>17</a:t>
            </a:r>
            <a:r>
              <a:rPr dirty="0" sz="1650" spc="-35"/>
              <a:t> </a:t>
            </a:r>
            <a:r>
              <a:rPr dirty="0" sz="1650"/>
              <a:t>September</a:t>
            </a:r>
            <a:r>
              <a:rPr dirty="0" sz="1650" spc="-40"/>
              <a:t> </a:t>
            </a:r>
            <a:r>
              <a:rPr dirty="0" sz="1650" spc="-20"/>
              <a:t>2026</a:t>
            </a:r>
            <a:endParaRPr sz="165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50" b="0" i="1">
                <a:solidFill>
                  <a:srgbClr val="2A2A2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664"/>
              </a:lnSpc>
            </a:pPr>
            <a:r>
              <a:rPr dirty="0" sz="1650"/>
              <a:t>27th</a:t>
            </a:r>
            <a:r>
              <a:rPr dirty="0" sz="1650" spc="-40"/>
              <a:t> </a:t>
            </a:r>
            <a:r>
              <a:rPr dirty="0" sz="1650"/>
              <a:t>COMCEC</a:t>
            </a:r>
            <a:r>
              <a:rPr dirty="0" sz="1650" spc="-35"/>
              <a:t> </a:t>
            </a:r>
            <a:r>
              <a:rPr dirty="0" sz="1650"/>
              <a:t>Poverty</a:t>
            </a:r>
            <a:r>
              <a:rPr dirty="0" sz="1650" spc="-40"/>
              <a:t> </a:t>
            </a:r>
            <a:r>
              <a:rPr dirty="0" sz="1650"/>
              <a:t>Alleviation</a:t>
            </a:r>
            <a:r>
              <a:rPr dirty="0" sz="1650" spc="-35"/>
              <a:t> </a:t>
            </a:r>
            <a:r>
              <a:rPr dirty="0" sz="1650"/>
              <a:t>Working</a:t>
            </a:r>
            <a:r>
              <a:rPr dirty="0" sz="1650" spc="-40"/>
              <a:t> </a:t>
            </a:r>
            <a:r>
              <a:rPr dirty="0" sz="1650"/>
              <a:t>Group</a:t>
            </a:r>
            <a:r>
              <a:rPr dirty="0" sz="1650" spc="310"/>
              <a:t> </a:t>
            </a:r>
            <a:r>
              <a:rPr dirty="0" sz="1650"/>
              <a:t>|</a:t>
            </a:r>
            <a:r>
              <a:rPr dirty="0" sz="1650" spc="310"/>
              <a:t> </a:t>
            </a:r>
            <a:r>
              <a:rPr dirty="0" sz="1650"/>
              <a:t>Ankara,</a:t>
            </a:r>
            <a:r>
              <a:rPr dirty="0" sz="1650" spc="-40"/>
              <a:t> </a:t>
            </a:r>
            <a:r>
              <a:rPr dirty="0" sz="1650" spc="-20"/>
              <a:t>16–</a:t>
            </a:r>
            <a:r>
              <a:rPr dirty="0" sz="1650"/>
              <a:t>17</a:t>
            </a:r>
            <a:r>
              <a:rPr dirty="0" sz="1650" spc="-35"/>
              <a:t> </a:t>
            </a:r>
            <a:r>
              <a:rPr dirty="0" sz="1650"/>
              <a:t>September</a:t>
            </a:r>
            <a:r>
              <a:rPr dirty="0" sz="1650" spc="-40"/>
              <a:t> </a:t>
            </a:r>
            <a:r>
              <a:rPr dirty="0" sz="1650" spc="-20"/>
              <a:t>2026</a:t>
            </a:r>
            <a:endParaRPr sz="165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664"/>
              </a:lnSpc>
            </a:pPr>
            <a:r>
              <a:rPr dirty="0" sz="1650"/>
              <a:t>27th</a:t>
            </a:r>
            <a:r>
              <a:rPr dirty="0" sz="1650" spc="-40"/>
              <a:t> </a:t>
            </a:r>
            <a:r>
              <a:rPr dirty="0" sz="1650"/>
              <a:t>COMCEC</a:t>
            </a:r>
            <a:r>
              <a:rPr dirty="0" sz="1650" spc="-35"/>
              <a:t> </a:t>
            </a:r>
            <a:r>
              <a:rPr dirty="0" sz="1650"/>
              <a:t>Poverty</a:t>
            </a:r>
            <a:r>
              <a:rPr dirty="0" sz="1650" spc="-40"/>
              <a:t> </a:t>
            </a:r>
            <a:r>
              <a:rPr dirty="0" sz="1650"/>
              <a:t>Alleviation</a:t>
            </a:r>
            <a:r>
              <a:rPr dirty="0" sz="1650" spc="-35"/>
              <a:t> </a:t>
            </a:r>
            <a:r>
              <a:rPr dirty="0" sz="1650"/>
              <a:t>Working</a:t>
            </a:r>
            <a:r>
              <a:rPr dirty="0" sz="1650" spc="-40"/>
              <a:t> </a:t>
            </a:r>
            <a:r>
              <a:rPr dirty="0" sz="1650"/>
              <a:t>Group</a:t>
            </a:r>
            <a:r>
              <a:rPr dirty="0" sz="1650" spc="310"/>
              <a:t> </a:t>
            </a:r>
            <a:r>
              <a:rPr dirty="0" sz="1650"/>
              <a:t>|</a:t>
            </a:r>
            <a:r>
              <a:rPr dirty="0" sz="1650" spc="310"/>
              <a:t> </a:t>
            </a:r>
            <a:r>
              <a:rPr dirty="0" sz="1650"/>
              <a:t>Ankara,</a:t>
            </a:r>
            <a:r>
              <a:rPr dirty="0" sz="1650" spc="-40"/>
              <a:t> </a:t>
            </a:r>
            <a:r>
              <a:rPr dirty="0" sz="1650" spc="-20"/>
              <a:t>16–</a:t>
            </a:r>
            <a:r>
              <a:rPr dirty="0" sz="1650"/>
              <a:t>17</a:t>
            </a:r>
            <a:r>
              <a:rPr dirty="0" sz="1650" spc="-35"/>
              <a:t> </a:t>
            </a:r>
            <a:r>
              <a:rPr dirty="0" sz="1650"/>
              <a:t>September</a:t>
            </a:r>
            <a:r>
              <a:rPr dirty="0" sz="1650" spc="-40"/>
              <a:t> </a:t>
            </a:r>
            <a:r>
              <a:rPr dirty="0" sz="1650" spc="-20"/>
              <a:t>2026</a:t>
            </a:r>
            <a:endParaRPr sz="1650"/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1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664"/>
              </a:lnSpc>
            </a:pPr>
            <a:r>
              <a:rPr dirty="0" sz="1650"/>
              <a:t>27th</a:t>
            </a:r>
            <a:r>
              <a:rPr dirty="0" sz="1650" spc="-40"/>
              <a:t> </a:t>
            </a:r>
            <a:r>
              <a:rPr dirty="0" sz="1650"/>
              <a:t>COMCEC</a:t>
            </a:r>
            <a:r>
              <a:rPr dirty="0" sz="1650" spc="-35"/>
              <a:t> </a:t>
            </a:r>
            <a:r>
              <a:rPr dirty="0" sz="1650"/>
              <a:t>Poverty</a:t>
            </a:r>
            <a:r>
              <a:rPr dirty="0" sz="1650" spc="-40"/>
              <a:t> </a:t>
            </a:r>
            <a:r>
              <a:rPr dirty="0" sz="1650"/>
              <a:t>Alleviation</a:t>
            </a:r>
            <a:r>
              <a:rPr dirty="0" sz="1650" spc="-35"/>
              <a:t> </a:t>
            </a:r>
            <a:r>
              <a:rPr dirty="0" sz="1650"/>
              <a:t>Working</a:t>
            </a:r>
            <a:r>
              <a:rPr dirty="0" sz="1650" spc="-40"/>
              <a:t> </a:t>
            </a:r>
            <a:r>
              <a:rPr dirty="0" sz="1650"/>
              <a:t>Group</a:t>
            </a:r>
            <a:r>
              <a:rPr dirty="0" sz="1650" spc="310"/>
              <a:t> </a:t>
            </a:r>
            <a:r>
              <a:rPr dirty="0" sz="1650"/>
              <a:t>|</a:t>
            </a:r>
            <a:r>
              <a:rPr dirty="0" sz="1650" spc="310"/>
              <a:t> </a:t>
            </a:r>
            <a:r>
              <a:rPr dirty="0" sz="1650"/>
              <a:t>Ankara,</a:t>
            </a:r>
            <a:r>
              <a:rPr dirty="0" sz="1650" spc="-40"/>
              <a:t> </a:t>
            </a:r>
            <a:r>
              <a:rPr dirty="0" sz="1650" spc="-20"/>
              <a:t>16–</a:t>
            </a:r>
            <a:r>
              <a:rPr dirty="0" sz="1650"/>
              <a:t>17</a:t>
            </a:r>
            <a:r>
              <a:rPr dirty="0" sz="1650" spc="-35"/>
              <a:t> </a:t>
            </a:r>
            <a:r>
              <a:rPr dirty="0" sz="1650"/>
              <a:t>September</a:t>
            </a:r>
            <a:r>
              <a:rPr dirty="0" sz="1650" spc="-40"/>
              <a:t> </a:t>
            </a:r>
            <a:r>
              <a:rPr dirty="0" sz="1650" spc="-20"/>
              <a:t>2026</a:t>
            </a:r>
            <a:endParaRPr sz="1650"/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60119" y="685799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39" y="1097279"/>
                </a:moveTo>
                <a:lnTo>
                  <a:pt x="501303" y="1095265"/>
                </a:lnTo>
                <a:lnTo>
                  <a:pt x="455084" y="1089333"/>
                </a:lnTo>
                <a:lnTo>
                  <a:pt x="410148" y="1079648"/>
                </a:lnTo>
                <a:lnTo>
                  <a:pt x="366659" y="1066374"/>
                </a:lnTo>
                <a:lnTo>
                  <a:pt x="324781" y="1049676"/>
                </a:lnTo>
                <a:lnTo>
                  <a:pt x="284681" y="1029719"/>
                </a:lnTo>
                <a:lnTo>
                  <a:pt x="246522" y="1006667"/>
                </a:lnTo>
                <a:lnTo>
                  <a:pt x="210468" y="980686"/>
                </a:lnTo>
                <a:lnTo>
                  <a:pt x="176686" y="951939"/>
                </a:lnTo>
                <a:lnTo>
                  <a:pt x="145340" y="920593"/>
                </a:lnTo>
                <a:lnTo>
                  <a:pt x="116593" y="886810"/>
                </a:lnTo>
                <a:lnTo>
                  <a:pt x="90612" y="850757"/>
                </a:lnTo>
                <a:lnTo>
                  <a:pt x="67560" y="812598"/>
                </a:lnTo>
                <a:lnTo>
                  <a:pt x="47603" y="772498"/>
                </a:lnTo>
                <a:lnTo>
                  <a:pt x="30905" y="730620"/>
                </a:lnTo>
                <a:lnTo>
                  <a:pt x="17631" y="687131"/>
                </a:lnTo>
                <a:lnTo>
                  <a:pt x="7946" y="642195"/>
                </a:lnTo>
                <a:lnTo>
                  <a:pt x="2013" y="595976"/>
                </a:lnTo>
                <a:lnTo>
                  <a:pt x="0" y="548639"/>
                </a:lnTo>
                <a:lnTo>
                  <a:pt x="2013" y="501303"/>
                </a:lnTo>
                <a:lnTo>
                  <a:pt x="7946" y="455084"/>
                </a:lnTo>
                <a:lnTo>
                  <a:pt x="17631" y="410148"/>
                </a:lnTo>
                <a:lnTo>
                  <a:pt x="30905" y="366659"/>
                </a:lnTo>
                <a:lnTo>
                  <a:pt x="47603" y="324781"/>
                </a:lnTo>
                <a:lnTo>
                  <a:pt x="67560" y="284681"/>
                </a:lnTo>
                <a:lnTo>
                  <a:pt x="90612" y="246522"/>
                </a:lnTo>
                <a:lnTo>
                  <a:pt x="116593" y="210468"/>
                </a:lnTo>
                <a:lnTo>
                  <a:pt x="145340" y="176686"/>
                </a:lnTo>
                <a:lnTo>
                  <a:pt x="176686" y="145340"/>
                </a:lnTo>
                <a:lnTo>
                  <a:pt x="210468" y="116593"/>
                </a:lnTo>
                <a:lnTo>
                  <a:pt x="246522" y="90612"/>
                </a:lnTo>
                <a:lnTo>
                  <a:pt x="284681" y="67560"/>
                </a:lnTo>
                <a:lnTo>
                  <a:pt x="324781" y="47603"/>
                </a:lnTo>
                <a:lnTo>
                  <a:pt x="366659" y="30905"/>
                </a:lnTo>
                <a:lnTo>
                  <a:pt x="410148" y="17631"/>
                </a:lnTo>
                <a:lnTo>
                  <a:pt x="455084" y="7946"/>
                </a:lnTo>
                <a:lnTo>
                  <a:pt x="501303" y="2013"/>
                </a:lnTo>
                <a:lnTo>
                  <a:pt x="548639" y="0"/>
                </a:lnTo>
                <a:lnTo>
                  <a:pt x="595976" y="2013"/>
                </a:lnTo>
                <a:lnTo>
                  <a:pt x="642195" y="7946"/>
                </a:lnTo>
                <a:lnTo>
                  <a:pt x="687131" y="17631"/>
                </a:lnTo>
                <a:lnTo>
                  <a:pt x="730620" y="30905"/>
                </a:lnTo>
                <a:lnTo>
                  <a:pt x="772498" y="47603"/>
                </a:lnTo>
                <a:lnTo>
                  <a:pt x="812598" y="67560"/>
                </a:lnTo>
                <a:lnTo>
                  <a:pt x="850757" y="90612"/>
                </a:lnTo>
                <a:lnTo>
                  <a:pt x="886810" y="116593"/>
                </a:lnTo>
                <a:lnTo>
                  <a:pt x="920593" y="145340"/>
                </a:lnTo>
                <a:lnTo>
                  <a:pt x="951939" y="176686"/>
                </a:lnTo>
                <a:lnTo>
                  <a:pt x="980686" y="210468"/>
                </a:lnTo>
                <a:lnTo>
                  <a:pt x="1006667" y="246522"/>
                </a:lnTo>
                <a:lnTo>
                  <a:pt x="1029719" y="284681"/>
                </a:lnTo>
                <a:lnTo>
                  <a:pt x="1049676" y="324781"/>
                </a:lnTo>
                <a:lnTo>
                  <a:pt x="1066374" y="366659"/>
                </a:lnTo>
                <a:lnTo>
                  <a:pt x="1079648" y="410148"/>
                </a:lnTo>
                <a:lnTo>
                  <a:pt x="1089333" y="455084"/>
                </a:lnTo>
                <a:lnTo>
                  <a:pt x="1095265" y="501303"/>
                </a:lnTo>
                <a:lnTo>
                  <a:pt x="1097279" y="548639"/>
                </a:lnTo>
                <a:lnTo>
                  <a:pt x="1095265" y="595976"/>
                </a:lnTo>
                <a:lnTo>
                  <a:pt x="1089333" y="642195"/>
                </a:lnTo>
                <a:lnTo>
                  <a:pt x="1079648" y="687131"/>
                </a:lnTo>
                <a:lnTo>
                  <a:pt x="1066374" y="730620"/>
                </a:lnTo>
                <a:lnTo>
                  <a:pt x="1049676" y="772498"/>
                </a:lnTo>
                <a:lnTo>
                  <a:pt x="1029719" y="812598"/>
                </a:lnTo>
                <a:lnTo>
                  <a:pt x="1006667" y="850757"/>
                </a:lnTo>
                <a:lnTo>
                  <a:pt x="980686" y="886810"/>
                </a:lnTo>
                <a:lnTo>
                  <a:pt x="951939" y="920593"/>
                </a:lnTo>
                <a:lnTo>
                  <a:pt x="920593" y="951939"/>
                </a:lnTo>
                <a:lnTo>
                  <a:pt x="886810" y="980686"/>
                </a:lnTo>
                <a:lnTo>
                  <a:pt x="850757" y="1006667"/>
                </a:lnTo>
                <a:lnTo>
                  <a:pt x="812598" y="1029719"/>
                </a:lnTo>
                <a:lnTo>
                  <a:pt x="772498" y="1049676"/>
                </a:lnTo>
                <a:lnTo>
                  <a:pt x="730620" y="1066374"/>
                </a:lnTo>
                <a:lnTo>
                  <a:pt x="687131" y="1079648"/>
                </a:lnTo>
                <a:lnTo>
                  <a:pt x="642195" y="1089333"/>
                </a:lnTo>
                <a:lnTo>
                  <a:pt x="595976" y="1095265"/>
                </a:lnTo>
                <a:lnTo>
                  <a:pt x="548639" y="1097279"/>
                </a:lnTo>
                <a:close/>
              </a:path>
            </a:pathLst>
          </a:custGeom>
          <a:solidFill>
            <a:srgbClr val="99001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5412" y="971092"/>
            <a:ext cx="526694" cy="52669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664"/>
              </a:lnSpc>
            </a:pPr>
            <a:r>
              <a:rPr dirty="0" sz="1650"/>
              <a:t>27th</a:t>
            </a:r>
            <a:r>
              <a:rPr dirty="0" sz="1650" spc="-40"/>
              <a:t> </a:t>
            </a:r>
            <a:r>
              <a:rPr dirty="0" sz="1650"/>
              <a:t>COMCEC</a:t>
            </a:r>
            <a:r>
              <a:rPr dirty="0" sz="1650" spc="-35"/>
              <a:t> </a:t>
            </a:r>
            <a:r>
              <a:rPr dirty="0" sz="1650"/>
              <a:t>Poverty</a:t>
            </a:r>
            <a:r>
              <a:rPr dirty="0" sz="1650" spc="-40"/>
              <a:t> </a:t>
            </a:r>
            <a:r>
              <a:rPr dirty="0" sz="1650"/>
              <a:t>Alleviation</a:t>
            </a:r>
            <a:r>
              <a:rPr dirty="0" sz="1650" spc="-35"/>
              <a:t> </a:t>
            </a:r>
            <a:r>
              <a:rPr dirty="0" sz="1650"/>
              <a:t>Working</a:t>
            </a:r>
            <a:r>
              <a:rPr dirty="0" sz="1650" spc="-40"/>
              <a:t> </a:t>
            </a:r>
            <a:r>
              <a:rPr dirty="0" sz="1650"/>
              <a:t>Group</a:t>
            </a:r>
            <a:r>
              <a:rPr dirty="0" sz="1650" spc="310"/>
              <a:t> </a:t>
            </a:r>
            <a:r>
              <a:rPr dirty="0" sz="1650"/>
              <a:t>|</a:t>
            </a:r>
            <a:r>
              <a:rPr dirty="0" sz="1650" spc="310"/>
              <a:t> </a:t>
            </a:r>
            <a:r>
              <a:rPr dirty="0" sz="1650"/>
              <a:t>Ankara,</a:t>
            </a:r>
            <a:r>
              <a:rPr dirty="0" sz="1650" spc="-40"/>
              <a:t> </a:t>
            </a:r>
            <a:r>
              <a:rPr dirty="0" sz="1650" spc="-20"/>
              <a:t>16–</a:t>
            </a:r>
            <a:r>
              <a:rPr dirty="0" sz="1650"/>
              <a:t>17</a:t>
            </a:r>
            <a:r>
              <a:rPr dirty="0" sz="1650" spc="-35"/>
              <a:t> </a:t>
            </a:r>
            <a:r>
              <a:rPr dirty="0" sz="1650"/>
              <a:t>September</a:t>
            </a:r>
            <a:r>
              <a:rPr dirty="0" sz="1650" spc="-40"/>
              <a:t> </a:t>
            </a:r>
            <a:r>
              <a:rPr dirty="0" sz="1650" spc="-20"/>
              <a:t>2026</a:t>
            </a:r>
            <a:endParaRPr sz="1650"/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3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9900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1679" y="1803433"/>
            <a:ext cx="8923020" cy="955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2797" y="3431633"/>
            <a:ext cx="14730094" cy="2202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50" b="0" i="1">
                <a:solidFill>
                  <a:srgbClr val="2A2A2A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40390" y="9602834"/>
            <a:ext cx="8445189" cy="2763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664"/>
              </a:lnSpc>
            </a:pPr>
            <a:r>
              <a:rPr dirty="0" sz="1650"/>
              <a:t>27th</a:t>
            </a:r>
            <a:r>
              <a:rPr dirty="0" sz="1650" spc="-40"/>
              <a:t> </a:t>
            </a:r>
            <a:r>
              <a:rPr dirty="0" sz="1650"/>
              <a:t>COMCEC</a:t>
            </a:r>
            <a:r>
              <a:rPr dirty="0" sz="1650" spc="-35"/>
              <a:t> </a:t>
            </a:r>
            <a:r>
              <a:rPr dirty="0" sz="1650"/>
              <a:t>Poverty</a:t>
            </a:r>
            <a:r>
              <a:rPr dirty="0" sz="1650" spc="-40"/>
              <a:t> </a:t>
            </a:r>
            <a:r>
              <a:rPr dirty="0" sz="1650"/>
              <a:t>Alleviation</a:t>
            </a:r>
            <a:r>
              <a:rPr dirty="0" sz="1650" spc="-35"/>
              <a:t> </a:t>
            </a:r>
            <a:r>
              <a:rPr dirty="0" sz="1650"/>
              <a:t>Working</a:t>
            </a:r>
            <a:r>
              <a:rPr dirty="0" sz="1650" spc="-40"/>
              <a:t> </a:t>
            </a:r>
            <a:r>
              <a:rPr dirty="0" sz="1650"/>
              <a:t>Group</a:t>
            </a:r>
            <a:r>
              <a:rPr dirty="0" sz="1650" spc="310"/>
              <a:t> </a:t>
            </a:r>
            <a:r>
              <a:rPr dirty="0" sz="1650"/>
              <a:t>|</a:t>
            </a:r>
            <a:r>
              <a:rPr dirty="0" sz="1650" spc="310"/>
              <a:t> </a:t>
            </a:r>
            <a:r>
              <a:rPr dirty="0" sz="1650"/>
              <a:t>Ankara,</a:t>
            </a:r>
            <a:r>
              <a:rPr dirty="0" sz="1650" spc="-40"/>
              <a:t> </a:t>
            </a:r>
            <a:r>
              <a:rPr dirty="0" sz="1650" spc="-20"/>
              <a:t>16–</a:t>
            </a:r>
            <a:r>
              <a:rPr dirty="0" sz="1650"/>
              <a:t>17</a:t>
            </a:r>
            <a:r>
              <a:rPr dirty="0" sz="1650" spc="-35"/>
              <a:t> </a:t>
            </a:r>
            <a:r>
              <a:rPr dirty="0" sz="1650"/>
              <a:t>September</a:t>
            </a:r>
            <a:r>
              <a:rPr dirty="0" sz="1650" spc="-40"/>
              <a:t> </a:t>
            </a:r>
            <a:r>
              <a:rPr dirty="0" sz="1650" spc="-20"/>
              <a:t>2026</a:t>
            </a:r>
            <a:endParaRPr sz="165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7705784" y="9872154"/>
            <a:ext cx="175894" cy="19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50" b="0" i="0">
                <a:solidFill>
                  <a:srgbClr val="D9C6C7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538960" y="0"/>
            <a:ext cx="3749040" cy="10283825"/>
            <a:chOff x="14538960" y="0"/>
            <a:chExt cx="3749040" cy="102838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322039" y="0"/>
              <a:ext cx="1920239" cy="1028378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4538960" y="0"/>
              <a:ext cx="3749040" cy="5349240"/>
            </a:xfrm>
            <a:custGeom>
              <a:avLst/>
              <a:gdLst/>
              <a:ahLst/>
              <a:cxnLst/>
              <a:rect l="l" t="t" r="r" b="b"/>
              <a:pathLst>
                <a:path w="3749040" h="5349240">
                  <a:moveTo>
                    <a:pt x="3749040" y="5349239"/>
                  </a:moveTo>
                  <a:lnTo>
                    <a:pt x="3483921" y="5349239"/>
                  </a:lnTo>
                  <a:lnTo>
                    <a:pt x="3436477" y="5336539"/>
                  </a:lnTo>
                  <a:lnTo>
                    <a:pt x="3342096" y="5336539"/>
                  </a:lnTo>
                  <a:lnTo>
                    <a:pt x="3295165" y="5323839"/>
                  </a:lnTo>
                  <a:lnTo>
                    <a:pt x="3248413" y="5323839"/>
                  </a:lnTo>
                  <a:lnTo>
                    <a:pt x="3201843" y="5311139"/>
                  </a:lnTo>
                  <a:lnTo>
                    <a:pt x="3155459" y="5311139"/>
                  </a:lnTo>
                  <a:lnTo>
                    <a:pt x="3063261" y="5285739"/>
                  </a:lnTo>
                  <a:lnTo>
                    <a:pt x="3017455" y="5285739"/>
                  </a:lnTo>
                  <a:lnTo>
                    <a:pt x="2484422" y="5133339"/>
                  </a:lnTo>
                  <a:lnTo>
                    <a:pt x="2441499" y="5107939"/>
                  </a:lnTo>
                  <a:lnTo>
                    <a:pt x="2314227" y="5069839"/>
                  </a:lnTo>
                  <a:lnTo>
                    <a:pt x="2272315" y="5044439"/>
                  </a:lnTo>
                  <a:lnTo>
                    <a:pt x="2230663" y="5031739"/>
                  </a:lnTo>
                  <a:lnTo>
                    <a:pt x="2189277" y="5006339"/>
                  </a:lnTo>
                  <a:lnTo>
                    <a:pt x="2148160" y="4993639"/>
                  </a:lnTo>
                  <a:lnTo>
                    <a:pt x="2066746" y="4942839"/>
                  </a:lnTo>
                  <a:lnTo>
                    <a:pt x="2026457" y="4930139"/>
                  </a:lnTo>
                  <a:lnTo>
                    <a:pt x="1946732" y="4879339"/>
                  </a:lnTo>
                  <a:lnTo>
                    <a:pt x="1907304" y="4866639"/>
                  </a:lnTo>
                  <a:lnTo>
                    <a:pt x="1790798" y="4790439"/>
                  </a:lnTo>
                  <a:lnTo>
                    <a:pt x="1714646" y="4739639"/>
                  </a:lnTo>
                  <a:lnTo>
                    <a:pt x="1677036" y="4726939"/>
                  </a:lnTo>
                  <a:lnTo>
                    <a:pt x="1602769" y="4676139"/>
                  </a:lnTo>
                  <a:lnTo>
                    <a:pt x="1566118" y="4638039"/>
                  </a:lnTo>
                  <a:lnTo>
                    <a:pt x="1458140" y="4561839"/>
                  </a:lnTo>
                  <a:lnTo>
                    <a:pt x="1387836" y="4511039"/>
                  </a:lnTo>
                  <a:lnTo>
                    <a:pt x="1353199" y="4472939"/>
                  </a:lnTo>
                  <a:lnTo>
                    <a:pt x="1284975" y="4422139"/>
                  </a:lnTo>
                  <a:lnTo>
                    <a:pt x="1251394" y="4384039"/>
                  </a:lnTo>
                  <a:lnTo>
                    <a:pt x="1185315" y="4333239"/>
                  </a:lnTo>
                  <a:lnTo>
                    <a:pt x="1152823" y="4295139"/>
                  </a:lnTo>
                  <a:lnTo>
                    <a:pt x="1120701" y="4269739"/>
                  </a:lnTo>
                  <a:lnTo>
                    <a:pt x="1088953" y="4231639"/>
                  </a:lnTo>
                  <a:lnTo>
                    <a:pt x="1057583" y="4206239"/>
                  </a:lnTo>
                  <a:lnTo>
                    <a:pt x="1026593" y="4168139"/>
                  </a:lnTo>
                  <a:lnTo>
                    <a:pt x="995988" y="4142739"/>
                  </a:lnTo>
                  <a:lnTo>
                    <a:pt x="965771" y="4104639"/>
                  </a:lnTo>
                  <a:lnTo>
                    <a:pt x="935946" y="4066539"/>
                  </a:lnTo>
                  <a:lnTo>
                    <a:pt x="906516" y="4041139"/>
                  </a:lnTo>
                  <a:lnTo>
                    <a:pt x="877486" y="4003039"/>
                  </a:lnTo>
                  <a:lnTo>
                    <a:pt x="848858" y="3964939"/>
                  </a:lnTo>
                  <a:lnTo>
                    <a:pt x="820636" y="3926839"/>
                  </a:lnTo>
                  <a:lnTo>
                    <a:pt x="792824" y="3901439"/>
                  </a:lnTo>
                  <a:lnTo>
                    <a:pt x="765426" y="3863339"/>
                  </a:lnTo>
                  <a:lnTo>
                    <a:pt x="738445" y="3825239"/>
                  </a:lnTo>
                  <a:lnTo>
                    <a:pt x="711885" y="3787139"/>
                  </a:lnTo>
                  <a:lnTo>
                    <a:pt x="685749" y="3749039"/>
                  </a:lnTo>
                  <a:lnTo>
                    <a:pt x="660041" y="3710939"/>
                  </a:lnTo>
                  <a:lnTo>
                    <a:pt x="634765" y="3672839"/>
                  </a:lnTo>
                  <a:lnTo>
                    <a:pt x="609924" y="3634739"/>
                  </a:lnTo>
                  <a:lnTo>
                    <a:pt x="585522" y="3609339"/>
                  </a:lnTo>
                  <a:lnTo>
                    <a:pt x="561562" y="3558539"/>
                  </a:lnTo>
                  <a:lnTo>
                    <a:pt x="538048" y="3520439"/>
                  </a:lnTo>
                  <a:lnTo>
                    <a:pt x="514984" y="3482339"/>
                  </a:lnTo>
                  <a:lnTo>
                    <a:pt x="492374" y="3444239"/>
                  </a:lnTo>
                  <a:lnTo>
                    <a:pt x="470220" y="3406139"/>
                  </a:lnTo>
                  <a:lnTo>
                    <a:pt x="448527" y="3368039"/>
                  </a:lnTo>
                  <a:lnTo>
                    <a:pt x="427298" y="3329939"/>
                  </a:lnTo>
                  <a:lnTo>
                    <a:pt x="406537" y="3291839"/>
                  </a:lnTo>
                  <a:lnTo>
                    <a:pt x="386248" y="3253739"/>
                  </a:lnTo>
                  <a:lnTo>
                    <a:pt x="366433" y="3202939"/>
                  </a:lnTo>
                  <a:lnTo>
                    <a:pt x="347097" y="3164839"/>
                  </a:lnTo>
                  <a:lnTo>
                    <a:pt x="328243" y="3126739"/>
                  </a:lnTo>
                  <a:lnTo>
                    <a:pt x="309875" y="3088639"/>
                  </a:lnTo>
                  <a:lnTo>
                    <a:pt x="291997" y="3037839"/>
                  </a:lnTo>
                  <a:lnTo>
                    <a:pt x="274612" y="2999739"/>
                  </a:lnTo>
                  <a:lnTo>
                    <a:pt x="257723" y="2961639"/>
                  </a:lnTo>
                  <a:lnTo>
                    <a:pt x="241335" y="2910839"/>
                  </a:lnTo>
                  <a:lnTo>
                    <a:pt x="225451" y="2872739"/>
                  </a:lnTo>
                  <a:lnTo>
                    <a:pt x="210075" y="2821939"/>
                  </a:lnTo>
                  <a:lnTo>
                    <a:pt x="195209" y="2783839"/>
                  </a:lnTo>
                  <a:lnTo>
                    <a:pt x="180859" y="2745739"/>
                  </a:lnTo>
                  <a:lnTo>
                    <a:pt x="167027" y="2694939"/>
                  </a:lnTo>
                  <a:lnTo>
                    <a:pt x="153717" y="2656839"/>
                  </a:lnTo>
                  <a:lnTo>
                    <a:pt x="140932" y="2606039"/>
                  </a:lnTo>
                  <a:lnTo>
                    <a:pt x="128677" y="2567939"/>
                  </a:lnTo>
                  <a:lnTo>
                    <a:pt x="116955" y="2517139"/>
                  </a:lnTo>
                  <a:lnTo>
                    <a:pt x="105770" y="2479039"/>
                  </a:lnTo>
                  <a:lnTo>
                    <a:pt x="95125" y="2428239"/>
                  </a:lnTo>
                  <a:lnTo>
                    <a:pt x="85023" y="2377439"/>
                  </a:lnTo>
                  <a:lnTo>
                    <a:pt x="75469" y="2339339"/>
                  </a:lnTo>
                  <a:lnTo>
                    <a:pt x="66466" y="2288539"/>
                  </a:lnTo>
                  <a:lnTo>
                    <a:pt x="58017" y="2250439"/>
                  </a:lnTo>
                  <a:lnTo>
                    <a:pt x="50127" y="2199639"/>
                  </a:lnTo>
                  <a:lnTo>
                    <a:pt x="42798" y="2148839"/>
                  </a:lnTo>
                  <a:lnTo>
                    <a:pt x="36035" y="2110739"/>
                  </a:lnTo>
                  <a:lnTo>
                    <a:pt x="29841" y="2059939"/>
                  </a:lnTo>
                  <a:lnTo>
                    <a:pt x="24220" y="2009139"/>
                  </a:lnTo>
                  <a:lnTo>
                    <a:pt x="19176" y="1971039"/>
                  </a:lnTo>
                  <a:lnTo>
                    <a:pt x="14711" y="1920239"/>
                  </a:lnTo>
                  <a:lnTo>
                    <a:pt x="10829" y="1869439"/>
                  </a:lnTo>
                  <a:lnTo>
                    <a:pt x="7535" y="1818639"/>
                  </a:lnTo>
                  <a:lnTo>
                    <a:pt x="4832" y="1780539"/>
                  </a:lnTo>
                  <a:lnTo>
                    <a:pt x="2723" y="1729739"/>
                  </a:lnTo>
                  <a:lnTo>
                    <a:pt x="1212" y="1678939"/>
                  </a:lnTo>
                  <a:lnTo>
                    <a:pt x="303" y="1628139"/>
                  </a:lnTo>
                  <a:lnTo>
                    <a:pt x="0" y="1590039"/>
                  </a:lnTo>
                  <a:lnTo>
                    <a:pt x="303" y="1539239"/>
                  </a:lnTo>
                  <a:lnTo>
                    <a:pt x="1212" y="1488439"/>
                  </a:lnTo>
                  <a:lnTo>
                    <a:pt x="2723" y="1437639"/>
                  </a:lnTo>
                  <a:lnTo>
                    <a:pt x="4832" y="1386839"/>
                  </a:lnTo>
                  <a:lnTo>
                    <a:pt x="7535" y="1348739"/>
                  </a:lnTo>
                  <a:lnTo>
                    <a:pt x="10829" y="1297939"/>
                  </a:lnTo>
                  <a:lnTo>
                    <a:pt x="14711" y="1247139"/>
                  </a:lnTo>
                  <a:lnTo>
                    <a:pt x="19176" y="1196339"/>
                  </a:lnTo>
                  <a:lnTo>
                    <a:pt x="24220" y="1158239"/>
                  </a:lnTo>
                  <a:lnTo>
                    <a:pt x="29841" y="1107439"/>
                  </a:lnTo>
                  <a:lnTo>
                    <a:pt x="36035" y="1056639"/>
                  </a:lnTo>
                  <a:lnTo>
                    <a:pt x="42798" y="1018539"/>
                  </a:lnTo>
                  <a:lnTo>
                    <a:pt x="50127" y="967739"/>
                  </a:lnTo>
                  <a:lnTo>
                    <a:pt x="58017" y="916939"/>
                  </a:lnTo>
                  <a:lnTo>
                    <a:pt x="66466" y="878839"/>
                  </a:lnTo>
                  <a:lnTo>
                    <a:pt x="75469" y="828039"/>
                  </a:lnTo>
                  <a:lnTo>
                    <a:pt x="85023" y="789939"/>
                  </a:lnTo>
                  <a:lnTo>
                    <a:pt x="95125" y="739139"/>
                  </a:lnTo>
                  <a:lnTo>
                    <a:pt x="105770" y="688339"/>
                  </a:lnTo>
                  <a:lnTo>
                    <a:pt x="116955" y="650239"/>
                  </a:lnTo>
                  <a:lnTo>
                    <a:pt x="128677" y="599439"/>
                  </a:lnTo>
                  <a:lnTo>
                    <a:pt x="140932" y="561339"/>
                  </a:lnTo>
                  <a:lnTo>
                    <a:pt x="153717" y="510539"/>
                  </a:lnTo>
                  <a:lnTo>
                    <a:pt x="167027" y="472439"/>
                  </a:lnTo>
                  <a:lnTo>
                    <a:pt x="180859" y="421639"/>
                  </a:lnTo>
                  <a:lnTo>
                    <a:pt x="195209" y="383539"/>
                  </a:lnTo>
                  <a:lnTo>
                    <a:pt x="210075" y="345439"/>
                  </a:lnTo>
                  <a:lnTo>
                    <a:pt x="225451" y="294639"/>
                  </a:lnTo>
                  <a:lnTo>
                    <a:pt x="241335" y="256539"/>
                  </a:lnTo>
                  <a:lnTo>
                    <a:pt x="257723" y="205739"/>
                  </a:lnTo>
                  <a:lnTo>
                    <a:pt x="274612" y="167639"/>
                  </a:lnTo>
                  <a:lnTo>
                    <a:pt x="291997" y="129539"/>
                  </a:lnTo>
                  <a:lnTo>
                    <a:pt x="309875" y="78739"/>
                  </a:lnTo>
                  <a:lnTo>
                    <a:pt x="328243" y="40639"/>
                  </a:lnTo>
                  <a:lnTo>
                    <a:pt x="347097" y="2539"/>
                  </a:lnTo>
                  <a:lnTo>
                    <a:pt x="348386" y="0"/>
                  </a:lnTo>
                  <a:lnTo>
                    <a:pt x="3749040" y="0"/>
                  </a:lnTo>
                  <a:lnTo>
                    <a:pt x="3749040" y="5349239"/>
                  </a:lnTo>
                  <a:close/>
                </a:path>
              </a:pathLst>
            </a:custGeom>
            <a:solidFill>
              <a:srgbClr val="2E3C7D">
                <a:alpha val="44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52797" y="2439137"/>
            <a:ext cx="10453370" cy="3835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350" spc="135" b="1">
                <a:solidFill>
                  <a:srgbClr val="F1CCD0"/>
                </a:solidFill>
                <a:latin typeface="Calibri"/>
                <a:cs typeface="Calibri"/>
              </a:rPr>
              <a:t>27ᵗʰ</a:t>
            </a:r>
            <a:r>
              <a:rPr dirty="0" sz="2350" spc="380" b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50" spc="145" b="1">
                <a:solidFill>
                  <a:srgbClr val="F1CCD0"/>
                </a:solidFill>
                <a:latin typeface="Calibri"/>
                <a:cs typeface="Calibri"/>
              </a:rPr>
              <a:t>MEETING</a:t>
            </a:r>
            <a:r>
              <a:rPr dirty="0" sz="2350" spc="375" b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50" spc="90" b="1">
                <a:solidFill>
                  <a:srgbClr val="F1CCD0"/>
                </a:solidFill>
                <a:latin typeface="Calibri"/>
                <a:cs typeface="Calibri"/>
              </a:rPr>
              <a:t>OF</a:t>
            </a:r>
            <a:r>
              <a:rPr dirty="0" sz="2350" spc="380" b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50" spc="110" b="1">
                <a:solidFill>
                  <a:srgbClr val="F1CCD0"/>
                </a:solidFill>
                <a:latin typeface="Calibri"/>
                <a:cs typeface="Calibri"/>
              </a:rPr>
              <a:t>THE</a:t>
            </a:r>
            <a:r>
              <a:rPr dirty="0" sz="2350" spc="375" b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50" spc="140" b="1">
                <a:solidFill>
                  <a:srgbClr val="F1CCD0"/>
                </a:solidFill>
                <a:latin typeface="Calibri"/>
                <a:cs typeface="Calibri"/>
              </a:rPr>
              <a:t>COMCEC</a:t>
            </a:r>
            <a:r>
              <a:rPr dirty="0" sz="2350" spc="380" b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50" spc="145" b="1">
                <a:solidFill>
                  <a:srgbClr val="F1CCD0"/>
                </a:solidFill>
                <a:latin typeface="Calibri"/>
                <a:cs typeface="Calibri"/>
              </a:rPr>
              <a:t>POVERTY</a:t>
            </a:r>
            <a:r>
              <a:rPr dirty="0" sz="2350" spc="375" b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50" spc="155" b="1">
                <a:solidFill>
                  <a:srgbClr val="F1CCD0"/>
                </a:solidFill>
                <a:latin typeface="Calibri"/>
                <a:cs typeface="Calibri"/>
              </a:rPr>
              <a:t>ALLEVIATION</a:t>
            </a:r>
            <a:r>
              <a:rPr dirty="0" sz="2350" spc="380" b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50" spc="145" b="1">
                <a:solidFill>
                  <a:srgbClr val="F1CCD0"/>
                </a:solidFill>
                <a:latin typeface="Calibri"/>
                <a:cs typeface="Calibri"/>
              </a:rPr>
              <a:t>WORKING</a:t>
            </a:r>
            <a:r>
              <a:rPr dirty="0" sz="2350" spc="375" b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50" spc="125" b="1">
                <a:solidFill>
                  <a:srgbClr val="F1CCD0"/>
                </a:solidFill>
                <a:latin typeface="Calibri"/>
                <a:cs typeface="Calibri"/>
              </a:rPr>
              <a:t>GROUP</a:t>
            </a:r>
            <a:endParaRPr sz="23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Preventing</a:t>
            </a:r>
            <a:r>
              <a:rPr dirty="0" sz="4600" spc="-90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4600" spc="-90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Skill</a:t>
            </a:r>
            <a:r>
              <a:rPr dirty="0" sz="4600" spc="-90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Mismatch</a:t>
            </a:r>
            <a:r>
              <a:rPr dirty="0" sz="4600" spc="-85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in</a:t>
            </a:r>
            <a:r>
              <a:rPr dirty="0" sz="4600" spc="-90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4600" spc="-90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Labor</a:t>
            </a:r>
            <a:r>
              <a:rPr dirty="0" sz="4600" spc="-85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spc="-10" b="1" i="0">
                <a:solidFill>
                  <a:srgbClr val="FFFFFF"/>
                </a:solidFill>
                <a:latin typeface="Cambria"/>
                <a:cs typeface="Cambria"/>
              </a:rPr>
              <a:t>Markets</a:t>
            </a:r>
            <a:endParaRPr sz="4600">
              <a:latin typeface="Cambria"/>
              <a:cs typeface="Cambria"/>
            </a:endParaRPr>
          </a:p>
          <a:p>
            <a:pPr marL="12700" marR="5080">
              <a:lnSpc>
                <a:spcPct val="104600"/>
              </a:lnSpc>
              <a:tabLst>
                <a:tab pos="1043940" algn="l"/>
                <a:tab pos="2425065" algn="l"/>
                <a:tab pos="3879215" algn="l"/>
                <a:tab pos="6637020" algn="l"/>
                <a:tab pos="9923145" algn="l"/>
                <a:tab pos="13702665" algn="l"/>
              </a:tabLst>
            </a:pPr>
            <a:r>
              <a:rPr dirty="0" sz="4600" spc="-25" b="1" i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600" spc="-25" b="1" i="0">
                <a:solidFill>
                  <a:srgbClr val="FFFFFF"/>
                </a:solidFill>
                <a:latin typeface="Cambria"/>
                <a:cs typeface="Cambria"/>
              </a:rPr>
              <a:t>the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600" spc="-25" b="1" i="0">
                <a:solidFill>
                  <a:srgbClr val="FFFFFF"/>
                </a:solidFill>
                <a:latin typeface="Cambria"/>
                <a:cs typeface="Cambria"/>
              </a:rPr>
              <a:t>OIC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600" spc="-10" b="1" i="0">
                <a:solidFill>
                  <a:srgbClr val="FFFFFF"/>
                </a:solidFill>
                <a:latin typeface="Cambria"/>
                <a:cs typeface="Cambria"/>
              </a:rPr>
              <a:t>Member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600" spc="-10" b="1" i="0">
                <a:solidFill>
                  <a:srgbClr val="FFFFFF"/>
                </a:solidFill>
                <a:latin typeface="Cambria"/>
                <a:cs typeface="Cambria"/>
              </a:rPr>
              <a:t>Countries: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600" spc="-10" b="1" i="0">
                <a:solidFill>
                  <a:srgbClr val="FFFFFF"/>
                </a:solidFill>
                <a:latin typeface="Cambria"/>
                <a:cs typeface="Cambria"/>
              </a:rPr>
              <a:t>Experiences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	</a:t>
            </a:r>
            <a:r>
              <a:rPr dirty="0" sz="4600" spc="-25" b="1" i="0">
                <a:solidFill>
                  <a:srgbClr val="FFFFFF"/>
                </a:solidFill>
                <a:latin typeface="Cambria"/>
                <a:cs typeface="Cambria"/>
              </a:rPr>
              <a:t>and 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Perspectives</a:t>
            </a:r>
            <a:r>
              <a:rPr dirty="0" sz="4600" spc="-125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b="1" i="0">
                <a:solidFill>
                  <a:srgbClr val="FFFFFF"/>
                </a:solidFill>
                <a:latin typeface="Cambria"/>
                <a:cs typeface="Cambria"/>
              </a:rPr>
              <a:t>of</a:t>
            </a:r>
            <a:r>
              <a:rPr dirty="0" sz="4600" spc="-125" b="1" i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4600" spc="-10" b="1" i="0">
                <a:solidFill>
                  <a:srgbClr val="FFFFFF"/>
                </a:solidFill>
                <a:latin typeface="Cambria"/>
                <a:cs typeface="Cambria"/>
              </a:rPr>
              <a:t>Indonesia</a:t>
            </a:r>
            <a:endParaRPr sz="46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7352" y="7130635"/>
            <a:ext cx="6163310" cy="1156970"/>
          </a:xfrm>
          <a:prstGeom prst="rect">
            <a:avLst/>
          </a:prstGeom>
        </p:spPr>
        <p:txBody>
          <a:bodyPr wrap="square" lIns="0" tIns="15875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0"/>
              </a:spcBef>
            </a:pPr>
            <a:r>
              <a:rPr dirty="0" sz="2950" spc="-10" b="1">
                <a:solidFill>
                  <a:srgbClr val="FFFFFF"/>
                </a:solidFill>
                <a:latin typeface="Calibri"/>
                <a:cs typeface="Calibri"/>
              </a:rPr>
              <a:t>Delegation</a:t>
            </a:r>
            <a:r>
              <a:rPr dirty="0" sz="2950" spc="-7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5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95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50" b="1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295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50" b="1">
                <a:solidFill>
                  <a:srgbClr val="FFFFFF"/>
                </a:solidFill>
                <a:latin typeface="Calibri"/>
                <a:cs typeface="Calibri"/>
              </a:rPr>
              <a:t>Republic</a:t>
            </a:r>
            <a:r>
              <a:rPr dirty="0" sz="295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50" b="1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2950" spc="-6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950" spc="-10" b="1">
                <a:solidFill>
                  <a:srgbClr val="FFFFFF"/>
                </a:solidFill>
                <a:latin typeface="Calibri"/>
                <a:cs typeface="Calibri"/>
              </a:rPr>
              <a:t>Indonesia</a:t>
            </a:r>
            <a:endParaRPr sz="29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2650">
                <a:solidFill>
                  <a:srgbClr val="F1CCD0"/>
                </a:solidFill>
                <a:latin typeface="Calibri"/>
                <a:cs typeface="Calibri"/>
              </a:rPr>
              <a:t>Ankara,</a:t>
            </a:r>
            <a:r>
              <a:rPr dirty="0" sz="265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1CCD0"/>
                </a:solidFill>
                <a:latin typeface="Calibri"/>
                <a:cs typeface="Calibri"/>
              </a:rPr>
              <a:t>Türkiye</a:t>
            </a:r>
            <a:r>
              <a:rPr dirty="0" sz="2650" spc="55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1CCD0"/>
                </a:solidFill>
                <a:latin typeface="Calibri"/>
                <a:cs typeface="Calibri"/>
              </a:rPr>
              <a:t>•</a:t>
            </a:r>
            <a:r>
              <a:rPr dirty="0" sz="2650" spc="54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650" spc="-10">
                <a:solidFill>
                  <a:srgbClr val="F1CCD0"/>
                </a:solidFill>
                <a:latin typeface="Calibri"/>
                <a:cs typeface="Calibri"/>
              </a:rPr>
              <a:t>16–</a:t>
            </a:r>
            <a:r>
              <a:rPr dirty="0" sz="2650">
                <a:solidFill>
                  <a:srgbClr val="F1CCD0"/>
                </a:solidFill>
                <a:latin typeface="Calibri"/>
                <a:cs typeface="Calibri"/>
              </a:rPr>
              <a:t>17</a:t>
            </a:r>
            <a:r>
              <a:rPr dirty="0" sz="265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650">
                <a:solidFill>
                  <a:srgbClr val="F1CCD0"/>
                </a:solidFill>
                <a:latin typeface="Calibri"/>
                <a:cs typeface="Calibri"/>
              </a:rPr>
              <a:t>September</a:t>
            </a:r>
            <a:r>
              <a:rPr dirty="0" sz="2650" spc="-3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650" spc="-20">
                <a:solidFill>
                  <a:srgbClr val="F1CCD0"/>
                </a:solidFill>
                <a:latin typeface="Calibri"/>
                <a:cs typeface="Calibri"/>
              </a:rPr>
              <a:t>2026</a:t>
            </a:r>
            <a:endParaRPr sz="26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92438" y="390220"/>
            <a:ext cx="1919605" cy="1276350"/>
            <a:chOff x="592438" y="390220"/>
            <a:chExt cx="1919605" cy="1276350"/>
          </a:xfrm>
        </p:grpSpPr>
        <p:sp>
          <p:nvSpPr>
            <p:cNvPr id="9" name="object 9"/>
            <p:cNvSpPr/>
            <p:nvPr/>
          </p:nvSpPr>
          <p:spPr>
            <a:xfrm>
              <a:off x="592438" y="1028395"/>
              <a:ext cx="1919605" cy="638175"/>
            </a:xfrm>
            <a:custGeom>
              <a:avLst/>
              <a:gdLst/>
              <a:ahLst/>
              <a:cxnLst/>
              <a:rect l="l" t="t" r="r" b="b"/>
              <a:pathLst>
                <a:path w="1919605" h="638175">
                  <a:moveTo>
                    <a:pt x="0" y="638174"/>
                  </a:moveTo>
                  <a:lnTo>
                    <a:pt x="1919277" y="638174"/>
                  </a:lnTo>
                  <a:lnTo>
                    <a:pt x="1919277" y="0"/>
                  </a:lnTo>
                  <a:lnTo>
                    <a:pt x="0" y="0"/>
                  </a:lnTo>
                  <a:lnTo>
                    <a:pt x="0" y="6381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92438" y="390220"/>
              <a:ext cx="1919605" cy="638175"/>
            </a:xfrm>
            <a:custGeom>
              <a:avLst/>
              <a:gdLst/>
              <a:ahLst/>
              <a:cxnLst/>
              <a:rect l="l" t="t" r="r" b="b"/>
              <a:pathLst>
                <a:path w="1919605" h="638175">
                  <a:moveTo>
                    <a:pt x="1919277" y="638174"/>
                  </a:moveTo>
                  <a:lnTo>
                    <a:pt x="0" y="638174"/>
                  </a:lnTo>
                  <a:lnTo>
                    <a:pt x="0" y="0"/>
                  </a:lnTo>
                  <a:lnTo>
                    <a:pt x="1919277" y="0"/>
                  </a:lnTo>
                  <a:lnTo>
                    <a:pt x="1919277" y="638174"/>
                  </a:lnTo>
                  <a:close/>
                </a:path>
              </a:pathLst>
            </a:custGeom>
            <a:solidFill>
              <a:srgbClr val="ED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8787" y="325335"/>
            <a:ext cx="1368700" cy="136870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14538959" y="6583680"/>
            <a:ext cx="3749040" cy="3703320"/>
            <a:chOff x="14538959" y="6583680"/>
            <a:chExt cx="3749040" cy="3703320"/>
          </a:xfrm>
        </p:grpSpPr>
        <p:sp>
          <p:nvSpPr>
            <p:cNvPr id="13" name="object 13"/>
            <p:cNvSpPr/>
            <p:nvPr/>
          </p:nvSpPr>
          <p:spPr>
            <a:xfrm>
              <a:off x="15293340" y="7612380"/>
              <a:ext cx="2057400" cy="2057400"/>
            </a:xfrm>
            <a:custGeom>
              <a:avLst/>
              <a:gdLst/>
              <a:ahLst/>
              <a:cxnLst/>
              <a:rect l="l" t="t" r="r" b="b"/>
              <a:pathLst>
                <a:path w="2057400" h="2057400">
                  <a:moveTo>
                    <a:pt x="1028699" y="2057399"/>
                  </a:moveTo>
                  <a:lnTo>
                    <a:pt x="980271" y="2056280"/>
                  </a:lnTo>
                  <a:lnTo>
                    <a:pt x="932420" y="2052954"/>
                  </a:lnTo>
                  <a:lnTo>
                    <a:pt x="885194" y="2047471"/>
                  </a:lnTo>
                  <a:lnTo>
                    <a:pt x="838644" y="2039881"/>
                  </a:lnTo>
                  <a:lnTo>
                    <a:pt x="792818" y="2030232"/>
                  </a:lnTo>
                  <a:lnTo>
                    <a:pt x="747767" y="2018575"/>
                  </a:lnTo>
                  <a:lnTo>
                    <a:pt x="703539" y="2004959"/>
                  </a:lnTo>
                  <a:lnTo>
                    <a:pt x="660184" y="1989432"/>
                  </a:lnTo>
                  <a:lnTo>
                    <a:pt x="617751" y="1972045"/>
                  </a:lnTo>
                  <a:lnTo>
                    <a:pt x="576290" y="1952847"/>
                  </a:lnTo>
                  <a:lnTo>
                    <a:pt x="535850" y="1931887"/>
                  </a:lnTo>
                  <a:lnTo>
                    <a:pt x="496480" y="1909214"/>
                  </a:lnTo>
                  <a:lnTo>
                    <a:pt x="458230" y="1884878"/>
                  </a:lnTo>
                  <a:lnTo>
                    <a:pt x="421149" y="1858929"/>
                  </a:lnTo>
                  <a:lnTo>
                    <a:pt x="385287" y="1831415"/>
                  </a:lnTo>
                  <a:lnTo>
                    <a:pt x="350693" y="1802387"/>
                  </a:lnTo>
                  <a:lnTo>
                    <a:pt x="317416" y="1771893"/>
                  </a:lnTo>
                  <a:lnTo>
                    <a:pt x="285506" y="1739983"/>
                  </a:lnTo>
                  <a:lnTo>
                    <a:pt x="255012" y="1706706"/>
                  </a:lnTo>
                  <a:lnTo>
                    <a:pt x="225984" y="1672112"/>
                  </a:lnTo>
                  <a:lnTo>
                    <a:pt x="198470" y="1636250"/>
                  </a:lnTo>
                  <a:lnTo>
                    <a:pt x="172521" y="1599169"/>
                  </a:lnTo>
                  <a:lnTo>
                    <a:pt x="148185" y="1560919"/>
                  </a:lnTo>
                  <a:lnTo>
                    <a:pt x="125513" y="1521549"/>
                  </a:lnTo>
                  <a:lnTo>
                    <a:pt x="104552" y="1481109"/>
                  </a:lnTo>
                  <a:lnTo>
                    <a:pt x="85354" y="1439648"/>
                  </a:lnTo>
                  <a:lnTo>
                    <a:pt x="67967" y="1397215"/>
                  </a:lnTo>
                  <a:lnTo>
                    <a:pt x="52440" y="1353860"/>
                  </a:lnTo>
                  <a:lnTo>
                    <a:pt x="38824" y="1309632"/>
                  </a:lnTo>
                  <a:lnTo>
                    <a:pt x="27167" y="1264581"/>
                  </a:lnTo>
                  <a:lnTo>
                    <a:pt x="17518" y="1218755"/>
                  </a:lnTo>
                  <a:lnTo>
                    <a:pt x="9928" y="1172205"/>
                  </a:lnTo>
                  <a:lnTo>
                    <a:pt x="4445" y="1124979"/>
                  </a:lnTo>
                  <a:lnTo>
                    <a:pt x="1119" y="1077128"/>
                  </a:lnTo>
                  <a:lnTo>
                    <a:pt x="0" y="1028699"/>
                  </a:lnTo>
                  <a:lnTo>
                    <a:pt x="1119" y="980271"/>
                  </a:lnTo>
                  <a:lnTo>
                    <a:pt x="4445" y="932420"/>
                  </a:lnTo>
                  <a:lnTo>
                    <a:pt x="9928" y="885194"/>
                  </a:lnTo>
                  <a:lnTo>
                    <a:pt x="17518" y="838644"/>
                  </a:lnTo>
                  <a:lnTo>
                    <a:pt x="27167" y="792818"/>
                  </a:lnTo>
                  <a:lnTo>
                    <a:pt x="38824" y="747767"/>
                  </a:lnTo>
                  <a:lnTo>
                    <a:pt x="52440" y="703539"/>
                  </a:lnTo>
                  <a:lnTo>
                    <a:pt x="67967" y="660184"/>
                  </a:lnTo>
                  <a:lnTo>
                    <a:pt x="85354" y="617751"/>
                  </a:lnTo>
                  <a:lnTo>
                    <a:pt x="104552" y="576290"/>
                  </a:lnTo>
                  <a:lnTo>
                    <a:pt x="125513" y="535850"/>
                  </a:lnTo>
                  <a:lnTo>
                    <a:pt x="148185" y="496480"/>
                  </a:lnTo>
                  <a:lnTo>
                    <a:pt x="172521" y="458230"/>
                  </a:lnTo>
                  <a:lnTo>
                    <a:pt x="198470" y="421149"/>
                  </a:lnTo>
                  <a:lnTo>
                    <a:pt x="225984" y="385287"/>
                  </a:lnTo>
                  <a:lnTo>
                    <a:pt x="255012" y="350693"/>
                  </a:lnTo>
                  <a:lnTo>
                    <a:pt x="285506" y="317416"/>
                  </a:lnTo>
                  <a:lnTo>
                    <a:pt x="317416" y="285506"/>
                  </a:lnTo>
                  <a:lnTo>
                    <a:pt x="350693" y="255012"/>
                  </a:lnTo>
                  <a:lnTo>
                    <a:pt x="385287" y="225984"/>
                  </a:lnTo>
                  <a:lnTo>
                    <a:pt x="421149" y="198470"/>
                  </a:lnTo>
                  <a:lnTo>
                    <a:pt x="458230" y="172521"/>
                  </a:lnTo>
                  <a:lnTo>
                    <a:pt x="496480" y="148185"/>
                  </a:lnTo>
                  <a:lnTo>
                    <a:pt x="535850" y="125513"/>
                  </a:lnTo>
                  <a:lnTo>
                    <a:pt x="576290" y="104552"/>
                  </a:lnTo>
                  <a:lnTo>
                    <a:pt x="617751" y="85354"/>
                  </a:lnTo>
                  <a:lnTo>
                    <a:pt x="660184" y="67967"/>
                  </a:lnTo>
                  <a:lnTo>
                    <a:pt x="703539" y="52440"/>
                  </a:lnTo>
                  <a:lnTo>
                    <a:pt x="747767" y="38824"/>
                  </a:lnTo>
                  <a:lnTo>
                    <a:pt x="792818" y="27167"/>
                  </a:lnTo>
                  <a:lnTo>
                    <a:pt x="838644" y="17518"/>
                  </a:lnTo>
                  <a:lnTo>
                    <a:pt x="885194" y="9928"/>
                  </a:lnTo>
                  <a:lnTo>
                    <a:pt x="932420" y="4445"/>
                  </a:lnTo>
                  <a:lnTo>
                    <a:pt x="980271" y="1119"/>
                  </a:lnTo>
                  <a:lnTo>
                    <a:pt x="1028699" y="0"/>
                  </a:lnTo>
                  <a:lnTo>
                    <a:pt x="1077128" y="1119"/>
                  </a:lnTo>
                  <a:lnTo>
                    <a:pt x="1124979" y="4445"/>
                  </a:lnTo>
                  <a:lnTo>
                    <a:pt x="1172205" y="9928"/>
                  </a:lnTo>
                  <a:lnTo>
                    <a:pt x="1218755" y="17518"/>
                  </a:lnTo>
                  <a:lnTo>
                    <a:pt x="1264581" y="27167"/>
                  </a:lnTo>
                  <a:lnTo>
                    <a:pt x="1309632" y="38824"/>
                  </a:lnTo>
                  <a:lnTo>
                    <a:pt x="1353860" y="52440"/>
                  </a:lnTo>
                  <a:lnTo>
                    <a:pt x="1397215" y="67967"/>
                  </a:lnTo>
                  <a:lnTo>
                    <a:pt x="1439648" y="85354"/>
                  </a:lnTo>
                  <a:lnTo>
                    <a:pt x="1481109" y="104552"/>
                  </a:lnTo>
                  <a:lnTo>
                    <a:pt x="1521549" y="125513"/>
                  </a:lnTo>
                  <a:lnTo>
                    <a:pt x="1560919" y="148185"/>
                  </a:lnTo>
                  <a:lnTo>
                    <a:pt x="1599169" y="172521"/>
                  </a:lnTo>
                  <a:lnTo>
                    <a:pt x="1636250" y="198470"/>
                  </a:lnTo>
                  <a:lnTo>
                    <a:pt x="1672112" y="225984"/>
                  </a:lnTo>
                  <a:lnTo>
                    <a:pt x="1706706" y="255012"/>
                  </a:lnTo>
                  <a:lnTo>
                    <a:pt x="1739983" y="285506"/>
                  </a:lnTo>
                  <a:lnTo>
                    <a:pt x="1771893" y="317416"/>
                  </a:lnTo>
                  <a:lnTo>
                    <a:pt x="1802387" y="350693"/>
                  </a:lnTo>
                  <a:lnTo>
                    <a:pt x="1831415" y="385287"/>
                  </a:lnTo>
                  <a:lnTo>
                    <a:pt x="1858929" y="421149"/>
                  </a:lnTo>
                  <a:lnTo>
                    <a:pt x="1884878" y="458230"/>
                  </a:lnTo>
                  <a:lnTo>
                    <a:pt x="1909214" y="496480"/>
                  </a:lnTo>
                  <a:lnTo>
                    <a:pt x="1931887" y="535850"/>
                  </a:lnTo>
                  <a:lnTo>
                    <a:pt x="1952847" y="576290"/>
                  </a:lnTo>
                  <a:lnTo>
                    <a:pt x="1972045" y="617751"/>
                  </a:lnTo>
                  <a:lnTo>
                    <a:pt x="1989432" y="660184"/>
                  </a:lnTo>
                  <a:lnTo>
                    <a:pt x="2004959" y="703539"/>
                  </a:lnTo>
                  <a:lnTo>
                    <a:pt x="2018575" y="747767"/>
                  </a:lnTo>
                  <a:lnTo>
                    <a:pt x="2030232" y="792818"/>
                  </a:lnTo>
                  <a:lnTo>
                    <a:pt x="2039881" y="838644"/>
                  </a:lnTo>
                  <a:lnTo>
                    <a:pt x="2047471" y="885194"/>
                  </a:lnTo>
                  <a:lnTo>
                    <a:pt x="2052954" y="932420"/>
                  </a:lnTo>
                  <a:lnTo>
                    <a:pt x="2056280" y="980271"/>
                  </a:lnTo>
                  <a:lnTo>
                    <a:pt x="2057399" y="1028699"/>
                  </a:lnTo>
                  <a:lnTo>
                    <a:pt x="2056280" y="1077128"/>
                  </a:lnTo>
                  <a:lnTo>
                    <a:pt x="2052954" y="1124979"/>
                  </a:lnTo>
                  <a:lnTo>
                    <a:pt x="2047471" y="1172205"/>
                  </a:lnTo>
                  <a:lnTo>
                    <a:pt x="2039881" y="1218755"/>
                  </a:lnTo>
                  <a:lnTo>
                    <a:pt x="2030232" y="1264581"/>
                  </a:lnTo>
                  <a:lnTo>
                    <a:pt x="2018575" y="1309632"/>
                  </a:lnTo>
                  <a:lnTo>
                    <a:pt x="2004959" y="1353860"/>
                  </a:lnTo>
                  <a:lnTo>
                    <a:pt x="1989432" y="1397215"/>
                  </a:lnTo>
                  <a:lnTo>
                    <a:pt x="1972045" y="1439648"/>
                  </a:lnTo>
                  <a:lnTo>
                    <a:pt x="1952847" y="1481109"/>
                  </a:lnTo>
                  <a:lnTo>
                    <a:pt x="1931887" y="1521549"/>
                  </a:lnTo>
                  <a:lnTo>
                    <a:pt x="1909214" y="1560919"/>
                  </a:lnTo>
                  <a:lnTo>
                    <a:pt x="1884878" y="1599169"/>
                  </a:lnTo>
                  <a:lnTo>
                    <a:pt x="1858929" y="1636250"/>
                  </a:lnTo>
                  <a:lnTo>
                    <a:pt x="1831415" y="1672112"/>
                  </a:lnTo>
                  <a:lnTo>
                    <a:pt x="1802387" y="1706706"/>
                  </a:lnTo>
                  <a:lnTo>
                    <a:pt x="1771893" y="1739983"/>
                  </a:lnTo>
                  <a:lnTo>
                    <a:pt x="1739983" y="1771893"/>
                  </a:lnTo>
                  <a:lnTo>
                    <a:pt x="1706706" y="1802387"/>
                  </a:lnTo>
                  <a:lnTo>
                    <a:pt x="1672112" y="1831415"/>
                  </a:lnTo>
                  <a:lnTo>
                    <a:pt x="1636250" y="1858929"/>
                  </a:lnTo>
                  <a:lnTo>
                    <a:pt x="1599169" y="1884878"/>
                  </a:lnTo>
                  <a:lnTo>
                    <a:pt x="1560919" y="1909214"/>
                  </a:lnTo>
                  <a:lnTo>
                    <a:pt x="1521549" y="1931887"/>
                  </a:lnTo>
                  <a:lnTo>
                    <a:pt x="1481109" y="1952847"/>
                  </a:lnTo>
                  <a:lnTo>
                    <a:pt x="1439648" y="1972045"/>
                  </a:lnTo>
                  <a:lnTo>
                    <a:pt x="1397215" y="1989432"/>
                  </a:lnTo>
                  <a:lnTo>
                    <a:pt x="1353860" y="2004959"/>
                  </a:lnTo>
                  <a:lnTo>
                    <a:pt x="1309632" y="2018575"/>
                  </a:lnTo>
                  <a:lnTo>
                    <a:pt x="1264581" y="2030232"/>
                  </a:lnTo>
                  <a:lnTo>
                    <a:pt x="1218755" y="2039881"/>
                  </a:lnTo>
                  <a:lnTo>
                    <a:pt x="1172205" y="2047471"/>
                  </a:lnTo>
                  <a:lnTo>
                    <a:pt x="1124979" y="2052954"/>
                  </a:lnTo>
                  <a:lnTo>
                    <a:pt x="1077128" y="2056280"/>
                  </a:lnTo>
                  <a:lnTo>
                    <a:pt x="1028699" y="2057399"/>
                  </a:lnTo>
                  <a:close/>
                </a:path>
              </a:pathLst>
            </a:custGeom>
            <a:solidFill>
              <a:srgbClr val="2E3C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538959" y="6583680"/>
              <a:ext cx="3749041" cy="37033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B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950594" y="1028700"/>
            <a:ext cx="16536035" cy="1028700"/>
          </a:xfrm>
          <a:prstGeom prst="rect"/>
          <a:solidFill>
            <a:srgbClr val="FFFFFF"/>
          </a:solidFill>
        </p:spPr>
        <p:txBody>
          <a:bodyPr wrap="square" lIns="0" tIns="88900" rIns="0" bIns="0" rtlCol="0" vert="horz">
            <a:spAutoFit/>
          </a:bodyPr>
          <a:lstStyle/>
          <a:p>
            <a:pPr marL="77470">
              <a:lnSpc>
                <a:spcPct val="100000"/>
              </a:lnSpc>
              <a:spcBef>
                <a:spcPts val="700"/>
              </a:spcBef>
            </a:pPr>
            <a:r>
              <a:rPr dirty="0" sz="5200">
                <a:solidFill>
                  <a:srgbClr val="990011"/>
                </a:solidFill>
              </a:rPr>
              <a:t>The</a:t>
            </a:r>
            <a:r>
              <a:rPr dirty="0" sz="5200" spc="-95">
                <a:solidFill>
                  <a:srgbClr val="990011"/>
                </a:solidFill>
              </a:rPr>
              <a:t> </a:t>
            </a:r>
            <a:r>
              <a:rPr dirty="0" sz="5200">
                <a:solidFill>
                  <a:srgbClr val="990011"/>
                </a:solidFill>
              </a:rPr>
              <a:t>Challenge</a:t>
            </a:r>
            <a:r>
              <a:rPr dirty="0" sz="5200" spc="-90">
                <a:solidFill>
                  <a:srgbClr val="990011"/>
                </a:solidFill>
              </a:rPr>
              <a:t> </a:t>
            </a:r>
            <a:r>
              <a:rPr dirty="0" sz="5200">
                <a:solidFill>
                  <a:srgbClr val="990011"/>
                </a:solidFill>
              </a:rPr>
              <a:t>for</a:t>
            </a:r>
            <a:r>
              <a:rPr dirty="0" sz="5200" spc="-90">
                <a:solidFill>
                  <a:srgbClr val="990011"/>
                </a:solidFill>
              </a:rPr>
              <a:t> </a:t>
            </a:r>
            <a:r>
              <a:rPr dirty="0" sz="5200" spc="-10">
                <a:solidFill>
                  <a:srgbClr val="990011"/>
                </a:solidFill>
              </a:rPr>
              <a:t>Indonesia</a:t>
            </a:r>
            <a:endParaRPr sz="5200"/>
          </a:p>
        </p:txBody>
      </p:sp>
      <p:grpSp>
        <p:nvGrpSpPr>
          <p:cNvPr id="4" name="object 4"/>
          <p:cNvGrpSpPr/>
          <p:nvPr/>
        </p:nvGrpSpPr>
        <p:grpSpPr>
          <a:xfrm>
            <a:off x="931544" y="2577464"/>
            <a:ext cx="5201285" cy="3552825"/>
            <a:chOff x="931544" y="2577464"/>
            <a:chExt cx="5201285" cy="3552825"/>
          </a:xfrm>
        </p:grpSpPr>
        <p:sp>
          <p:nvSpPr>
            <p:cNvPr id="5" name="object 5"/>
            <p:cNvSpPr/>
            <p:nvPr/>
          </p:nvSpPr>
          <p:spPr>
            <a:xfrm>
              <a:off x="950594" y="2596514"/>
              <a:ext cx="5161280" cy="3516629"/>
            </a:xfrm>
            <a:custGeom>
              <a:avLst/>
              <a:gdLst/>
              <a:ahLst/>
              <a:cxnLst/>
              <a:rect l="l" t="t" r="r" b="b"/>
              <a:pathLst>
                <a:path w="5161280" h="3516629">
                  <a:moveTo>
                    <a:pt x="5024627" y="3516629"/>
                  </a:moveTo>
                  <a:lnTo>
                    <a:pt x="137922" y="3516629"/>
                  </a:lnTo>
                  <a:lnTo>
                    <a:pt x="94317" y="3509601"/>
                  </a:lnTo>
                  <a:lnTo>
                    <a:pt x="56455" y="3490026"/>
                  </a:lnTo>
                  <a:lnTo>
                    <a:pt x="26602" y="3460174"/>
                  </a:lnTo>
                  <a:lnTo>
                    <a:pt x="7028" y="3422312"/>
                  </a:lnTo>
                  <a:lnTo>
                    <a:pt x="0" y="3378707"/>
                  </a:lnTo>
                  <a:lnTo>
                    <a:pt x="0" y="137922"/>
                  </a:lnTo>
                  <a:lnTo>
                    <a:pt x="7028" y="94317"/>
                  </a:lnTo>
                  <a:lnTo>
                    <a:pt x="26602" y="56455"/>
                  </a:lnTo>
                  <a:lnTo>
                    <a:pt x="56455" y="26602"/>
                  </a:lnTo>
                  <a:lnTo>
                    <a:pt x="94317" y="7028"/>
                  </a:lnTo>
                  <a:lnTo>
                    <a:pt x="137922" y="0"/>
                  </a:lnTo>
                  <a:lnTo>
                    <a:pt x="5024627" y="0"/>
                  </a:lnTo>
                  <a:lnTo>
                    <a:pt x="5068232" y="7028"/>
                  </a:lnTo>
                  <a:lnTo>
                    <a:pt x="5106094" y="26602"/>
                  </a:lnTo>
                  <a:lnTo>
                    <a:pt x="5135946" y="56455"/>
                  </a:lnTo>
                  <a:lnTo>
                    <a:pt x="5155521" y="94317"/>
                  </a:lnTo>
                  <a:lnTo>
                    <a:pt x="5160891" y="127635"/>
                  </a:lnTo>
                  <a:lnTo>
                    <a:pt x="5160891" y="3388994"/>
                  </a:lnTo>
                  <a:lnTo>
                    <a:pt x="5135946" y="3460174"/>
                  </a:lnTo>
                  <a:lnTo>
                    <a:pt x="5106094" y="3490026"/>
                  </a:lnTo>
                  <a:lnTo>
                    <a:pt x="5068232" y="3509601"/>
                  </a:lnTo>
                  <a:lnTo>
                    <a:pt x="5024627" y="35166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950594" y="2596514"/>
              <a:ext cx="5163185" cy="3514725"/>
            </a:xfrm>
            <a:custGeom>
              <a:avLst/>
              <a:gdLst/>
              <a:ahLst/>
              <a:cxnLst/>
              <a:rect l="l" t="t" r="r" b="b"/>
              <a:pathLst>
                <a:path w="5163185" h="3514725">
                  <a:moveTo>
                    <a:pt x="126926" y="3514724"/>
                  </a:moveTo>
                  <a:lnTo>
                    <a:pt x="56438" y="3490010"/>
                  </a:lnTo>
                  <a:lnTo>
                    <a:pt x="26587" y="3460159"/>
                  </a:lnTo>
                  <a:lnTo>
                    <a:pt x="6999" y="3422256"/>
                  </a:lnTo>
                  <a:lnTo>
                    <a:pt x="0" y="3378593"/>
                  </a:lnTo>
                  <a:lnTo>
                    <a:pt x="2" y="137903"/>
                  </a:lnTo>
                  <a:lnTo>
                    <a:pt x="7048" y="94279"/>
                  </a:lnTo>
                  <a:lnTo>
                    <a:pt x="26647" y="56410"/>
                  </a:lnTo>
                  <a:lnTo>
                    <a:pt x="56522" y="26567"/>
                  </a:lnTo>
                  <a:lnTo>
                    <a:pt x="94399" y="7015"/>
                  </a:lnTo>
                  <a:lnTo>
                    <a:pt x="138004" y="0"/>
                  </a:lnTo>
                  <a:lnTo>
                    <a:pt x="5024544" y="0"/>
                  </a:lnTo>
                  <a:lnTo>
                    <a:pt x="5068165" y="6994"/>
                  </a:lnTo>
                  <a:lnTo>
                    <a:pt x="5106051" y="26559"/>
                  </a:lnTo>
                  <a:lnTo>
                    <a:pt x="5135927" y="56417"/>
                  </a:lnTo>
                  <a:lnTo>
                    <a:pt x="5155518" y="94300"/>
                  </a:lnTo>
                  <a:lnTo>
                    <a:pt x="5162549" y="137917"/>
                  </a:lnTo>
                  <a:lnTo>
                    <a:pt x="5162565" y="3378609"/>
                  </a:lnTo>
                  <a:lnTo>
                    <a:pt x="5155549" y="3422256"/>
                  </a:lnTo>
                  <a:lnTo>
                    <a:pt x="5135961" y="3460159"/>
                  </a:lnTo>
                  <a:lnTo>
                    <a:pt x="5106094" y="3490026"/>
                  </a:lnTo>
                  <a:lnTo>
                    <a:pt x="5068147" y="3509481"/>
                  </a:lnTo>
                  <a:lnTo>
                    <a:pt x="5035622" y="3514724"/>
                  </a:lnTo>
                </a:path>
              </a:pathLst>
            </a:custGeom>
            <a:ln w="38099">
              <a:solidFill>
                <a:srgbClr val="E7D5D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914650" y="2855615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4" h="1396364">
                  <a:moveTo>
                    <a:pt x="698172" y="1396344"/>
                  </a:moveTo>
                  <a:lnTo>
                    <a:pt x="650368" y="1394734"/>
                  </a:lnTo>
                  <a:lnTo>
                    <a:pt x="603430" y="1389971"/>
                  </a:lnTo>
                  <a:lnTo>
                    <a:pt x="557460" y="1382161"/>
                  </a:lnTo>
                  <a:lnTo>
                    <a:pt x="512563" y="1371406"/>
                  </a:lnTo>
                  <a:lnTo>
                    <a:pt x="468842" y="1357812"/>
                  </a:lnTo>
                  <a:lnTo>
                    <a:pt x="426403" y="1341481"/>
                  </a:lnTo>
                  <a:lnTo>
                    <a:pt x="385348" y="1322519"/>
                  </a:lnTo>
                  <a:lnTo>
                    <a:pt x="345782" y="1301028"/>
                  </a:lnTo>
                  <a:lnTo>
                    <a:pt x="307808" y="1277113"/>
                  </a:lnTo>
                  <a:lnTo>
                    <a:pt x="271531" y="1250878"/>
                  </a:lnTo>
                  <a:lnTo>
                    <a:pt x="237054" y="1222426"/>
                  </a:lnTo>
                  <a:lnTo>
                    <a:pt x="204482" y="1191862"/>
                  </a:lnTo>
                  <a:lnTo>
                    <a:pt x="173918" y="1159290"/>
                  </a:lnTo>
                  <a:lnTo>
                    <a:pt x="145466" y="1124813"/>
                  </a:lnTo>
                  <a:lnTo>
                    <a:pt x="119231" y="1088536"/>
                  </a:lnTo>
                  <a:lnTo>
                    <a:pt x="95316" y="1050562"/>
                  </a:lnTo>
                  <a:lnTo>
                    <a:pt x="73825" y="1010996"/>
                  </a:lnTo>
                  <a:lnTo>
                    <a:pt x="54862" y="969941"/>
                  </a:lnTo>
                  <a:lnTo>
                    <a:pt x="38532" y="927501"/>
                  </a:lnTo>
                  <a:lnTo>
                    <a:pt x="24937" y="883781"/>
                  </a:lnTo>
                  <a:lnTo>
                    <a:pt x="14183" y="838884"/>
                  </a:lnTo>
                  <a:lnTo>
                    <a:pt x="6373" y="792914"/>
                  </a:lnTo>
                  <a:lnTo>
                    <a:pt x="1610" y="745975"/>
                  </a:lnTo>
                  <a:lnTo>
                    <a:pt x="0" y="698172"/>
                  </a:lnTo>
                  <a:lnTo>
                    <a:pt x="1610" y="650368"/>
                  </a:lnTo>
                  <a:lnTo>
                    <a:pt x="6373" y="603430"/>
                  </a:lnTo>
                  <a:lnTo>
                    <a:pt x="14183" y="557460"/>
                  </a:lnTo>
                  <a:lnTo>
                    <a:pt x="24937" y="512563"/>
                  </a:lnTo>
                  <a:lnTo>
                    <a:pt x="38532" y="468842"/>
                  </a:lnTo>
                  <a:lnTo>
                    <a:pt x="54862" y="426403"/>
                  </a:lnTo>
                  <a:lnTo>
                    <a:pt x="73825" y="385348"/>
                  </a:lnTo>
                  <a:lnTo>
                    <a:pt x="95316" y="345782"/>
                  </a:lnTo>
                  <a:lnTo>
                    <a:pt x="119231" y="307808"/>
                  </a:lnTo>
                  <a:lnTo>
                    <a:pt x="145466" y="271531"/>
                  </a:lnTo>
                  <a:lnTo>
                    <a:pt x="173918" y="237054"/>
                  </a:lnTo>
                  <a:lnTo>
                    <a:pt x="204482" y="204482"/>
                  </a:lnTo>
                  <a:lnTo>
                    <a:pt x="237054" y="173918"/>
                  </a:lnTo>
                  <a:lnTo>
                    <a:pt x="271531" y="145466"/>
                  </a:lnTo>
                  <a:lnTo>
                    <a:pt x="307808" y="119231"/>
                  </a:lnTo>
                  <a:lnTo>
                    <a:pt x="345782" y="95316"/>
                  </a:lnTo>
                  <a:lnTo>
                    <a:pt x="385348" y="73825"/>
                  </a:lnTo>
                  <a:lnTo>
                    <a:pt x="426403" y="54862"/>
                  </a:lnTo>
                  <a:lnTo>
                    <a:pt x="468842" y="38532"/>
                  </a:lnTo>
                  <a:lnTo>
                    <a:pt x="512563" y="24937"/>
                  </a:lnTo>
                  <a:lnTo>
                    <a:pt x="557460" y="14183"/>
                  </a:lnTo>
                  <a:lnTo>
                    <a:pt x="603430" y="6373"/>
                  </a:lnTo>
                  <a:lnTo>
                    <a:pt x="650368" y="1610"/>
                  </a:lnTo>
                  <a:lnTo>
                    <a:pt x="698172" y="0"/>
                  </a:lnTo>
                  <a:lnTo>
                    <a:pt x="745975" y="1610"/>
                  </a:lnTo>
                  <a:lnTo>
                    <a:pt x="792914" y="6373"/>
                  </a:lnTo>
                  <a:lnTo>
                    <a:pt x="838884" y="14183"/>
                  </a:lnTo>
                  <a:lnTo>
                    <a:pt x="883781" y="24937"/>
                  </a:lnTo>
                  <a:lnTo>
                    <a:pt x="927501" y="38532"/>
                  </a:lnTo>
                  <a:lnTo>
                    <a:pt x="969941" y="54862"/>
                  </a:lnTo>
                  <a:lnTo>
                    <a:pt x="1010996" y="73825"/>
                  </a:lnTo>
                  <a:lnTo>
                    <a:pt x="1050562" y="95316"/>
                  </a:lnTo>
                  <a:lnTo>
                    <a:pt x="1088536" y="119231"/>
                  </a:lnTo>
                  <a:lnTo>
                    <a:pt x="1124813" y="145466"/>
                  </a:lnTo>
                  <a:lnTo>
                    <a:pt x="1159290" y="173918"/>
                  </a:lnTo>
                  <a:lnTo>
                    <a:pt x="1191862" y="204482"/>
                  </a:lnTo>
                  <a:lnTo>
                    <a:pt x="1222426" y="237054"/>
                  </a:lnTo>
                  <a:lnTo>
                    <a:pt x="1250878" y="271531"/>
                  </a:lnTo>
                  <a:lnTo>
                    <a:pt x="1277113" y="307808"/>
                  </a:lnTo>
                  <a:lnTo>
                    <a:pt x="1301028" y="345782"/>
                  </a:lnTo>
                  <a:lnTo>
                    <a:pt x="1322519" y="385348"/>
                  </a:lnTo>
                  <a:lnTo>
                    <a:pt x="1341481" y="426403"/>
                  </a:lnTo>
                  <a:lnTo>
                    <a:pt x="1357812" y="468842"/>
                  </a:lnTo>
                  <a:lnTo>
                    <a:pt x="1371406" y="512563"/>
                  </a:lnTo>
                  <a:lnTo>
                    <a:pt x="1382161" y="557460"/>
                  </a:lnTo>
                  <a:lnTo>
                    <a:pt x="1389971" y="603430"/>
                  </a:lnTo>
                  <a:lnTo>
                    <a:pt x="1394734" y="650368"/>
                  </a:lnTo>
                  <a:lnTo>
                    <a:pt x="1396344" y="698172"/>
                  </a:lnTo>
                  <a:lnTo>
                    <a:pt x="1394734" y="745975"/>
                  </a:lnTo>
                  <a:lnTo>
                    <a:pt x="1389971" y="792914"/>
                  </a:lnTo>
                  <a:lnTo>
                    <a:pt x="1382161" y="838884"/>
                  </a:lnTo>
                  <a:lnTo>
                    <a:pt x="1371406" y="883781"/>
                  </a:lnTo>
                  <a:lnTo>
                    <a:pt x="1357812" y="927501"/>
                  </a:lnTo>
                  <a:lnTo>
                    <a:pt x="1341481" y="969941"/>
                  </a:lnTo>
                  <a:lnTo>
                    <a:pt x="1322519" y="1010996"/>
                  </a:lnTo>
                  <a:lnTo>
                    <a:pt x="1301028" y="1050562"/>
                  </a:lnTo>
                  <a:lnTo>
                    <a:pt x="1277113" y="1088536"/>
                  </a:lnTo>
                  <a:lnTo>
                    <a:pt x="1250878" y="1124813"/>
                  </a:lnTo>
                  <a:lnTo>
                    <a:pt x="1222426" y="1159290"/>
                  </a:lnTo>
                  <a:lnTo>
                    <a:pt x="1191862" y="1191862"/>
                  </a:lnTo>
                  <a:lnTo>
                    <a:pt x="1159290" y="1222426"/>
                  </a:lnTo>
                  <a:lnTo>
                    <a:pt x="1124813" y="1250878"/>
                  </a:lnTo>
                  <a:lnTo>
                    <a:pt x="1088536" y="1277113"/>
                  </a:lnTo>
                  <a:lnTo>
                    <a:pt x="1050562" y="1301028"/>
                  </a:lnTo>
                  <a:lnTo>
                    <a:pt x="1010996" y="1322519"/>
                  </a:lnTo>
                  <a:lnTo>
                    <a:pt x="969941" y="1341481"/>
                  </a:lnTo>
                  <a:lnTo>
                    <a:pt x="927501" y="1357812"/>
                  </a:lnTo>
                  <a:lnTo>
                    <a:pt x="883781" y="1371406"/>
                  </a:lnTo>
                  <a:lnTo>
                    <a:pt x="838884" y="1382161"/>
                  </a:lnTo>
                  <a:lnTo>
                    <a:pt x="792914" y="1389971"/>
                  </a:lnTo>
                  <a:lnTo>
                    <a:pt x="745975" y="1394734"/>
                  </a:lnTo>
                  <a:lnTo>
                    <a:pt x="698172" y="1396344"/>
                  </a:lnTo>
                  <a:close/>
                </a:path>
              </a:pathLst>
            </a:custGeom>
            <a:solidFill>
              <a:srgbClr val="9900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5604" y="3153440"/>
              <a:ext cx="777565" cy="777565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533743" y="4288379"/>
            <a:ext cx="4133850" cy="1642110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901065" marR="746760" indent="-9525">
              <a:lnSpc>
                <a:spcPts val="3150"/>
              </a:lnSpc>
              <a:spcBef>
                <a:spcPts val="229"/>
              </a:spcBef>
            </a:pPr>
            <a:r>
              <a:rPr dirty="0" sz="2650" b="1">
                <a:solidFill>
                  <a:srgbClr val="990011"/>
                </a:solidFill>
                <a:latin typeface="Cambria"/>
                <a:cs typeface="Cambria"/>
              </a:rPr>
              <a:t>Rapid</a:t>
            </a:r>
            <a:r>
              <a:rPr dirty="0" sz="2650" spc="-65" b="1">
                <a:solidFill>
                  <a:srgbClr val="990011"/>
                </a:solidFill>
                <a:latin typeface="Cambria"/>
                <a:cs typeface="Cambria"/>
              </a:rPr>
              <a:t> </a:t>
            </a:r>
            <a:r>
              <a:rPr dirty="0" sz="2650" spc="-10" b="1">
                <a:solidFill>
                  <a:srgbClr val="990011"/>
                </a:solidFill>
                <a:latin typeface="Cambria"/>
                <a:cs typeface="Cambria"/>
              </a:rPr>
              <a:t>Economic Transformation</a:t>
            </a:r>
            <a:endParaRPr sz="2650">
              <a:latin typeface="Cambria"/>
              <a:cs typeface="Cambria"/>
            </a:endParaRPr>
          </a:p>
          <a:p>
            <a:pPr marL="113664" marR="5080" indent="-101600">
              <a:lnSpc>
                <a:spcPts val="3220"/>
              </a:lnSpc>
            </a:pPr>
            <a:r>
              <a:rPr dirty="0" sz="2350">
                <a:solidFill>
                  <a:srgbClr val="6A6A6A"/>
                </a:solidFill>
                <a:latin typeface="Calibri"/>
                <a:cs typeface="Calibri"/>
              </a:rPr>
              <a:t>Structural</a:t>
            </a:r>
            <a:r>
              <a:rPr dirty="0" sz="2350" spc="-7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6A6A6A"/>
                </a:solidFill>
                <a:latin typeface="Calibri"/>
                <a:cs typeface="Calibri"/>
              </a:rPr>
              <a:t>shifts</a:t>
            </a:r>
            <a:r>
              <a:rPr dirty="0" sz="2350" spc="-7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6A6A6A"/>
                </a:solidFill>
                <a:latin typeface="Calibri"/>
                <a:cs typeface="Calibri"/>
              </a:rPr>
              <a:t>are</a:t>
            </a:r>
            <a:r>
              <a:rPr dirty="0" sz="2350" spc="-7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6A6A6A"/>
                </a:solidFill>
                <a:latin typeface="Calibri"/>
                <a:cs typeface="Calibri"/>
              </a:rPr>
              <a:t>reshaping</a:t>
            </a:r>
            <a:r>
              <a:rPr dirty="0" sz="2350" spc="-7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350" spc="-25">
                <a:solidFill>
                  <a:srgbClr val="6A6A6A"/>
                </a:solidFill>
                <a:latin typeface="Calibri"/>
                <a:cs typeface="Calibri"/>
              </a:rPr>
              <a:t>the </a:t>
            </a:r>
            <a:r>
              <a:rPr dirty="0" sz="2350">
                <a:solidFill>
                  <a:srgbClr val="6A6A6A"/>
                </a:solidFill>
                <a:latin typeface="Calibri"/>
                <a:cs typeface="Calibri"/>
              </a:rPr>
              <a:t>demand</a:t>
            </a:r>
            <a:r>
              <a:rPr dirty="0" sz="2350" spc="-5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6A6A6A"/>
                </a:solidFill>
                <a:latin typeface="Calibri"/>
                <a:cs typeface="Calibri"/>
              </a:rPr>
              <a:t>for</a:t>
            </a:r>
            <a:r>
              <a:rPr dirty="0" sz="2350" spc="-4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6A6A6A"/>
                </a:solidFill>
                <a:latin typeface="Calibri"/>
                <a:cs typeface="Calibri"/>
              </a:rPr>
              <a:t>skills</a:t>
            </a:r>
            <a:r>
              <a:rPr dirty="0" sz="2350" spc="-5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350">
                <a:solidFill>
                  <a:srgbClr val="6A6A6A"/>
                </a:solidFill>
                <a:latin typeface="Calibri"/>
                <a:cs typeface="Calibri"/>
              </a:rPr>
              <a:t>across</a:t>
            </a:r>
            <a:r>
              <a:rPr dirty="0" sz="2350" spc="-4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350" spc="-10">
                <a:solidFill>
                  <a:srgbClr val="6A6A6A"/>
                </a:solidFill>
                <a:latin typeface="Calibri"/>
                <a:cs typeface="Calibri"/>
              </a:rPr>
              <a:t>sectors.</a:t>
            </a:r>
            <a:endParaRPr sz="23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55105" y="2577464"/>
            <a:ext cx="5201285" cy="3552825"/>
            <a:chOff x="6555105" y="2577464"/>
            <a:chExt cx="5201285" cy="3552825"/>
          </a:xfrm>
        </p:grpSpPr>
        <p:sp>
          <p:nvSpPr>
            <p:cNvPr id="11" name="object 11"/>
            <p:cNvSpPr/>
            <p:nvPr/>
          </p:nvSpPr>
          <p:spPr>
            <a:xfrm>
              <a:off x="6574155" y="2596514"/>
              <a:ext cx="5161280" cy="3516629"/>
            </a:xfrm>
            <a:custGeom>
              <a:avLst/>
              <a:gdLst/>
              <a:ahLst/>
              <a:cxnLst/>
              <a:rect l="l" t="t" r="r" b="b"/>
              <a:pathLst>
                <a:path w="5161280" h="3516629">
                  <a:moveTo>
                    <a:pt x="5024627" y="3516629"/>
                  </a:moveTo>
                  <a:lnTo>
                    <a:pt x="137922" y="3516629"/>
                  </a:lnTo>
                  <a:lnTo>
                    <a:pt x="94317" y="3509601"/>
                  </a:lnTo>
                  <a:lnTo>
                    <a:pt x="56455" y="3490026"/>
                  </a:lnTo>
                  <a:lnTo>
                    <a:pt x="26603" y="3460174"/>
                  </a:lnTo>
                  <a:lnTo>
                    <a:pt x="7028" y="3422312"/>
                  </a:lnTo>
                  <a:lnTo>
                    <a:pt x="0" y="3378707"/>
                  </a:lnTo>
                  <a:lnTo>
                    <a:pt x="0" y="137922"/>
                  </a:lnTo>
                  <a:lnTo>
                    <a:pt x="7028" y="94317"/>
                  </a:lnTo>
                  <a:lnTo>
                    <a:pt x="26603" y="56455"/>
                  </a:lnTo>
                  <a:lnTo>
                    <a:pt x="56455" y="26602"/>
                  </a:lnTo>
                  <a:lnTo>
                    <a:pt x="94317" y="7028"/>
                  </a:lnTo>
                  <a:lnTo>
                    <a:pt x="137922" y="0"/>
                  </a:lnTo>
                  <a:lnTo>
                    <a:pt x="5024627" y="0"/>
                  </a:lnTo>
                  <a:lnTo>
                    <a:pt x="5068232" y="7028"/>
                  </a:lnTo>
                  <a:lnTo>
                    <a:pt x="5106094" y="26602"/>
                  </a:lnTo>
                  <a:lnTo>
                    <a:pt x="5135947" y="56455"/>
                  </a:lnTo>
                  <a:lnTo>
                    <a:pt x="5155521" y="94317"/>
                  </a:lnTo>
                  <a:lnTo>
                    <a:pt x="5160891" y="127635"/>
                  </a:lnTo>
                  <a:lnTo>
                    <a:pt x="5160891" y="3388994"/>
                  </a:lnTo>
                  <a:lnTo>
                    <a:pt x="5135947" y="3460174"/>
                  </a:lnTo>
                  <a:lnTo>
                    <a:pt x="5106094" y="3490026"/>
                  </a:lnTo>
                  <a:lnTo>
                    <a:pt x="5068232" y="3509601"/>
                  </a:lnTo>
                  <a:lnTo>
                    <a:pt x="5024627" y="35166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574155" y="2596514"/>
              <a:ext cx="5163185" cy="3514725"/>
            </a:xfrm>
            <a:custGeom>
              <a:avLst/>
              <a:gdLst/>
              <a:ahLst/>
              <a:cxnLst/>
              <a:rect l="l" t="t" r="r" b="b"/>
              <a:pathLst>
                <a:path w="5163184" h="3514725">
                  <a:moveTo>
                    <a:pt x="126926" y="3514724"/>
                  </a:moveTo>
                  <a:lnTo>
                    <a:pt x="56438" y="3490010"/>
                  </a:lnTo>
                  <a:lnTo>
                    <a:pt x="26587" y="3460159"/>
                  </a:lnTo>
                  <a:lnTo>
                    <a:pt x="6999" y="3422256"/>
                  </a:lnTo>
                  <a:lnTo>
                    <a:pt x="0" y="3378593"/>
                  </a:lnTo>
                  <a:lnTo>
                    <a:pt x="2" y="137903"/>
                  </a:lnTo>
                  <a:lnTo>
                    <a:pt x="7048" y="94279"/>
                  </a:lnTo>
                  <a:lnTo>
                    <a:pt x="26647" y="56410"/>
                  </a:lnTo>
                  <a:lnTo>
                    <a:pt x="56522" y="26567"/>
                  </a:lnTo>
                  <a:lnTo>
                    <a:pt x="94399" y="7015"/>
                  </a:lnTo>
                  <a:lnTo>
                    <a:pt x="138004" y="0"/>
                  </a:lnTo>
                  <a:lnTo>
                    <a:pt x="5024544" y="0"/>
                  </a:lnTo>
                  <a:lnTo>
                    <a:pt x="5068165" y="6993"/>
                  </a:lnTo>
                  <a:lnTo>
                    <a:pt x="5106050" y="26559"/>
                  </a:lnTo>
                  <a:lnTo>
                    <a:pt x="5135927" y="56417"/>
                  </a:lnTo>
                  <a:lnTo>
                    <a:pt x="5155518" y="94300"/>
                  </a:lnTo>
                  <a:lnTo>
                    <a:pt x="5162549" y="137917"/>
                  </a:lnTo>
                  <a:lnTo>
                    <a:pt x="5162565" y="3378609"/>
                  </a:lnTo>
                  <a:lnTo>
                    <a:pt x="5155549" y="3422256"/>
                  </a:lnTo>
                  <a:lnTo>
                    <a:pt x="5135961" y="3460159"/>
                  </a:lnTo>
                  <a:lnTo>
                    <a:pt x="5106094" y="3490026"/>
                  </a:lnTo>
                  <a:lnTo>
                    <a:pt x="5068147" y="3509481"/>
                  </a:lnTo>
                  <a:lnTo>
                    <a:pt x="5035622" y="3514724"/>
                  </a:lnTo>
                </a:path>
              </a:pathLst>
            </a:custGeom>
            <a:ln w="38099">
              <a:solidFill>
                <a:srgbClr val="E7D5D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538209" y="2855615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5" h="1396364">
                  <a:moveTo>
                    <a:pt x="698172" y="1396344"/>
                  </a:moveTo>
                  <a:lnTo>
                    <a:pt x="650368" y="1394734"/>
                  </a:lnTo>
                  <a:lnTo>
                    <a:pt x="603429" y="1389971"/>
                  </a:lnTo>
                  <a:lnTo>
                    <a:pt x="557460" y="1382161"/>
                  </a:lnTo>
                  <a:lnTo>
                    <a:pt x="512563" y="1371406"/>
                  </a:lnTo>
                  <a:lnTo>
                    <a:pt x="468842" y="1357812"/>
                  </a:lnTo>
                  <a:lnTo>
                    <a:pt x="426403" y="1341481"/>
                  </a:lnTo>
                  <a:lnTo>
                    <a:pt x="385348" y="1322519"/>
                  </a:lnTo>
                  <a:lnTo>
                    <a:pt x="345781" y="1301028"/>
                  </a:lnTo>
                  <a:lnTo>
                    <a:pt x="307808" y="1277113"/>
                  </a:lnTo>
                  <a:lnTo>
                    <a:pt x="271531" y="1250878"/>
                  </a:lnTo>
                  <a:lnTo>
                    <a:pt x="237054" y="1222426"/>
                  </a:lnTo>
                  <a:lnTo>
                    <a:pt x="204482" y="1191862"/>
                  </a:lnTo>
                  <a:lnTo>
                    <a:pt x="173918" y="1159290"/>
                  </a:lnTo>
                  <a:lnTo>
                    <a:pt x="145466" y="1124813"/>
                  </a:lnTo>
                  <a:lnTo>
                    <a:pt x="119231" y="1088536"/>
                  </a:lnTo>
                  <a:lnTo>
                    <a:pt x="95316" y="1050562"/>
                  </a:lnTo>
                  <a:lnTo>
                    <a:pt x="73825" y="1010996"/>
                  </a:lnTo>
                  <a:lnTo>
                    <a:pt x="54862" y="969941"/>
                  </a:lnTo>
                  <a:lnTo>
                    <a:pt x="38532" y="927501"/>
                  </a:lnTo>
                  <a:lnTo>
                    <a:pt x="24937" y="883781"/>
                  </a:lnTo>
                  <a:lnTo>
                    <a:pt x="14183" y="838884"/>
                  </a:lnTo>
                  <a:lnTo>
                    <a:pt x="6373" y="792914"/>
                  </a:lnTo>
                  <a:lnTo>
                    <a:pt x="1610" y="745975"/>
                  </a:lnTo>
                  <a:lnTo>
                    <a:pt x="0" y="698172"/>
                  </a:lnTo>
                  <a:lnTo>
                    <a:pt x="1610" y="650368"/>
                  </a:lnTo>
                  <a:lnTo>
                    <a:pt x="6373" y="603430"/>
                  </a:lnTo>
                  <a:lnTo>
                    <a:pt x="14183" y="557460"/>
                  </a:lnTo>
                  <a:lnTo>
                    <a:pt x="24937" y="512563"/>
                  </a:lnTo>
                  <a:lnTo>
                    <a:pt x="38532" y="468842"/>
                  </a:lnTo>
                  <a:lnTo>
                    <a:pt x="54862" y="426403"/>
                  </a:lnTo>
                  <a:lnTo>
                    <a:pt x="73825" y="385348"/>
                  </a:lnTo>
                  <a:lnTo>
                    <a:pt x="95316" y="345782"/>
                  </a:lnTo>
                  <a:lnTo>
                    <a:pt x="119231" y="307808"/>
                  </a:lnTo>
                  <a:lnTo>
                    <a:pt x="145466" y="271531"/>
                  </a:lnTo>
                  <a:lnTo>
                    <a:pt x="173918" y="237054"/>
                  </a:lnTo>
                  <a:lnTo>
                    <a:pt x="204482" y="204482"/>
                  </a:lnTo>
                  <a:lnTo>
                    <a:pt x="237054" y="173918"/>
                  </a:lnTo>
                  <a:lnTo>
                    <a:pt x="271531" y="145466"/>
                  </a:lnTo>
                  <a:lnTo>
                    <a:pt x="307808" y="119231"/>
                  </a:lnTo>
                  <a:lnTo>
                    <a:pt x="345781" y="95316"/>
                  </a:lnTo>
                  <a:lnTo>
                    <a:pt x="385348" y="73825"/>
                  </a:lnTo>
                  <a:lnTo>
                    <a:pt x="426403" y="54862"/>
                  </a:lnTo>
                  <a:lnTo>
                    <a:pt x="468842" y="38532"/>
                  </a:lnTo>
                  <a:lnTo>
                    <a:pt x="512563" y="24937"/>
                  </a:lnTo>
                  <a:lnTo>
                    <a:pt x="557460" y="14183"/>
                  </a:lnTo>
                  <a:lnTo>
                    <a:pt x="603429" y="6373"/>
                  </a:lnTo>
                  <a:lnTo>
                    <a:pt x="650368" y="1610"/>
                  </a:lnTo>
                  <a:lnTo>
                    <a:pt x="698172" y="0"/>
                  </a:lnTo>
                  <a:lnTo>
                    <a:pt x="745975" y="1610"/>
                  </a:lnTo>
                  <a:lnTo>
                    <a:pt x="792914" y="6373"/>
                  </a:lnTo>
                  <a:lnTo>
                    <a:pt x="838884" y="14183"/>
                  </a:lnTo>
                  <a:lnTo>
                    <a:pt x="883781" y="24937"/>
                  </a:lnTo>
                  <a:lnTo>
                    <a:pt x="927501" y="38532"/>
                  </a:lnTo>
                  <a:lnTo>
                    <a:pt x="969941" y="54862"/>
                  </a:lnTo>
                  <a:lnTo>
                    <a:pt x="1010996" y="73825"/>
                  </a:lnTo>
                  <a:lnTo>
                    <a:pt x="1050562" y="95316"/>
                  </a:lnTo>
                  <a:lnTo>
                    <a:pt x="1088536" y="119231"/>
                  </a:lnTo>
                  <a:lnTo>
                    <a:pt x="1124813" y="145466"/>
                  </a:lnTo>
                  <a:lnTo>
                    <a:pt x="1159290" y="173918"/>
                  </a:lnTo>
                  <a:lnTo>
                    <a:pt x="1191862" y="204482"/>
                  </a:lnTo>
                  <a:lnTo>
                    <a:pt x="1222426" y="237054"/>
                  </a:lnTo>
                  <a:lnTo>
                    <a:pt x="1250878" y="271531"/>
                  </a:lnTo>
                  <a:lnTo>
                    <a:pt x="1277113" y="307808"/>
                  </a:lnTo>
                  <a:lnTo>
                    <a:pt x="1301028" y="345782"/>
                  </a:lnTo>
                  <a:lnTo>
                    <a:pt x="1322519" y="385348"/>
                  </a:lnTo>
                  <a:lnTo>
                    <a:pt x="1341481" y="426403"/>
                  </a:lnTo>
                  <a:lnTo>
                    <a:pt x="1357812" y="468842"/>
                  </a:lnTo>
                  <a:lnTo>
                    <a:pt x="1371406" y="512563"/>
                  </a:lnTo>
                  <a:lnTo>
                    <a:pt x="1382161" y="557460"/>
                  </a:lnTo>
                  <a:lnTo>
                    <a:pt x="1389971" y="603430"/>
                  </a:lnTo>
                  <a:lnTo>
                    <a:pt x="1394734" y="650368"/>
                  </a:lnTo>
                  <a:lnTo>
                    <a:pt x="1396344" y="698172"/>
                  </a:lnTo>
                  <a:lnTo>
                    <a:pt x="1394734" y="745975"/>
                  </a:lnTo>
                  <a:lnTo>
                    <a:pt x="1389971" y="792914"/>
                  </a:lnTo>
                  <a:lnTo>
                    <a:pt x="1382161" y="838884"/>
                  </a:lnTo>
                  <a:lnTo>
                    <a:pt x="1371406" y="883781"/>
                  </a:lnTo>
                  <a:lnTo>
                    <a:pt x="1357812" y="927501"/>
                  </a:lnTo>
                  <a:lnTo>
                    <a:pt x="1341481" y="969941"/>
                  </a:lnTo>
                  <a:lnTo>
                    <a:pt x="1322519" y="1010996"/>
                  </a:lnTo>
                  <a:lnTo>
                    <a:pt x="1301028" y="1050562"/>
                  </a:lnTo>
                  <a:lnTo>
                    <a:pt x="1277113" y="1088536"/>
                  </a:lnTo>
                  <a:lnTo>
                    <a:pt x="1250878" y="1124813"/>
                  </a:lnTo>
                  <a:lnTo>
                    <a:pt x="1222426" y="1159290"/>
                  </a:lnTo>
                  <a:lnTo>
                    <a:pt x="1191862" y="1191862"/>
                  </a:lnTo>
                  <a:lnTo>
                    <a:pt x="1159290" y="1222426"/>
                  </a:lnTo>
                  <a:lnTo>
                    <a:pt x="1124813" y="1250878"/>
                  </a:lnTo>
                  <a:lnTo>
                    <a:pt x="1088536" y="1277113"/>
                  </a:lnTo>
                  <a:lnTo>
                    <a:pt x="1050562" y="1301028"/>
                  </a:lnTo>
                  <a:lnTo>
                    <a:pt x="1010996" y="1322519"/>
                  </a:lnTo>
                  <a:lnTo>
                    <a:pt x="969941" y="1341481"/>
                  </a:lnTo>
                  <a:lnTo>
                    <a:pt x="927501" y="1357812"/>
                  </a:lnTo>
                  <a:lnTo>
                    <a:pt x="883781" y="1371406"/>
                  </a:lnTo>
                  <a:lnTo>
                    <a:pt x="838884" y="1382161"/>
                  </a:lnTo>
                  <a:lnTo>
                    <a:pt x="792914" y="1389971"/>
                  </a:lnTo>
                  <a:lnTo>
                    <a:pt x="745975" y="1394734"/>
                  </a:lnTo>
                  <a:lnTo>
                    <a:pt x="698172" y="1396344"/>
                  </a:lnTo>
                  <a:close/>
                </a:path>
              </a:pathLst>
            </a:custGeom>
            <a:solidFill>
              <a:srgbClr val="9900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59164" y="3153440"/>
              <a:ext cx="777565" cy="77756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215648" y="4358227"/>
            <a:ext cx="3972560" cy="1748155"/>
          </a:xfrm>
          <a:prstGeom prst="rect">
            <a:avLst/>
          </a:prstGeom>
        </p:spPr>
        <p:txBody>
          <a:bodyPr wrap="square" lIns="0" tIns="508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dirty="0" sz="2750" spc="-10" b="1">
                <a:solidFill>
                  <a:srgbClr val="990011"/>
                </a:solidFill>
                <a:latin typeface="Cambria"/>
                <a:cs typeface="Cambria"/>
              </a:rPr>
              <a:t>Digitalization</a:t>
            </a:r>
            <a:endParaRPr sz="2750">
              <a:latin typeface="Cambria"/>
              <a:cs typeface="Cambria"/>
            </a:endParaRPr>
          </a:p>
          <a:p>
            <a:pPr algn="ctr" marL="12065" marR="5080">
              <a:lnSpc>
                <a:spcPts val="3379"/>
              </a:lnSpc>
            </a:pPr>
            <a:r>
              <a:rPr dirty="0" sz="2450">
                <a:solidFill>
                  <a:srgbClr val="6A6A6A"/>
                </a:solidFill>
                <a:latin typeface="Calibri"/>
                <a:cs typeface="Calibri"/>
              </a:rPr>
              <a:t>New</a:t>
            </a:r>
            <a:r>
              <a:rPr dirty="0" sz="2450" spc="-4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450" spc="-10">
                <a:solidFill>
                  <a:srgbClr val="6A6A6A"/>
                </a:solidFill>
                <a:latin typeface="Calibri"/>
                <a:cs typeface="Calibri"/>
              </a:rPr>
              <a:t>technologies</a:t>
            </a:r>
            <a:r>
              <a:rPr dirty="0" sz="2450" spc="-3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450">
                <a:solidFill>
                  <a:srgbClr val="6A6A6A"/>
                </a:solidFill>
                <a:latin typeface="Calibri"/>
                <a:cs typeface="Calibri"/>
              </a:rPr>
              <a:t>are</a:t>
            </a:r>
            <a:r>
              <a:rPr dirty="0" sz="2450" spc="-4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450" spc="-10">
                <a:solidFill>
                  <a:srgbClr val="6A6A6A"/>
                </a:solidFill>
                <a:latin typeface="Calibri"/>
                <a:cs typeface="Calibri"/>
              </a:rPr>
              <a:t>changing </a:t>
            </a:r>
            <a:r>
              <a:rPr dirty="0" sz="2450">
                <a:solidFill>
                  <a:srgbClr val="6A6A6A"/>
                </a:solidFill>
                <a:latin typeface="Calibri"/>
                <a:cs typeface="Calibri"/>
              </a:rPr>
              <a:t>how</a:t>
            </a:r>
            <a:r>
              <a:rPr dirty="0" sz="2450" spc="-4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450">
                <a:solidFill>
                  <a:srgbClr val="6A6A6A"/>
                </a:solidFill>
                <a:latin typeface="Calibri"/>
                <a:cs typeface="Calibri"/>
              </a:rPr>
              <a:t>work</a:t>
            </a:r>
            <a:r>
              <a:rPr dirty="0" sz="2450" spc="-4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450">
                <a:solidFill>
                  <a:srgbClr val="6A6A6A"/>
                </a:solidFill>
                <a:latin typeface="Calibri"/>
                <a:cs typeface="Calibri"/>
              </a:rPr>
              <a:t>is</a:t>
            </a:r>
            <a:r>
              <a:rPr dirty="0" sz="2450" spc="-4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450">
                <a:solidFill>
                  <a:srgbClr val="6A6A6A"/>
                </a:solidFill>
                <a:latin typeface="Calibri"/>
                <a:cs typeface="Calibri"/>
              </a:rPr>
              <a:t>organized</a:t>
            </a:r>
            <a:r>
              <a:rPr dirty="0" sz="2450" spc="-4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450" spc="-25">
                <a:solidFill>
                  <a:srgbClr val="6A6A6A"/>
                </a:solidFill>
                <a:latin typeface="Calibri"/>
                <a:cs typeface="Calibri"/>
              </a:rPr>
              <a:t>and </a:t>
            </a:r>
            <a:r>
              <a:rPr dirty="0" sz="2450" spc="-10">
                <a:solidFill>
                  <a:srgbClr val="6A6A6A"/>
                </a:solidFill>
                <a:latin typeface="Calibri"/>
                <a:cs typeface="Calibri"/>
              </a:rPr>
              <a:t>delivered.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178665" y="2577464"/>
            <a:ext cx="5201285" cy="3552825"/>
            <a:chOff x="12178665" y="2577464"/>
            <a:chExt cx="5201285" cy="3552825"/>
          </a:xfrm>
        </p:grpSpPr>
        <p:sp>
          <p:nvSpPr>
            <p:cNvPr id="17" name="object 17"/>
            <p:cNvSpPr/>
            <p:nvPr/>
          </p:nvSpPr>
          <p:spPr>
            <a:xfrm>
              <a:off x="12197715" y="2596514"/>
              <a:ext cx="5161280" cy="3516629"/>
            </a:xfrm>
            <a:custGeom>
              <a:avLst/>
              <a:gdLst/>
              <a:ahLst/>
              <a:cxnLst/>
              <a:rect l="l" t="t" r="r" b="b"/>
              <a:pathLst>
                <a:path w="5161280" h="3516629">
                  <a:moveTo>
                    <a:pt x="5024628" y="3516629"/>
                  </a:moveTo>
                  <a:lnTo>
                    <a:pt x="137922" y="3516629"/>
                  </a:lnTo>
                  <a:lnTo>
                    <a:pt x="94317" y="3509601"/>
                  </a:lnTo>
                  <a:lnTo>
                    <a:pt x="56455" y="3490026"/>
                  </a:lnTo>
                  <a:lnTo>
                    <a:pt x="26603" y="3460174"/>
                  </a:lnTo>
                  <a:lnTo>
                    <a:pt x="7028" y="3422312"/>
                  </a:lnTo>
                  <a:lnTo>
                    <a:pt x="0" y="3378707"/>
                  </a:lnTo>
                  <a:lnTo>
                    <a:pt x="0" y="137922"/>
                  </a:lnTo>
                  <a:lnTo>
                    <a:pt x="7028" y="94317"/>
                  </a:lnTo>
                  <a:lnTo>
                    <a:pt x="26603" y="56455"/>
                  </a:lnTo>
                  <a:lnTo>
                    <a:pt x="56455" y="26602"/>
                  </a:lnTo>
                  <a:lnTo>
                    <a:pt x="94317" y="7028"/>
                  </a:lnTo>
                  <a:lnTo>
                    <a:pt x="137922" y="0"/>
                  </a:lnTo>
                  <a:lnTo>
                    <a:pt x="5024628" y="0"/>
                  </a:lnTo>
                  <a:lnTo>
                    <a:pt x="5068232" y="7028"/>
                  </a:lnTo>
                  <a:lnTo>
                    <a:pt x="5106095" y="26602"/>
                  </a:lnTo>
                  <a:lnTo>
                    <a:pt x="5135947" y="56455"/>
                  </a:lnTo>
                  <a:lnTo>
                    <a:pt x="5155521" y="94317"/>
                  </a:lnTo>
                  <a:lnTo>
                    <a:pt x="5160891" y="127634"/>
                  </a:lnTo>
                  <a:lnTo>
                    <a:pt x="5160891" y="3388995"/>
                  </a:lnTo>
                  <a:lnTo>
                    <a:pt x="5135947" y="3460174"/>
                  </a:lnTo>
                  <a:lnTo>
                    <a:pt x="5106095" y="3490026"/>
                  </a:lnTo>
                  <a:lnTo>
                    <a:pt x="5068232" y="3509601"/>
                  </a:lnTo>
                  <a:lnTo>
                    <a:pt x="5024628" y="351662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12197715" y="2596514"/>
              <a:ext cx="5163185" cy="3514725"/>
            </a:xfrm>
            <a:custGeom>
              <a:avLst/>
              <a:gdLst/>
              <a:ahLst/>
              <a:cxnLst/>
              <a:rect l="l" t="t" r="r" b="b"/>
              <a:pathLst>
                <a:path w="5163184" h="3514725">
                  <a:moveTo>
                    <a:pt x="126926" y="3514724"/>
                  </a:moveTo>
                  <a:lnTo>
                    <a:pt x="56438" y="3490010"/>
                  </a:lnTo>
                  <a:lnTo>
                    <a:pt x="26587" y="3460159"/>
                  </a:lnTo>
                  <a:lnTo>
                    <a:pt x="6999" y="3422256"/>
                  </a:lnTo>
                  <a:lnTo>
                    <a:pt x="0" y="3378593"/>
                  </a:lnTo>
                  <a:lnTo>
                    <a:pt x="2" y="137903"/>
                  </a:lnTo>
                  <a:lnTo>
                    <a:pt x="7048" y="94279"/>
                  </a:lnTo>
                  <a:lnTo>
                    <a:pt x="26647" y="56410"/>
                  </a:lnTo>
                  <a:lnTo>
                    <a:pt x="56522" y="26567"/>
                  </a:lnTo>
                  <a:lnTo>
                    <a:pt x="94399" y="7015"/>
                  </a:lnTo>
                  <a:lnTo>
                    <a:pt x="138004" y="0"/>
                  </a:lnTo>
                  <a:lnTo>
                    <a:pt x="5024544" y="0"/>
                  </a:lnTo>
                  <a:lnTo>
                    <a:pt x="5068165" y="6993"/>
                  </a:lnTo>
                  <a:lnTo>
                    <a:pt x="5106050" y="26559"/>
                  </a:lnTo>
                  <a:lnTo>
                    <a:pt x="5135927" y="56417"/>
                  </a:lnTo>
                  <a:lnTo>
                    <a:pt x="5155518" y="94300"/>
                  </a:lnTo>
                  <a:lnTo>
                    <a:pt x="5162549" y="137917"/>
                  </a:lnTo>
                  <a:lnTo>
                    <a:pt x="5162565" y="3378609"/>
                  </a:lnTo>
                  <a:lnTo>
                    <a:pt x="5155549" y="3422256"/>
                  </a:lnTo>
                  <a:lnTo>
                    <a:pt x="5135961" y="3460159"/>
                  </a:lnTo>
                  <a:lnTo>
                    <a:pt x="5106094" y="3490026"/>
                  </a:lnTo>
                  <a:lnTo>
                    <a:pt x="5068147" y="3509481"/>
                  </a:lnTo>
                  <a:lnTo>
                    <a:pt x="5035622" y="3514724"/>
                  </a:lnTo>
                </a:path>
              </a:pathLst>
            </a:custGeom>
            <a:ln w="38099">
              <a:solidFill>
                <a:srgbClr val="E7D5D8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4161769" y="2855615"/>
              <a:ext cx="1396365" cy="1396365"/>
            </a:xfrm>
            <a:custGeom>
              <a:avLst/>
              <a:gdLst/>
              <a:ahLst/>
              <a:cxnLst/>
              <a:rect l="l" t="t" r="r" b="b"/>
              <a:pathLst>
                <a:path w="1396365" h="1396364">
                  <a:moveTo>
                    <a:pt x="698172" y="1396344"/>
                  </a:moveTo>
                  <a:lnTo>
                    <a:pt x="650368" y="1394734"/>
                  </a:lnTo>
                  <a:lnTo>
                    <a:pt x="603429" y="1389971"/>
                  </a:lnTo>
                  <a:lnTo>
                    <a:pt x="557460" y="1382161"/>
                  </a:lnTo>
                  <a:lnTo>
                    <a:pt x="512563" y="1371406"/>
                  </a:lnTo>
                  <a:lnTo>
                    <a:pt x="468842" y="1357812"/>
                  </a:lnTo>
                  <a:lnTo>
                    <a:pt x="426403" y="1341481"/>
                  </a:lnTo>
                  <a:lnTo>
                    <a:pt x="385348" y="1322519"/>
                  </a:lnTo>
                  <a:lnTo>
                    <a:pt x="345781" y="1301028"/>
                  </a:lnTo>
                  <a:lnTo>
                    <a:pt x="307808" y="1277113"/>
                  </a:lnTo>
                  <a:lnTo>
                    <a:pt x="271531" y="1250878"/>
                  </a:lnTo>
                  <a:lnTo>
                    <a:pt x="237054" y="1222426"/>
                  </a:lnTo>
                  <a:lnTo>
                    <a:pt x="204482" y="1191862"/>
                  </a:lnTo>
                  <a:lnTo>
                    <a:pt x="173918" y="1159290"/>
                  </a:lnTo>
                  <a:lnTo>
                    <a:pt x="145466" y="1124813"/>
                  </a:lnTo>
                  <a:lnTo>
                    <a:pt x="119231" y="1088536"/>
                  </a:lnTo>
                  <a:lnTo>
                    <a:pt x="95316" y="1050562"/>
                  </a:lnTo>
                  <a:lnTo>
                    <a:pt x="73825" y="1010996"/>
                  </a:lnTo>
                  <a:lnTo>
                    <a:pt x="54862" y="969941"/>
                  </a:lnTo>
                  <a:lnTo>
                    <a:pt x="38532" y="927501"/>
                  </a:lnTo>
                  <a:lnTo>
                    <a:pt x="24937" y="883781"/>
                  </a:lnTo>
                  <a:lnTo>
                    <a:pt x="14183" y="838884"/>
                  </a:lnTo>
                  <a:lnTo>
                    <a:pt x="6373" y="792914"/>
                  </a:lnTo>
                  <a:lnTo>
                    <a:pt x="1610" y="745975"/>
                  </a:lnTo>
                  <a:lnTo>
                    <a:pt x="0" y="698172"/>
                  </a:lnTo>
                  <a:lnTo>
                    <a:pt x="1610" y="650368"/>
                  </a:lnTo>
                  <a:lnTo>
                    <a:pt x="6373" y="603430"/>
                  </a:lnTo>
                  <a:lnTo>
                    <a:pt x="14183" y="557460"/>
                  </a:lnTo>
                  <a:lnTo>
                    <a:pt x="24937" y="512563"/>
                  </a:lnTo>
                  <a:lnTo>
                    <a:pt x="38532" y="468842"/>
                  </a:lnTo>
                  <a:lnTo>
                    <a:pt x="54862" y="426403"/>
                  </a:lnTo>
                  <a:lnTo>
                    <a:pt x="73825" y="385348"/>
                  </a:lnTo>
                  <a:lnTo>
                    <a:pt x="95316" y="345782"/>
                  </a:lnTo>
                  <a:lnTo>
                    <a:pt x="119231" y="307808"/>
                  </a:lnTo>
                  <a:lnTo>
                    <a:pt x="145466" y="271531"/>
                  </a:lnTo>
                  <a:lnTo>
                    <a:pt x="173918" y="237054"/>
                  </a:lnTo>
                  <a:lnTo>
                    <a:pt x="204482" y="204482"/>
                  </a:lnTo>
                  <a:lnTo>
                    <a:pt x="237054" y="173918"/>
                  </a:lnTo>
                  <a:lnTo>
                    <a:pt x="271531" y="145466"/>
                  </a:lnTo>
                  <a:lnTo>
                    <a:pt x="307808" y="119231"/>
                  </a:lnTo>
                  <a:lnTo>
                    <a:pt x="345781" y="95316"/>
                  </a:lnTo>
                  <a:lnTo>
                    <a:pt x="385348" y="73825"/>
                  </a:lnTo>
                  <a:lnTo>
                    <a:pt x="426403" y="54862"/>
                  </a:lnTo>
                  <a:lnTo>
                    <a:pt x="468842" y="38532"/>
                  </a:lnTo>
                  <a:lnTo>
                    <a:pt x="512563" y="24937"/>
                  </a:lnTo>
                  <a:lnTo>
                    <a:pt x="557460" y="14183"/>
                  </a:lnTo>
                  <a:lnTo>
                    <a:pt x="603429" y="6373"/>
                  </a:lnTo>
                  <a:lnTo>
                    <a:pt x="650368" y="1610"/>
                  </a:lnTo>
                  <a:lnTo>
                    <a:pt x="698172" y="0"/>
                  </a:lnTo>
                  <a:lnTo>
                    <a:pt x="745975" y="1610"/>
                  </a:lnTo>
                  <a:lnTo>
                    <a:pt x="792914" y="6373"/>
                  </a:lnTo>
                  <a:lnTo>
                    <a:pt x="838884" y="14183"/>
                  </a:lnTo>
                  <a:lnTo>
                    <a:pt x="883781" y="24937"/>
                  </a:lnTo>
                  <a:lnTo>
                    <a:pt x="927501" y="38532"/>
                  </a:lnTo>
                  <a:lnTo>
                    <a:pt x="969941" y="54862"/>
                  </a:lnTo>
                  <a:lnTo>
                    <a:pt x="1010995" y="73825"/>
                  </a:lnTo>
                  <a:lnTo>
                    <a:pt x="1050562" y="95316"/>
                  </a:lnTo>
                  <a:lnTo>
                    <a:pt x="1088535" y="119231"/>
                  </a:lnTo>
                  <a:lnTo>
                    <a:pt x="1124813" y="145466"/>
                  </a:lnTo>
                  <a:lnTo>
                    <a:pt x="1159289" y="173918"/>
                  </a:lnTo>
                  <a:lnTo>
                    <a:pt x="1191862" y="204482"/>
                  </a:lnTo>
                  <a:lnTo>
                    <a:pt x="1222426" y="237054"/>
                  </a:lnTo>
                  <a:lnTo>
                    <a:pt x="1250877" y="271531"/>
                  </a:lnTo>
                  <a:lnTo>
                    <a:pt x="1277112" y="307808"/>
                  </a:lnTo>
                  <a:lnTo>
                    <a:pt x="1301027" y="345782"/>
                  </a:lnTo>
                  <a:lnTo>
                    <a:pt x="1322518" y="385348"/>
                  </a:lnTo>
                  <a:lnTo>
                    <a:pt x="1341481" y="426403"/>
                  </a:lnTo>
                  <a:lnTo>
                    <a:pt x="1357811" y="468842"/>
                  </a:lnTo>
                  <a:lnTo>
                    <a:pt x="1371406" y="512563"/>
                  </a:lnTo>
                  <a:lnTo>
                    <a:pt x="1382160" y="557460"/>
                  </a:lnTo>
                  <a:lnTo>
                    <a:pt x="1389971" y="603430"/>
                  </a:lnTo>
                  <a:lnTo>
                    <a:pt x="1394733" y="650368"/>
                  </a:lnTo>
                  <a:lnTo>
                    <a:pt x="1396344" y="698172"/>
                  </a:lnTo>
                  <a:lnTo>
                    <a:pt x="1394733" y="745975"/>
                  </a:lnTo>
                  <a:lnTo>
                    <a:pt x="1389971" y="792914"/>
                  </a:lnTo>
                  <a:lnTo>
                    <a:pt x="1382160" y="838884"/>
                  </a:lnTo>
                  <a:lnTo>
                    <a:pt x="1371406" y="883781"/>
                  </a:lnTo>
                  <a:lnTo>
                    <a:pt x="1357811" y="927501"/>
                  </a:lnTo>
                  <a:lnTo>
                    <a:pt x="1341481" y="969941"/>
                  </a:lnTo>
                  <a:lnTo>
                    <a:pt x="1322518" y="1010996"/>
                  </a:lnTo>
                  <a:lnTo>
                    <a:pt x="1301027" y="1050562"/>
                  </a:lnTo>
                  <a:lnTo>
                    <a:pt x="1277112" y="1088536"/>
                  </a:lnTo>
                  <a:lnTo>
                    <a:pt x="1250877" y="1124813"/>
                  </a:lnTo>
                  <a:lnTo>
                    <a:pt x="1222426" y="1159290"/>
                  </a:lnTo>
                  <a:lnTo>
                    <a:pt x="1191862" y="1191862"/>
                  </a:lnTo>
                  <a:lnTo>
                    <a:pt x="1159289" y="1222426"/>
                  </a:lnTo>
                  <a:lnTo>
                    <a:pt x="1124813" y="1250878"/>
                  </a:lnTo>
                  <a:lnTo>
                    <a:pt x="1088535" y="1277113"/>
                  </a:lnTo>
                  <a:lnTo>
                    <a:pt x="1050562" y="1301028"/>
                  </a:lnTo>
                  <a:lnTo>
                    <a:pt x="1010995" y="1322519"/>
                  </a:lnTo>
                  <a:lnTo>
                    <a:pt x="969941" y="1341481"/>
                  </a:lnTo>
                  <a:lnTo>
                    <a:pt x="927501" y="1357812"/>
                  </a:lnTo>
                  <a:lnTo>
                    <a:pt x="883781" y="1371406"/>
                  </a:lnTo>
                  <a:lnTo>
                    <a:pt x="838884" y="1382161"/>
                  </a:lnTo>
                  <a:lnTo>
                    <a:pt x="792914" y="1389971"/>
                  </a:lnTo>
                  <a:lnTo>
                    <a:pt x="745975" y="1394734"/>
                  </a:lnTo>
                  <a:lnTo>
                    <a:pt x="698172" y="1396344"/>
                  </a:lnTo>
                  <a:close/>
                </a:path>
              </a:pathLst>
            </a:custGeom>
            <a:solidFill>
              <a:srgbClr val="99001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482723" y="3153440"/>
              <a:ext cx="777564" cy="77756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2304879" y="4299944"/>
            <a:ext cx="4451350" cy="194373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145540" marR="648335" indent="165735">
              <a:lnSpc>
                <a:spcPts val="3150"/>
              </a:lnSpc>
              <a:spcBef>
                <a:spcPts val="229"/>
              </a:spcBef>
            </a:pPr>
            <a:r>
              <a:rPr dirty="0" sz="2650" b="1">
                <a:solidFill>
                  <a:srgbClr val="990011"/>
                </a:solidFill>
                <a:latin typeface="Cambria"/>
                <a:cs typeface="Cambria"/>
              </a:rPr>
              <a:t>Evolving</a:t>
            </a:r>
            <a:r>
              <a:rPr dirty="0" sz="2650" spc="-100" b="1">
                <a:solidFill>
                  <a:srgbClr val="990011"/>
                </a:solidFill>
                <a:latin typeface="Cambria"/>
                <a:cs typeface="Cambria"/>
              </a:rPr>
              <a:t> </a:t>
            </a:r>
            <a:r>
              <a:rPr dirty="0" sz="2650" spc="-20" b="1">
                <a:solidFill>
                  <a:srgbClr val="990011"/>
                </a:solidFill>
                <a:latin typeface="Cambria"/>
                <a:cs typeface="Cambria"/>
              </a:rPr>
              <a:t>Labor </a:t>
            </a:r>
            <a:r>
              <a:rPr dirty="0" sz="2650" b="1">
                <a:solidFill>
                  <a:srgbClr val="990011"/>
                </a:solidFill>
                <a:latin typeface="Cambria"/>
                <a:cs typeface="Cambria"/>
              </a:rPr>
              <a:t>Market</a:t>
            </a:r>
            <a:r>
              <a:rPr dirty="0" sz="2650" spc="-60" b="1">
                <a:solidFill>
                  <a:srgbClr val="990011"/>
                </a:solidFill>
                <a:latin typeface="Cambria"/>
                <a:cs typeface="Cambria"/>
              </a:rPr>
              <a:t> </a:t>
            </a:r>
            <a:r>
              <a:rPr dirty="0" sz="2650" spc="-10" b="1">
                <a:solidFill>
                  <a:srgbClr val="990011"/>
                </a:solidFill>
                <a:latin typeface="Cambria"/>
                <a:cs typeface="Cambria"/>
              </a:rPr>
              <a:t>Demands</a:t>
            </a:r>
            <a:endParaRPr sz="2650">
              <a:latin typeface="Cambria"/>
              <a:cs typeface="Cambria"/>
            </a:endParaRPr>
          </a:p>
          <a:p>
            <a:pPr algn="ctr" marL="12065" marR="5080">
              <a:lnSpc>
                <a:spcPct val="112799"/>
              </a:lnSpc>
              <a:spcBef>
                <a:spcPts val="345"/>
              </a:spcBef>
            </a:pPr>
            <a:r>
              <a:rPr dirty="0" sz="2050">
                <a:solidFill>
                  <a:srgbClr val="6A6A6A"/>
                </a:solidFill>
                <a:latin typeface="Calibri"/>
                <a:cs typeface="Calibri"/>
              </a:rPr>
              <a:t>Employers</a:t>
            </a:r>
            <a:r>
              <a:rPr dirty="0" sz="2050" spc="-6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050">
                <a:solidFill>
                  <a:srgbClr val="6A6A6A"/>
                </a:solidFill>
                <a:latin typeface="Calibri"/>
                <a:cs typeface="Calibri"/>
              </a:rPr>
              <a:t>increasingly</a:t>
            </a:r>
            <a:r>
              <a:rPr dirty="0" sz="2050" spc="-6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050" spc="-10">
                <a:solidFill>
                  <a:srgbClr val="6A6A6A"/>
                </a:solidFill>
                <a:latin typeface="Calibri"/>
                <a:cs typeface="Calibri"/>
              </a:rPr>
              <a:t>require </a:t>
            </a:r>
            <a:r>
              <a:rPr dirty="0" sz="2050">
                <a:solidFill>
                  <a:srgbClr val="6A6A6A"/>
                </a:solidFill>
                <a:latin typeface="Calibri"/>
                <a:cs typeface="Calibri"/>
              </a:rPr>
              <a:t>competencies</a:t>
            </a:r>
            <a:r>
              <a:rPr dirty="0" sz="2050" spc="-5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050">
                <a:solidFill>
                  <a:srgbClr val="6A6A6A"/>
                </a:solidFill>
                <a:latin typeface="Calibri"/>
                <a:cs typeface="Calibri"/>
              </a:rPr>
              <a:t>training</a:t>
            </a:r>
            <a:r>
              <a:rPr dirty="0" sz="2050" spc="-5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050">
                <a:solidFill>
                  <a:srgbClr val="6A6A6A"/>
                </a:solidFill>
                <a:latin typeface="Calibri"/>
                <a:cs typeface="Calibri"/>
              </a:rPr>
              <a:t>systems</a:t>
            </a:r>
            <a:r>
              <a:rPr dirty="0" sz="2050" spc="-50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050">
                <a:solidFill>
                  <a:srgbClr val="6A6A6A"/>
                </a:solidFill>
                <a:latin typeface="Calibri"/>
                <a:cs typeface="Calibri"/>
              </a:rPr>
              <a:t>must</a:t>
            </a:r>
            <a:r>
              <a:rPr dirty="0" sz="2050" spc="-5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050" spc="-20">
                <a:solidFill>
                  <a:srgbClr val="6A6A6A"/>
                </a:solidFill>
                <a:latin typeface="Calibri"/>
                <a:cs typeface="Calibri"/>
              </a:rPr>
              <a:t>keep </a:t>
            </a:r>
            <a:r>
              <a:rPr dirty="0" sz="2050">
                <a:solidFill>
                  <a:srgbClr val="6A6A6A"/>
                </a:solidFill>
                <a:latin typeface="Calibri"/>
                <a:cs typeface="Calibri"/>
              </a:rPr>
              <a:t>pace</a:t>
            </a:r>
            <a:r>
              <a:rPr dirty="0" sz="2050" spc="-45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050" spc="-20">
                <a:solidFill>
                  <a:srgbClr val="6A6A6A"/>
                </a:solidFill>
                <a:latin typeface="Calibri"/>
                <a:cs typeface="Calibri"/>
              </a:rPr>
              <a:t>with.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960119" y="6515100"/>
            <a:ext cx="16322040" cy="2400300"/>
          </a:xfrm>
          <a:custGeom>
            <a:avLst/>
            <a:gdLst/>
            <a:ahLst/>
            <a:cxnLst/>
            <a:rect l="l" t="t" r="r" b="b"/>
            <a:pathLst>
              <a:path w="16322040" h="2400300">
                <a:moveTo>
                  <a:pt x="16157447" y="2400299"/>
                </a:moveTo>
                <a:lnTo>
                  <a:pt x="164591" y="2400299"/>
                </a:lnTo>
                <a:lnTo>
                  <a:pt x="120848" y="2394418"/>
                </a:lnTo>
                <a:lnTo>
                  <a:pt x="81533" y="2377820"/>
                </a:lnTo>
                <a:lnTo>
                  <a:pt x="48220" y="2352079"/>
                </a:lnTo>
                <a:lnTo>
                  <a:pt x="22478" y="2318765"/>
                </a:lnTo>
                <a:lnTo>
                  <a:pt x="5881" y="2279451"/>
                </a:lnTo>
                <a:lnTo>
                  <a:pt x="0" y="2235707"/>
                </a:lnTo>
                <a:lnTo>
                  <a:pt x="0" y="164591"/>
                </a:lnTo>
                <a:lnTo>
                  <a:pt x="5881" y="120848"/>
                </a:lnTo>
                <a:lnTo>
                  <a:pt x="22478" y="81533"/>
                </a:lnTo>
                <a:lnTo>
                  <a:pt x="48220" y="48220"/>
                </a:lnTo>
                <a:lnTo>
                  <a:pt x="81533" y="22478"/>
                </a:lnTo>
                <a:lnTo>
                  <a:pt x="120848" y="5881"/>
                </a:lnTo>
                <a:lnTo>
                  <a:pt x="164591" y="0"/>
                </a:lnTo>
                <a:lnTo>
                  <a:pt x="16157447" y="0"/>
                </a:lnTo>
                <a:lnTo>
                  <a:pt x="16201190" y="5881"/>
                </a:lnTo>
                <a:lnTo>
                  <a:pt x="16240505" y="22478"/>
                </a:lnTo>
                <a:lnTo>
                  <a:pt x="16273818" y="48220"/>
                </a:lnTo>
                <a:lnTo>
                  <a:pt x="16299560" y="81533"/>
                </a:lnTo>
                <a:lnTo>
                  <a:pt x="16316157" y="120848"/>
                </a:lnTo>
                <a:lnTo>
                  <a:pt x="16322039" y="164591"/>
                </a:lnTo>
                <a:lnTo>
                  <a:pt x="16322039" y="2235707"/>
                </a:lnTo>
                <a:lnTo>
                  <a:pt x="16316157" y="2279451"/>
                </a:lnTo>
                <a:lnTo>
                  <a:pt x="16299560" y="2318765"/>
                </a:lnTo>
                <a:lnTo>
                  <a:pt x="16273818" y="2352079"/>
                </a:lnTo>
                <a:lnTo>
                  <a:pt x="16240505" y="2377820"/>
                </a:lnTo>
                <a:lnTo>
                  <a:pt x="16201190" y="2394418"/>
                </a:lnTo>
                <a:lnTo>
                  <a:pt x="16157447" y="2400299"/>
                </a:lnTo>
                <a:close/>
              </a:path>
            </a:pathLst>
          </a:custGeom>
          <a:solidFill>
            <a:srgbClr val="9900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496059" y="6963390"/>
            <a:ext cx="14050644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5000"/>
              </a:lnSpc>
              <a:spcBef>
                <a:spcPts val="95"/>
              </a:spcBef>
            </a:pPr>
            <a:r>
              <a:rPr dirty="0" sz="3200" b="1">
                <a:solidFill>
                  <a:srgbClr val="FBF5F5"/>
                </a:solidFill>
                <a:latin typeface="Calibri"/>
                <a:cs typeface="Calibri"/>
              </a:rPr>
              <a:t>“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Indonesia has adopted a comprehensive and 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forward-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looking approach, 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integrating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employment,</a:t>
            </a:r>
            <a:r>
              <a:rPr dirty="0" sz="3200" spc="-15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education,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social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protection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policies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address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200" i="1">
                <a:solidFill>
                  <a:srgbClr val="FFFFFF"/>
                </a:solidFill>
                <a:latin typeface="Calibri"/>
                <a:cs typeface="Calibri"/>
              </a:rPr>
              <a:t>skill</a:t>
            </a:r>
            <a:r>
              <a:rPr dirty="0" sz="3200" spc="-10" i="1">
                <a:solidFill>
                  <a:srgbClr val="FFFFFF"/>
                </a:solidFill>
                <a:latin typeface="Calibri"/>
                <a:cs typeface="Calibri"/>
              </a:rPr>
              <a:t> mismatch.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24" name="object 2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64"/>
              </a:lnSpc>
            </a:pPr>
            <a:r>
              <a:rPr dirty="0" sz="1650"/>
              <a:t>27th</a:t>
            </a:r>
            <a:r>
              <a:rPr dirty="0" sz="1650" spc="-40"/>
              <a:t> </a:t>
            </a:r>
            <a:r>
              <a:rPr dirty="0" sz="1650"/>
              <a:t>COMCEC</a:t>
            </a:r>
            <a:r>
              <a:rPr dirty="0" sz="1650" spc="-35"/>
              <a:t> </a:t>
            </a:r>
            <a:r>
              <a:rPr dirty="0" sz="1650"/>
              <a:t>Poverty</a:t>
            </a:r>
            <a:r>
              <a:rPr dirty="0" sz="1650" spc="-40"/>
              <a:t> </a:t>
            </a:r>
            <a:r>
              <a:rPr dirty="0" sz="1650"/>
              <a:t>Alleviation</a:t>
            </a:r>
            <a:r>
              <a:rPr dirty="0" sz="1650" spc="-35"/>
              <a:t> </a:t>
            </a:r>
            <a:r>
              <a:rPr dirty="0" sz="1650"/>
              <a:t>Working</a:t>
            </a:r>
            <a:r>
              <a:rPr dirty="0" sz="1650" spc="-40"/>
              <a:t> </a:t>
            </a:r>
            <a:r>
              <a:rPr dirty="0" sz="1650"/>
              <a:t>Group</a:t>
            </a:r>
            <a:r>
              <a:rPr dirty="0" sz="1650" spc="310"/>
              <a:t> </a:t>
            </a:r>
            <a:r>
              <a:rPr dirty="0" sz="1650"/>
              <a:t>|</a:t>
            </a:r>
            <a:r>
              <a:rPr dirty="0" sz="1650" spc="310"/>
              <a:t> </a:t>
            </a:r>
            <a:r>
              <a:rPr dirty="0" sz="1650"/>
              <a:t>Ankara,</a:t>
            </a:r>
            <a:r>
              <a:rPr dirty="0" sz="1650" spc="-40"/>
              <a:t> </a:t>
            </a:r>
            <a:r>
              <a:rPr dirty="0" sz="1650" spc="-20"/>
              <a:t>16–</a:t>
            </a:r>
            <a:r>
              <a:rPr dirty="0" sz="1650"/>
              <a:t>17</a:t>
            </a:r>
            <a:r>
              <a:rPr dirty="0" sz="1650" spc="-35"/>
              <a:t> </a:t>
            </a:r>
            <a:r>
              <a:rPr dirty="0" sz="1650"/>
              <a:t>September</a:t>
            </a:r>
            <a:r>
              <a:rPr dirty="0" sz="1650" spc="-40"/>
              <a:t> </a:t>
            </a:r>
            <a:r>
              <a:rPr dirty="0" sz="1650" spc="-20"/>
              <a:t>2026</a:t>
            </a:r>
            <a:endParaRPr sz="1650"/>
          </a:p>
        </p:txBody>
      </p:sp>
      <p:sp>
        <p:nvSpPr>
          <p:cNvPr id="25" name="object 2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0119" y="685799"/>
            <a:ext cx="1097280" cy="1097280"/>
          </a:xfrm>
          <a:custGeom>
            <a:avLst/>
            <a:gdLst/>
            <a:ahLst/>
            <a:cxnLst/>
            <a:rect l="l" t="t" r="r" b="b"/>
            <a:pathLst>
              <a:path w="1097280" h="1097280">
                <a:moveTo>
                  <a:pt x="548639" y="1097279"/>
                </a:moveTo>
                <a:lnTo>
                  <a:pt x="501303" y="1095265"/>
                </a:lnTo>
                <a:lnTo>
                  <a:pt x="455084" y="1089333"/>
                </a:lnTo>
                <a:lnTo>
                  <a:pt x="410148" y="1079648"/>
                </a:lnTo>
                <a:lnTo>
                  <a:pt x="366659" y="1066374"/>
                </a:lnTo>
                <a:lnTo>
                  <a:pt x="324781" y="1049676"/>
                </a:lnTo>
                <a:lnTo>
                  <a:pt x="284681" y="1029719"/>
                </a:lnTo>
                <a:lnTo>
                  <a:pt x="246522" y="1006667"/>
                </a:lnTo>
                <a:lnTo>
                  <a:pt x="210468" y="980686"/>
                </a:lnTo>
                <a:lnTo>
                  <a:pt x="176686" y="951939"/>
                </a:lnTo>
                <a:lnTo>
                  <a:pt x="145340" y="920593"/>
                </a:lnTo>
                <a:lnTo>
                  <a:pt x="116593" y="886810"/>
                </a:lnTo>
                <a:lnTo>
                  <a:pt x="90612" y="850757"/>
                </a:lnTo>
                <a:lnTo>
                  <a:pt x="67560" y="812598"/>
                </a:lnTo>
                <a:lnTo>
                  <a:pt x="47603" y="772498"/>
                </a:lnTo>
                <a:lnTo>
                  <a:pt x="30905" y="730620"/>
                </a:lnTo>
                <a:lnTo>
                  <a:pt x="17631" y="687131"/>
                </a:lnTo>
                <a:lnTo>
                  <a:pt x="7946" y="642195"/>
                </a:lnTo>
                <a:lnTo>
                  <a:pt x="2013" y="595976"/>
                </a:lnTo>
                <a:lnTo>
                  <a:pt x="0" y="548639"/>
                </a:lnTo>
                <a:lnTo>
                  <a:pt x="2013" y="501303"/>
                </a:lnTo>
                <a:lnTo>
                  <a:pt x="7946" y="455084"/>
                </a:lnTo>
                <a:lnTo>
                  <a:pt x="17631" y="410148"/>
                </a:lnTo>
                <a:lnTo>
                  <a:pt x="30905" y="366659"/>
                </a:lnTo>
                <a:lnTo>
                  <a:pt x="47603" y="324781"/>
                </a:lnTo>
                <a:lnTo>
                  <a:pt x="67560" y="284681"/>
                </a:lnTo>
                <a:lnTo>
                  <a:pt x="90612" y="246522"/>
                </a:lnTo>
                <a:lnTo>
                  <a:pt x="116593" y="210468"/>
                </a:lnTo>
                <a:lnTo>
                  <a:pt x="145340" y="176686"/>
                </a:lnTo>
                <a:lnTo>
                  <a:pt x="176686" y="145340"/>
                </a:lnTo>
                <a:lnTo>
                  <a:pt x="210468" y="116593"/>
                </a:lnTo>
                <a:lnTo>
                  <a:pt x="246522" y="90612"/>
                </a:lnTo>
                <a:lnTo>
                  <a:pt x="284681" y="67560"/>
                </a:lnTo>
                <a:lnTo>
                  <a:pt x="324781" y="47603"/>
                </a:lnTo>
                <a:lnTo>
                  <a:pt x="366659" y="30905"/>
                </a:lnTo>
                <a:lnTo>
                  <a:pt x="410148" y="17631"/>
                </a:lnTo>
                <a:lnTo>
                  <a:pt x="455084" y="7946"/>
                </a:lnTo>
                <a:lnTo>
                  <a:pt x="501303" y="2013"/>
                </a:lnTo>
                <a:lnTo>
                  <a:pt x="548639" y="0"/>
                </a:lnTo>
                <a:lnTo>
                  <a:pt x="595976" y="2013"/>
                </a:lnTo>
                <a:lnTo>
                  <a:pt x="642195" y="7946"/>
                </a:lnTo>
                <a:lnTo>
                  <a:pt x="687131" y="17631"/>
                </a:lnTo>
                <a:lnTo>
                  <a:pt x="730620" y="30905"/>
                </a:lnTo>
                <a:lnTo>
                  <a:pt x="772498" y="47603"/>
                </a:lnTo>
                <a:lnTo>
                  <a:pt x="812598" y="67560"/>
                </a:lnTo>
                <a:lnTo>
                  <a:pt x="850757" y="90612"/>
                </a:lnTo>
                <a:lnTo>
                  <a:pt x="886810" y="116593"/>
                </a:lnTo>
                <a:lnTo>
                  <a:pt x="920593" y="145340"/>
                </a:lnTo>
                <a:lnTo>
                  <a:pt x="951939" y="176686"/>
                </a:lnTo>
                <a:lnTo>
                  <a:pt x="980686" y="210468"/>
                </a:lnTo>
                <a:lnTo>
                  <a:pt x="1006667" y="246522"/>
                </a:lnTo>
                <a:lnTo>
                  <a:pt x="1029719" y="284681"/>
                </a:lnTo>
                <a:lnTo>
                  <a:pt x="1049676" y="324781"/>
                </a:lnTo>
                <a:lnTo>
                  <a:pt x="1066374" y="366659"/>
                </a:lnTo>
                <a:lnTo>
                  <a:pt x="1079648" y="410148"/>
                </a:lnTo>
                <a:lnTo>
                  <a:pt x="1089333" y="455084"/>
                </a:lnTo>
                <a:lnTo>
                  <a:pt x="1095265" y="501303"/>
                </a:lnTo>
                <a:lnTo>
                  <a:pt x="1097279" y="548639"/>
                </a:lnTo>
                <a:lnTo>
                  <a:pt x="1095265" y="595976"/>
                </a:lnTo>
                <a:lnTo>
                  <a:pt x="1089333" y="642195"/>
                </a:lnTo>
                <a:lnTo>
                  <a:pt x="1079648" y="687131"/>
                </a:lnTo>
                <a:lnTo>
                  <a:pt x="1066374" y="730620"/>
                </a:lnTo>
                <a:lnTo>
                  <a:pt x="1049676" y="772498"/>
                </a:lnTo>
                <a:lnTo>
                  <a:pt x="1029719" y="812598"/>
                </a:lnTo>
                <a:lnTo>
                  <a:pt x="1006667" y="850757"/>
                </a:lnTo>
                <a:lnTo>
                  <a:pt x="980686" y="886810"/>
                </a:lnTo>
                <a:lnTo>
                  <a:pt x="951939" y="920593"/>
                </a:lnTo>
                <a:lnTo>
                  <a:pt x="920593" y="951939"/>
                </a:lnTo>
                <a:lnTo>
                  <a:pt x="886810" y="980686"/>
                </a:lnTo>
                <a:lnTo>
                  <a:pt x="850757" y="1006667"/>
                </a:lnTo>
                <a:lnTo>
                  <a:pt x="812598" y="1029719"/>
                </a:lnTo>
                <a:lnTo>
                  <a:pt x="772498" y="1049676"/>
                </a:lnTo>
                <a:lnTo>
                  <a:pt x="730620" y="1066374"/>
                </a:lnTo>
                <a:lnTo>
                  <a:pt x="687131" y="1079648"/>
                </a:lnTo>
                <a:lnTo>
                  <a:pt x="642195" y="1089333"/>
                </a:lnTo>
                <a:lnTo>
                  <a:pt x="595976" y="1095265"/>
                </a:lnTo>
                <a:lnTo>
                  <a:pt x="548639" y="1097279"/>
                </a:lnTo>
                <a:close/>
              </a:path>
            </a:pathLst>
          </a:custGeom>
          <a:solidFill>
            <a:srgbClr val="004AA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2250439" y="581421"/>
            <a:ext cx="7454900" cy="6731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250"/>
              <a:t>Indonesia's</a:t>
            </a:r>
            <a:r>
              <a:rPr dirty="0" sz="4250" spc="-120"/>
              <a:t> </a:t>
            </a:r>
            <a:r>
              <a:rPr dirty="0" sz="4250" spc="-25"/>
              <a:t>Six-</a:t>
            </a:r>
            <a:r>
              <a:rPr dirty="0" sz="4250"/>
              <a:t>Pillar</a:t>
            </a:r>
            <a:r>
              <a:rPr dirty="0" sz="4250" spc="-120"/>
              <a:t> </a:t>
            </a:r>
            <a:r>
              <a:rPr dirty="0" sz="4250" spc="-10"/>
              <a:t>Strategy</a:t>
            </a:r>
            <a:endParaRPr sz="4250"/>
          </a:p>
        </p:txBody>
      </p:sp>
      <p:sp>
        <p:nvSpPr>
          <p:cNvPr id="4" name="object 4"/>
          <p:cNvSpPr txBox="1"/>
          <p:nvPr/>
        </p:nvSpPr>
        <p:spPr>
          <a:xfrm>
            <a:off x="2044700" y="1372330"/>
            <a:ext cx="8159750" cy="40259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450" i="1">
                <a:solidFill>
                  <a:srgbClr val="F1CCD0"/>
                </a:solidFill>
                <a:latin typeface="Calibri"/>
                <a:cs typeface="Calibri"/>
              </a:rPr>
              <a:t>Integrating</a:t>
            </a:r>
            <a:r>
              <a:rPr dirty="0" sz="2450" spc="-25" i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450" i="1">
                <a:solidFill>
                  <a:srgbClr val="F1CCD0"/>
                </a:solidFill>
                <a:latin typeface="Calibri"/>
                <a:cs typeface="Calibri"/>
              </a:rPr>
              <a:t>employment,</a:t>
            </a:r>
            <a:r>
              <a:rPr dirty="0" sz="2450" spc="-20" i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450" i="1">
                <a:solidFill>
                  <a:srgbClr val="F1CCD0"/>
                </a:solidFill>
                <a:latin typeface="Calibri"/>
                <a:cs typeface="Calibri"/>
              </a:rPr>
              <a:t>education,</a:t>
            </a:r>
            <a:r>
              <a:rPr dirty="0" sz="2450" spc="-20" i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450" i="1">
                <a:solidFill>
                  <a:srgbClr val="F1CCD0"/>
                </a:solidFill>
                <a:latin typeface="Calibri"/>
                <a:cs typeface="Calibri"/>
              </a:rPr>
              <a:t>and</a:t>
            </a:r>
            <a:r>
              <a:rPr dirty="0" sz="2450" spc="-20" i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450" i="1">
                <a:solidFill>
                  <a:srgbClr val="F1CCD0"/>
                </a:solidFill>
                <a:latin typeface="Calibri"/>
                <a:cs typeface="Calibri"/>
              </a:rPr>
              <a:t>social</a:t>
            </a:r>
            <a:r>
              <a:rPr dirty="0" sz="2450" spc="-20" i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450" i="1">
                <a:solidFill>
                  <a:srgbClr val="F1CCD0"/>
                </a:solidFill>
                <a:latin typeface="Calibri"/>
                <a:cs typeface="Calibri"/>
              </a:rPr>
              <a:t>protection</a:t>
            </a:r>
            <a:r>
              <a:rPr dirty="0" sz="2450" spc="-20" i="1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450" spc="-10" i="1">
                <a:solidFill>
                  <a:srgbClr val="F1CCD0"/>
                </a:solidFill>
                <a:latin typeface="Calibri"/>
                <a:cs typeface="Calibri"/>
              </a:rPr>
              <a:t>policy</a:t>
            </a:r>
            <a:endParaRPr sz="245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60119" y="2400299"/>
            <a:ext cx="5143500" cy="3223260"/>
            <a:chOff x="960119" y="2400299"/>
            <a:chExt cx="5143500" cy="3223260"/>
          </a:xfrm>
        </p:grpSpPr>
        <p:sp>
          <p:nvSpPr>
            <p:cNvPr id="6" name="object 6"/>
            <p:cNvSpPr/>
            <p:nvPr/>
          </p:nvSpPr>
          <p:spPr>
            <a:xfrm>
              <a:off x="960119" y="2400299"/>
              <a:ext cx="5143500" cy="3223260"/>
            </a:xfrm>
            <a:custGeom>
              <a:avLst/>
              <a:gdLst/>
              <a:ahLst/>
              <a:cxnLst/>
              <a:rect l="l" t="t" r="r" b="b"/>
              <a:pathLst>
                <a:path w="5143500" h="3223260">
                  <a:moveTo>
                    <a:pt x="5006340" y="3223259"/>
                  </a:moveTo>
                  <a:lnTo>
                    <a:pt x="137159" y="3223259"/>
                  </a:lnTo>
                  <a:lnTo>
                    <a:pt x="93817" y="3216264"/>
                  </a:lnTo>
                  <a:lnTo>
                    <a:pt x="56167" y="3196788"/>
                  </a:lnTo>
                  <a:lnTo>
                    <a:pt x="26471" y="3167093"/>
                  </a:lnTo>
                  <a:lnTo>
                    <a:pt x="6995" y="3129442"/>
                  </a:lnTo>
                  <a:lnTo>
                    <a:pt x="0" y="3086099"/>
                  </a:lnTo>
                  <a:lnTo>
                    <a:pt x="0" y="137159"/>
                  </a:lnTo>
                  <a:lnTo>
                    <a:pt x="6995" y="93817"/>
                  </a:lnTo>
                  <a:lnTo>
                    <a:pt x="26471" y="56167"/>
                  </a:lnTo>
                  <a:lnTo>
                    <a:pt x="56167" y="26471"/>
                  </a:lnTo>
                  <a:lnTo>
                    <a:pt x="93817" y="6995"/>
                  </a:lnTo>
                  <a:lnTo>
                    <a:pt x="137159" y="0"/>
                  </a:lnTo>
                  <a:lnTo>
                    <a:pt x="5006340" y="0"/>
                  </a:lnTo>
                  <a:lnTo>
                    <a:pt x="5049682" y="6995"/>
                  </a:lnTo>
                  <a:lnTo>
                    <a:pt x="5087333" y="26471"/>
                  </a:lnTo>
                  <a:lnTo>
                    <a:pt x="5117028" y="56167"/>
                  </a:lnTo>
                  <a:lnTo>
                    <a:pt x="5136504" y="93817"/>
                  </a:lnTo>
                  <a:lnTo>
                    <a:pt x="5143500" y="137159"/>
                  </a:lnTo>
                  <a:lnTo>
                    <a:pt x="5143500" y="3086099"/>
                  </a:lnTo>
                  <a:lnTo>
                    <a:pt x="5136504" y="3129442"/>
                  </a:lnTo>
                  <a:lnTo>
                    <a:pt x="5117028" y="3167093"/>
                  </a:lnTo>
                  <a:lnTo>
                    <a:pt x="5087333" y="3196788"/>
                  </a:lnTo>
                  <a:lnTo>
                    <a:pt x="5049682" y="3216264"/>
                  </a:lnTo>
                  <a:lnTo>
                    <a:pt x="5006340" y="3223259"/>
                  </a:lnTo>
                  <a:close/>
                </a:path>
              </a:pathLst>
            </a:custGeom>
            <a:solidFill>
              <a:srgbClr val="5C0009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303019" y="2743199"/>
              <a:ext cx="988060" cy="988060"/>
            </a:xfrm>
            <a:custGeom>
              <a:avLst/>
              <a:gdLst/>
              <a:ahLst/>
              <a:cxnLst/>
              <a:rect l="l" t="t" r="r" b="b"/>
              <a:pathLst>
                <a:path w="988060" h="988060">
                  <a:moveTo>
                    <a:pt x="493775" y="987551"/>
                  </a:moveTo>
                  <a:lnTo>
                    <a:pt x="446222" y="985291"/>
                  </a:lnTo>
                  <a:lnTo>
                    <a:pt x="399948" y="978648"/>
                  </a:lnTo>
                  <a:lnTo>
                    <a:pt x="355159" y="967829"/>
                  </a:lnTo>
                  <a:lnTo>
                    <a:pt x="312063" y="953040"/>
                  </a:lnTo>
                  <a:lnTo>
                    <a:pt x="270866" y="934490"/>
                  </a:lnTo>
                  <a:lnTo>
                    <a:pt x="231776" y="912385"/>
                  </a:lnTo>
                  <a:lnTo>
                    <a:pt x="194999" y="886932"/>
                  </a:lnTo>
                  <a:lnTo>
                    <a:pt x="160743" y="858337"/>
                  </a:lnTo>
                  <a:lnTo>
                    <a:pt x="129214" y="826808"/>
                  </a:lnTo>
                  <a:lnTo>
                    <a:pt x="100619" y="792552"/>
                  </a:lnTo>
                  <a:lnTo>
                    <a:pt x="75166" y="755775"/>
                  </a:lnTo>
                  <a:lnTo>
                    <a:pt x="53061" y="716685"/>
                  </a:lnTo>
                  <a:lnTo>
                    <a:pt x="34511" y="675488"/>
                  </a:lnTo>
                  <a:lnTo>
                    <a:pt x="19722" y="632392"/>
                  </a:lnTo>
                  <a:lnTo>
                    <a:pt x="8903" y="587603"/>
                  </a:lnTo>
                  <a:lnTo>
                    <a:pt x="2260" y="541329"/>
                  </a:lnTo>
                  <a:lnTo>
                    <a:pt x="0" y="493775"/>
                  </a:lnTo>
                  <a:lnTo>
                    <a:pt x="2260" y="446222"/>
                  </a:lnTo>
                  <a:lnTo>
                    <a:pt x="8903" y="399948"/>
                  </a:lnTo>
                  <a:lnTo>
                    <a:pt x="19722" y="355159"/>
                  </a:lnTo>
                  <a:lnTo>
                    <a:pt x="34511" y="312063"/>
                  </a:lnTo>
                  <a:lnTo>
                    <a:pt x="53061" y="270866"/>
                  </a:lnTo>
                  <a:lnTo>
                    <a:pt x="75166" y="231776"/>
                  </a:lnTo>
                  <a:lnTo>
                    <a:pt x="100619" y="194999"/>
                  </a:lnTo>
                  <a:lnTo>
                    <a:pt x="129214" y="160743"/>
                  </a:lnTo>
                  <a:lnTo>
                    <a:pt x="160743" y="129214"/>
                  </a:lnTo>
                  <a:lnTo>
                    <a:pt x="194999" y="100619"/>
                  </a:lnTo>
                  <a:lnTo>
                    <a:pt x="231776" y="75166"/>
                  </a:lnTo>
                  <a:lnTo>
                    <a:pt x="270866" y="53061"/>
                  </a:lnTo>
                  <a:lnTo>
                    <a:pt x="312063" y="34511"/>
                  </a:lnTo>
                  <a:lnTo>
                    <a:pt x="355159" y="19722"/>
                  </a:lnTo>
                  <a:lnTo>
                    <a:pt x="399948" y="8903"/>
                  </a:lnTo>
                  <a:lnTo>
                    <a:pt x="446222" y="2260"/>
                  </a:lnTo>
                  <a:lnTo>
                    <a:pt x="493775" y="0"/>
                  </a:lnTo>
                  <a:lnTo>
                    <a:pt x="541329" y="2260"/>
                  </a:lnTo>
                  <a:lnTo>
                    <a:pt x="587603" y="8903"/>
                  </a:lnTo>
                  <a:lnTo>
                    <a:pt x="632392" y="19722"/>
                  </a:lnTo>
                  <a:lnTo>
                    <a:pt x="675488" y="34511"/>
                  </a:lnTo>
                  <a:lnTo>
                    <a:pt x="716685" y="53061"/>
                  </a:lnTo>
                  <a:lnTo>
                    <a:pt x="755775" y="75166"/>
                  </a:lnTo>
                  <a:lnTo>
                    <a:pt x="792552" y="100619"/>
                  </a:lnTo>
                  <a:lnTo>
                    <a:pt x="826808" y="129214"/>
                  </a:lnTo>
                  <a:lnTo>
                    <a:pt x="858337" y="160743"/>
                  </a:lnTo>
                  <a:lnTo>
                    <a:pt x="886932" y="194999"/>
                  </a:lnTo>
                  <a:lnTo>
                    <a:pt x="912385" y="231776"/>
                  </a:lnTo>
                  <a:lnTo>
                    <a:pt x="934490" y="270866"/>
                  </a:lnTo>
                  <a:lnTo>
                    <a:pt x="953040" y="312063"/>
                  </a:lnTo>
                  <a:lnTo>
                    <a:pt x="967829" y="355159"/>
                  </a:lnTo>
                  <a:lnTo>
                    <a:pt x="978648" y="399948"/>
                  </a:lnTo>
                  <a:lnTo>
                    <a:pt x="985291" y="446222"/>
                  </a:lnTo>
                  <a:lnTo>
                    <a:pt x="987551" y="493775"/>
                  </a:lnTo>
                  <a:lnTo>
                    <a:pt x="985291" y="541329"/>
                  </a:lnTo>
                  <a:lnTo>
                    <a:pt x="978648" y="587603"/>
                  </a:lnTo>
                  <a:lnTo>
                    <a:pt x="967829" y="632392"/>
                  </a:lnTo>
                  <a:lnTo>
                    <a:pt x="953040" y="675488"/>
                  </a:lnTo>
                  <a:lnTo>
                    <a:pt x="934490" y="716685"/>
                  </a:lnTo>
                  <a:lnTo>
                    <a:pt x="912385" y="755775"/>
                  </a:lnTo>
                  <a:lnTo>
                    <a:pt x="886932" y="792552"/>
                  </a:lnTo>
                  <a:lnTo>
                    <a:pt x="858337" y="826808"/>
                  </a:lnTo>
                  <a:lnTo>
                    <a:pt x="826808" y="858337"/>
                  </a:lnTo>
                  <a:lnTo>
                    <a:pt x="792552" y="886932"/>
                  </a:lnTo>
                  <a:lnTo>
                    <a:pt x="755775" y="912385"/>
                  </a:lnTo>
                  <a:lnTo>
                    <a:pt x="716685" y="934490"/>
                  </a:lnTo>
                  <a:lnTo>
                    <a:pt x="675488" y="953040"/>
                  </a:lnTo>
                  <a:lnTo>
                    <a:pt x="632392" y="967829"/>
                  </a:lnTo>
                  <a:lnTo>
                    <a:pt x="587603" y="978648"/>
                  </a:lnTo>
                  <a:lnTo>
                    <a:pt x="541329" y="985291"/>
                  </a:lnTo>
                  <a:lnTo>
                    <a:pt x="493775" y="987551"/>
                  </a:lnTo>
                  <a:close/>
                </a:path>
              </a:pathLst>
            </a:custGeom>
            <a:solidFill>
              <a:srgbClr val="2E3C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5118" y="2863962"/>
              <a:ext cx="703354" cy="70335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5526146" y="2804401"/>
            <a:ext cx="194945" cy="368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50" spc="-50" b="1">
                <a:solidFill>
                  <a:srgbClr val="F1CCD0"/>
                </a:solidFill>
                <a:latin typeface="Cambria"/>
                <a:cs typeface="Cambria"/>
              </a:rPr>
              <a:t>1</a:t>
            </a:r>
            <a:endParaRPr sz="225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45183" y="3891748"/>
            <a:ext cx="4107179" cy="1210945"/>
          </a:xfrm>
          <a:prstGeom prst="rect">
            <a:avLst/>
          </a:prstGeom>
        </p:spPr>
        <p:txBody>
          <a:bodyPr wrap="square" lIns="0" tIns="65405" rIns="0" bIns="0" rtlCol="0" vert="horz">
            <a:spAutoFit/>
          </a:bodyPr>
          <a:lstStyle/>
          <a:p>
            <a:pPr marL="99695">
              <a:lnSpc>
                <a:spcPct val="100000"/>
              </a:lnSpc>
              <a:spcBef>
                <a:spcPts val="515"/>
              </a:spcBef>
            </a:pPr>
            <a:r>
              <a:rPr dirty="0" sz="2700" b="1">
                <a:solidFill>
                  <a:srgbClr val="FFFFFF"/>
                </a:solidFill>
                <a:latin typeface="Cambria"/>
                <a:cs typeface="Cambria"/>
              </a:rPr>
              <a:t>TVET</a:t>
            </a:r>
            <a:r>
              <a:rPr dirty="0" sz="2700" spc="-10" b="1">
                <a:solidFill>
                  <a:srgbClr val="FFFFFF"/>
                </a:solidFill>
                <a:latin typeface="Cambria"/>
                <a:cs typeface="Cambria"/>
              </a:rPr>
              <a:t> Reform</a:t>
            </a:r>
            <a:endParaRPr sz="2700">
              <a:latin typeface="Cambria"/>
              <a:cs typeface="Cambria"/>
            </a:endParaRPr>
          </a:p>
          <a:p>
            <a:pPr marL="12700" marR="5080">
              <a:lnSpc>
                <a:spcPts val="2850"/>
              </a:lnSpc>
              <a:spcBef>
                <a:spcPts val="80"/>
              </a:spcBef>
            </a:pPr>
            <a:r>
              <a:rPr dirty="0" sz="2100">
                <a:solidFill>
                  <a:srgbClr val="F1CCD0"/>
                </a:solidFill>
                <a:latin typeface="Calibri"/>
                <a:cs typeface="Calibri"/>
              </a:rPr>
              <a:t>Mandated</a:t>
            </a:r>
            <a:r>
              <a:rPr dirty="0" sz="210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F1CCD0"/>
                </a:solidFill>
                <a:latin typeface="Calibri"/>
                <a:cs typeface="Calibri"/>
              </a:rPr>
              <a:t>by</a:t>
            </a:r>
            <a:r>
              <a:rPr dirty="0" sz="2100" spc="-3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F1CCD0"/>
                </a:solidFill>
                <a:latin typeface="Calibri"/>
                <a:cs typeface="Calibri"/>
              </a:rPr>
              <a:t>Presidential</a:t>
            </a:r>
            <a:r>
              <a:rPr dirty="0" sz="210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F1CCD0"/>
                </a:solidFill>
                <a:latin typeface="Calibri"/>
                <a:cs typeface="Calibri"/>
              </a:rPr>
              <a:t>Regulation; </a:t>
            </a:r>
            <a:r>
              <a:rPr dirty="0" sz="2100">
                <a:solidFill>
                  <a:srgbClr val="F1CCD0"/>
                </a:solidFill>
                <a:latin typeface="Calibri"/>
                <a:cs typeface="Calibri"/>
              </a:rPr>
              <a:t>access,</a:t>
            </a:r>
            <a:r>
              <a:rPr dirty="0" sz="2100" spc="-7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F1CCD0"/>
                </a:solidFill>
                <a:latin typeface="Calibri"/>
                <a:cs typeface="Calibri"/>
              </a:rPr>
              <a:t>quality,</a:t>
            </a:r>
            <a:r>
              <a:rPr dirty="0" sz="2100" spc="-6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F1CCD0"/>
                </a:solidFill>
                <a:latin typeface="Calibri"/>
                <a:cs typeface="Calibri"/>
              </a:rPr>
              <a:t>relevance.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487668" y="2400299"/>
            <a:ext cx="5143500" cy="3223260"/>
            <a:chOff x="6487668" y="2400299"/>
            <a:chExt cx="5143500" cy="3223260"/>
          </a:xfrm>
        </p:grpSpPr>
        <p:sp>
          <p:nvSpPr>
            <p:cNvPr id="12" name="object 12"/>
            <p:cNvSpPr/>
            <p:nvPr/>
          </p:nvSpPr>
          <p:spPr>
            <a:xfrm>
              <a:off x="6487668" y="2400299"/>
              <a:ext cx="5143500" cy="3223260"/>
            </a:xfrm>
            <a:custGeom>
              <a:avLst/>
              <a:gdLst/>
              <a:ahLst/>
              <a:cxnLst/>
              <a:rect l="l" t="t" r="r" b="b"/>
              <a:pathLst>
                <a:path w="5143500" h="3223260">
                  <a:moveTo>
                    <a:pt x="5006339" y="3223259"/>
                  </a:moveTo>
                  <a:lnTo>
                    <a:pt x="137159" y="3223259"/>
                  </a:lnTo>
                  <a:lnTo>
                    <a:pt x="93817" y="3216264"/>
                  </a:lnTo>
                  <a:lnTo>
                    <a:pt x="56167" y="3196788"/>
                  </a:lnTo>
                  <a:lnTo>
                    <a:pt x="26471" y="3167093"/>
                  </a:lnTo>
                  <a:lnTo>
                    <a:pt x="6995" y="3129442"/>
                  </a:lnTo>
                  <a:lnTo>
                    <a:pt x="0" y="3086099"/>
                  </a:lnTo>
                  <a:lnTo>
                    <a:pt x="0" y="137159"/>
                  </a:lnTo>
                  <a:lnTo>
                    <a:pt x="6995" y="93817"/>
                  </a:lnTo>
                  <a:lnTo>
                    <a:pt x="26471" y="56167"/>
                  </a:lnTo>
                  <a:lnTo>
                    <a:pt x="56167" y="26471"/>
                  </a:lnTo>
                  <a:lnTo>
                    <a:pt x="93817" y="6995"/>
                  </a:lnTo>
                  <a:lnTo>
                    <a:pt x="137159" y="0"/>
                  </a:lnTo>
                  <a:lnTo>
                    <a:pt x="5006339" y="0"/>
                  </a:lnTo>
                  <a:lnTo>
                    <a:pt x="5049682" y="6995"/>
                  </a:lnTo>
                  <a:lnTo>
                    <a:pt x="5087332" y="26471"/>
                  </a:lnTo>
                  <a:lnTo>
                    <a:pt x="5117027" y="56167"/>
                  </a:lnTo>
                  <a:lnTo>
                    <a:pt x="5136504" y="93817"/>
                  </a:lnTo>
                  <a:lnTo>
                    <a:pt x="5143499" y="137159"/>
                  </a:lnTo>
                  <a:lnTo>
                    <a:pt x="5143499" y="3086099"/>
                  </a:lnTo>
                  <a:lnTo>
                    <a:pt x="5136504" y="3129442"/>
                  </a:lnTo>
                  <a:lnTo>
                    <a:pt x="5117027" y="3167093"/>
                  </a:lnTo>
                  <a:lnTo>
                    <a:pt x="5087332" y="3196788"/>
                  </a:lnTo>
                  <a:lnTo>
                    <a:pt x="5049682" y="3216264"/>
                  </a:lnTo>
                  <a:lnTo>
                    <a:pt x="5006339" y="3223259"/>
                  </a:lnTo>
                  <a:close/>
                </a:path>
              </a:pathLst>
            </a:custGeom>
            <a:solidFill>
              <a:srgbClr val="5C0009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830567" y="2743199"/>
              <a:ext cx="988060" cy="988060"/>
            </a:xfrm>
            <a:custGeom>
              <a:avLst/>
              <a:gdLst/>
              <a:ahLst/>
              <a:cxnLst/>
              <a:rect l="l" t="t" r="r" b="b"/>
              <a:pathLst>
                <a:path w="988059" h="988060">
                  <a:moveTo>
                    <a:pt x="493775" y="987551"/>
                  </a:moveTo>
                  <a:lnTo>
                    <a:pt x="446222" y="985291"/>
                  </a:lnTo>
                  <a:lnTo>
                    <a:pt x="399948" y="978648"/>
                  </a:lnTo>
                  <a:lnTo>
                    <a:pt x="355159" y="967829"/>
                  </a:lnTo>
                  <a:lnTo>
                    <a:pt x="312063" y="953040"/>
                  </a:lnTo>
                  <a:lnTo>
                    <a:pt x="270866" y="934490"/>
                  </a:lnTo>
                  <a:lnTo>
                    <a:pt x="231776" y="912385"/>
                  </a:lnTo>
                  <a:lnTo>
                    <a:pt x="194999" y="886932"/>
                  </a:lnTo>
                  <a:lnTo>
                    <a:pt x="160743" y="858337"/>
                  </a:lnTo>
                  <a:lnTo>
                    <a:pt x="129214" y="826808"/>
                  </a:lnTo>
                  <a:lnTo>
                    <a:pt x="100619" y="792552"/>
                  </a:lnTo>
                  <a:lnTo>
                    <a:pt x="75166" y="755775"/>
                  </a:lnTo>
                  <a:lnTo>
                    <a:pt x="53061" y="716685"/>
                  </a:lnTo>
                  <a:lnTo>
                    <a:pt x="34511" y="675488"/>
                  </a:lnTo>
                  <a:lnTo>
                    <a:pt x="19722" y="632392"/>
                  </a:lnTo>
                  <a:lnTo>
                    <a:pt x="8903" y="587603"/>
                  </a:lnTo>
                  <a:lnTo>
                    <a:pt x="2260" y="541329"/>
                  </a:lnTo>
                  <a:lnTo>
                    <a:pt x="0" y="493775"/>
                  </a:lnTo>
                  <a:lnTo>
                    <a:pt x="2260" y="446222"/>
                  </a:lnTo>
                  <a:lnTo>
                    <a:pt x="8903" y="399948"/>
                  </a:lnTo>
                  <a:lnTo>
                    <a:pt x="19722" y="355159"/>
                  </a:lnTo>
                  <a:lnTo>
                    <a:pt x="34511" y="312063"/>
                  </a:lnTo>
                  <a:lnTo>
                    <a:pt x="53061" y="270866"/>
                  </a:lnTo>
                  <a:lnTo>
                    <a:pt x="75166" y="231776"/>
                  </a:lnTo>
                  <a:lnTo>
                    <a:pt x="100619" y="194999"/>
                  </a:lnTo>
                  <a:lnTo>
                    <a:pt x="129214" y="160743"/>
                  </a:lnTo>
                  <a:lnTo>
                    <a:pt x="160743" y="129214"/>
                  </a:lnTo>
                  <a:lnTo>
                    <a:pt x="194999" y="100619"/>
                  </a:lnTo>
                  <a:lnTo>
                    <a:pt x="231776" y="75166"/>
                  </a:lnTo>
                  <a:lnTo>
                    <a:pt x="270866" y="53061"/>
                  </a:lnTo>
                  <a:lnTo>
                    <a:pt x="312063" y="34511"/>
                  </a:lnTo>
                  <a:lnTo>
                    <a:pt x="355159" y="19722"/>
                  </a:lnTo>
                  <a:lnTo>
                    <a:pt x="399948" y="8903"/>
                  </a:lnTo>
                  <a:lnTo>
                    <a:pt x="446222" y="2260"/>
                  </a:lnTo>
                  <a:lnTo>
                    <a:pt x="493775" y="0"/>
                  </a:lnTo>
                  <a:lnTo>
                    <a:pt x="541329" y="2260"/>
                  </a:lnTo>
                  <a:lnTo>
                    <a:pt x="587603" y="8903"/>
                  </a:lnTo>
                  <a:lnTo>
                    <a:pt x="632392" y="19722"/>
                  </a:lnTo>
                  <a:lnTo>
                    <a:pt x="675488" y="34511"/>
                  </a:lnTo>
                  <a:lnTo>
                    <a:pt x="716685" y="53061"/>
                  </a:lnTo>
                  <a:lnTo>
                    <a:pt x="755775" y="75166"/>
                  </a:lnTo>
                  <a:lnTo>
                    <a:pt x="792552" y="100619"/>
                  </a:lnTo>
                  <a:lnTo>
                    <a:pt x="826808" y="129214"/>
                  </a:lnTo>
                  <a:lnTo>
                    <a:pt x="858337" y="160743"/>
                  </a:lnTo>
                  <a:lnTo>
                    <a:pt x="886932" y="194999"/>
                  </a:lnTo>
                  <a:lnTo>
                    <a:pt x="912385" y="231776"/>
                  </a:lnTo>
                  <a:lnTo>
                    <a:pt x="934490" y="270866"/>
                  </a:lnTo>
                  <a:lnTo>
                    <a:pt x="953040" y="312063"/>
                  </a:lnTo>
                  <a:lnTo>
                    <a:pt x="967829" y="355159"/>
                  </a:lnTo>
                  <a:lnTo>
                    <a:pt x="978648" y="399948"/>
                  </a:lnTo>
                  <a:lnTo>
                    <a:pt x="985291" y="446222"/>
                  </a:lnTo>
                  <a:lnTo>
                    <a:pt x="987551" y="493775"/>
                  </a:lnTo>
                  <a:lnTo>
                    <a:pt x="985291" y="541329"/>
                  </a:lnTo>
                  <a:lnTo>
                    <a:pt x="978648" y="587603"/>
                  </a:lnTo>
                  <a:lnTo>
                    <a:pt x="967829" y="632392"/>
                  </a:lnTo>
                  <a:lnTo>
                    <a:pt x="953040" y="675488"/>
                  </a:lnTo>
                  <a:lnTo>
                    <a:pt x="934490" y="716685"/>
                  </a:lnTo>
                  <a:lnTo>
                    <a:pt x="912385" y="755775"/>
                  </a:lnTo>
                  <a:lnTo>
                    <a:pt x="886932" y="792552"/>
                  </a:lnTo>
                  <a:lnTo>
                    <a:pt x="858337" y="826808"/>
                  </a:lnTo>
                  <a:lnTo>
                    <a:pt x="826808" y="858337"/>
                  </a:lnTo>
                  <a:lnTo>
                    <a:pt x="792552" y="886932"/>
                  </a:lnTo>
                  <a:lnTo>
                    <a:pt x="755775" y="912385"/>
                  </a:lnTo>
                  <a:lnTo>
                    <a:pt x="716685" y="934490"/>
                  </a:lnTo>
                  <a:lnTo>
                    <a:pt x="675488" y="953040"/>
                  </a:lnTo>
                  <a:lnTo>
                    <a:pt x="632392" y="967829"/>
                  </a:lnTo>
                  <a:lnTo>
                    <a:pt x="587603" y="978648"/>
                  </a:lnTo>
                  <a:lnTo>
                    <a:pt x="541329" y="985291"/>
                  </a:lnTo>
                  <a:lnTo>
                    <a:pt x="493775" y="987551"/>
                  </a:lnTo>
                  <a:close/>
                </a:path>
              </a:pathLst>
            </a:custGeom>
            <a:solidFill>
              <a:srgbClr val="2E3C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980864" y="2880359"/>
              <a:ext cx="686956" cy="68695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1057415" y="2803293"/>
            <a:ext cx="187325" cy="353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50" spc="-50" b="1">
                <a:solidFill>
                  <a:srgbClr val="F1CCD0"/>
                </a:solidFill>
                <a:latin typeface="Cambria"/>
                <a:cs typeface="Cambria"/>
              </a:rPr>
              <a:t>2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817867" y="3578531"/>
            <a:ext cx="4292600" cy="1503045"/>
          </a:xfrm>
          <a:prstGeom prst="rect">
            <a:avLst/>
          </a:prstGeom>
        </p:spPr>
        <p:txBody>
          <a:bodyPr wrap="square" lIns="0" tIns="254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005"/>
              </a:spcBef>
            </a:pPr>
            <a:r>
              <a:rPr dirty="0" sz="2700" b="1">
                <a:solidFill>
                  <a:srgbClr val="FFFFFF"/>
                </a:solidFill>
                <a:latin typeface="Cambria"/>
                <a:cs typeface="Cambria"/>
              </a:rPr>
              <a:t>Reskilling</a:t>
            </a:r>
            <a:r>
              <a:rPr dirty="0" sz="2700" spc="1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700" b="1">
                <a:solidFill>
                  <a:srgbClr val="FFFFFF"/>
                </a:solidFill>
                <a:latin typeface="Cambria"/>
                <a:cs typeface="Cambria"/>
              </a:rPr>
              <a:t>&amp;</a:t>
            </a:r>
            <a:r>
              <a:rPr dirty="0" sz="2700" spc="1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700" spc="-10" b="1">
                <a:solidFill>
                  <a:srgbClr val="FFFFFF"/>
                </a:solidFill>
                <a:latin typeface="Cambria"/>
                <a:cs typeface="Cambria"/>
              </a:rPr>
              <a:t>Upskilling</a:t>
            </a:r>
            <a:endParaRPr sz="2700">
              <a:latin typeface="Cambria"/>
              <a:cs typeface="Cambria"/>
            </a:endParaRPr>
          </a:p>
          <a:p>
            <a:pPr marL="12700" marR="5080">
              <a:lnSpc>
                <a:spcPct val="112500"/>
              </a:lnSpc>
              <a:spcBef>
                <a:spcPts val="1085"/>
              </a:spcBef>
            </a:pP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1.1M</a:t>
            </a:r>
            <a:r>
              <a:rPr dirty="0" sz="2000" spc="-4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1CCD0"/>
                </a:solidFill>
                <a:latin typeface="Calibri"/>
                <a:cs typeface="Calibri"/>
              </a:rPr>
              <a:t>participants/yr,</a:t>
            </a:r>
            <a:r>
              <a:rPr dirty="0" sz="200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76%</a:t>
            </a:r>
            <a:r>
              <a:rPr dirty="0" sz="200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absorbed,</a:t>
            </a:r>
            <a:r>
              <a:rPr dirty="0" sz="200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F1CCD0"/>
                </a:solidFill>
                <a:latin typeface="Calibri"/>
                <a:cs typeface="Calibri"/>
              </a:rPr>
              <a:t>≥2%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for</a:t>
            </a:r>
            <a:r>
              <a:rPr dirty="0" sz="2000" spc="-4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persons</a:t>
            </a:r>
            <a:r>
              <a:rPr dirty="0" sz="2000" spc="-4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with</a:t>
            </a:r>
            <a:r>
              <a:rPr dirty="0" sz="2000" spc="-4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1CCD0"/>
                </a:solidFill>
                <a:latin typeface="Calibri"/>
                <a:cs typeface="Calibri"/>
              </a:rPr>
              <a:t>disabilities.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2015215" y="2400299"/>
            <a:ext cx="5143500" cy="3223260"/>
            <a:chOff x="12015215" y="2400299"/>
            <a:chExt cx="5143500" cy="3223260"/>
          </a:xfrm>
        </p:grpSpPr>
        <p:sp>
          <p:nvSpPr>
            <p:cNvPr id="18" name="object 18"/>
            <p:cNvSpPr/>
            <p:nvPr/>
          </p:nvSpPr>
          <p:spPr>
            <a:xfrm>
              <a:off x="12015215" y="2400299"/>
              <a:ext cx="5143500" cy="3223260"/>
            </a:xfrm>
            <a:custGeom>
              <a:avLst/>
              <a:gdLst/>
              <a:ahLst/>
              <a:cxnLst/>
              <a:rect l="l" t="t" r="r" b="b"/>
              <a:pathLst>
                <a:path w="5143500" h="3223260">
                  <a:moveTo>
                    <a:pt x="5006340" y="3223259"/>
                  </a:moveTo>
                  <a:lnTo>
                    <a:pt x="137159" y="3223259"/>
                  </a:lnTo>
                  <a:lnTo>
                    <a:pt x="93817" y="3216264"/>
                  </a:lnTo>
                  <a:lnTo>
                    <a:pt x="56166" y="3196788"/>
                  </a:lnTo>
                  <a:lnTo>
                    <a:pt x="26471" y="3167093"/>
                  </a:lnTo>
                  <a:lnTo>
                    <a:pt x="6995" y="3129442"/>
                  </a:lnTo>
                  <a:lnTo>
                    <a:pt x="0" y="3086099"/>
                  </a:lnTo>
                  <a:lnTo>
                    <a:pt x="0" y="137159"/>
                  </a:lnTo>
                  <a:lnTo>
                    <a:pt x="6995" y="93817"/>
                  </a:lnTo>
                  <a:lnTo>
                    <a:pt x="26471" y="56167"/>
                  </a:lnTo>
                  <a:lnTo>
                    <a:pt x="56166" y="26471"/>
                  </a:lnTo>
                  <a:lnTo>
                    <a:pt x="93817" y="6995"/>
                  </a:lnTo>
                  <a:lnTo>
                    <a:pt x="137159" y="0"/>
                  </a:lnTo>
                  <a:lnTo>
                    <a:pt x="5006340" y="0"/>
                  </a:lnTo>
                  <a:lnTo>
                    <a:pt x="5049682" y="6995"/>
                  </a:lnTo>
                  <a:lnTo>
                    <a:pt x="5087333" y="26471"/>
                  </a:lnTo>
                  <a:lnTo>
                    <a:pt x="5117028" y="56167"/>
                  </a:lnTo>
                  <a:lnTo>
                    <a:pt x="5136505" y="93817"/>
                  </a:lnTo>
                  <a:lnTo>
                    <a:pt x="5143500" y="137159"/>
                  </a:lnTo>
                  <a:lnTo>
                    <a:pt x="5143500" y="3086099"/>
                  </a:lnTo>
                  <a:lnTo>
                    <a:pt x="5136505" y="3129442"/>
                  </a:lnTo>
                  <a:lnTo>
                    <a:pt x="5117028" y="3167093"/>
                  </a:lnTo>
                  <a:lnTo>
                    <a:pt x="5087333" y="3196788"/>
                  </a:lnTo>
                  <a:lnTo>
                    <a:pt x="5049682" y="3216264"/>
                  </a:lnTo>
                  <a:lnTo>
                    <a:pt x="5006340" y="3223259"/>
                  </a:lnTo>
                  <a:close/>
                </a:path>
              </a:pathLst>
            </a:custGeom>
            <a:solidFill>
              <a:srgbClr val="5C0009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2358114" y="2743199"/>
              <a:ext cx="988060" cy="988060"/>
            </a:xfrm>
            <a:custGeom>
              <a:avLst/>
              <a:gdLst/>
              <a:ahLst/>
              <a:cxnLst/>
              <a:rect l="l" t="t" r="r" b="b"/>
              <a:pathLst>
                <a:path w="988059" h="988060">
                  <a:moveTo>
                    <a:pt x="493776" y="987551"/>
                  </a:moveTo>
                  <a:lnTo>
                    <a:pt x="446223" y="985291"/>
                  </a:lnTo>
                  <a:lnTo>
                    <a:pt x="399948" y="978648"/>
                  </a:lnTo>
                  <a:lnTo>
                    <a:pt x="355159" y="967829"/>
                  </a:lnTo>
                  <a:lnTo>
                    <a:pt x="312063" y="953040"/>
                  </a:lnTo>
                  <a:lnTo>
                    <a:pt x="270867" y="934490"/>
                  </a:lnTo>
                  <a:lnTo>
                    <a:pt x="231776" y="912385"/>
                  </a:lnTo>
                  <a:lnTo>
                    <a:pt x="195000" y="886932"/>
                  </a:lnTo>
                  <a:lnTo>
                    <a:pt x="160743" y="858337"/>
                  </a:lnTo>
                  <a:lnTo>
                    <a:pt x="129214" y="826808"/>
                  </a:lnTo>
                  <a:lnTo>
                    <a:pt x="100620" y="792552"/>
                  </a:lnTo>
                  <a:lnTo>
                    <a:pt x="75166" y="755775"/>
                  </a:lnTo>
                  <a:lnTo>
                    <a:pt x="53061" y="716685"/>
                  </a:lnTo>
                  <a:lnTo>
                    <a:pt x="34511" y="675488"/>
                  </a:lnTo>
                  <a:lnTo>
                    <a:pt x="19722" y="632392"/>
                  </a:lnTo>
                  <a:lnTo>
                    <a:pt x="8903" y="587603"/>
                  </a:lnTo>
                  <a:lnTo>
                    <a:pt x="2260" y="541329"/>
                  </a:lnTo>
                  <a:lnTo>
                    <a:pt x="0" y="493775"/>
                  </a:lnTo>
                  <a:lnTo>
                    <a:pt x="2260" y="446222"/>
                  </a:lnTo>
                  <a:lnTo>
                    <a:pt x="8903" y="399948"/>
                  </a:lnTo>
                  <a:lnTo>
                    <a:pt x="19722" y="355159"/>
                  </a:lnTo>
                  <a:lnTo>
                    <a:pt x="34511" y="312063"/>
                  </a:lnTo>
                  <a:lnTo>
                    <a:pt x="53061" y="270866"/>
                  </a:lnTo>
                  <a:lnTo>
                    <a:pt x="75166" y="231776"/>
                  </a:lnTo>
                  <a:lnTo>
                    <a:pt x="100620" y="194999"/>
                  </a:lnTo>
                  <a:lnTo>
                    <a:pt x="129214" y="160743"/>
                  </a:lnTo>
                  <a:lnTo>
                    <a:pt x="160743" y="129214"/>
                  </a:lnTo>
                  <a:lnTo>
                    <a:pt x="195000" y="100619"/>
                  </a:lnTo>
                  <a:lnTo>
                    <a:pt x="231776" y="75166"/>
                  </a:lnTo>
                  <a:lnTo>
                    <a:pt x="270867" y="53061"/>
                  </a:lnTo>
                  <a:lnTo>
                    <a:pt x="312063" y="34511"/>
                  </a:lnTo>
                  <a:lnTo>
                    <a:pt x="355159" y="19722"/>
                  </a:lnTo>
                  <a:lnTo>
                    <a:pt x="399948" y="8903"/>
                  </a:lnTo>
                  <a:lnTo>
                    <a:pt x="446223" y="2260"/>
                  </a:lnTo>
                  <a:lnTo>
                    <a:pt x="493776" y="0"/>
                  </a:lnTo>
                  <a:lnTo>
                    <a:pt x="541329" y="2260"/>
                  </a:lnTo>
                  <a:lnTo>
                    <a:pt x="587604" y="8903"/>
                  </a:lnTo>
                  <a:lnTo>
                    <a:pt x="632393" y="19722"/>
                  </a:lnTo>
                  <a:lnTo>
                    <a:pt x="675489" y="34511"/>
                  </a:lnTo>
                  <a:lnTo>
                    <a:pt x="716686" y="53061"/>
                  </a:lnTo>
                  <a:lnTo>
                    <a:pt x="755776" y="75166"/>
                  </a:lnTo>
                  <a:lnTo>
                    <a:pt x="792552" y="100619"/>
                  </a:lnTo>
                  <a:lnTo>
                    <a:pt x="826809" y="129214"/>
                  </a:lnTo>
                  <a:lnTo>
                    <a:pt x="858338" y="160743"/>
                  </a:lnTo>
                  <a:lnTo>
                    <a:pt x="886932" y="194999"/>
                  </a:lnTo>
                  <a:lnTo>
                    <a:pt x="912386" y="231776"/>
                  </a:lnTo>
                  <a:lnTo>
                    <a:pt x="934491" y="270866"/>
                  </a:lnTo>
                  <a:lnTo>
                    <a:pt x="953041" y="312063"/>
                  </a:lnTo>
                  <a:lnTo>
                    <a:pt x="967829" y="355159"/>
                  </a:lnTo>
                  <a:lnTo>
                    <a:pt x="978648" y="399948"/>
                  </a:lnTo>
                  <a:lnTo>
                    <a:pt x="985292" y="446222"/>
                  </a:lnTo>
                  <a:lnTo>
                    <a:pt x="987552" y="493775"/>
                  </a:lnTo>
                  <a:lnTo>
                    <a:pt x="985292" y="541329"/>
                  </a:lnTo>
                  <a:lnTo>
                    <a:pt x="978648" y="587603"/>
                  </a:lnTo>
                  <a:lnTo>
                    <a:pt x="967829" y="632392"/>
                  </a:lnTo>
                  <a:lnTo>
                    <a:pt x="953041" y="675488"/>
                  </a:lnTo>
                  <a:lnTo>
                    <a:pt x="934491" y="716685"/>
                  </a:lnTo>
                  <a:lnTo>
                    <a:pt x="912386" y="755775"/>
                  </a:lnTo>
                  <a:lnTo>
                    <a:pt x="886932" y="792552"/>
                  </a:lnTo>
                  <a:lnTo>
                    <a:pt x="858338" y="826808"/>
                  </a:lnTo>
                  <a:lnTo>
                    <a:pt x="826809" y="858337"/>
                  </a:lnTo>
                  <a:lnTo>
                    <a:pt x="792552" y="886932"/>
                  </a:lnTo>
                  <a:lnTo>
                    <a:pt x="755776" y="912385"/>
                  </a:lnTo>
                  <a:lnTo>
                    <a:pt x="716686" y="934490"/>
                  </a:lnTo>
                  <a:lnTo>
                    <a:pt x="675489" y="953040"/>
                  </a:lnTo>
                  <a:lnTo>
                    <a:pt x="632393" y="967829"/>
                  </a:lnTo>
                  <a:lnTo>
                    <a:pt x="587604" y="978648"/>
                  </a:lnTo>
                  <a:lnTo>
                    <a:pt x="541329" y="985291"/>
                  </a:lnTo>
                  <a:lnTo>
                    <a:pt x="493776" y="987551"/>
                  </a:lnTo>
                  <a:close/>
                </a:path>
              </a:pathLst>
            </a:custGeom>
            <a:solidFill>
              <a:srgbClr val="2E3C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555078" y="2927025"/>
              <a:ext cx="593626" cy="593626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6584962" y="2683688"/>
            <a:ext cx="187325" cy="353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150" spc="-50" b="1">
                <a:solidFill>
                  <a:srgbClr val="F1CCD0"/>
                </a:solidFill>
                <a:latin typeface="Cambria"/>
                <a:cs typeface="Cambria"/>
              </a:rPr>
              <a:t>3</a:t>
            </a:r>
            <a:endParaRPr sz="215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304267" y="3545765"/>
            <a:ext cx="4341495" cy="1559560"/>
          </a:xfrm>
          <a:prstGeom prst="rect">
            <a:avLst/>
          </a:prstGeom>
        </p:spPr>
        <p:txBody>
          <a:bodyPr wrap="square" lIns="0" tIns="2279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95"/>
              </a:spcBef>
            </a:pPr>
            <a:r>
              <a:rPr dirty="0" sz="2900" b="1">
                <a:solidFill>
                  <a:srgbClr val="FFFFFF"/>
                </a:solidFill>
                <a:latin typeface="Cambria"/>
                <a:cs typeface="Cambria"/>
              </a:rPr>
              <a:t>Competency</a:t>
            </a:r>
            <a:r>
              <a:rPr dirty="0" sz="2900" spc="-5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900" spc="-10" b="1">
                <a:solidFill>
                  <a:srgbClr val="FFFFFF"/>
                </a:solidFill>
                <a:latin typeface="Cambria"/>
                <a:cs typeface="Cambria"/>
              </a:rPr>
              <a:t>Certification</a:t>
            </a:r>
            <a:endParaRPr sz="2900">
              <a:latin typeface="Cambria"/>
              <a:cs typeface="Cambria"/>
            </a:endParaRPr>
          </a:p>
          <a:p>
            <a:pPr marL="53340" marR="823594">
              <a:lnSpc>
                <a:spcPct val="113599"/>
              </a:lnSpc>
              <a:spcBef>
                <a:spcPts val="905"/>
              </a:spcBef>
            </a:pP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National</a:t>
            </a:r>
            <a:r>
              <a:rPr dirty="0" sz="2200" spc="-5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standards</a:t>
            </a:r>
            <a:r>
              <a:rPr dirty="0" sz="2200" spc="-5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to</a:t>
            </a:r>
            <a:r>
              <a:rPr dirty="0" sz="2200" spc="-5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1CCD0"/>
                </a:solidFill>
                <a:latin typeface="Calibri"/>
                <a:cs typeface="Calibri"/>
              </a:rPr>
              <a:t>improve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employability</a:t>
            </a:r>
            <a:r>
              <a:rPr dirty="0" sz="2200" spc="-8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across</a:t>
            </a:r>
            <a:r>
              <a:rPr dirty="0" sz="2200" spc="-8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1CCD0"/>
                </a:solidFill>
                <a:latin typeface="Calibri"/>
                <a:cs typeface="Calibri"/>
              </a:rPr>
              <a:t>sectors.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960119" y="6007607"/>
            <a:ext cx="5143500" cy="3223260"/>
            <a:chOff x="960119" y="6007607"/>
            <a:chExt cx="5143500" cy="3223260"/>
          </a:xfrm>
        </p:grpSpPr>
        <p:sp>
          <p:nvSpPr>
            <p:cNvPr id="24" name="object 24"/>
            <p:cNvSpPr/>
            <p:nvPr/>
          </p:nvSpPr>
          <p:spPr>
            <a:xfrm>
              <a:off x="960119" y="6007607"/>
              <a:ext cx="5143500" cy="3223260"/>
            </a:xfrm>
            <a:custGeom>
              <a:avLst/>
              <a:gdLst/>
              <a:ahLst/>
              <a:cxnLst/>
              <a:rect l="l" t="t" r="r" b="b"/>
              <a:pathLst>
                <a:path w="5143500" h="3223259">
                  <a:moveTo>
                    <a:pt x="5006340" y="3223260"/>
                  </a:moveTo>
                  <a:lnTo>
                    <a:pt x="137159" y="3223260"/>
                  </a:lnTo>
                  <a:lnTo>
                    <a:pt x="93817" y="3216264"/>
                  </a:lnTo>
                  <a:lnTo>
                    <a:pt x="56167" y="3196788"/>
                  </a:lnTo>
                  <a:lnTo>
                    <a:pt x="26471" y="3167093"/>
                  </a:lnTo>
                  <a:lnTo>
                    <a:pt x="6995" y="3129442"/>
                  </a:lnTo>
                  <a:lnTo>
                    <a:pt x="0" y="3086100"/>
                  </a:lnTo>
                  <a:lnTo>
                    <a:pt x="0" y="137159"/>
                  </a:lnTo>
                  <a:lnTo>
                    <a:pt x="6995" y="93817"/>
                  </a:lnTo>
                  <a:lnTo>
                    <a:pt x="26471" y="56166"/>
                  </a:lnTo>
                  <a:lnTo>
                    <a:pt x="56167" y="26471"/>
                  </a:lnTo>
                  <a:lnTo>
                    <a:pt x="93817" y="6995"/>
                  </a:lnTo>
                  <a:lnTo>
                    <a:pt x="137159" y="0"/>
                  </a:lnTo>
                  <a:lnTo>
                    <a:pt x="5006340" y="0"/>
                  </a:lnTo>
                  <a:lnTo>
                    <a:pt x="5049682" y="6995"/>
                  </a:lnTo>
                  <a:lnTo>
                    <a:pt x="5087333" y="26471"/>
                  </a:lnTo>
                  <a:lnTo>
                    <a:pt x="5117028" y="56166"/>
                  </a:lnTo>
                  <a:lnTo>
                    <a:pt x="5136504" y="93817"/>
                  </a:lnTo>
                  <a:lnTo>
                    <a:pt x="5143500" y="137159"/>
                  </a:lnTo>
                  <a:lnTo>
                    <a:pt x="5143500" y="3086100"/>
                  </a:lnTo>
                  <a:lnTo>
                    <a:pt x="5136504" y="3129442"/>
                  </a:lnTo>
                  <a:lnTo>
                    <a:pt x="5117028" y="3167093"/>
                  </a:lnTo>
                  <a:lnTo>
                    <a:pt x="5087333" y="3196788"/>
                  </a:lnTo>
                  <a:lnTo>
                    <a:pt x="5049682" y="3216264"/>
                  </a:lnTo>
                  <a:lnTo>
                    <a:pt x="5006340" y="3223260"/>
                  </a:lnTo>
                  <a:close/>
                </a:path>
              </a:pathLst>
            </a:custGeom>
            <a:solidFill>
              <a:srgbClr val="5C0009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303019" y="6350508"/>
              <a:ext cx="988060" cy="988060"/>
            </a:xfrm>
            <a:custGeom>
              <a:avLst/>
              <a:gdLst/>
              <a:ahLst/>
              <a:cxnLst/>
              <a:rect l="l" t="t" r="r" b="b"/>
              <a:pathLst>
                <a:path w="988060" h="988059">
                  <a:moveTo>
                    <a:pt x="493775" y="987551"/>
                  </a:moveTo>
                  <a:lnTo>
                    <a:pt x="446222" y="985291"/>
                  </a:lnTo>
                  <a:lnTo>
                    <a:pt x="399948" y="978648"/>
                  </a:lnTo>
                  <a:lnTo>
                    <a:pt x="355159" y="967829"/>
                  </a:lnTo>
                  <a:lnTo>
                    <a:pt x="312063" y="953040"/>
                  </a:lnTo>
                  <a:lnTo>
                    <a:pt x="270866" y="934490"/>
                  </a:lnTo>
                  <a:lnTo>
                    <a:pt x="231776" y="912385"/>
                  </a:lnTo>
                  <a:lnTo>
                    <a:pt x="194999" y="886932"/>
                  </a:lnTo>
                  <a:lnTo>
                    <a:pt x="160743" y="858337"/>
                  </a:lnTo>
                  <a:lnTo>
                    <a:pt x="129214" y="826808"/>
                  </a:lnTo>
                  <a:lnTo>
                    <a:pt x="100619" y="792552"/>
                  </a:lnTo>
                  <a:lnTo>
                    <a:pt x="75166" y="755775"/>
                  </a:lnTo>
                  <a:lnTo>
                    <a:pt x="53061" y="716685"/>
                  </a:lnTo>
                  <a:lnTo>
                    <a:pt x="34511" y="675488"/>
                  </a:lnTo>
                  <a:lnTo>
                    <a:pt x="19722" y="632392"/>
                  </a:lnTo>
                  <a:lnTo>
                    <a:pt x="8903" y="587603"/>
                  </a:lnTo>
                  <a:lnTo>
                    <a:pt x="2260" y="541329"/>
                  </a:lnTo>
                  <a:lnTo>
                    <a:pt x="0" y="493775"/>
                  </a:lnTo>
                  <a:lnTo>
                    <a:pt x="2260" y="446222"/>
                  </a:lnTo>
                  <a:lnTo>
                    <a:pt x="8903" y="399948"/>
                  </a:lnTo>
                  <a:lnTo>
                    <a:pt x="19722" y="355159"/>
                  </a:lnTo>
                  <a:lnTo>
                    <a:pt x="34511" y="312063"/>
                  </a:lnTo>
                  <a:lnTo>
                    <a:pt x="53061" y="270866"/>
                  </a:lnTo>
                  <a:lnTo>
                    <a:pt x="75166" y="231776"/>
                  </a:lnTo>
                  <a:lnTo>
                    <a:pt x="100619" y="194999"/>
                  </a:lnTo>
                  <a:lnTo>
                    <a:pt x="129214" y="160743"/>
                  </a:lnTo>
                  <a:lnTo>
                    <a:pt x="160743" y="129214"/>
                  </a:lnTo>
                  <a:lnTo>
                    <a:pt x="194999" y="100619"/>
                  </a:lnTo>
                  <a:lnTo>
                    <a:pt x="231776" y="75166"/>
                  </a:lnTo>
                  <a:lnTo>
                    <a:pt x="270866" y="53061"/>
                  </a:lnTo>
                  <a:lnTo>
                    <a:pt x="312063" y="34511"/>
                  </a:lnTo>
                  <a:lnTo>
                    <a:pt x="355159" y="19722"/>
                  </a:lnTo>
                  <a:lnTo>
                    <a:pt x="399948" y="8903"/>
                  </a:lnTo>
                  <a:lnTo>
                    <a:pt x="446222" y="2260"/>
                  </a:lnTo>
                  <a:lnTo>
                    <a:pt x="493775" y="0"/>
                  </a:lnTo>
                  <a:lnTo>
                    <a:pt x="541329" y="2260"/>
                  </a:lnTo>
                  <a:lnTo>
                    <a:pt x="587603" y="8903"/>
                  </a:lnTo>
                  <a:lnTo>
                    <a:pt x="632392" y="19722"/>
                  </a:lnTo>
                  <a:lnTo>
                    <a:pt x="675488" y="34511"/>
                  </a:lnTo>
                  <a:lnTo>
                    <a:pt x="716685" y="53061"/>
                  </a:lnTo>
                  <a:lnTo>
                    <a:pt x="755775" y="75166"/>
                  </a:lnTo>
                  <a:lnTo>
                    <a:pt x="792552" y="100619"/>
                  </a:lnTo>
                  <a:lnTo>
                    <a:pt x="826808" y="129214"/>
                  </a:lnTo>
                  <a:lnTo>
                    <a:pt x="858337" y="160743"/>
                  </a:lnTo>
                  <a:lnTo>
                    <a:pt x="886932" y="194999"/>
                  </a:lnTo>
                  <a:lnTo>
                    <a:pt x="912385" y="231776"/>
                  </a:lnTo>
                  <a:lnTo>
                    <a:pt x="934490" y="270866"/>
                  </a:lnTo>
                  <a:lnTo>
                    <a:pt x="953040" y="312063"/>
                  </a:lnTo>
                  <a:lnTo>
                    <a:pt x="967829" y="355159"/>
                  </a:lnTo>
                  <a:lnTo>
                    <a:pt x="978648" y="399948"/>
                  </a:lnTo>
                  <a:lnTo>
                    <a:pt x="985291" y="446222"/>
                  </a:lnTo>
                  <a:lnTo>
                    <a:pt x="987551" y="493775"/>
                  </a:lnTo>
                  <a:lnTo>
                    <a:pt x="985291" y="541329"/>
                  </a:lnTo>
                  <a:lnTo>
                    <a:pt x="978648" y="587603"/>
                  </a:lnTo>
                  <a:lnTo>
                    <a:pt x="967829" y="632392"/>
                  </a:lnTo>
                  <a:lnTo>
                    <a:pt x="953040" y="675488"/>
                  </a:lnTo>
                  <a:lnTo>
                    <a:pt x="934490" y="716685"/>
                  </a:lnTo>
                  <a:lnTo>
                    <a:pt x="912385" y="755775"/>
                  </a:lnTo>
                  <a:lnTo>
                    <a:pt x="886932" y="792552"/>
                  </a:lnTo>
                  <a:lnTo>
                    <a:pt x="858337" y="826808"/>
                  </a:lnTo>
                  <a:lnTo>
                    <a:pt x="826808" y="858337"/>
                  </a:lnTo>
                  <a:lnTo>
                    <a:pt x="792552" y="886932"/>
                  </a:lnTo>
                  <a:lnTo>
                    <a:pt x="755775" y="912385"/>
                  </a:lnTo>
                  <a:lnTo>
                    <a:pt x="716685" y="934490"/>
                  </a:lnTo>
                  <a:lnTo>
                    <a:pt x="675488" y="953040"/>
                  </a:lnTo>
                  <a:lnTo>
                    <a:pt x="632392" y="967829"/>
                  </a:lnTo>
                  <a:lnTo>
                    <a:pt x="587603" y="978648"/>
                  </a:lnTo>
                  <a:lnTo>
                    <a:pt x="541329" y="985291"/>
                  </a:lnTo>
                  <a:lnTo>
                    <a:pt x="493775" y="987551"/>
                  </a:lnTo>
                  <a:close/>
                </a:path>
              </a:pathLst>
            </a:custGeom>
            <a:solidFill>
              <a:srgbClr val="2E3C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7883" y="6492606"/>
              <a:ext cx="703354" cy="703354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5537457" y="6314947"/>
            <a:ext cx="17208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50" b="1">
                <a:solidFill>
                  <a:srgbClr val="F1CCD0"/>
                </a:solidFill>
                <a:latin typeface="Cambria"/>
                <a:cs typeface="Cambria"/>
              </a:rPr>
              <a:t>4</a:t>
            </a:r>
            <a:endParaRPr sz="1950"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1071" y="7440874"/>
            <a:ext cx="3814445" cy="1350010"/>
          </a:xfrm>
          <a:prstGeom prst="rect">
            <a:avLst/>
          </a:prstGeom>
        </p:spPr>
        <p:txBody>
          <a:bodyPr wrap="square" lIns="0" tIns="42545" rIns="0" bIns="0" rtlCol="0" vert="horz">
            <a:spAutoFit/>
          </a:bodyPr>
          <a:lstStyle/>
          <a:p>
            <a:pPr algn="just" marL="12700" marR="5080">
              <a:lnSpc>
                <a:spcPct val="118900"/>
              </a:lnSpc>
              <a:spcBef>
                <a:spcPts val="335"/>
              </a:spcBef>
            </a:pPr>
            <a:r>
              <a:rPr dirty="0" sz="2500" b="1">
                <a:solidFill>
                  <a:srgbClr val="FFFFFF"/>
                </a:solidFill>
                <a:latin typeface="Cambria"/>
                <a:cs typeface="Cambria"/>
              </a:rPr>
              <a:t>Employer–Training </a:t>
            </a:r>
            <a:r>
              <a:rPr dirty="0" sz="2500" spc="-10" b="1">
                <a:solidFill>
                  <a:srgbClr val="FFFFFF"/>
                </a:solidFill>
                <a:latin typeface="Cambria"/>
                <a:cs typeface="Cambria"/>
              </a:rPr>
              <a:t>Links </a:t>
            </a:r>
            <a:r>
              <a:rPr dirty="0" sz="2300" spc="-20">
                <a:solidFill>
                  <a:srgbClr val="F1CCD0"/>
                </a:solidFill>
                <a:latin typeface="Calibri"/>
                <a:cs typeface="Calibri"/>
              </a:rPr>
              <a:t>Demand-</a:t>
            </a:r>
            <a:r>
              <a:rPr dirty="0" sz="2300">
                <a:solidFill>
                  <a:srgbClr val="F1CCD0"/>
                </a:solidFill>
                <a:latin typeface="Calibri"/>
                <a:cs typeface="Calibri"/>
              </a:rPr>
              <a:t>driven</a:t>
            </a:r>
            <a:r>
              <a:rPr dirty="0" sz="2300" spc="-6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00">
                <a:solidFill>
                  <a:srgbClr val="F1CCD0"/>
                </a:solidFill>
                <a:latin typeface="Calibri"/>
                <a:cs typeface="Calibri"/>
              </a:rPr>
              <a:t>curricula,</a:t>
            </a:r>
            <a:r>
              <a:rPr dirty="0" sz="2300" spc="-5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00" spc="-10">
                <a:solidFill>
                  <a:srgbClr val="F1CCD0"/>
                </a:solidFill>
                <a:latin typeface="Calibri"/>
                <a:cs typeface="Calibri"/>
              </a:rPr>
              <a:t>closer </a:t>
            </a:r>
            <a:r>
              <a:rPr dirty="0" sz="2300">
                <a:solidFill>
                  <a:srgbClr val="F1CCD0"/>
                </a:solidFill>
                <a:latin typeface="Calibri"/>
                <a:cs typeface="Calibri"/>
              </a:rPr>
              <a:t>employer</a:t>
            </a:r>
            <a:r>
              <a:rPr dirty="0" sz="2300" spc="-9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300" spc="-10">
                <a:solidFill>
                  <a:srgbClr val="F1CCD0"/>
                </a:solidFill>
                <a:latin typeface="Calibri"/>
                <a:cs typeface="Calibri"/>
              </a:rPr>
              <a:t>collaboration.</a:t>
            </a:r>
            <a:endParaRPr sz="23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6487668" y="6007607"/>
            <a:ext cx="5143500" cy="3223260"/>
            <a:chOff x="6487668" y="6007607"/>
            <a:chExt cx="5143500" cy="3223260"/>
          </a:xfrm>
        </p:grpSpPr>
        <p:sp>
          <p:nvSpPr>
            <p:cNvPr id="30" name="object 30"/>
            <p:cNvSpPr/>
            <p:nvPr/>
          </p:nvSpPr>
          <p:spPr>
            <a:xfrm>
              <a:off x="6487668" y="6007607"/>
              <a:ext cx="5143500" cy="3223260"/>
            </a:xfrm>
            <a:custGeom>
              <a:avLst/>
              <a:gdLst/>
              <a:ahLst/>
              <a:cxnLst/>
              <a:rect l="l" t="t" r="r" b="b"/>
              <a:pathLst>
                <a:path w="5143500" h="3223259">
                  <a:moveTo>
                    <a:pt x="5006339" y="3223260"/>
                  </a:moveTo>
                  <a:lnTo>
                    <a:pt x="137159" y="3223260"/>
                  </a:lnTo>
                  <a:lnTo>
                    <a:pt x="93817" y="3216264"/>
                  </a:lnTo>
                  <a:lnTo>
                    <a:pt x="56167" y="3196788"/>
                  </a:lnTo>
                  <a:lnTo>
                    <a:pt x="26471" y="3167093"/>
                  </a:lnTo>
                  <a:lnTo>
                    <a:pt x="6995" y="3129442"/>
                  </a:lnTo>
                  <a:lnTo>
                    <a:pt x="0" y="3086100"/>
                  </a:lnTo>
                  <a:lnTo>
                    <a:pt x="0" y="137159"/>
                  </a:lnTo>
                  <a:lnTo>
                    <a:pt x="6995" y="93817"/>
                  </a:lnTo>
                  <a:lnTo>
                    <a:pt x="26471" y="56166"/>
                  </a:lnTo>
                  <a:lnTo>
                    <a:pt x="56167" y="26471"/>
                  </a:lnTo>
                  <a:lnTo>
                    <a:pt x="93817" y="6995"/>
                  </a:lnTo>
                  <a:lnTo>
                    <a:pt x="137159" y="0"/>
                  </a:lnTo>
                  <a:lnTo>
                    <a:pt x="5006339" y="0"/>
                  </a:lnTo>
                  <a:lnTo>
                    <a:pt x="5049682" y="6995"/>
                  </a:lnTo>
                  <a:lnTo>
                    <a:pt x="5087332" y="26471"/>
                  </a:lnTo>
                  <a:lnTo>
                    <a:pt x="5117027" y="56166"/>
                  </a:lnTo>
                  <a:lnTo>
                    <a:pt x="5136504" y="93817"/>
                  </a:lnTo>
                  <a:lnTo>
                    <a:pt x="5143499" y="137159"/>
                  </a:lnTo>
                  <a:lnTo>
                    <a:pt x="5143499" y="3086100"/>
                  </a:lnTo>
                  <a:lnTo>
                    <a:pt x="5136504" y="3129442"/>
                  </a:lnTo>
                  <a:lnTo>
                    <a:pt x="5117027" y="3167093"/>
                  </a:lnTo>
                  <a:lnTo>
                    <a:pt x="5087332" y="3196788"/>
                  </a:lnTo>
                  <a:lnTo>
                    <a:pt x="5049682" y="3216264"/>
                  </a:lnTo>
                  <a:lnTo>
                    <a:pt x="5006339" y="3223260"/>
                  </a:lnTo>
                  <a:close/>
                </a:path>
              </a:pathLst>
            </a:custGeom>
            <a:solidFill>
              <a:srgbClr val="5C0009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830567" y="6350508"/>
              <a:ext cx="988060" cy="988060"/>
            </a:xfrm>
            <a:custGeom>
              <a:avLst/>
              <a:gdLst/>
              <a:ahLst/>
              <a:cxnLst/>
              <a:rect l="l" t="t" r="r" b="b"/>
              <a:pathLst>
                <a:path w="988059" h="988059">
                  <a:moveTo>
                    <a:pt x="493775" y="987551"/>
                  </a:moveTo>
                  <a:lnTo>
                    <a:pt x="446222" y="985291"/>
                  </a:lnTo>
                  <a:lnTo>
                    <a:pt x="399948" y="978648"/>
                  </a:lnTo>
                  <a:lnTo>
                    <a:pt x="355159" y="967829"/>
                  </a:lnTo>
                  <a:lnTo>
                    <a:pt x="312063" y="953040"/>
                  </a:lnTo>
                  <a:lnTo>
                    <a:pt x="270866" y="934490"/>
                  </a:lnTo>
                  <a:lnTo>
                    <a:pt x="231776" y="912385"/>
                  </a:lnTo>
                  <a:lnTo>
                    <a:pt x="194999" y="886932"/>
                  </a:lnTo>
                  <a:lnTo>
                    <a:pt x="160743" y="858337"/>
                  </a:lnTo>
                  <a:lnTo>
                    <a:pt x="129214" y="826808"/>
                  </a:lnTo>
                  <a:lnTo>
                    <a:pt x="100619" y="792552"/>
                  </a:lnTo>
                  <a:lnTo>
                    <a:pt x="75166" y="755775"/>
                  </a:lnTo>
                  <a:lnTo>
                    <a:pt x="53061" y="716685"/>
                  </a:lnTo>
                  <a:lnTo>
                    <a:pt x="34511" y="675488"/>
                  </a:lnTo>
                  <a:lnTo>
                    <a:pt x="19722" y="632392"/>
                  </a:lnTo>
                  <a:lnTo>
                    <a:pt x="8903" y="587603"/>
                  </a:lnTo>
                  <a:lnTo>
                    <a:pt x="2260" y="541329"/>
                  </a:lnTo>
                  <a:lnTo>
                    <a:pt x="0" y="493775"/>
                  </a:lnTo>
                  <a:lnTo>
                    <a:pt x="2260" y="446222"/>
                  </a:lnTo>
                  <a:lnTo>
                    <a:pt x="8903" y="399948"/>
                  </a:lnTo>
                  <a:lnTo>
                    <a:pt x="19722" y="355159"/>
                  </a:lnTo>
                  <a:lnTo>
                    <a:pt x="34511" y="312063"/>
                  </a:lnTo>
                  <a:lnTo>
                    <a:pt x="53061" y="270866"/>
                  </a:lnTo>
                  <a:lnTo>
                    <a:pt x="75166" y="231776"/>
                  </a:lnTo>
                  <a:lnTo>
                    <a:pt x="100619" y="194999"/>
                  </a:lnTo>
                  <a:lnTo>
                    <a:pt x="129214" y="160743"/>
                  </a:lnTo>
                  <a:lnTo>
                    <a:pt x="160743" y="129214"/>
                  </a:lnTo>
                  <a:lnTo>
                    <a:pt x="194999" y="100619"/>
                  </a:lnTo>
                  <a:lnTo>
                    <a:pt x="231776" y="75166"/>
                  </a:lnTo>
                  <a:lnTo>
                    <a:pt x="270866" y="53061"/>
                  </a:lnTo>
                  <a:lnTo>
                    <a:pt x="312063" y="34511"/>
                  </a:lnTo>
                  <a:lnTo>
                    <a:pt x="355159" y="19722"/>
                  </a:lnTo>
                  <a:lnTo>
                    <a:pt x="399948" y="8903"/>
                  </a:lnTo>
                  <a:lnTo>
                    <a:pt x="446222" y="2260"/>
                  </a:lnTo>
                  <a:lnTo>
                    <a:pt x="493775" y="0"/>
                  </a:lnTo>
                  <a:lnTo>
                    <a:pt x="541329" y="2260"/>
                  </a:lnTo>
                  <a:lnTo>
                    <a:pt x="587603" y="8903"/>
                  </a:lnTo>
                  <a:lnTo>
                    <a:pt x="632392" y="19722"/>
                  </a:lnTo>
                  <a:lnTo>
                    <a:pt x="675488" y="34511"/>
                  </a:lnTo>
                  <a:lnTo>
                    <a:pt x="716685" y="53061"/>
                  </a:lnTo>
                  <a:lnTo>
                    <a:pt x="755775" y="75166"/>
                  </a:lnTo>
                  <a:lnTo>
                    <a:pt x="792552" y="100619"/>
                  </a:lnTo>
                  <a:lnTo>
                    <a:pt x="826808" y="129214"/>
                  </a:lnTo>
                  <a:lnTo>
                    <a:pt x="858337" y="160743"/>
                  </a:lnTo>
                  <a:lnTo>
                    <a:pt x="886932" y="194999"/>
                  </a:lnTo>
                  <a:lnTo>
                    <a:pt x="912385" y="231776"/>
                  </a:lnTo>
                  <a:lnTo>
                    <a:pt x="934490" y="270866"/>
                  </a:lnTo>
                  <a:lnTo>
                    <a:pt x="953040" y="312063"/>
                  </a:lnTo>
                  <a:lnTo>
                    <a:pt x="967829" y="355159"/>
                  </a:lnTo>
                  <a:lnTo>
                    <a:pt x="978648" y="399948"/>
                  </a:lnTo>
                  <a:lnTo>
                    <a:pt x="985291" y="446222"/>
                  </a:lnTo>
                  <a:lnTo>
                    <a:pt x="987551" y="493775"/>
                  </a:lnTo>
                  <a:lnTo>
                    <a:pt x="985291" y="541329"/>
                  </a:lnTo>
                  <a:lnTo>
                    <a:pt x="978648" y="587603"/>
                  </a:lnTo>
                  <a:lnTo>
                    <a:pt x="967829" y="632392"/>
                  </a:lnTo>
                  <a:lnTo>
                    <a:pt x="953040" y="675488"/>
                  </a:lnTo>
                  <a:lnTo>
                    <a:pt x="934490" y="716685"/>
                  </a:lnTo>
                  <a:lnTo>
                    <a:pt x="912385" y="755775"/>
                  </a:lnTo>
                  <a:lnTo>
                    <a:pt x="886932" y="792552"/>
                  </a:lnTo>
                  <a:lnTo>
                    <a:pt x="858337" y="826808"/>
                  </a:lnTo>
                  <a:lnTo>
                    <a:pt x="826808" y="858337"/>
                  </a:lnTo>
                  <a:lnTo>
                    <a:pt x="792552" y="886932"/>
                  </a:lnTo>
                  <a:lnTo>
                    <a:pt x="755775" y="912385"/>
                  </a:lnTo>
                  <a:lnTo>
                    <a:pt x="716685" y="934490"/>
                  </a:lnTo>
                  <a:lnTo>
                    <a:pt x="675488" y="953040"/>
                  </a:lnTo>
                  <a:lnTo>
                    <a:pt x="632392" y="967829"/>
                  </a:lnTo>
                  <a:lnTo>
                    <a:pt x="587603" y="978648"/>
                  </a:lnTo>
                  <a:lnTo>
                    <a:pt x="541329" y="985291"/>
                  </a:lnTo>
                  <a:lnTo>
                    <a:pt x="493775" y="987551"/>
                  </a:lnTo>
                  <a:close/>
                </a:path>
              </a:pathLst>
            </a:custGeom>
            <a:solidFill>
              <a:srgbClr val="2E3C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014575" y="6534516"/>
              <a:ext cx="619534" cy="619534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1065005" y="6314947"/>
            <a:ext cx="17208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50" b="1">
                <a:solidFill>
                  <a:srgbClr val="F1CCD0"/>
                </a:solidFill>
                <a:latin typeface="Cambria"/>
                <a:cs typeface="Cambria"/>
              </a:rPr>
              <a:t>5</a:t>
            </a:r>
            <a:endParaRPr sz="1950">
              <a:latin typeface="Cambria"/>
              <a:cs typeface="Cambri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606793" y="7486822"/>
            <a:ext cx="4415155" cy="3797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300" b="1">
                <a:solidFill>
                  <a:srgbClr val="FFFFFF"/>
                </a:solidFill>
                <a:latin typeface="Cambria"/>
                <a:cs typeface="Cambria"/>
              </a:rPr>
              <a:t>Digital Employment</a:t>
            </a:r>
            <a:r>
              <a:rPr dirty="0" sz="2300" spc="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300" b="1">
                <a:solidFill>
                  <a:srgbClr val="FFFFFF"/>
                </a:solidFill>
                <a:latin typeface="Cambria"/>
                <a:cs typeface="Cambria"/>
              </a:rPr>
              <a:t>(Siap </a:t>
            </a:r>
            <a:r>
              <a:rPr dirty="0" sz="2300" spc="-10" b="1">
                <a:solidFill>
                  <a:srgbClr val="FFFFFF"/>
                </a:solidFill>
                <a:latin typeface="Cambria"/>
                <a:cs typeface="Cambria"/>
              </a:rPr>
              <a:t>Kerja)</a:t>
            </a:r>
            <a:endParaRPr sz="2300">
              <a:latin typeface="Cambria"/>
              <a:cs typeface="Cambri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76473" y="8030373"/>
            <a:ext cx="426656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0"/>
              </a:spcBef>
            </a:pP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KarirHub</a:t>
            </a:r>
            <a:r>
              <a:rPr dirty="0" sz="2200" spc="-4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&amp;</a:t>
            </a:r>
            <a:r>
              <a:rPr dirty="0" sz="220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SkillHub</a:t>
            </a:r>
            <a:r>
              <a:rPr dirty="0" sz="220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match</a:t>
            </a:r>
            <a:r>
              <a:rPr dirty="0" sz="2200" spc="-4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talent</a:t>
            </a:r>
            <a:r>
              <a:rPr dirty="0" sz="2200" spc="-3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 spc="-25">
                <a:solidFill>
                  <a:srgbClr val="F1CCD0"/>
                </a:solidFill>
                <a:latin typeface="Calibri"/>
                <a:cs typeface="Calibri"/>
              </a:rPr>
              <a:t>and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signal</a:t>
            </a:r>
            <a:r>
              <a:rPr dirty="0" sz="2200" spc="-5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emerging</a:t>
            </a:r>
            <a:r>
              <a:rPr dirty="0" sz="2200" spc="-5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1CCD0"/>
                </a:solidFill>
                <a:latin typeface="Calibri"/>
                <a:cs typeface="Calibri"/>
              </a:rPr>
              <a:t>skill</a:t>
            </a:r>
            <a:r>
              <a:rPr dirty="0" sz="2200" spc="-5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1CCD0"/>
                </a:solidFill>
                <a:latin typeface="Calibri"/>
                <a:cs typeface="Calibri"/>
              </a:rPr>
              <a:t>needs.</a:t>
            </a:r>
            <a:endParaRPr sz="22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2015215" y="6007607"/>
            <a:ext cx="5143500" cy="3223260"/>
            <a:chOff x="12015215" y="6007607"/>
            <a:chExt cx="5143500" cy="3223260"/>
          </a:xfrm>
        </p:grpSpPr>
        <p:sp>
          <p:nvSpPr>
            <p:cNvPr id="37" name="object 37"/>
            <p:cNvSpPr/>
            <p:nvPr/>
          </p:nvSpPr>
          <p:spPr>
            <a:xfrm>
              <a:off x="12015215" y="6007607"/>
              <a:ext cx="5143500" cy="3223260"/>
            </a:xfrm>
            <a:custGeom>
              <a:avLst/>
              <a:gdLst/>
              <a:ahLst/>
              <a:cxnLst/>
              <a:rect l="l" t="t" r="r" b="b"/>
              <a:pathLst>
                <a:path w="5143500" h="3223259">
                  <a:moveTo>
                    <a:pt x="5006340" y="3223260"/>
                  </a:moveTo>
                  <a:lnTo>
                    <a:pt x="137159" y="3223260"/>
                  </a:lnTo>
                  <a:lnTo>
                    <a:pt x="93817" y="3216264"/>
                  </a:lnTo>
                  <a:lnTo>
                    <a:pt x="56166" y="3196788"/>
                  </a:lnTo>
                  <a:lnTo>
                    <a:pt x="26471" y="3167093"/>
                  </a:lnTo>
                  <a:lnTo>
                    <a:pt x="6995" y="3129442"/>
                  </a:lnTo>
                  <a:lnTo>
                    <a:pt x="0" y="3086100"/>
                  </a:lnTo>
                  <a:lnTo>
                    <a:pt x="0" y="137159"/>
                  </a:lnTo>
                  <a:lnTo>
                    <a:pt x="6995" y="93817"/>
                  </a:lnTo>
                  <a:lnTo>
                    <a:pt x="26471" y="56166"/>
                  </a:lnTo>
                  <a:lnTo>
                    <a:pt x="56166" y="26471"/>
                  </a:lnTo>
                  <a:lnTo>
                    <a:pt x="93817" y="6995"/>
                  </a:lnTo>
                  <a:lnTo>
                    <a:pt x="137159" y="0"/>
                  </a:lnTo>
                  <a:lnTo>
                    <a:pt x="5006340" y="0"/>
                  </a:lnTo>
                  <a:lnTo>
                    <a:pt x="5049682" y="6995"/>
                  </a:lnTo>
                  <a:lnTo>
                    <a:pt x="5087333" y="26471"/>
                  </a:lnTo>
                  <a:lnTo>
                    <a:pt x="5117028" y="56166"/>
                  </a:lnTo>
                  <a:lnTo>
                    <a:pt x="5136505" y="93817"/>
                  </a:lnTo>
                  <a:lnTo>
                    <a:pt x="5143500" y="137159"/>
                  </a:lnTo>
                  <a:lnTo>
                    <a:pt x="5143500" y="3086100"/>
                  </a:lnTo>
                  <a:lnTo>
                    <a:pt x="5136505" y="3129442"/>
                  </a:lnTo>
                  <a:lnTo>
                    <a:pt x="5117028" y="3167093"/>
                  </a:lnTo>
                  <a:lnTo>
                    <a:pt x="5087333" y="3196788"/>
                  </a:lnTo>
                  <a:lnTo>
                    <a:pt x="5049682" y="3216264"/>
                  </a:lnTo>
                  <a:lnTo>
                    <a:pt x="5006340" y="3223260"/>
                  </a:lnTo>
                  <a:close/>
                </a:path>
              </a:pathLst>
            </a:custGeom>
            <a:solidFill>
              <a:srgbClr val="5C0009">
                <a:alpha val="8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2358114" y="6350508"/>
              <a:ext cx="988060" cy="988060"/>
            </a:xfrm>
            <a:custGeom>
              <a:avLst/>
              <a:gdLst/>
              <a:ahLst/>
              <a:cxnLst/>
              <a:rect l="l" t="t" r="r" b="b"/>
              <a:pathLst>
                <a:path w="988059" h="988059">
                  <a:moveTo>
                    <a:pt x="493776" y="987551"/>
                  </a:moveTo>
                  <a:lnTo>
                    <a:pt x="446223" y="985291"/>
                  </a:lnTo>
                  <a:lnTo>
                    <a:pt x="399948" y="978648"/>
                  </a:lnTo>
                  <a:lnTo>
                    <a:pt x="355159" y="967829"/>
                  </a:lnTo>
                  <a:lnTo>
                    <a:pt x="312063" y="953040"/>
                  </a:lnTo>
                  <a:lnTo>
                    <a:pt x="270867" y="934490"/>
                  </a:lnTo>
                  <a:lnTo>
                    <a:pt x="231776" y="912385"/>
                  </a:lnTo>
                  <a:lnTo>
                    <a:pt x="195000" y="886932"/>
                  </a:lnTo>
                  <a:lnTo>
                    <a:pt x="160743" y="858337"/>
                  </a:lnTo>
                  <a:lnTo>
                    <a:pt x="129214" y="826808"/>
                  </a:lnTo>
                  <a:lnTo>
                    <a:pt x="100620" y="792552"/>
                  </a:lnTo>
                  <a:lnTo>
                    <a:pt x="75166" y="755775"/>
                  </a:lnTo>
                  <a:lnTo>
                    <a:pt x="53061" y="716685"/>
                  </a:lnTo>
                  <a:lnTo>
                    <a:pt x="34511" y="675488"/>
                  </a:lnTo>
                  <a:lnTo>
                    <a:pt x="19722" y="632392"/>
                  </a:lnTo>
                  <a:lnTo>
                    <a:pt x="8903" y="587603"/>
                  </a:lnTo>
                  <a:lnTo>
                    <a:pt x="2260" y="541329"/>
                  </a:lnTo>
                  <a:lnTo>
                    <a:pt x="0" y="493775"/>
                  </a:lnTo>
                  <a:lnTo>
                    <a:pt x="2260" y="446222"/>
                  </a:lnTo>
                  <a:lnTo>
                    <a:pt x="8903" y="399948"/>
                  </a:lnTo>
                  <a:lnTo>
                    <a:pt x="19722" y="355159"/>
                  </a:lnTo>
                  <a:lnTo>
                    <a:pt x="34511" y="312063"/>
                  </a:lnTo>
                  <a:lnTo>
                    <a:pt x="53061" y="270866"/>
                  </a:lnTo>
                  <a:lnTo>
                    <a:pt x="75166" y="231776"/>
                  </a:lnTo>
                  <a:lnTo>
                    <a:pt x="100620" y="194999"/>
                  </a:lnTo>
                  <a:lnTo>
                    <a:pt x="129214" y="160743"/>
                  </a:lnTo>
                  <a:lnTo>
                    <a:pt x="160743" y="129214"/>
                  </a:lnTo>
                  <a:lnTo>
                    <a:pt x="195000" y="100619"/>
                  </a:lnTo>
                  <a:lnTo>
                    <a:pt x="231776" y="75166"/>
                  </a:lnTo>
                  <a:lnTo>
                    <a:pt x="270867" y="53061"/>
                  </a:lnTo>
                  <a:lnTo>
                    <a:pt x="312063" y="34511"/>
                  </a:lnTo>
                  <a:lnTo>
                    <a:pt x="355159" y="19722"/>
                  </a:lnTo>
                  <a:lnTo>
                    <a:pt x="399948" y="8903"/>
                  </a:lnTo>
                  <a:lnTo>
                    <a:pt x="446223" y="2260"/>
                  </a:lnTo>
                  <a:lnTo>
                    <a:pt x="493776" y="0"/>
                  </a:lnTo>
                  <a:lnTo>
                    <a:pt x="541329" y="2260"/>
                  </a:lnTo>
                  <a:lnTo>
                    <a:pt x="587604" y="8903"/>
                  </a:lnTo>
                  <a:lnTo>
                    <a:pt x="632393" y="19722"/>
                  </a:lnTo>
                  <a:lnTo>
                    <a:pt x="675489" y="34511"/>
                  </a:lnTo>
                  <a:lnTo>
                    <a:pt x="716686" y="53061"/>
                  </a:lnTo>
                  <a:lnTo>
                    <a:pt x="755776" y="75166"/>
                  </a:lnTo>
                  <a:lnTo>
                    <a:pt x="792552" y="100619"/>
                  </a:lnTo>
                  <a:lnTo>
                    <a:pt x="826809" y="129214"/>
                  </a:lnTo>
                  <a:lnTo>
                    <a:pt x="858338" y="160743"/>
                  </a:lnTo>
                  <a:lnTo>
                    <a:pt x="886932" y="194999"/>
                  </a:lnTo>
                  <a:lnTo>
                    <a:pt x="912386" y="231776"/>
                  </a:lnTo>
                  <a:lnTo>
                    <a:pt x="934491" y="270866"/>
                  </a:lnTo>
                  <a:lnTo>
                    <a:pt x="953041" y="312063"/>
                  </a:lnTo>
                  <a:lnTo>
                    <a:pt x="967829" y="355159"/>
                  </a:lnTo>
                  <a:lnTo>
                    <a:pt x="978648" y="399948"/>
                  </a:lnTo>
                  <a:lnTo>
                    <a:pt x="985292" y="446222"/>
                  </a:lnTo>
                  <a:lnTo>
                    <a:pt x="987552" y="493775"/>
                  </a:lnTo>
                  <a:lnTo>
                    <a:pt x="985292" y="541329"/>
                  </a:lnTo>
                  <a:lnTo>
                    <a:pt x="978648" y="587603"/>
                  </a:lnTo>
                  <a:lnTo>
                    <a:pt x="967829" y="632392"/>
                  </a:lnTo>
                  <a:lnTo>
                    <a:pt x="953041" y="675488"/>
                  </a:lnTo>
                  <a:lnTo>
                    <a:pt x="934491" y="716685"/>
                  </a:lnTo>
                  <a:lnTo>
                    <a:pt x="912386" y="755775"/>
                  </a:lnTo>
                  <a:lnTo>
                    <a:pt x="886932" y="792552"/>
                  </a:lnTo>
                  <a:lnTo>
                    <a:pt x="858338" y="826808"/>
                  </a:lnTo>
                  <a:lnTo>
                    <a:pt x="826809" y="858337"/>
                  </a:lnTo>
                  <a:lnTo>
                    <a:pt x="792552" y="886932"/>
                  </a:lnTo>
                  <a:lnTo>
                    <a:pt x="755776" y="912385"/>
                  </a:lnTo>
                  <a:lnTo>
                    <a:pt x="716686" y="934490"/>
                  </a:lnTo>
                  <a:lnTo>
                    <a:pt x="675489" y="953040"/>
                  </a:lnTo>
                  <a:lnTo>
                    <a:pt x="632393" y="967829"/>
                  </a:lnTo>
                  <a:lnTo>
                    <a:pt x="587604" y="978648"/>
                  </a:lnTo>
                  <a:lnTo>
                    <a:pt x="541329" y="985291"/>
                  </a:lnTo>
                  <a:lnTo>
                    <a:pt x="493776" y="987551"/>
                  </a:lnTo>
                  <a:close/>
                </a:path>
              </a:pathLst>
            </a:custGeom>
            <a:solidFill>
              <a:srgbClr val="2E3C7D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508787" y="6509751"/>
              <a:ext cx="686209" cy="686209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16592553" y="6314947"/>
            <a:ext cx="172085" cy="322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950" spc="-50" b="1">
                <a:solidFill>
                  <a:srgbClr val="F1CCD0"/>
                </a:solidFill>
                <a:latin typeface="Cambria"/>
                <a:cs typeface="Cambria"/>
              </a:rPr>
              <a:t>6</a:t>
            </a:r>
            <a:endParaRPr sz="1950">
              <a:latin typeface="Cambria"/>
              <a:cs typeface="Cambri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2304267" y="7203057"/>
            <a:ext cx="4226560" cy="1579880"/>
          </a:xfrm>
          <a:prstGeom prst="rect">
            <a:avLst/>
          </a:prstGeom>
        </p:spPr>
        <p:txBody>
          <a:bodyPr wrap="square" lIns="0" tIns="128270" rIns="0" bIns="0" rtlCol="0" vert="horz">
            <a:spAutoFit/>
          </a:bodyPr>
          <a:lstStyle/>
          <a:p>
            <a:pPr marL="116839">
              <a:lnSpc>
                <a:spcPct val="100000"/>
              </a:lnSpc>
              <a:spcBef>
                <a:spcPts val="1010"/>
              </a:spcBef>
            </a:pPr>
            <a:r>
              <a:rPr dirty="0" sz="2300" b="1">
                <a:solidFill>
                  <a:srgbClr val="FFFFFF"/>
                </a:solidFill>
                <a:latin typeface="Cambria"/>
                <a:cs typeface="Cambria"/>
              </a:rPr>
              <a:t>National</a:t>
            </a:r>
            <a:r>
              <a:rPr dirty="0" sz="2300" spc="2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300" b="1">
                <a:solidFill>
                  <a:srgbClr val="FFFFFF"/>
                </a:solidFill>
                <a:latin typeface="Cambria"/>
                <a:cs typeface="Cambria"/>
              </a:rPr>
              <a:t>Internship</a:t>
            </a:r>
            <a:r>
              <a:rPr dirty="0" sz="2300" spc="2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2300" spc="-10" b="1">
                <a:solidFill>
                  <a:srgbClr val="FFFFFF"/>
                </a:solidFill>
                <a:latin typeface="Cambria"/>
                <a:cs typeface="Cambria"/>
              </a:rPr>
              <a:t>Program</a:t>
            </a:r>
            <a:endParaRPr sz="2300">
              <a:latin typeface="Cambria"/>
              <a:cs typeface="Cambria"/>
            </a:endParaRPr>
          </a:p>
          <a:p>
            <a:pPr marL="12700" marR="5080">
              <a:lnSpc>
                <a:spcPct val="112500"/>
              </a:lnSpc>
              <a:spcBef>
                <a:spcPts val="465"/>
              </a:spcBef>
            </a:pP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targeted</a:t>
            </a:r>
            <a:r>
              <a:rPr dirty="0" sz="2000" spc="-5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to</a:t>
            </a:r>
            <a:r>
              <a:rPr dirty="0" sz="2000" spc="-4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more</a:t>
            </a:r>
            <a:r>
              <a:rPr dirty="0" sz="2000" spc="-5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than</a:t>
            </a:r>
            <a:r>
              <a:rPr dirty="0" sz="2000" spc="-4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100,000</a:t>
            </a:r>
            <a:r>
              <a:rPr dirty="0" sz="2000" spc="-5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1CCD0"/>
                </a:solidFill>
                <a:latin typeface="Calibri"/>
                <a:cs typeface="Calibri"/>
              </a:rPr>
              <a:t>fresh graduates/yr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 with </a:t>
            </a:r>
            <a:r>
              <a:rPr dirty="0" sz="2000" spc="-20">
                <a:solidFill>
                  <a:srgbClr val="F1CCD0"/>
                </a:solidFill>
                <a:latin typeface="Calibri"/>
                <a:cs typeface="Calibri"/>
              </a:rPr>
              <a:t>State-owned </a:t>
            </a:r>
            <a:r>
              <a:rPr dirty="0" sz="2000" spc="-10">
                <a:solidFill>
                  <a:srgbClr val="F1CCD0"/>
                </a:solidFill>
                <a:latin typeface="Calibri"/>
                <a:cs typeface="Calibri"/>
              </a:rPr>
              <a:t>enterprisess</a:t>
            </a:r>
            <a:r>
              <a:rPr dirty="0" sz="2000" spc="-4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&amp;</a:t>
            </a:r>
            <a:r>
              <a:rPr dirty="0" sz="2000" spc="-4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private</a:t>
            </a:r>
            <a:r>
              <a:rPr dirty="0" sz="2000" spc="-4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firms,</a:t>
            </a:r>
            <a:r>
              <a:rPr dirty="0" sz="2000" spc="-45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F1CCD0"/>
                </a:solidFill>
                <a:latin typeface="Calibri"/>
                <a:cs typeface="Calibri"/>
              </a:rPr>
              <a:t>paid</a:t>
            </a:r>
            <a:r>
              <a:rPr dirty="0" sz="2000" spc="-40">
                <a:solidFill>
                  <a:srgbClr val="F1CCD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F1CCD0"/>
                </a:solidFill>
                <a:latin typeface="Calibri"/>
                <a:cs typeface="Calibri"/>
              </a:rPr>
              <a:t>wages.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2" name="object 4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22376" y="899871"/>
            <a:ext cx="976120" cy="772160"/>
          </a:xfrm>
          <a:prstGeom prst="rect">
            <a:avLst/>
          </a:prstGeom>
        </p:spPr>
      </p:pic>
      <p:sp>
        <p:nvSpPr>
          <p:cNvPr id="43" name="object 4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64"/>
              </a:lnSpc>
            </a:pPr>
            <a:r>
              <a:rPr dirty="0" sz="1650"/>
              <a:t>27th</a:t>
            </a:r>
            <a:r>
              <a:rPr dirty="0" sz="1650" spc="-40"/>
              <a:t> </a:t>
            </a:r>
            <a:r>
              <a:rPr dirty="0" sz="1650"/>
              <a:t>COMCEC</a:t>
            </a:r>
            <a:r>
              <a:rPr dirty="0" sz="1650" spc="-35"/>
              <a:t> </a:t>
            </a:r>
            <a:r>
              <a:rPr dirty="0" sz="1650"/>
              <a:t>Poverty</a:t>
            </a:r>
            <a:r>
              <a:rPr dirty="0" sz="1650" spc="-40"/>
              <a:t> </a:t>
            </a:r>
            <a:r>
              <a:rPr dirty="0" sz="1650"/>
              <a:t>Alleviation</a:t>
            </a:r>
            <a:r>
              <a:rPr dirty="0" sz="1650" spc="-35"/>
              <a:t> </a:t>
            </a:r>
            <a:r>
              <a:rPr dirty="0" sz="1650"/>
              <a:t>Working</a:t>
            </a:r>
            <a:r>
              <a:rPr dirty="0" sz="1650" spc="-40"/>
              <a:t> </a:t>
            </a:r>
            <a:r>
              <a:rPr dirty="0" sz="1650"/>
              <a:t>Group</a:t>
            </a:r>
            <a:r>
              <a:rPr dirty="0" sz="1650" spc="310"/>
              <a:t> </a:t>
            </a:r>
            <a:r>
              <a:rPr dirty="0" sz="1650"/>
              <a:t>|</a:t>
            </a:r>
            <a:r>
              <a:rPr dirty="0" sz="1650" spc="310"/>
              <a:t> </a:t>
            </a:r>
            <a:r>
              <a:rPr dirty="0" sz="1650"/>
              <a:t>Ankara,</a:t>
            </a:r>
            <a:r>
              <a:rPr dirty="0" sz="1650" spc="-40"/>
              <a:t> </a:t>
            </a:r>
            <a:r>
              <a:rPr dirty="0" sz="1650" spc="-20"/>
              <a:t>16–</a:t>
            </a:r>
            <a:r>
              <a:rPr dirty="0" sz="1650"/>
              <a:t>17</a:t>
            </a:r>
            <a:r>
              <a:rPr dirty="0" sz="1650" spc="-35"/>
              <a:t> </a:t>
            </a:r>
            <a:r>
              <a:rPr dirty="0" sz="1650"/>
              <a:t>September</a:t>
            </a:r>
            <a:r>
              <a:rPr dirty="0" sz="1650" spc="-40"/>
              <a:t> </a:t>
            </a:r>
            <a:r>
              <a:rPr dirty="0" sz="1650" spc="-20"/>
              <a:t>2026</a:t>
            </a:r>
            <a:endParaRPr sz="1650"/>
          </a:p>
        </p:txBody>
      </p:sp>
      <p:sp>
        <p:nvSpPr>
          <p:cNvPr id="44" name="object 4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0439" y="219584"/>
            <a:ext cx="10246360" cy="1746885"/>
          </a:xfrm>
          <a:prstGeom prst="rect">
            <a:avLst/>
          </a:prstGeom>
        </p:spPr>
        <p:txBody>
          <a:bodyPr wrap="square" lIns="0" tIns="324485" rIns="0" bIns="0" rtlCol="0" vert="horz">
            <a:spAutoFit/>
          </a:bodyPr>
          <a:lstStyle/>
          <a:p>
            <a:pPr marL="34925">
              <a:lnSpc>
                <a:spcPct val="100000"/>
              </a:lnSpc>
              <a:spcBef>
                <a:spcPts val="2555"/>
              </a:spcBef>
            </a:pPr>
            <a:r>
              <a:rPr dirty="0" sz="5250" b="1">
                <a:solidFill>
                  <a:srgbClr val="2A2A2A"/>
                </a:solidFill>
                <a:latin typeface="Cambria"/>
                <a:cs typeface="Cambria"/>
              </a:rPr>
              <a:t>Impact</a:t>
            </a:r>
            <a:r>
              <a:rPr dirty="0" sz="5250" spc="-145" b="1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dirty="0" sz="5250" b="1">
                <a:solidFill>
                  <a:srgbClr val="2A2A2A"/>
                </a:solidFill>
                <a:latin typeface="Cambria"/>
                <a:cs typeface="Cambria"/>
              </a:rPr>
              <a:t>&amp;</a:t>
            </a:r>
            <a:r>
              <a:rPr dirty="0" sz="5250" spc="-140" b="1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dirty="0" sz="5250" b="1">
                <a:solidFill>
                  <a:srgbClr val="2A2A2A"/>
                </a:solidFill>
                <a:latin typeface="Cambria"/>
                <a:cs typeface="Cambria"/>
              </a:rPr>
              <a:t>Inclusive</a:t>
            </a:r>
            <a:r>
              <a:rPr dirty="0" sz="5250" spc="-140" b="1">
                <a:solidFill>
                  <a:srgbClr val="2A2A2A"/>
                </a:solidFill>
                <a:latin typeface="Cambria"/>
                <a:cs typeface="Cambria"/>
              </a:rPr>
              <a:t> </a:t>
            </a:r>
            <a:r>
              <a:rPr dirty="0" sz="5250" spc="-10" b="1">
                <a:solidFill>
                  <a:srgbClr val="2A2A2A"/>
                </a:solidFill>
                <a:latin typeface="Cambria"/>
                <a:cs typeface="Cambria"/>
              </a:rPr>
              <a:t>Reach</a:t>
            </a:r>
            <a:endParaRPr sz="525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70"/>
              </a:spcBef>
            </a:pP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Key</a:t>
            </a:r>
            <a:r>
              <a:rPr dirty="0" sz="2850" spc="25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results,</a:t>
            </a:r>
            <a:r>
              <a:rPr dirty="0" sz="2850" spc="3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and</a:t>
            </a:r>
            <a:r>
              <a:rPr dirty="0" sz="2850" spc="25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how</a:t>
            </a:r>
            <a:r>
              <a:rPr dirty="0" sz="2850" spc="25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skills</a:t>
            </a:r>
            <a:r>
              <a:rPr dirty="0" sz="2850" spc="3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training</a:t>
            </a:r>
            <a:r>
              <a:rPr dirty="0" sz="2850" spc="25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links</a:t>
            </a:r>
            <a:r>
              <a:rPr dirty="0" sz="2850" spc="25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directly</a:t>
            </a:r>
            <a:r>
              <a:rPr dirty="0" sz="2850" spc="3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to</a:t>
            </a:r>
            <a:r>
              <a:rPr dirty="0" sz="2850" spc="25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i="1">
                <a:solidFill>
                  <a:srgbClr val="6A6A6A"/>
                </a:solidFill>
                <a:latin typeface="Calibri"/>
                <a:cs typeface="Calibri"/>
              </a:rPr>
              <a:t>poverty</a:t>
            </a:r>
            <a:r>
              <a:rPr dirty="0" sz="2850" spc="25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2850" spc="-10" i="1">
                <a:solidFill>
                  <a:srgbClr val="6A6A6A"/>
                </a:solidFill>
                <a:latin typeface="Calibri"/>
                <a:cs typeface="Calibri"/>
              </a:rPr>
              <a:t>alleviation</a:t>
            </a:r>
            <a:endParaRPr sz="285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931544" y="2371724"/>
            <a:ext cx="3924300" cy="2320290"/>
            <a:chOff x="931544" y="2371724"/>
            <a:chExt cx="3924300" cy="2320290"/>
          </a:xfrm>
        </p:grpSpPr>
        <p:sp>
          <p:nvSpPr>
            <p:cNvPr id="4" name="object 4"/>
            <p:cNvSpPr/>
            <p:nvPr/>
          </p:nvSpPr>
          <p:spPr>
            <a:xfrm>
              <a:off x="950594" y="2390774"/>
              <a:ext cx="3887470" cy="2282190"/>
            </a:xfrm>
            <a:custGeom>
              <a:avLst/>
              <a:gdLst/>
              <a:ahLst/>
              <a:cxnLst/>
              <a:rect l="l" t="t" r="r" b="b"/>
              <a:pathLst>
                <a:path w="3887470" h="2282190">
                  <a:moveTo>
                    <a:pt x="3748658" y="2282189"/>
                  </a:moveTo>
                  <a:lnTo>
                    <a:pt x="138302" y="2282189"/>
                  </a:lnTo>
                  <a:lnTo>
                    <a:pt x="94585" y="2275139"/>
                  </a:lnTo>
                  <a:lnTo>
                    <a:pt x="56619" y="2255507"/>
                  </a:lnTo>
                  <a:lnTo>
                    <a:pt x="26682" y="2225570"/>
                  </a:lnTo>
                  <a:lnTo>
                    <a:pt x="7050" y="2187604"/>
                  </a:lnTo>
                  <a:lnTo>
                    <a:pt x="0" y="2143886"/>
                  </a:lnTo>
                  <a:lnTo>
                    <a:pt x="0" y="138302"/>
                  </a:lnTo>
                  <a:lnTo>
                    <a:pt x="7050" y="94585"/>
                  </a:lnTo>
                  <a:lnTo>
                    <a:pt x="26682" y="56619"/>
                  </a:lnTo>
                  <a:lnTo>
                    <a:pt x="56619" y="26682"/>
                  </a:lnTo>
                  <a:lnTo>
                    <a:pt x="94585" y="7050"/>
                  </a:lnTo>
                  <a:lnTo>
                    <a:pt x="138302" y="0"/>
                  </a:lnTo>
                  <a:lnTo>
                    <a:pt x="3748658" y="0"/>
                  </a:lnTo>
                  <a:lnTo>
                    <a:pt x="3792376" y="7050"/>
                  </a:lnTo>
                  <a:lnTo>
                    <a:pt x="3830342" y="26682"/>
                  </a:lnTo>
                  <a:lnTo>
                    <a:pt x="3860279" y="56619"/>
                  </a:lnTo>
                  <a:lnTo>
                    <a:pt x="3879911" y="94585"/>
                  </a:lnTo>
                  <a:lnTo>
                    <a:pt x="3886961" y="138302"/>
                  </a:lnTo>
                  <a:lnTo>
                    <a:pt x="3886961" y="2143886"/>
                  </a:lnTo>
                  <a:lnTo>
                    <a:pt x="3879911" y="2187604"/>
                  </a:lnTo>
                  <a:lnTo>
                    <a:pt x="3860279" y="2225570"/>
                  </a:lnTo>
                  <a:lnTo>
                    <a:pt x="3830342" y="2255507"/>
                  </a:lnTo>
                  <a:lnTo>
                    <a:pt x="3792376" y="2275139"/>
                  </a:lnTo>
                  <a:lnTo>
                    <a:pt x="3748658" y="22821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950594" y="2390774"/>
              <a:ext cx="3886200" cy="2282190"/>
            </a:xfrm>
            <a:custGeom>
              <a:avLst/>
              <a:gdLst/>
              <a:ahLst/>
              <a:cxnLst/>
              <a:rect l="l" t="t" r="r" b="b"/>
              <a:pathLst>
                <a:path w="3886200" h="2282190">
                  <a:moveTo>
                    <a:pt x="3886140" y="2148602"/>
                  </a:moveTo>
                  <a:lnTo>
                    <a:pt x="3879922" y="2187583"/>
                  </a:lnTo>
                  <a:lnTo>
                    <a:pt x="3860278" y="2225570"/>
                  </a:lnTo>
                  <a:lnTo>
                    <a:pt x="3830319" y="2255519"/>
                  </a:lnTo>
                  <a:lnTo>
                    <a:pt x="3792329" y="2275147"/>
                  </a:lnTo>
                  <a:lnTo>
                    <a:pt x="3748602" y="2282189"/>
                  </a:lnTo>
                  <a:lnTo>
                    <a:pt x="138330" y="2282194"/>
                  </a:lnTo>
                  <a:lnTo>
                    <a:pt x="94592" y="2275143"/>
                  </a:lnTo>
                  <a:lnTo>
                    <a:pt x="56610" y="2255498"/>
                  </a:lnTo>
                  <a:lnTo>
                    <a:pt x="26667" y="2225541"/>
                  </a:lnTo>
                  <a:lnTo>
                    <a:pt x="7042" y="2187555"/>
                  </a:lnTo>
                  <a:lnTo>
                    <a:pt x="0" y="2143830"/>
                  </a:lnTo>
                  <a:lnTo>
                    <a:pt x="1" y="138292"/>
                  </a:lnTo>
                  <a:lnTo>
                    <a:pt x="7059" y="94566"/>
                  </a:lnTo>
                  <a:lnTo>
                    <a:pt x="26703" y="56598"/>
                  </a:lnTo>
                  <a:lnTo>
                    <a:pt x="56651" y="26665"/>
                  </a:lnTo>
                  <a:lnTo>
                    <a:pt x="94623" y="7043"/>
                  </a:lnTo>
                  <a:lnTo>
                    <a:pt x="138341" y="0"/>
                  </a:lnTo>
                  <a:lnTo>
                    <a:pt x="3748602" y="0"/>
                  </a:lnTo>
                  <a:lnTo>
                    <a:pt x="3792330" y="7026"/>
                  </a:lnTo>
                  <a:lnTo>
                    <a:pt x="3830312" y="26652"/>
                  </a:lnTo>
                  <a:lnTo>
                    <a:pt x="3860266" y="56594"/>
                  </a:lnTo>
                  <a:lnTo>
                    <a:pt x="3879909" y="94573"/>
                  </a:lnTo>
                  <a:lnTo>
                    <a:pt x="3886141" y="133587"/>
                  </a:lnTo>
                </a:path>
              </a:pathLst>
            </a:custGeom>
            <a:ln w="38099">
              <a:solidFill>
                <a:srgbClr val="E7D5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311959" y="2280665"/>
            <a:ext cx="3164205" cy="2235835"/>
          </a:xfrm>
          <a:prstGeom prst="rect">
            <a:avLst/>
          </a:prstGeom>
        </p:spPr>
        <p:txBody>
          <a:bodyPr wrap="square" lIns="0" tIns="276860" rIns="0" bIns="0" rtlCol="0" vert="horz">
            <a:spAutoFit/>
          </a:bodyPr>
          <a:lstStyle/>
          <a:p>
            <a:pPr marL="497840">
              <a:lnSpc>
                <a:spcPct val="100000"/>
              </a:lnSpc>
              <a:spcBef>
                <a:spcPts val="2180"/>
              </a:spcBef>
            </a:pPr>
            <a:r>
              <a:rPr dirty="0" sz="6400" spc="-20" b="1">
                <a:solidFill>
                  <a:srgbClr val="990011"/>
                </a:solidFill>
                <a:latin typeface="Cambria"/>
                <a:cs typeface="Cambria"/>
              </a:rPr>
              <a:t>1.1M</a:t>
            </a:r>
            <a:endParaRPr sz="6400">
              <a:latin typeface="Cambria"/>
              <a:cs typeface="Cambria"/>
            </a:endParaRPr>
          </a:p>
          <a:p>
            <a:pPr marL="12700" marR="5080" indent="554355">
              <a:lnSpc>
                <a:spcPct val="108800"/>
              </a:lnSpc>
              <a:spcBef>
                <a:spcPts val="590"/>
              </a:spcBef>
            </a:pPr>
            <a:r>
              <a:rPr dirty="0" sz="2700">
                <a:solidFill>
                  <a:srgbClr val="2A2A2A"/>
                </a:solidFill>
                <a:latin typeface="Calibri"/>
                <a:cs typeface="Calibri"/>
              </a:rPr>
              <a:t>trainees</a:t>
            </a:r>
            <a:r>
              <a:rPr dirty="0" sz="2700" spc="-3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2A2A2A"/>
                </a:solidFill>
                <a:latin typeface="Calibri"/>
                <a:cs typeface="Calibri"/>
              </a:rPr>
              <a:t>/</a:t>
            </a:r>
            <a:r>
              <a:rPr dirty="0" sz="2700" spc="-2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700" spc="-20">
                <a:solidFill>
                  <a:srgbClr val="2A2A2A"/>
                </a:solidFill>
                <a:latin typeface="Calibri"/>
                <a:cs typeface="Calibri"/>
              </a:rPr>
              <a:t>year </a:t>
            </a:r>
            <a:r>
              <a:rPr dirty="0" sz="2700">
                <a:solidFill>
                  <a:srgbClr val="2A2A2A"/>
                </a:solidFill>
                <a:latin typeface="Calibri"/>
                <a:cs typeface="Calibri"/>
              </a:rPr>
              <a:t>(reskilling</a:t>
            </a:r>
            <a:r>
              <a:rPr dirty="0" sz="2700" spc="-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2A2A2A"/>
                </a:solidFill>
                <a:latin typeface="Calibri"/>
                <a:cs typeface="Calibri"/>
              </a:rPr>
              <a:t>&amp;</a:t>
            </a:r>
            <a:r>
              <a:rPr dirty="0" sz="2700" spc="-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2A2A2A"/>
                </a:solidFill>
                <a:latin typeface="Calibri"/>
                <a:cs typeface="Calibri"/>
              </a:rPr>
              <a:t>upskilling)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101208" y="2371724"/>
            <a:ext cx="3924300" cy="2320290"/>
            <a:chOff x="5101208" y="2371724"/>
            <a:chExt cx="3924300" cy="2320290"/>
          </a:xfrm>
        </p:grpSpPr>
        <p:sp>
          <p:nvSpPr>
            <p:cNvPr id="8" name="object 8"/>
            <p:cNvSpPr/>
            <p:nvPr/>
          </p:nvSpPr>
          <p:spPr>
            <a:xfrm>
              <a:off x="5120258" y="2390774"/>
              <a:ext cx="3887470" cy="2282190"/>
            </a:xfrm>
            <a:custGeom>
              <a:avLst/>
              <a:gdLst/>
              <a:ahLst/>
              <a:cxnLst/>
              <a:rect l="l" t="t" r="r" b="b"/>
              <a:pathLst>
                <a:path w="3887470" h="2282190">
                  <a:moveTo>
                    <a:pt x="3748658" y="2282189"/>
                  </a:moveTo>
                  <a:lnTo>
                    <a:pt x="138302" y="2282189"/>
                  </a:lnTo>
                  <a:lnTo>
                    <a:pt x="94585" y="2275139"/>
                  </a:lnTo>
                  <a:lnTo>
                    <a:pt x="56619" y="2255507"/>
                  </a:lnTo>
                  <a:lnTo>
                    <a:pt x="26682" y="2225570"/>
                  </a:lnTo>
                  <a:lnTo>
                    <a:pt x="7050" y="2187604"/>
                  </a:lnTo>
                  <a:lnTo>
                    <a:pt x="0" y="2143886"/>
                  </a:lnTo>
                  <a:lnTo>
                    <a:pt x="0" y="138302"/>
                  </a:lnTo>
                  <a:lnTo>
                    <a:pt x="7050" y="94585"/>
                  </a:lnTo>
                  <a:lnTo>
                    <a:pt x="26682" y="56619"/>
                  </a:lnTo>
                  <a:lnTo>
                    <a:pt x="56619" y="26682"/>
                  </a:lnTo>
                  <a:lnTo>
                    <a:pt x="94585" y="7050"/>
                  </a:lnTo>
                  <a:lnTo>
                    <a:pt x="138302" y="0"/>
                  </a:lnTo>
                  <a:lnTo>
                    <a:pt x="3748658" y="0"/>
                  </a:lnTo>
                  <a:lnTo>
                    <a:pt x="3792376" y="7050"/>
                  </a:lnTo>
                  <a:lnTo>
                    <a:pt x="3830342" y="26682"/>
                  </a:lnTo>
                  <a:lnTo>
                    <a:pt x="3860279" y="56619"/>
                  </a:lnTo>
                  <a:lnTo>
                    <a:pt x="3879911" y="94585"/>
                  </a:lnTo>
                  <a:lnTo>
                    <a:pt x="3886961" y="138302"/>
                  </a:lnTo>
                  <a:lnTo>
                    <a:pt x="3886961" y="2143886"/>
                  </a:lnTo>
                  <a:lnTo>
                    <a:pt x="3879911" y="2187604"/>
                  </a:lnTo>
                  <a:lnTo>
                    <a:pt x="3860279" y="2225570"/>
                  </a:lnTo>
                  <a:lnTo>
                    <a:pt x="3830342" y="2255507"/>
                  </a:lnTo>
                  <a:lnTo>
                    <a:pt x="3792376" y="2275139"/>
                  </a:lnTo>
                  <a:lnTo>
                    <a:pt x="3748658" y="22821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120258" y="2390774"/>
              <a:ext cx="3886200" cy="2282190"/>
            </a:xfrm>
            <a:custGeom>
              <a:avLst/>
              <a:gdLst/>
              <a:ahLst/>
              <a:cxnLst/>
              <a:rect l="l" t="t" r="r" b="b"/>
              <a:pathLst>
                <a:path w="3886200" h="2282190">
                  <a:moveTo>
                    <a:pt x="3886140" y="2148602"/>
                  </a:moveTo>
                  <a:lnTo>
                    <a:pt x="3879922" y="2187583"/>
                  </a:lnTo>
                  <a:lnTo>
                    <a:pt x="3860278" y="2225570"/>
                  </a:lnTo>
                  <a:lnTo>
                    <a:pt x="3830319" y="2255519"/>
                  </a:lnTo>
                  <a:lnTo>
                    <a:pt x="3792329" y="2275147"/>
                  </a:lnTo>
                  <a:lnTo>
                    <a:pt x="3748602" y="2282189"/>
                  </a:lnTo>
                  <a:lnTo>
                    <a:pt x="138330" y="2282194"/>
                  </a:lnTo>
                  <a:lnTo>
                    <a:pt x="94592" y="2275143"/>
                  </a:lnTo>
                  <a:lnTo>
                    <a:pt x="56610" y="2255498"/>
                  </a:lnTo>
                  <a:lnTo>
                    <a:pt x="26667" y="2225541"/>
                  </a:lnTo>
                  <a:lnTo>
                    <a:pt x="7042" y="2187555"/>
                  </a:lnTo>
                  <a:lnTo>
                    <a:pt x="0" y="2143830"/>
                  </a:lnTo>
                  <a:lnTo>
                    <a:pt x="1" y="138292"/>
                  </a:lnTo>
                  <a:lnTo>
                    <a:pt x="7059" y="94566"/>
                  </a:lnTo>
                  <a:lnTo>
                    <a:pt x="26703" y="56598"/>
                  </a:lnTo>
                  <a:lnTo>
                    <a:pt x="56651" y="26665"/>
                  </a:lnTo>
                  <a:lnTo>
                    <a:pt x="94623" y="7043"/>
                  </a:lnTo>
                  <a:lnTo>
                    <a:pt x="138341" y="0"/>
                  </a:lnTo>
                  <a:lnTo>
                    <a:pt x="3748602" y="0"/>
                  </a:lnTo>
                  <a:lnTo>
                    <a:pt x="3792330" y="7026"/>
                  </a:lnTo>
                  <a:lnTo>
                    <a:pt x="3830312" y="26652"/>
                  </a:lnTo>
                  <a:lnTo>
                    <a:pt x="3860266" y="56594"/>
                  </a:lnTo>
                  <a:lnTo>
                    <a:pt x="3879909" y="94573"/>
                  </a:lnTo>
                  <a:lnTo>
                    <a:pt x="3886141" y="133587"/>
                  </a:lnTo>
                </a:path>
              </a:pathLst>
            </a:custGeom>
            <a:ln w="38099">
              <a:solidFill>
                <a:srgbClr val="E7D5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618842" y="2715235"/>
            <a:ext cx="2889885" cy="177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33020">
              <a:lnSpc>
                <a:spcPts val="7459"/>
              </a:lnSpc>
              <a:spcBef>
                <a:spcPts val="100"/>
              </a:spcBef>
            </a:pPr>
            <a:r>
              <a:rPr dirty="0" sz="6400" spc="-25" b="1">
                <a:solidFill>
                  <a:srgbClr val="990011"/>
                </a:solidFill>
                <a:latin typeface="Cambria"/>
                <a:cs typeface="Cambria"/>
              </a:rPr>
              <a:t>76%</a:t>
            </a:r>
            <a:endParaRPr sz="6400">
              <a:latin typeface="Cambria"/>
              <a:cs typeface="Cambria"/>
            </a:endParaRPr>
          </a:p>
          <a:p>
            <a:pPr algn="ctr">
              <a:lnSpc>
                <a:spcPts val="2900"/>
              </a:lnSpc>
            </a:pPr>
            <a:r>
              <a:rPr dirty="0" sz="2600">
                <a:solidFill>
                  <a:srgbClr val="2A2A2A"/>
                </a:solidFill>
                <a:latin typeface="Calibri"/>
                <a:cs typeface="Calibri"/>
              </a:rPr>
              <a:t>of</a:t>
            </a:r>
            <a:r>
              <a:rPr dirty="0" sz="2600" spc="-5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2A2A2A"/>
                </a:solidFill>
                <a:latin typeface="Calibri"/>
                <a:cs typeface="Calibri"/>
              </a:rPr>
              <a:t>trainees</a:t>
            </a:r>
            <a:r>
              <a:rPr dirty="0" sz="2600" spc="-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2A2A2A"/>
                </a:solidFill>
                <a:latin typeface="Calibri"/>
                <a:cs typeface="Calibri"/>
              </a:rPr>
              <a:t>absorbed</a:t>
            </a:r>
            <a:endParaRPr sz="26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dirty="0" sz="2600">
                <a:solidFill>
                  <a:srgbClr val="2A2A2A"/>
                </a:solidFill>
                <a:latin typeface="Calibri"/>
                <a:cs typeface="Calibri"/>
              </a:rPr>
              <a:t>into</a:t>
            </a:r>
            <a:r>
              <a:rPr dirty="0" sz="2600" spc="-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dirty="0" sz="2600" spc="-4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600">
                <a:solidFill>
                  <a:srgbClr val="2A2A2A"/>
                </a:solidFill>
                <a:latin typeface="Calibri"/>
                <a:cs typeface="Calibri"/>
              </a:rPr>
              <a:t>labor</a:t>
            </a:r>
            <a:r>
              <a:rPr dirty="0" sz="2600" spc="-4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600" spc="-10">
                <a:solidFill>
                  <a:srgbClr val="2A2A2A"/>
                </a:solidFill>
                <a:latin typeface="Calibri"/>
                <a:cs typeface="Calibri"/>
              </a:rPr>
              <a:t>market</a:t>
            </a:r>
            <a:endParaRPr sz="26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270872" y="2371724"/>
            <a:ext cx="3924300" cy="2320290"/>
            <a:chOff x="9270872" y="2371724"/>
            <a:chExt cx="3924300" cy="2320290"/>
          </a:xfrm>
        </p:grpSpPr>
        <p:sp>
          <p:nvSpPr>
            <p:cNvPr id="12" name="object 12"/>
            <p:cNvSpPr/>
            <p:nvPr/>
          </p:nvSpPr>
          <p:spPr>
            <a:xfrm>
              <a:off x="9289922" y="2390774"/>
              <a:ext cx="3887470" cy="2282190"/>
            </a:xfrm>
            <a:custGeom>
              <a:avLst/>
              <a:gdLst/>
              <a:ahLst/>
              <a:cxnLst/>
              <a:rect l="l" t="t" r="r" b="b"/>
              <a:pathLst>
                <a:path w="3887469" h="2282190">
                  <a:moveTo>
                    <a:pt x="3748658" y="2282189"/>
                  </a:moveTo>
                  <a:lnTo>
                    <a:pt x="138302" y="2282189"/>
                  </a:lnTo>
                  <a:lnTo>
                    <a:pt x="94585" y="2275139"/>
                  </a:lnTo>
                  <a:lnTo>
                    <a:pt x="56619" y="2255507"/>
                  </a:lnTo>
                  <a:lnTo>
                    <a:pt x="26682" y="2225570"/>
                  </a:lnTo>
                  <a:lnTo>
                    <a:pt x="7050" y="2187604"/>
                  </a:lnTo>
                  <a:lnTo>
                    <a:pt x="0" y="2143886"/>
                  </a:lnTo>
                  <a:lnTo>
                    <a:pt x="0" y="138302"/>
                  </a:lnTo>
                  <a:lnTo>
                    <a:pt x="7050" y="94585"/>
                  </a:lnTo>
                  <a:lnTo>
                    <a:pt x="26682" y="56619"/>
                  </a:lnTo>
                  <a:lnTo>
                    <a:pt x="56619" y="26682"/>
                  </a:lnTo>
                  <a:lnTo>
                    <a:pt x="94585" y="7050"/>
                  </a:lnTo>
                  <a:lnTo>
                    <a:pt x="138302" y="0"/>
                  </a:lnTo>
                  <a:lnTo>
                    <a:pt x="3748658" y="0"/>
                  </a:lnTo>
                  <a:lnTo>
                    <a:pt x="3792376" y="7050"/>
                  </a:lnTo>
                  <a:lnTo>
                    <a:pt x="3830342" y="26682"/>
                  </a:lnTo>
                  <a:lnTo>
                    <a:pt x="3860279" y="56619"/>
                  </a:lnTo>
                  <a:lnTo>
                    <a:pt x="3879911" y="94585"/>
                  </a:lnTo>
                  <a:lnTo>
                    <a:pt x="3886961" y="138302"/>
                  </a:lnTo>
                  <a:lnTo>
                    <a:pt x="3886961" y="2143886"/>
                  </a:lnTo>
                  <a:lnTo>
                    <a:pt x="3879911" y="2187604"/>
                  </a:lnTo>
                  <a:lnTo>
                    <a:pt x="3860279" y="2225570"/>
                  </a:lnTo>
                  <a:lnTo>
                    <a:pt x="3830342" y="2255507"/>
                  </a:lnTo>
                  <a:lnTo>
                    <a:pt x="3792376" y="2275139"/>
                  </a:lnTo>
                  <a:lnTo>
                    <a:pt x="3748658" y="22821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289922" y="2390774"/>
              <a:ext cx="3886200" cy="2282190"/>
            </a:xfrm>
            <a:custGeom>
              <a:avLst/>
              <a:gdLst/>
              <a:ahLst/>
              <a:cxnLst/>
              <a:rect l="l" t="t" r="r" b="b"/>
              <a:pathLst>
                <a:path w="3886200" h="2282190">
                  <a:moveTo>
                    <a:pt x="3886140" y="2148602"/>
                  </a:moveTo>
                  <a:lnTo>
                    <a:pt x="3879922" y="2187583"/>
                  </a:lnTo>
                  <a:lnTo>
                    <a:pt x="3860278" y="2225570"/>
                  </a:lnTo>
                  <a:lnTo>
                    <a:pt x="3830319" y="2255519"/>
                  </a:lnTo>
                  <a:lnTo>
                    <a:pt x="3792329" y="2275147"/>
                  </a:lnTo>
                  <a:lnTo>
                    <a:pt x="3748602" y="2282189"/>
                  </a:lnTo>
                  <a:lnTo>
                    <a:pt x="138330" y="2282194"/>
                  </a:lnTo>
                  <a:lnTo>
                    <a:pt x="94592" y="2275143"/>
                  </a:lnTo>
                  <a:lnTo>
                    <a:pt x="56610" y="2255498"/>
                  </a:lnTo>
                  <a:lnTo>
                    <a:pt x="26667" y="2225540"/>
                  </a:lnTo>
                  <a:lnTo>
                    <a:pt x="7042" y="2187555"/>
                  </a:lnTo>
                  <a:lnTo>
                    <a:pt x="0" y="2143830"/>
                  </a:lnTo>
                  <a:lnTo>
                    <a:pt x="1" y="138292"/>
                  </a:lnTo>
                  <a:lnTo>
                    <a:pt x="7059" y="94566"/>
                  </a:lnTo>
                  <a:lnTo>
                    <a:pt x="26703" y="56598"/>
                  </a:lnTo>
                  <a:lnTo>
                    <a:pt x="56651" y="26665"/>
                  </a:lnTo>
                  <a:lnTo>
                    <a:pt x="94623" y="7043"/>
                  </a:lnTo>
                  <a:lnTo>
                    <a:pt x="138341" y="0"/>
                  </a:lnTo>
                  <a:lnTo>
                    <a:pt x="3748602" y="0"/>
                  </a:lnTo>
                  <a:lnTo>
                    <a:pt x="3792330" y="7026"/>
                  </a:lnTo>
                  <a:lnTo>
                    <a:pt x="3830312" y="26652"/>
                  </a:lnTo>
                  <a:lnTo>
                    <a:pt x="3860266" y="56594"/>
                  </a:lnTo>
                  <a:lnTo>
                    <a:pt x="3879909" y="94573"/>
                  </a:lnTo>
                  <a:lnTo>
                    <a:pt x="3886141" y="133587"/>
                  </a:lnTo>
                </a:path>
              </a:pathLst>
            </a:custGeom>
            <a:ln w="38099">
              <a:solidFill>
                <a:srgbClr val="E7D5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9798180" y="2424594"/>
            <a:ext cx="2870835" cy="2010410"/>
          </a:xfrm>
          <a:prstGeom prst="rect">
            <a:avLst/>
          </a:prstGeom>
        </p:spPr>
        <p:txBody>
          <a:bodyPr wrap="square" lIns="0" tIns="149225" rIns="0" bIns="0" rtlCol="0" vert="horz">
            <a:spAutoFit/>
          </a:bodyPr>
          <a:lstStyle/>
          <a:p>
            <a:pPr marL="135890">
              <a:lnSpc>
                <a:spcPct val="100000"/>
              </a:lnSpc>
              <a:spcBef>
                <a:spcPts val="1175"/>
              </a:spcBef>
            </a:pPr>
            <a:r>
              <a:rPr dirty="0" sz="6600" spc="-10" b="1">
                <a:solidFill>
                  <a:srgbClr val="990011"/>
                </a:solidFill>
                <a:latin typeface="Cambria"/>
                <a:cs typeface="Cambria"/>
              </a:rPr>
              <a:t>≥100K</a:t>
            </a:r>
            <a:endParaRPr sz="6600">
              <a:latin typeface="Cambria"/>
              <a:cs typeface="Cambria"/>
            </a:endParaRPr>
          </a:p>
          <a:p>
            <a:pPr marL="55880" marR="5080" indent="-43815">
              <a:lnSpc>
                <a:spcPct val="107500"/>
              </a:lnSpc>
              <a:spcBef>
                <a:spcPts val="180"/>
              </a:spcBef>
            </a:pPr>
            <a:r>
              <a:rPr dirty="0" sz="2500">
                <a:solidFill>
                  <a:srgbClr val="2A2A2A"/>
                </a:solidFill>
                <a:latin typeface="Calibri"/>
                <a:cs typeface="Calibri"/>
              </a:rPr>
              <a:t>fresh</a:t>
            </a:r>
            <a:r>
              <a:rPr dirty="0" sz="2500" spc="-4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2A2A2A"/>
                </a:solidFill>
                <a:latin typeface="Calibri"/>
                <a:cs typeface="Calibri"/>
              </a:rPr>
              <a:t>graduates</a:t>
            </a:r>
            <a:r>
              <a:rPr dirty="0" sz="2500" spc="-4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500">
                <a:solidFill>
                  <a:srgbClr val="2A2A2A"/>
                </a:solidFill>
                <a:latin typeface="Calibri"/>
                <a:cs typeface="Calibri"/>
              </a:rPr>
              <a:t>/</a:t>
            </a:r>
            <a:r>
              <a:rPr dirty="0" sz="2500" spc="-4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500" spc="-20">
                <a:solidFill>
                  <a:srgbClr val="2A2A2A"/>
                </a:solidFill>
                <a:latin typeface="Calibri"/>
                <a:cs typeface="Calibri"/>
              </a:rPr>
              <a:t>year </a:t>
            </a:r>
            <a:r>
              <a:rPr dirty="0" sz="2500">
                <a:solidFill>
                  <a:srgbClr val="2A2A2A"/>
                </a:solidFill>
                <a:latin typeface="Calibri"/>
                <a:cs typeface="Calibri"/>
              </a:rPr>
              <a:t>(national</a:t>
            </a:r>
            <a:r>
              <a:rPr dirty="0" sz="2500" spc="-8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500" spc="-10">
                <a:solidFill>
                  <a:srgbClr val="2A2A2A"/>
                </a:solidFill>
                <a:latin typeface="Calibri"/>
                <a:cs typeface="Calibri"/>
              </a:rPr>
              <a:t>internships)</a:t>
            </a:r>
            <a:endParaRPr sz="25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3440537" y="2371724"/>
            <a:ext cx="3924300" cy="2320290"/>
            <a:chOff x="13440537" y="2371724"/>
            <a:chExt cx="3924300" cy="2320290"/>
          </a:xfrm>
        </p:grpSpPr>
        <p:sp>
          <p:nvSpPr>
            <p:cNvPr id="16" name="object 16"/>
            <p:cNvSpPr/>
            <p:nvPr/>
          </p:nvSpPr>
          <p:spPr>
            <a:xfrm>
              <a:off x="13459587" y="2390774"/>
              <a:ext cx="3887470" cy="2282190"/>
            </a:xfrm>
            <a:custGeom>
              <a:avLst/>
              <a:gdLst/>
              <a:ahLst/>
              <a:cxnLst/>
              <a:rect l="l" t="t" r="r" b="b"/>
              <a:pathLst>
                <a:path w="3887469" h="2282190">
                  <a:moveTo>
                    <a:pt x="3748658" y="2282189"/>
                  </a:moveTo>
                  <a:lnTo>
                    <a:pt x="138302" y="2282189"/>
                  </a:lnTo>
                  <a:lnTo>
                    <a:pt x="94585" y="2275139"/>
                  </a:lnTo>
                  <a:lnTo>
                    <a:pt x="56619" y="2255507"/>
                  </a:lnTo>
                  <a:lnTo>
                    <a:pt x="26682" y="2225570"/>
                  </a:lnTo>
                  <a:lnTo>
                    <a:pt x="7050" y="2187604"/>
                  </a:lnTo>
                  <a:lnTo>
                    <a:pt x="0" y="2143886"/>
                  </a:lnTo>
                  <a:lnTo>
                    <a:pt x="0" y="138302"/>
                  </a:lnTo>
                  <a:lnTo>
                    <a:pt x="7050" y="94585"/>
                  </a:lnTo>
                  <a:lnTo>
                    <a:pt x="26682" y="56619"/>
                  </a:lnTo>
                  <a:lnTo>
                    <a:pt x="56619" y="26682"/>
                  </a:lnTo>
                  <a:lnTo>
                    <a:pt x="94585" y="7050"/>
                  </a:lnTo>
                  <a:lnTo>
                    <a:pt x="138302" y="0"/>
                  </a:lnTo>
                  <a:lnTo>
                    <a:pt x="3748658" y="0"/>
                  </a:lnTo>
                  <a:lnTo>
                    <a:pt x="3792376" y="7050"/>
                  </a:lnTo>
                  <a:lnTo>
                    <a:pt x="3830342" y="26682"/>
                  </a:lnTo>
                  <a:lnTo>
                    <a:pt x="3860279" y="56619"/>
                  </a:lnTo>
                  <a:lnTo>
                    <a:pt x="3879911" y="94585"/>
                  </a:lnTo>
                  <a:lnTo>
                    <a:pt x="3886961" y="138302"/>
                  </a:lnTo>
                  <a:lnTo>
                    <a:pt x="3886961" y="2143886"/>
                  </a:lnTo>
                  <a:lnTo>
                    <a:pt x="3879911" y="2187604"/>
                  </a:lnTo>
                  <a:lnTo>
                    <a:pt x="3860279" y="2225570"/>
                  </a:lnTo>
                  <a:lnTo>
                    <a:pt x="3830342" y="2255507"/>
                  </a:lnTo>
                  <a:lnTo>
                    <a:pt x="3792376" y="2275139"/>
                  </a:lnTo>
                  <a:lnTo>
                    <a:pt x="3748658" y="228218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3459587" y="2390774"/>
              <a:ext cx="3886200" cy="2282190"/>
            </a:xfrm>
            <a:custGeom>
              <a:avLst/>
              <a:gdLst/>
              <a:ahLst/>
              <a:cxnLst/>
              <a:rect l="l" t="t" r="r" b="b"/>
              <a:pathLst>
                <a:path w="3886200" h="2282190">
                  <a:moveTo>
                    <a:pt x="3886140" y="2148602"/>
                  </a:moveTo>
                  <a:lnTo>
                    <a:pt x="3879922" y="2187583"/>
                  </a:lnTo>
                  <a:lnTo>
                    <a:pt x="3860278" y="2225570"/>
                  </a:lnTo>
                  <a:lnTo>
                    <a:pt x="3830319" y="2255519"/>
                  </a:lnTo>
                  <a:lnTo>
                    <a:pt x="3792329" y="2275147"/>
                  </a:lnTo>
                  <a:lnTo>
                    <a:pt x="3748602" y="2282189"/>
                  </a:lnTo>
                  <a:lnTo>
                    <a:pt x="138330" y="2282194"/>
                  </a:lnTo>
                  <a:lnTo>
                    <a:pt x="94592" y="2275143"/>
                  </a:lnTo>
                  <a:lnTo>
                    <a:pt x="56610" y="2255498"/>
                  </a:lnTo>
                  <a:lnTo>
                    <a:pt x="26667" y="2225540"/>
                  </a:lnTo>
                  <a:lnTo>
                    <a:pt x="7042" y="2187555"/>
                  </a:lnTo>
                  <a:lnTo>
                    <a:pt x="0" y="2143830"/>
                  </a:lnTo>
                  <a:lnTo>
                    <a:pt x="1" y="138292"/>
                  </a:lnTo>
                  <a:lnTo>
                    <a:pt x="7059" y="94566"/>
                  </a:lnTo>
                  <a:lnTo>
                    <a:pt x="26703" y="56598"/>
                  </a:lnTo>
                  <a:lnTo>
                    <a:pt x="56651" y="26665"/>
                  </a:lnTo>
                  <a:lnTo>
                    <a:pt x="94623" y="7043"/>
                  </a:lnTo>
                  <a:lnTo>
                    <a:pt x="138340" y="0"/>
                  </a:lnTo>
                  <a:lnTo>
                    <a:pt x="3748602" y="0"/>
                  </a:lnTo>
                  <a:lnTo>
                    <a:pt x="3792330" y="7026"/>
                  </a:lnTo>
                  <a:lnTo>
                    <a:pt x="3830312" y="26652"/>
                  </a:lnTo>
                  <a:lnTo>
                    <a:pt x="3860266" y="56594"/>
                  </a:lnTo>
                  <a:lnTo>
                    <a:pt x="3879909" y="94573"/>
                  </a:lnTo>
                  <a:lnTo>
                    <a:pt x="3886141" y="133587"/>
                  </a:lnTo>
                </a:path>
              </a:pathLst>
            </a:custGeom>
            <a:ln w="38099">
              <a:solidFill>
                <a:srgbClr val="E7D5D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3689982" y="2296746"/>
            <a:ext cx="3426460" cy="2136140"/>
          </a:xfrm>
          <a:prstGeom prst="rect">
            <a:avLst/>
          </a:prstGeom>
        </p:spPr>
        <p:txBody>
          <a:bodyPr wrap="square" lIns="0" tIns="310515" rIns="0" bIns="0" rtlCol="0" vert="horz">
            <a:spAutoFit/>
          </a:bodyPr>
          <a:lstStyle/>
          <a:p>
            <a:pPr marL="798195">
              <a:lnSpc>
                <a:spcPct val="100000"/>
              </a:lnSpc>
              <a:spcBef>
                <a:spcPts val="2445"/>
              </a:spcBef>
            </a:pPr>
            <a:r>
              <a:rPr dirty="0" sz="6100" spc="-25" b="1">
                <a:solidFill>
                  <a:srgbClr val="990011"/>
                </a:solidFill>
                <a:latin typeface="Cambria"/>
                <a:cs typeface="Cambria"/>
              </a:rPr>
              <a:t>≥2%</a:t>
            </a:r>
            <a:endParaRPr sz="6100">
              <a:latin typeface="Cambria"/>
              <a:cs typeface="Cambria"/>
            </a:endParaRPr>
          </a:p>
          <a:p>
            <a:pPr marL="12700" marR="5080" indent="332740">
              <a:lnSpc>
                <a:spcPct val="109400"/>
              </a:lnSpc>
              <a:spcBef>
                <a:spcPts val="650"/>
              </a:spcBef>
            </a:pPr>
            <a:r>
              <a:rPr dirty="0" sz="2400">
                <a:solidFill>
                  <a:srgbClr val="2A2A2A"/>
                </a:solidFill>
                <a:latin typeface="Calibri"/>
                <a:cs typeface="Calibri"/>
              </a:rPr>
              <a:t>participation</a:t>
            </a:r>
            <a:r>
              <a:rPr dirty="0" sz="2400" spc="-13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A2A2A"/>
                </a:solidFill>
                <a:latin typeface="Calibri"/>
                <a:cs typeface="Calibri"/>
              </a:rPr>
              <a:t>reserved </a:t>
            </a:r>
            <a:r>
              <a:rPr dirty="0" sz="2400">
                <a:solidFill>
                  <a:srgbClr val="2A2A2A"/>
                </a:solidFill>
                <a:latin typeface="Calibri"/>
                <a:cs typeface="Calibri"/>
              </a:rPr>
              <a:t>for</a:t>
            </a:r>
            <a:r>
              <a:rPr dirty="0" sz="2400" spc="-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A2A2A"/>
                </a:solidFill>
                <a:latin typeface="Calibri"/>
                <a:cs typeface="Calibri"/>
              </a:rPr>
              <a:t>persons</a:t>
            </a:r>
            <a:r>
              <a:rPr dirty="0" sz="2400" spc="-5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A2A2A"/>
                </a:solidFill>
                <a:latin typeface="Calibri"/>
                <a:cs typeface="Calibri"/>
              </a:rPr>
              <a:t>with</a:t>
            </a:r>
            <a:r>
              <a:rPr dirty="0" sz="2400" spc="-4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A2A2A"/>
                </a:solidFill>
                <a:latin typeface="Calibri"/>
                <a:cs typeface="Calibri"/>
              </a:rPr>
              <a:t>disabilities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32712" y="5003784"/>
            <a:ext cx="862457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20" b="1">
                <a:solidFill>
                  <a:srgbClr val="990011"/>
                </a:solidFill>
                <a:latin typeface="Cambria"/>
                <a:cs typeface="Cambria"/>
              </a:rPr>
              <a:t>Social-</a:t>
            </a:r>
            <a:r>
              <a:rPr dirty="0" sz="3600" b="1">
                <a:solidFill>
                  <a:srgbClr val="990011"/>
                </a:solidFill>
                <a:latin typeface="Cambria"/>
                <a:cs typeface="Cambria"/>
              </a:rPr>
              <a:t>Economic</a:t>
            </a:r>
            <a:r>
              <a:rPr dirty="0" sz="3600" spc="-85" b="1">
                <a:solidFill>
                  <a:srgbClr val="990011"/>
                </a:solidFill>
                <a:latin typeface="Cambria"/>
                <a:cs typeface="Cambria"/>
              </a:rPr>
              <a:t> </a:t>
            </a:r>
            <a:r>
              <a:rPr dirty="0" sz="3600" spc="-10" b="1">
                <a:solidFill>
                  <a:srgbClr val="990011"/>
                </a:solidFill>
                <a:latin typeface="Cambria"/>
                <a:cs typeface="Cambria"/>
              </a:rPr>
              <a:t>Empowerment</a:t>
            </a:r>
            <a:r>
              <a:rPr dirty="0" sz="3600" spc="-80" b="1">
                <a:solidFill>
                  <a:srgbClr val="990011"/>
                </a:solidFill>
                <a:latin typeface="Cambria"/>
                <a:cs typeface="Cambria"/>
              </a:rPr>
              <a:t> </a:t>
            </a:r>
            <a:r>
              <a:rPr dirty="0" sz="3600" spc="-10" b="1">
                <a:solidFill>
                  <a:srgbClr val="990011"/>
                </a:solidFill>
                <a:latin typeface="Cambria"/>
                <a:cs typeface="Cambria"/>
              </a:rPr>
              <a:t>Program</a:t>
            </a:r>
            <a:endParaRPr sz="3600">
              <a:latin typeface="Cambria"/>
              <a:cs typeface="Cambria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960119" y="5692139"/>
            <a:ext cx="3868420" cy="2537460"/>
            <a:chOff x="960119" y="5692139"/>
            <a:chExt cx="3868420" cy="2537460"/>
          </a:xfrm>
        </p:grpSpPr>
        <p:sp>
          <p:nvSpPr>
            <p:cNvPr id="21" name="object 21"/>
            <p:cNvSpPr/>
            <p:nvPr/>
          </p:nvSpPr>
          <p:spPr>
            <a:xfrm>
              <a:off x="960119" y="5692139"/>
              <a:ext cx="3868420" cy="2537460"/>
            </a:xfrm>
            <a:custGeom>
              <a:avLst/>
              <a:gdLst/>
              <a:ahLst/>
              <a:cxnLst/>
              <a:rect l="l" t="t" r="r" b="b"/>
              <a:pathLst>
                <a:path w="3868420" h="2537459">
                  <a:moveTo>
                    <a:pt x="3730752" y="2537460"/>
                  </a:moveTo>
                  <a:lnTo>
                    <a:pt x="137160" y="2537460"/>
                  </a:lnTo>
                  <a:lnTo>
                    <a:pt x="93817" y="2530465"/>
                  </a:lnTo>
                  <a:lnTo>
                    <a:pt x="56167" y="2510988"/>
                  </a:lnTo>
                  <a:lnTo>
                    <a:pt x="26471" y="2481293"/>
                  </a:lnTo>
                  <a:lnTo>
                    <a:pt x="6995" y="2443642"/>
                  </a:lnTo>
                  <a:lnTo>
                    <a:pt x="0" y="2400300"/>
                  </a:lnTo>
                  <a:lnTo>
                    <a:pt x="0" y="137160"/>
                  </a:lnTo>
                  <a:lnTo>
                    <a:pt x="6995" y="93817"/>
                  </a:lnTo>
                  <a:lnTo>
                    <a:pt x="26471" y="56166"/>
                  </a:lnTo>
                  <a:lnTo>
                    <a:pt x="56167" y="26471"/>
                  </a:lnTo>
                  <a:lnTo>
                    <a:pt x="93817" y="6995"/>
                  </a:lnTo>
                  <a:lnTo>
                    <a:pt x="137160" y="0"/>
                  </a:lnTo>
                  <a:lnTo>
                    <a:pt x="3730752" y="0"/>
                  </a:lnTo>
                  <a:lnTo>
                    <a:pt x="3774094" y="6995"/>
                  </a:lnTo>
                  <a:lnTo>
                    <a:pt x="3811745" y="26471"/>
                  </a:lnTo>
                  <a:lnTo>
                    <a:pt x="3841440" y="56166"/>
                  </a:lnTo>
                  <a:lnTo>
                    <a:pt x="3860916" y="93817"/>
                  </a:lnTo>
                  <a:lnTo>
                    <a:pt x="3867912" y="137160"/>
                  </a:lnTo>
                  <a:lnTo>
                    <a:pt x="3867912" y="2400300"/>
                  </a:lnTo>
                  <a:lnTo>
                    <a:pt x="3860916" y="2443642"/>
                  </a:lnTo>
                  <a:lnTo>
                    <a:pt x="3841440" y="2481293"/>
                  </a:lnTo>
                  <a:lnTo>
                    <a:pt x="3811745" y="2510988"/>
                  </a:lnTo>
                  <a:lnTo>
                    <a:pt x="3774094" y="2530465"/>
                  </a:lnTo>
                  <a:lnTo>
                    <a:pt x="3730752" y="2537460"/>
                  </a:lnTo>
                  <a:close/>
                </a:path>
              </a:pathLst>
            </a:custGeom>
            <a:solidFill>
              <a:srgbClr val="F6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2551175" y="5836539"/>
              <a:ext cx="788670" cy="788670"/>
            </a:xfrm>
            <a:custGeom>
              <a:avLst/>
              <a:gdLst/>
              <a:ahLst/>
              <a:cxnLst/>
              <a:rect l="l" t="t" r="r" b="b"/>
              <a:pathLst>
                <a:path w="788670" h="788670">
                  <a:moveTo>
                    <a:pt x="394144" y="788288"/>
                  </a:moveTo>
                  <a:lnTo>
                    <a:pt x="344708" y="785217"/>
                  </a:lnTo>
                  <a:lnTo>
                    <a:pt x="297103" y="776249"/>
                  </a:lnTo>
                  <a:lnTo>
                    <a:pt x="251699" y="761755"/>
                  </a:lnTo>
                  <a:lnTo>
                    <a:pt x="208866" y="742103"/>
                  </a:lnTo>
                  <a:lnTo>
                    <a:pt x="168972" y="717664"/>
                  </a:lnTo>
                  <a:lnTo>
                    <a:pt x="132387" y="688807"/>
                  </a:lnTo>
                  <a:lnTo>
                    <a:pt x="99481" y="655901"/>
                  </a:lnTo>
                  <a:lnTo>
                    <a:pt x="70624" y="619316"/>
                  </a:lnTo>
                  <a:lnTo>
                    <a:pt x="46185" y="579422"/>
                  </a:lnTo>
                  <a:lnTo>
                    <a:pt x="26533" y="536588"/>
                  </a:lnTo>
                  <a:lnTo>
                    <a:pt x="12039" y="491184"/>
                  </a:lnTo>
                  <a:lnTo>
                    <a:pt x="3071" y="443580"/>
                  </a:lnTo>
                  <a:lnTo>
                    <a:pt x="0" y="394144"/>
                  </a:lnTo>
                  <a:lnTo>
                    <a:pt x="3071" y="344708"/>
                  </a:lnTo>
                  <a:lnTo>
                    <a:pt x="12039" y="297104"/>
                  </a:lnTo>
                  <a:lnTo>
                    <a:pt x="26533" y="251699"/>
                  </a:lnTo>
                  <a:lnTo>
                    <a:pt x="46185" y="208866"/>
                  </a:lnTo>
                  <a:lnTo>
                    <a:pt x="70624" y="168972"/>
                  </a:lnTo>
                  <a:lnTo>
                    <a:pt x="99481" y="132387"/>
                  </a:lnTo>
                  <a:lnTo>
                    <a:pt x="132387" y="99481"/>
                  </a:lnTo>
                  <a:lnTo>
                    <a:pt x="168972" y="70624"/>
                  </a:lnTo>
                  <a:lnTo>
                    <a:pt x="208866" y="46185"/>
                  </a:lnTo>
                  <a:lnTo>
                    <a:pt x="251699" y="26533"/>
                  </a:lnTo>
                  <a:lnTo>
                    <a:pt x="297103" y="12039"/>
                  </a:lnTo>
                  <a:lnTo>
                    <a:pt x="344708" y="3071"/>
                  </a:lnTo>
                  <a:lnTo>
                    <a:pt x="394144" y="0"/>
                  </a:lnTo>
                  <a:lnTo>
                    <a:pt x="443580" y="3071"/>
                  </a:lnTo>
                  <a:lnTo>
                    <a:pt x="491184" y="12039"/>
                  </a:lnTo>
                  <a:lnTo>
                    <a:pt x="536588" y="26533"/>
                  </a:lnTo>
                  <a:lnTo>
                    <a:pt x="579422" y="46185"/>
                  </a:lnTo>
                  <a:lnTo>
                    <a:pt x="619316" y="70624"/>
                  </a:lnTo>
                  <a:lnTo>
                    <a:pt x="655901" y="99481"/>
                  </a:lnTo>
                  <a:lnTo>
                    <a:pt x="688807" y="132387"/>
                  </a:lnTo>
                  <a:lnTo>
                    <a:pt x="717664" y="168972"/>
                  </a:lnTo>
                  <a:lnTo>
                    <a:pt x="742103" y="208866"/>
                  </a:lnTo>
                  <a:lnTo>
                    <a:pt x="761755" y="251699"/>
                  </a:lnTo>
                  <a:lnTo>
                    <a:pt x="776249" y="297104"/>
                  </a:lnTo>
                  <a:lnTo>
                    <a:pt x="785217" y="344708"/>
                  </a:lnTo>
                  <a:lnTo>
                    <a:pt x="788288" y="394144"/>
                  </a:lnTo>
                  <a:lnTo>
                    <a:pt x="785217" y="443580"/>
                  </a:lnTo>
                  <a:lnTo>
                    <a:pt x="776249" y="491184"/>
                  </a:lnTo>
                  <a:lnTo>
                    <a:pt x="761755" y="536588"/>
                  </a:lnTo>
                  <a:lnTo>
                    <a:pt x="742103" y="579422"/>
                  </a:lnTo>
                  <a:lnTo>
                    <a:pt x="717664" y="619316"/>
                  </a:lnTo>
                  <a:lnTo>
                    <a:pt x="688807" y="655901"/>
                  </a:lnTo>
                  <a:lnTo>
                    <a:pt x="655901" y="688807"/>
                  </a:lnTo>
                  <a:lnTo>
                    <a:pt x="619316" y="717664"/>
                  </a:lnTo>
                  <a:lnTo>
                    <a:pt x="579422" y="742103"/>
                  </a:lnTo>
                  <a:lnTo>
                    <a:pt x="536588" y="761755"/>
                  </a:lnTo>
                  <a:lnTo>
                    <a:pt x="491184" y="776249"/>
                  </a:lnTo>
                  <a:lnTo>
                    <a:pt x="443580" y="785217"/>
                  </a:lnTo>
                  <a:lnTo>
                    <a:pt x="394144" y="788288"/>
                  </a:lnTo>
                  <a:close/>
                </a:path>
              </a:pathLst>
            </a:custGeom>
            <a:solidFill>
              <a:srgbClr val="99001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2827296" y="5897813"/>
            <a:ext cx="23622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50" b="1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280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67322" y="6520791"/>
            <a:ext cx="3453765" cy="1743710"/>
          </a:xfrm>
          <a:prstGeom prst="rect">
            <a:avLst/>
          </a:prstGeom>
        </p:spPr>
        <p:txBody>
          <a:bodyPr wrap="square" lIns="0" tIns="182880" rIns="0" bIns="0" rtlCol="0" vert="horz">
            <a:spAutoFit/>
          </a:bodyPr>
          <a:lstStyle/>
          <a:p>
            <a:pPr marL="1076325">
              <a:lnSpc>
                <a:spcPct val="100000"/>
              </a:lnSpc>
              <a:spcBef>
                <a:spcPts val="1440"/>
              </a:spcBef>
            </a:pPr>
            <a:r>
              <a:rPr dirty="0" sz="2650" spc="-10" b="1">
                <a:solidFill>
                  <a:srgbClr val="990011"/>
                </a:solidFill>
                <a:latin typeface="Cambria"/>
                <a:cs typeface="Cambria"/>
              </a:rPr>
              <a:t>Identify</a:t>
            </a:r>
            <a:endParaRPr sz="2650">
              <a:latin typeface="Cambria"/>
              <a:cs typeface="Cambria"/>
            </a:endParaRPr>
          </a:p>
          <a:p>
            <a:pPr algn="ctr" marL="12065" marR="5080" indent="-635">
              <a:lnSpc>
                <a:spcPct val="115599"/>
              </a:lnSpc>
              <a:spcBef>
                <a:spcPts val="675"/>
              </a:spcBef>
            </a:pP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Beneficiaries</a:t>
            </a:r>
            <a:r>
              <a:rPr dirty="0" sz="2000" spc="-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with</a:t>
            </a:r>
            <a:r>
              <a:rPr dirty="0" sz="2000" spc="-10">
                <a:solidFill>
                  <a:srgbClr val="2A2A2A"/>
                </a:solidFill>
                <a:latin typeface="Calibri"/>
                <a:cs typeface="Calibri"/>
              </a:rPr>
              <a:t> employment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potential,</a:t>
            </a:r>
            <a:r>
              <a:rPr dirty="0" sz="20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including</a:t>
            </a:r>
            <a:r>
              <a:rPr dirty="0" sz="20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the</a:t>
            </a:r>
            <a:r>
              <a:rPr dirty="0" sz="20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poor</a:t>
            </a:r>
            <a:r>
              <a:rPr dirty="0" sz="20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 spc="-25">
                <a:solidFill>
                  <a:srgbClr val="2A2A2A"/>
                </a:solidFill>
                <a:latin typeface="Calibri"/>
                <a:cs typeface="Calibri"/>
              </a:rPr>
              <a:t>and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people</a:t>
            </a:r>
            <a:r>
              <a:rPr dirty="0" sz="20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in</a:t>
            </a:r>
            <a:r>
              <a:rPr dirty="0" sz="20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vulnerable</a:t>
            </a:r>
            <a:r>
              <a:rPr dirty="0" sz="20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A2A2A"/>
                </a:solidFill>
                <a:latin typeface="Calibri"/>
                <a:cs typeface="Calibri"/>
              </a:rPr>
              <a:t>situations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00175" y="6519544"/>
            <a:ext cx="14351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50" b="1">
                <a:solidFill>
                  <a:srgbClr val="990011"/>
                </a:solidFill>
                <a:latin typeface="Calibri"/>
                <a:cs typeface="Calibri"/>
              </a:rPr>
              <a:t>›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129783" y="5692139"/>
            <a:ext cx="3868420" cy="2537460"/>
            <a:chOff x="5129783" y="5692139"/>
            <a:chExt cx="3868420" cy="2537460"/>
          </a:xfrm>
        </p:grpSpPr>
        <p:sp>
          <p:nvSpPr>
            <p:cNvPr id="27" name="object 27"/>
            <p:cNvSpPr/>
            <p:nvPr/>
          </p:nvSpPr>
          <p:spPr>
            <a:xfrm>
              <a:off x="5129783" y="5692139"/>
              <a:ext cx="3868420" cy="2537460"/>
            </a:xfrm>
            <a:custGeom>
              <a:avLst/>
              <a:gdLst/>
              <a:ahLst/>
              <a:cxnLst/>
              <a:rect l="l" t="t" r="r" b="b"/>
              <a:pathLst>
                <a:path w="3868420" h="2537459">
                  <a:moveTo>
                    <a:pt x="3730752" y="2537460"/>
                  </a:moveTo>
                  <a:lnTo>
                    <a:pt x="137160" y="2537460"/>
                  </a:lnTo>
                  <a:lnTo>
                    <a:pt x="93817" y="2530465"/>
                  </a:lnTo>
                  <a:lnTo>
                    <a:pt x="56167" y="2510988"/>
                  </a:lnTo>
                  <a:lnTo>
                    <a:pt x="26471" y="2481293"/>
                  </a:lnTo>
                  <a:lnTo>
                    <a:pt x="6995" y="2443642"/>
                  </a:lnTo>
                  <a:lnTo>
                    <a:pt x="0" y="2400300"/>
                  </a:lnTo>
                  <a:lnTo>
                    <a:pt x="0" y="137160"/>
                  </a:lnTo>
                  <a:lnTo>
                    <a:pt x="6995" y="93817"/>
                  </a:lnTo>
                  <a:lnTo>
                    <a:pt x="26471" y="56166"/>
                  </a:lnTo>
                  <a:lnTo>
                    <a:pt x="56167" y="26471"/>
                  </a:lnTo>
                  <a:lnTo>
                    <a:pt x="93817" y="6995"/>
                  </a:lnTo>
                  <a:lnTo>
                    <a:pt x="137160" y="0"/>
                  </a:lnTo>
                  <a:lnTo>
                    <a:pt x="3730752" y="0"/>
                  </a:lnTo>
                  <a:lnTo>
                    <a:pt x="3774094" y="6995"/>
                  </a:lnTo>
                  <a:lnTo>
                    <a:pt x="3811745" y="26471"/>
                  </a:lnTo>
                  <a:lnTo>
                    <a:pt x="3841440" y="56166"/>
                  </a:lnTo>
                  <a:lnTo>
                    <a:pt x="3860916" y="93817"/>
                  </a:lnTo>
                  <a:lnTo>
                    <a:pt x="3867912" y="137160"/>
                  </a:lnTo>
                  <a:lnTo>
                    <a:pt x="3867912" y="2400300"/>
                  </a:lnTo>
                  <a:lnTo>
                    <a:pt x="3860916" y="2443642"/>
                  </a:lnTo>
                  <a:lnTo>
                    <a:pt x="3841440" y="2481293"/>
                  </a:lnTo>
                  <a:lnTo>
                    <a:pt x="3811745" y="2510988"/>
                  </a:lnTo>
                  <a:lnTo>
                    <a:pt x="3774094" y="2530465"/>
                  </a:lnTo>
                  <a:lnTo>
                    <a:pt x="3730752" y="2537460"/>
                  </a:lnTo>
                  <a:close/>
                </a:path>
              </a:pathLst>
            </a:custGeom>
            <a:solidFill>
              <a:srgbClr val="F6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565245" y="5783433"/>
              <a:ext cx="842010" cy="842010"/>
            </a:xfrm>
            <a:custGeom>
              <a:avLst/>
              <a:gdLst/>
              <a:ahLst/>
              <a:cxnLst/>
              <a:rect l="l" t="t" r="r" b="b"/>
              <a:pathLst>
                <a:path w="842009" h="842009">
                  <a:moveTo>
                    <a:pt x="420697" y="841394"/>
                  </a:moveTo>
                  <a:lnTo>
                    <a:pt x="371640" y="838564"/>
                  </a:lnTo>
                  <a:lnTo>
                    <a:pt x="324243" y="830282"/>
                  </a:lnTo>
                  <a:lnTo>
                    <a:pt x="278824" y="816865"/>
                  </a:lnTo>
                  <a:lnTo>
                    <a:pt x="235697" y="798630"/>
                  </a:lnTo>
                  <a:lnTo>
                    <a:pt x="195178" y="775890"/>
                  </a:lnTo>
                  <a:lnTo>
                    <a:pt x="157583" y="748964"/>
                  </a:lnTo>
                  <a:lnTo>
                    <a:pt x="123229" y="718165"/>
                  </a:lnTo>
                  <a:lnTo>
                    <a:pt x="92430" y="683811"/>
                  </a:lnTo>
                  <a:lnTo>
                    <a:pt x="65504" y="646216"/>
                  </a:lnTo>
                  <a:lnTo>
                    <a:pt x="42764" y="605697"/>
                  </a:lnTo>
                  <a:lnTo>
                    <a:pt x="24528" y="562570"/>
                  </a:lnTo>
                  <a:lnTo>
                    <a:pt x="11112" y="517150"/>
                  </a:lnTo>
                  <a:lnTo>
                    <a:pt x="2830" y="469754"/>
                  </a:lnTo>
                  <a:lnTo>
                    <a:pt x="0" y="420697"/>
                  </a:lnTo>
                  <a:lnTo>
                    <a:pt x="2830" y="371639"/>
                  </a:lnTo>
                  <a:lnTo>
                    <a:pt x="11112" y="324243"/>
                  </a:lnTo>
                  <a:lnTo>
                    <a:pt x="24528" y="278823"/>
                  </a:lnTo>
                  <a:lnTo>
                    <a:pt x="42764" y="235696"/>
                  </a:lnTo>
                  <a:lnTo>
                    <a:pt x="65504" y="195178"/>
                  </a:lnTo>
                  <a:lnTo>
                    <a:pt x="92430" y="157583"/>
                  </a:lnTo>
                  <a:lnTo>
                    <a:pt x="123229" y="123229"/>
                  </a:lnTo>
                  <a:lnTo>
                    <a:pt x="157583" y="92430"/>
                  </a:lnTo>
                  <a:lnTo>
                    <a:pt x="195178" y="65503"/>
                  </a:lnTo>
                  <a:lnTo>
                    <a:pt x="235697" y="42764"/>
                  </a:lnTo>
                  <a:lnTo>
                    <a:pt x="278824" y="24528"/>
                  </a:lnTo>
                  <a:lnTo>
                    <a:pt x="324243" y="11112"/>
                  </a:lnTo>
                  <a:lnTo>
                    <a:pt x="371640" y="2830"/>
                  </a:lnTo>
                  <a:lnTo>
                    <a:pt x="420697" y="0"/>
                  </a:lnTo>
                  <a:lnTo>
                    <a:pt x="469755" y="2830"/>
                  </a:lnTo>
                  <a:lnTo>
                    <a:pt x="517151" y="11112"/>
                  </a:lnTo>
                  <a:lnTo>
                    <a:pt x="562571" y="24528"/>
                  </a:lnTo>
                  <a:lnTo>
                    <a:pt x="605698" y="42764"/>
                  </a:lnTo>
                  <a:lnTo>
                    <a:pt x="646216" y="65503"/>
                  </a:lnTo>
                  <a:lnTo>
                    <a:pt x="683811" y="92430"/>
                  </a:lnTo>
                  <a:lnTo>
                    <a:pt x="718165" y="123229"/>
                  </a:lnTo>
                  <a:lnTo>
                    <a:pt x="748964" y="157583"/>
                  </a:lnTo>
                  <a:lnTo>
                    <a:pt x="775890" y="195178"/>
                  </a:lnTo>
                  <a:lnTo>
                    <a:pt x="798629" y="235696"/>
                  </a:lnTo>
                  <a:lnTo>
                    <a:pt x="816865" y="278823"/>
                  </a:lnTo>
                  <a:lnTo>
                    <a:pt x="830282" y="324243"/>
                  </a:lnTo>
                  <a:lnTo>
                    <a:pt x="838563" y="371639"/>
                  </a:lnTo>
                  <a:lnTo>
                    <a:pt x="841394" y="420697"/>
                  </a:lnTo>
                  <a:lnTo>
                    <a:pt x="838563" y="469754"/>
                  </a:lnTo>
                  <a:lnTo>
                    <a:pt x="830282" y="517150"/>
                  </a:lnTo>
                  <a:lnTo>
                    <a:pt x="816865" y="562570"/>
                  </a:lnTo>
                  <a:lnTo>
                    <a:pt x="798629" y="605697"/>
                  </a:lnTo>
                  <a:lnTo>
                    <a:pt x="775890" y="646216"/>
                  </a:lnTo>
                  <a:lnTo>
                    <a:pt x="748964" y="683811"/>
                  </a:lnTo>
                  <a:lnTo>
                    <a:pt x="718165" y="718165"/>
                  </a:lnTo>
                  <a:lnTo>
                    <a:pt x="683811" y="748964"/>
                  </a:lnTo>
                  <a:lnTo>
                    <a:pt x="646216" y="775890"/>
                  </a:lnTo>
                  <a:lnTo>
                    <a:pt x="605698" y="798630"/>
                  </a:lnTo>
                  <a:lnTo>
                    <a:pt x="562571" y="816865"/>
                  </a:lnTo>
                  <a:lnTo>
                    <a:pt x="517151" y="830282"/>
                  </a:lnTo>
                  <a:lnTo>
                    <a:pt x="469755" y="838564"/>
                  </a:lnTo>
                  <a:lnTo>
                    <a:pt x="420697" y="841394"/>
                  </a:lnTo>
                  <a:close/>
                </a:path>
              </a:pathLst>
            </a:custGeom>
            <a:solidFill>
              <a:srgbClr val="99001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/>
          <p:nvPr/>
        </p:nvSpPr>
        <p:spPr>
          <a:xfrm>
            <a:off x="5586272" y="5963402"/>
            <a:ext cx="2955290" cy="24320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171450">
              <a:lnSpc>
                <a:spcPct val="100000"/>
              </a:lnSpc>
              <a:spcBef>
                <a:spcPts val="100"/>
              </a:spcBef>
            </a:pPr>
            <a:r>
              <a:rPr dirty="0" sz="2700" spc="-50" b="1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2700">
              <a:latin typeface="Cambria"/>
              <a:cs typeface="Cambria"/>
            </a:endParaRPr>
          </a:p>
          <a:p>
            <a:pPr marL="916305">
              <a:lnSpc>
                <a:spcPct val="100000"/>
              </a:lnSpc>
              <a:spcBef>
                <a:spcPts val="2555"/>
              </a:spcBef>
            </a:pPr>
            <a:r>
              <a:rPr dirty="0" sz="2550" spc="-10" b="1">
                <a:solidFill>
                  <a:srgbClr val="990011"/>
                </a:solidFill>
                <a:latin typeface="Cambria"/>
                <a:cs typeface="Cambria"/>
              </a:rPr>
              <a:t>Train</a:t>
            </a:r>
            <a:endParaRPr sz="2550">
              <a:latin typeface="Cambria"/>
              <a:cs typeface="Cambria"/>
            </a:endParaRPr>
          </a:p>
          <a:p>
            <a:pPr algn="ctr" marL="12700" marR="5080" indent="-635">
              <a:lnSpc>
                <a:spcPct val="114100"/>
              </a:lnSpc>
              <a:spcBef>
                <a:spcPts val="640"/>
              </a:spcBef>
            </a:pPr>
            <a:r>
              <a:rPr dirty="0" sz="2300">
                <a:solidFill>
                  <a:srgbClr val="2A2A2A"/>
                </a:solidFill>
                <a:latin typeface="Calibri"/>
                <a:cs typeface="Calibri"/>
              </a:rPr>
              <a:t>Free</a:t>
            </a:r>
            <a:r>
              <a:rPr dirty="0" sz="23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300">
                <a:solidFill>
                  <a:srgbClr val="2A2A2A"/>
                </a:solidFill>
                <a:latin typeface="Calibri"/>
                <a:cs typeface="Calibri"/>
              </a:rPr>
              <a:t>vocational</a:t>
            </a:r>
            <a:r>
              <a:rPr dirty="0" sz="2300" spc="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300" spc="-10">
                <a:solidFill>
                  <a:srgbClr val="2A2A2A"/>
                </a:solidFill>
                <a:latin typeface="Calibri"/>
                <a:cs typeface="Calibri"/>
              </a:rPr>
              <a:t>training </a:t>
            </a:r>
            <a:r>
              <a:rPr dirty="0" sz="2300">
                <a:solidFill>
                  <a:srgbClr val="2A2A2A"/>
                </a:solidFill>
                <a:latin typeface="Calibri"/>
                <a:cs typeface="Calibri"/>
              </a:rPr>
              <a:t>matched</a:t>
            </a:r>
            <a:r>
              <a:rPr dirty="0" sz="23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300">
                <a:solidFill>
                  <a:srgbClr val="2A2A2A"/>
                </a:solidFill>
                <a:latin typeface="Calibri"/>
                <a:cs typeface="Calibri"/>
              </a:rPr>
              <a:t>to</a:t>
            </a:r>
            <a:r>
              <a:rPr dirty="0" sz="23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300">
                <a:solidFill>
                  <a:srgbClr val="2A2A2A"/>
                </a:solidFill>
                <a:latin typeface="Calibri"/>
                <a:cs typeface="Calibri"/>
              </a:rPr>
              <a:t>local</a:t>
            </a:r>
            <a:r>
              <a:rPr dirty="0" sz="2300" spc="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300" spc="-10">
                <a:solidFill>
                  <a:srgbClr val="2A2A2A"/>
                </a:solidFill>
                <a:latin typeface="Calibri"/>
                <a:cs typeface="Calibri"/>
              </a:rPr>
              <a:t>market needs.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69839" y="6519544"/>
            <a:ext cx="14351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50" b="1">
                <a:solidFill>
                  <a:srgbClr val="990011"/>
                </a:solidFill>
                <a:latin typeface="Calibri"/>
                <a:cs typeface="Calibri"/>
              </a:rPr>
              <a:t>›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299447" y="5692139"/>
            <a:ext cx="3868420" cy="2537460"/>
            <a:chOff x="9299447" y="5692139"/>
            <a:chExt cx="3868420" cy="2537460"/>
          </a:xfrm>
        </p:grpSpPr>
        <p:sp>
          <p:nvSpPr>
            <p:cNvPr id="32" name="object 32"/>
            <p:cNvSpPr/>
            <p:nvPr/>
          </p:nvSpPr>
          <p:spPr>
            <a:xfrm>
              <a:off x="9299447" y="5692139"/>
              <a:ext cx="3868420" cy="2537460"/>
            </a:xfrm>
            <a:custGeom>
              <a:avLst/>
              <a:gdLst/>
              <a:ahLst/>
              <a:cxnLst/>
              <a:rect l="l" t="t" r="r" b="b"/>
              <a:pathLst>
                <a:path w="3868419" h="2537459">
                  <a:moveTo>
                    <a:pt x="3730752" y="2537460"/>
                  </a:moveTo>
                  <a:lnTo>
                    <a:pt x="137160" y="2537460"/>
                  </a:lnTo>
                  <a:lnTo>
                    <a:pt x="93817" y="2530465"/>
                  </a:lnTo>
                  <a:lnTo>
                    <a:pt x="56167" y="2510988"/>
                  </a:lnTo>
                  <a:lnTo>
                    <a:pt x="26471" y="2481293"/>
                  </a:lnTo>
                  <a:lnTo>
                    <a:pt x="6995" y="2443642"/>
                  </a:lnTo>
                  <a:lnTo>
                    <a:pt x="0" y="2400300"/>
                  </a:lnTo>
                  <a:lnTo>
                    <a:pt x="0" y="137160"/>
                  </a:lnTo>
                  <a:lnTo>
                    <a:pt x="6995" y="93817"/>
                  </a:lnTo>
                  <a:lnTo>
                    <a:pt x="26471" y="56166"/>
                  </a:lnTo>
                  <a:lnTo>
                    <a:pt x="56167" y="26471"/>
                  </a:lnTo>
                  <a:lnTo>
                    <a:pt x="93817" y="6995"/>
                  </a:lnTo>
                  <a:lnTo>
                    <a:pt x="137160" y="0"/>
                  </a:lnTo>
                  <a:lnTo>
                    <a:pt x="3730752" y="0"/>
                  </a:lnTo>
                  <a:lnTo>
                    <a:pt x="3774094" y="6995"/>
                  </a:lnTo>
                  <a:lnTo>
                    <a:pt x="3811745" y="26471"/>
                  </a:lnTo>
                  <a:lnTo>
                    <a:pt x="3841440" y="56166"/>
                  </a:lnTo>
                  <a:lnTo>
                    <a:pt x="3860916" y="93817"/>
                  </a:lnTo>
                  <a:lnTo>
                    <a:pt x="3867912" y="137160"/>
                  </a:lnTo>
                  <a:lnTo>
                    <a:pt x="3867912" y="2400300"/>
                  </a:lnTo>
                  <a:lnTo>
                    <a:pt x="3860916" y="2443642"/>
                  </a:lnTo>
                  <a:lnTo>
                    <a:pt x="3841440" y="2481293"/>
                  </a:lnTo>
                  <a:lnTo>
                    <a:pt x="3811745" y="2510988"/>
                  </a:lnTo>
                  <a:lnTo>
                    <a:pt x="3774094" y="2530465"/>
                  </a:lnTo>
                  <a:lnTo>
                    <a:pt x="3730752" y="2537460"/>
                  </a:lnTo>
                  <a:close/>
                </a:path>
              </a:pathLst>
            </a:custGeom>
            <a:solidFill>
              <a:srgbClr val="F6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10890504" y="5841872"/>
              <a:ext cx="782955" cy="782955"/>
            </a:xfrm>
            <a:custGeom>
              <a:avLst/>
              <a:gdLst/>
              <a:ahLst/>
              <a:cxnLst/>
              <a:rect l="l" t="t" r="r" b="b"/>
              <a:pathLst>
                <a:path w="782954" h="782954">
                  <a:moveTo>
                    <a:pt x="391477" y="782955"/>
                  </a:moveTo>
                  <a:lnTo>
                    <a:pt x="342376" y="779904"/>
                  </a:lnTo>
                  <a:lnTo>
                    <a:pt x="295093" y="770997"/>
                  </a:lnTo>
                  <a:lnTo>
                    <a:pt x="249996" y="756601"/>
                  </a:lnTo>
                  <a:lnTo>
                    <a:pt x="207452" y="737082"/>
                  </a:lnTo>
                  <a:lnTo>
                    <a:pt x="167828" y="712808"/>
                  </a:lnTo>
                  <a:lnTo>
                    <a:pt x="131491" y="684146"/>
                  </a:lnTo>
                  <a:lnTo>
                    <a:pt x="98808" y="651463"/>
                  </a:lnTo>
                  <a:lnTo>
                    <a:pt x="70146" y="615126"/>
                  </a:lnTo>
                  <a:lnTo>
                    <a:pt x="45872" y="575502"/>
                  </a:lnTo>
                  <a:lnTo>
                    <a:pt x="26353" y="532958"/>
                  </a:lnTo>
                  <a:lnTo>
                    <a:pt x="11957" y="487861"/>
                  </a:lnTo>
                  <a:lnTo>
                    <a:pt x="3050" y="440578"/>
                  </a:lnTo>
                  <a:lnTo>
                    <a:pt x="0" y="391477"/>
                  </a:lnTo>
                  <a:lnTo>
                    <a:pt x="3050" y="342376"/>
                  </a:lnTo>
                  <a:lnTo>
                    <a:pt x="11957" y="295093"/>
                  </a:lnTo>
                  <a:lnTo>
                    <a:pt x="26353" y="249996"/>
                  </a:lnTo>
                  <a:lnTo>
                    <a:pt x="45872" y="207452"/>
                  </a:lnTo>
                  <a:lnTo>
                    <a:pt x="70146" y="167828"/>
                  </a:lnTo>
                  <a:lnTo>
                    <a:pt x="98808" y="131491"/>
                  </a:lnTo>
                  <a:lnTo>
                    <a:pt x="131491" y="98808"/>
                  </a:lnTo>
                  <a:lnTo>
                    <a:pt x="167828" y="70146"/>
                  </a:lnTo>
                  <a:lnTo>
                    <a:pt x="207452" y="45872"/>
                  </a:lnTo>
                  <a:lnTo>
                    <a:pt x="249996" y="26353"/>
                  </a:lnTo>
                  <a:lnTo>
                    <a:pt x="295093" y="11957"/>
                  </a:lnTo>
                  <a:lnTo>
                    <a:pt x="342376" y="3050"/>
                  </a:lnTo>
                  <a:lnTo>
                    <a:pt x="391477" y="0"/>
                  </a:lnTo>
                  <a:lnTo>
                    <a:pt x="440578" y="3050"/>
                  </a:lnTo>
                  <a:lnTo>
                    <a:pt x="487861" y="11957"/>
                  </a:lnTo>
                  <a:lnTo>
                    <a:pt x="532958" y="26353"/>
                  </a:lnTo>
                  <a:lnTo>
                    <a:pt x="575502" y="45872"/>
                  </a:lnTo>
                  <a:lnTo>
                    <a:pt x="615126" y="70146"/>
                  </a:lnTo>
                  <a:lnTo>
                    <a:pt x="651463" y="98808"/>
                  </a:lnTo>
                  <a:lnTo>
                    <a:pt x="684146" y="131491"/>
                  </a:lnTo>
                  <a:lnTo>
                    <a:pt x="712808" y="167828"/>
                  </a:lnTo>
                  <a:lnTo>
                    <a:pt x="737082" y="207452"/>
                  </a:lnTo>
                  <a:lnTo>
                    <a:pt x="756601" y="249996"/>
                  </a:lnTo>
                  <a:lnTo>
                    <a:pt x="770997" y="295093"/>
                  </a:lnTo>
                  <a:lnTo>
                    <a:pt x="779904" y="342376"/>
                  </a:lnTo>
                  <a:lnTo>
                    <a:pt x="782955" y="391477"/>
                  </a:lnTo>
                  <a:lnTo>
                    <a:pt x="779904" y="440578"/>
                  </a:lnTo>
                  <a:lnTo>
                    <a:pt x="770997" y="487861"/>
                  </a:lnTo>
                  <a:lnTo>
                    <a:pt x="756601" y="532958"/>
                  </a:lnTo>
                  <a:lnTo>
                    <a:pt x="737082" y="575502"/>
                  </a:lnTo>
                  <a:lnTo>
                    <a:pt x="712808" y="615126"/>
                  </a:lnTo>
                  <a:lnTo>
                    <a:pt x="684146" y="651463"/>
                  </a:lnTo>
                  <a:lnTo>
                    <a:pt x="651463" y="684146"/>
                  </a:lnTo>
                  <a:lnTo>
                    <a:pt x="615126" y="712808"/>
                  </a:lnTo>
                  <a:lnTo>
                    <a:pt x="575502" y="737082"/>
                  </a:lnTo>
                  <a:lnTo>
                    <a:pt x="532958" y="756601"/>
                  </a:lnTo>
                  <a:lnTo>
                    <a:pt x="487861" y="770997"/>
                  </a:lnTo>
                  <a:lnTo>
                    <a:pt x="440578" y="779904"/>
                  </a:lnTo>
                  <a:lnTo>
                    <a:pt x="391477" y="782955"/>
                  </a:lnTo>
                  <a:close/>
                </a:path>
              </a:pathLst>
            </a:custGeom>
            <a:solidFill>
              <a:srgbClr val="99001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9773398" y="6009455"/>
            <a:ext cx="3317875" cy="2409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292735">
              <a:lnSpc>
                <a:spcPct val="100000"/>
              </a:lnSpc>
              <a:spcBef>
                <a:spcPts val="100"/>
              </a:spcBef>
            </a:pPr>
            <a:r>
              <a:rPr dirty="0" sz="2500" spc="-50" b="1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2500">
              <a:latin typeface="Cambria"/>
              <a:cs typeface="Cambria"/>
            </a:endParaRPr>
          </a:p>
          <a:p>
            <a:pPr algn="ctr" marR="292735">
              <a:lnSpc>
                <a:spcPct val="100000"/>
              </a:lnSpc>
              <a:spcBef>
                <a:spcPts val="2100"/>
              </a:spcBef>
            </a:pPr>
            <a:r>
              <a:rPr dirty="0" sz="2650" spc="-10" b="1">
                <a:solidFill>
                  <a:srgbClr val="990011"/>
                </a:solidFill>
                <a:latin typeface="Cambria"/>
                <a:cs typeface="Cambria"/>
              </a:rPr>
              <a:t>Place</a:t>
            </a:r>
            <a:endParaRPr sz="2650">
              <a:latin typeface="Cambria"/>
              <a:cs typeface="Cambria"/>
            </a:endParaRPr>
          </a:p>
          <a:p>
            <a:pPr algn="ctr" marL="12700" marR="5080">
              <a:lnSpc>
                <a:spcPct val="114599"/>
              </a:lnSpc>
              <a:spcBef>
                <a:spcPts val="580"/>
              </a:spcBef>
            </a:pPr>
            <a:r>
              <a:rPr dirty="0" sz="2400">
                <a:solidFill>
                  <a:srgbClr val="2A2A2A"/>
                </a:solidFill>
                <a:latin typeface="Calibri"/>
                <a:cs typeface="Calibri"/>
              </a:rPr>
              <a:t>Job</a:t>
            </a:r>
            <a:r>
              <a:rPr dirty="0" sz="2400" spc="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A2A2A"/>
                </a:solidFill>
                <a:latin typeface="Calibri"/>
                <a:cs typeface="Calibri"/>
              </a:rPr>
              <a:t>placement</a:t>
            </a:r>
            <a:r>
              <a:rPr dirty="0" sz="2400" spc="1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2A2A2A"/>
                </a:solidFill>
                <a:latin typeface="Calibri"/>
                <a:cs typeface="Calibri"/>
              </a:rPr>
              <a:t>linkages </a:t>
            </a:r>
            <a:r>
              <a:rPr dirty="0" sz="2400">
                <a:solidFill>
                  <a:srgbClr val="2A2A2A"/>
                </a:solidFill>
                <a:latin typeface="Calibri"/>
                <a:cs typeface="Calibri"/>
              </a:rPr>
              <a:t>connect</a:t>
            </a:r>
            <a:r>
              <a:rPr dirty="0" sz="24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2A2A2A"/>
                </a:solidFill>
                <a:latin typeface="Calibri"/>
                <a:cs typeface="Calibri"/>
              </a:rPr>
              <a:t>beneficiaries</a:t>
            </a:r>
            <a:r>
              <a:rPr dirty="0" sz="2400" spc="10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2A2A2A"/>
                </a:solidFill>
                <a:latin typeface="Calibri"/>
                <a:cs typeface="Calibri"/>
              </a:rPr>
              <a:t>with </a:t>
            </a:r>
            <a:r>
              <a:rPr dirty="0" sz="2400" spc="-10">
                <a:solidFill>
                  <a:srgbClr val="2A2A2A"/>
                </a:solidFill>
                <a:latin typeface="Calibri"/>
                <a:cs typeface="Calibri"/>
              </a:rPr>
              <a:t>employers.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239503" y="6519544"/>
            <a:ext cx="143510" cy="436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700" spc="-50" b="1">
                <a:solidFill>
                  <a:srgbClr val="990011"/>
                </a:solidFill>
                <a:latin typeface="Calibri"/>
                <a:cs typeface="Calibri"/>
              </a:rPr>
              <a:t>›</a:t>
            </a:r>
            <a:endParaRPr sz="27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3469112" y="5692139"/>
            <a:ext cx="3868420" cy="2537460"/>
            <a:chOff x="13469112" y="5692139"/>
            <a:chExt cx="3868420" cy="2537460"/>
          </a:xfrm>
        </p:grpSpPr>
        <p:sp>
          <p:nvSpPr>
            <p:cNvPr id="37" name="object 37"/>
            <p:cNvSpPr/>
            <p:nvPr/>
          </p:nvSpPr>
          <p:spPr>
            <a:xfrm>
              <a:off x="13469112" y="5692139"/>
              <a:ext cx="3868420" cy="2537460"/>
            </a:xfrm>
            <a:custGeom>
              <a:avLst/>
              <a:gdLst/>
              <a:ahLst/>
              <a:cxnLst/>
              <a:rect l="l" t="t" r="r" b="b"/>
              <a:pathLst>
                <a:path w="3868419" h="2537459">
                  <a:moveTo>
                    <a:pt x="3730752" y="2537460"/>
                  </a:moveTo>
                  <a:lnTo>
                    <a:pt x="137160" y="2537460"/>
                  </a:lnTo>
                  <a:lnTo>
                    <a:pt x="93817" y="2530465"/>
                  </a:lnTo>
                  <a:lnTo>
                    <a:pt x="56167" y="2510988"/>
                  </a:lnTo>
                  <a:lnTo>
                    <a:pt x="26471" y="2481293"/>
                  </a:lnTo>
                  <a:lnTo>
                    <a:pt x="6995" y="2443642"/>
                  </a:lnTo>
                  <a:lnTo>
                    <a:pt x="0" y="2400300"/>
                  </a:lnTo>
                  <a:lnTo>
                    <a:pt x="0" y="137160"/>
                  </a:lnTo>
                  <a:lnTo>
                    <a:pt x="6995" y="93817"/>
                  </a:lnTo>
                  <a:lnTo>
                    <a:pt x="26471" y="56166"/>
                  </a:lnTo>
                  <a:lnTo>
                    <a:pt x="56167" y="26471"/>
                  </a:lnTo>
                  <a:lnTo>
                    <a:pt x="93817" y="6995"/>
                  </a:lnTo>
                  <a:lnTo>
                    <a:pt x="137160" y="0"/>
                  </a:lnTo>
                  <a:lnTo>
                    <a:pt x="3730752" y="0"/>
                  </a:lnTo>
                  <a:lnTo>
                    <a:pt x="3774094" y="6995"/>
                  </a:lnTo>
                  <a:lnTo>
                    <a:pt x="3811745" y="26471"/>
                  </a:lnTo>
                  <a:lnTo>
                    <a:pt x="3841440" y="56166"/>
                  </a:lnTo>
                  <a:lnTo>
                    <a:pt x="3860916" y="93817"/>
                  </a:lnTo>
                  <a:lnTo>
                    <a:pt x="3867912" y="137160"/>
                  </a:lnTo>
                  <a:lnTo>
                    <a:pt x="3867912" y="2400300"/>
                  </a:lnTo>
                  <a:lnTo>
                    <a:pt x="3860916" y="2443642"/>
                  </a:lnTo>
                  <a:lnTo>
                    <a:pt x="3841440" y="2481293"/>
                  </a:lnTo>
                  <a:lnTo>
                    <a:pt x="3811745" y="2510988"/>
                  </a:lnTo>
                  <a:lnTo>
                    <a:pt x="3774094" y="2530465"/>
                  </a:lnTo>
                  <a:lnTo>
                    <a:pt x="3730752" y="2537460"/>
                  </a:lnTo>
                  <a:close/>
                </a:path>
              </a:pathLst>
            </a:custGeom>
            <a:solidFill>
              <a:srgbClr val="F6EDE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15060168" y="5911222"/>
              <a:ext cx="713740" cy="713740"/>
            </a:xfrm>
            <a:custGeom>
              <a:avLst/>
              <a:gdLst/>
              <a:ahLst/>
              <a:cxnLst/>
              <a:rect l="l" t="t" r="r" b="b"/>
              <a:pathLst>
                <a:path w="713740" h="713740">
                  <a:moveTo>
                    <a:pt x="356803" y="713605"/>
                  </a:moveTo>
                  <a:lnTo>
                    <a:pt x="308392" y="710348"/>
                  </a:lnTo>
                  <a:lnTo>
                    <a:pt x="261958" y="700858"/>
                  </a:lnTo>
                  <a:lnTo>
                    <a:pt x="217928" y="685563"/>
                  </a:lnTo>
                  <a:lnTo>
                    <a:pt x="176727" y="664886"/>
                  </a:lnTo>
                  <a:lnTo>
                    <a:pt x="138780" y="639254"/>
                  </a:lnTo>
                  <a:lnTo>
                    <a:pt x="104513" y="609092"/>
                  </a:lnTo>
                  <a:lnTo>
                    <a:pt x="74351" y="574824"/>
                  </a:lnTo>
                  <a:lnTo>
                    <a:pt x="48719" y="536878"/>
                  </a:lnTo>
                  <a:lnTo>
                    <a:pt x="28042" y="495677"/>
                  </a:lnTo>
                  <a:lnTo>
                    <a:pt x="12746" y="451647"/>
                  </a:lnTo>
                  <a:lnTo>
                    <a:pt x="3257" y="405214"/>
                  </a:lnTo>
                  <a:lnTo>
                    <a:pt x="0" y="356802"/>
                  </a:lnTo>
                  <a:lnTo>
                    <a:pt x="3257" y="308391"/>
                  </a:lnTo>
                  <a:lnTo>
                    <a:pt x="12746" y="261958"/>
                  </a:lnTo>
                  <a:lnTo>
                    <a:pt x="28042" y="217928"/>
                  </a:lnTo>
                  <a:lnTo>
                    <a:pt x="48719" y="176727"/>
                  </a:lnTo>
                  <a:lnTo>
                    <a:pt x="74351" y="138780"/>
                  </a:lnTo>
                  <a:lnTo>
                    <a:pt x="104513" y="104513"/>
                  </a:lnTo>
                  <a:lnTo>
                    <a:pt x="138780" y="74351"/>
                  </a:lnTo>
                  <a:lnTo>
                    <a:pt x="176727" y="48719"/>
                  </a:lnTo>
                  <a:lnTo>
                    <a:pt x="217928" y="28042"/>
                  </a:lnTo>
                  <a:lnTo>
                    <a:pt x="261958" y="12746"/>
                  </a:lnTo>
                  <a:lnTo>
                    <a:pt x="308392" y="3257"/>
                  </a:lnTo>
                  <a:lnTo>
                    <a:pt x="356803" y="0"/>
                  </a:lnTo>
                  <a:lnTo>
                    <a:pt x="405214" y="3257"/>
                  </a:lnTo>
                  <a:lnTo>
                    <a:pt x="451647" y="12746"/>
                  </a:lnTo>
                  <a:lnTo>
                    <a:pt x="495677" y="28042"/>
                  </a:lnTo>
                  <a:lnTo>
                    <a:pt x="536878" y="48719"/>
                  </a:lnTo>
                  <a:lnTo>
                    <a:pt x="574825" y="74351"/>
                  </a:lnTo>
                  <a:lnTo>
                    <a:pt x="609092" y="104513"/>
                  </a:lnTo>
                  <a:lnTo>
                    <a:pt x="639254" y="138780"/>
                  </a:lnTo>
                  <a:lnTo>
                    <a:pt x="664886" y="176727"/>
                  </a:lnTo>
                  <a:lnTo>
                    <a:pt x="685563" y="217928"/>
                  </a:lnTo>
                  <a:lnTo>
                    <a:pt x="700858" y="261958"/>
                  </a:lnTo>
                  <a:lnTo>
                    <a:pt x="710348" y="308391"/>
                  </a:lnTo>
                  <a:lnTo>
                    <a:pt x="713605" y="356802"/>
                  </a:lnTo>
                  <a:lnTo>
                    <a:pt x="710348" y="405214"/>
                  </a:lnTo>
                  <a:lnTo>
                    <a:pt x="700858" y="451647"/>
                  </a:lnTo>
                  <a:lnTo>
                    <a:pt x="685563" y="495677"/>
                  </a:lnTo>
                  <a:lnTo>
                    <a:pt x="664886" y="536878"/>
                  </a:lnTo>
                  <a:lnTo>
                    <a:pt x="639254" y="574824"/>
                  </a:lnTo>
                  <a:lnTo>
                    <a:pt x="609092" y="609092"/>
                  </a:lnTo>
                  <a:lnTo>
                    <a:pt x="574825" y="639254"/>
                  </a:lnTo>
                  <a:lnTo>
                    <a:pt x="536878" y="664886"/>
                  </a:lnTo>
                  <a:lnTo>
                    <a:pt x="495677" y="685563"/>
                  </a:lnTo>
                  <a:lnTo>
                    <a:pt x="451647" y="700858"/>
                  </a:lnTo>
                  <a:lnTo>
                    <a:pt x="405214" y="710348"/>
                  </a:lnTo>
                  <a:lnTo>
                    <a:pt x="356803" y="713605"/>
                  </a:lnTo>
                  <a:close/>
                </a:path>
              </a:pathLst>
            </a:custGeom>
            <a:solidFill>
              <a:srgbClr val="99001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/>
          <p:cNvSpPr txBox="1"/>
          <p:nvPr/>
        </p:nvSpPr>
        <p:spPr>
          <a:xfrm>
            <a:off x="13807673" y="6003134"/>
            <a:ext cx="3932554" cy="2233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677545">
              <a:lnSpc>
                <a:spcPct val="100000"/>
              </a:lnSpc>
              <a:spcBef>
                <a:spcPts val="100"/>
              </a:spcBef>
            </a:pPr>
            <a:r>
              <a:rPr dirty="0" sz="2600" spc="-50" b="1">
                <a:solidFill>
                  <a:srgbClr val="FFFFFF"/>
                </a:solidFill>
                <a:latin typeface="Cambria"/>
                <a:cs typeface="Cambria"/>
              </a:rPr>
              <a:t>4</a:t>
            </a:r>
            <a:endParaRPr sz="2600">
              <a:latin typeface="Cambria"/>
              <a:cs typeface="Cambria"/>
            </a:endParaRPr>
          </a:p>
          <a:p>
            <a:pPr marL="1129030">
              <a:lnSpc>
                <a:spcPct val="100000"/>
              </a:lnSpc>
              <a:spcBef>
                <a:spcPts val="2365"/>
              </a:spcBef>
            </a:pPr>
            <a:r>
              <a:rPr dirty="0" sz="2550" spc="-10" b="1">
                <a:solidFill>
                  <a:srgbClr val="990011"/>
                </a:solidFill>
                <a:latin typeface="Cambria"/>
                <a:cs typeface="Cambria"/>
              </a:rPr>
              <a:t>Sustain</a:t>
            </a:r>
            <a:endParaRPr sz="2550">
              <a:latin typeface="Cambria"/>
              <a:cs typeface="Cambria"/>
            </a:endParaRPr>
          </a:p>
          <a:p>
            <a:pPr algn="ctr" marL="12700" marR="5080">
              <a:lnSpc>
                <a:spcPct val="115599"/>
              </a:lnSpc>
              <a:spcBef>
                <a:spcPts val="509"/>
              </a:spcBef>
            </a:pP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Sustainable livelihoods</a:t>
            </a:r>
            <a:r>
              <a:rPr dirty="0" sz="20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and </a:t>
            </a:r>
            <a:r>
              <a:rPr dirty="0" sz="2000" spc="-10">
                <a:solidFill>
                  <a:srgbClr val="2A2A2A"/>
                </a:solidFill>
                <a:latin typeface="Calibri"/>
                <a:cs typeface="Calibri"/>
              </a:rPr>
              <a:t>economic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resilience —</a:t>
            </a:r>
            <a:r>
              <a:rPr dirty="0" sz="20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contributing</a:t>
            </a:r>
            <a:r>
              <a:rPr dirty="0" sz="20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2A2A2A"/>
                </a:solidFill>
                <a:latin typeface="Calibri"/>
                <a:cs typeface="Calibri"/>
              </a:rPr>
              <a:t>to</a:t>
            </a:r>
            <a:r>
              <a:rPr dirty="0" sz="2000" spc="5">
                <a:solidFill>
                  <a:srgbClr val="2A2A2A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2A2A2A"/>
                </a:solidFill>
                <a:latin typeface="Calibri"/>
                <a:cs typeface="Calibri"/>
              </a:rPr>
              <a:t>poverty alleviation.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4940">
              <a:lnSpc>
                <a:spcPts val="1570"/>
              </a:lnSpc>
            </a:pPr>
            <a:r>
              <a:rPr dirty="0" sz="1550">
                <a:solidFill>
                  <a:srgbClr val="6A6A6A"/>
                </a:solidFill>
              </a:rPr>
              <a:t>27th</a:t>
            </a:r>
            <a:r>
              <a:rPr dirty="0" sz="1550" spc="-35">
                <a:solidFill>
                  <a:srgbClr val="6A6A6A"/>
                </a:solidFill>
              </a:rPr>
              <a:t> </a:t>
            </a:r>
            <a:r>
              <a:rPr dirty="0" sz="1550">
                <a:solidFill>
                  <a:srgbClr val="6A6A6A"/>
                </a:solidFill>
              </a:rPr>
              <a:t>COMCEC</a:t>
            </a:r>
            <a:r>
              <a:rPr dirty="0" sz="1550" spc="-35">
                <a:solidFill>
                  <a:srgbClr val="6A6A6A"/>
                </a:solidFill>
              </a:rPr>
              <a:t> </a:t>
            </a:r>
            <a:r>
              <a:rPr dirty="0" sz="1550">
                <a:solidFill>
                  <a:srgbClr val="6A6A6A"/>
                </a:solidFill>
              </a:rPr>
              <a:t>Poverty</a:t>
            </a:r>
            <a:r>
              <a:rPr dirty="0" sz="1550" spc="-35">
                <a:solidFill>
                  <a:srgbClr val="6A6A6A"/>
                </a:solidFill>
              </a:rPr>
              <a:t> </a:t>
            </a:r>
            <a:r>
              <a:rPr dirty="0" sz="1550">
                <a:solidFill>
                  <a:srgbClr val="6A6A6A"/>
                </a:solidFill>
              </a:rPr>
              <a:t>Alleviation</a:t>
            </a:r>
            <a:r>
              <a:rPr dirty="0" sz="1550" spc="-35">
                <a:solidFill>
                  <a:srgbClr val="6A6A6A"/>
                </a:solidFill>
              </a:rPr>
              <a:t> </a:t>
            </a:r>
            <a:r>
              <a:rPr dirty="0" sz="1550">
                <a:solidFill>
                  <a:srgbClr val="6A6A6A"/>
                </a:solidFill>
              </a:rPr>
              <a:t>Working</a:t>
            </a:r>
            <a:r>
              <a:rPr dirty="0" sz="1550" spc="-35">
                <a:solidFill>
                  <a:srgbClr val="6A6A6A"/>
                </a:solidFill>
              </a:rPr>
              <a:t> </a:t>
            </a:r>
            <a:r>
              <a:rPr dirty="0" sz="1550">
                <a:solidFill>
                  <a:srgbClr val="6A6A6A"/>
                </a:solidFill>
              </a:rPr>
              <a:t>Group</a:t>
            </a:r>
            <a:r>
              <a:rPr dirty="0" sz="1550" spc="290">
                <a:solidFill>
                  <a:srgbClr val="6A6A6A"/>
                </a:solidFill>
              </a:rPr>
              <a:t> </a:t>
            </a:r>
            <a:r>
              <a:rPr dirty="0" sz="1550">
                <a:solidFill>
                  <a:srgbClr val="6A6A6A"/>
                </a:solidFill>
              </a:rPr>
              <a:t>|</a:t>
            </a:r>
            <a:r>
              <a:rPr dirty="0" sz="1550" spc="290">
                <a:solidFill>
                  <a:srgbClr val="6A6A6A"/>
                </a:solidFill>
              </a:rPr>
              <a:t> </a:t>
            </a:r>
            <a:r>
              <a:rPr dirty="0" sz="1550">
                <a:solidFill>
                  <a:srgbClr val="6A6A6A"/>
                </a:solidFill>
              </a:rPr>
              <a:t>Ankara,</a:t>
            </a:r>
            <a:r>
              <a:rPr dirty="0" sz="1550" spc="-35">
                <a:solidFill>
                  <a:srgbClr val="6A6A6A"/>
                </a:solidFill>
              </a:rPr>
              <a:t> </a:t>
            </a:r>
            <a:r>
              <a:rPr dirty="0" sz="1550" spc="-20">
                <a:solidFill>
                  <a:srgbClr val="6A6A6A"/>
                </a:solidFill>
              </a:rPr>
              <a:t>16–</a:t>
            </a:r>
            <a:r>
              <a:rPr dirty="0" sz="1550">
                <a:solidFill>
                  <a:srgbClr val="6A6A6A"/>
                </a:solidFill>
              </a:rPr>
              <a:t>17</a:t>
            </a:r>
            <a:r>
              <a:rPr dirty="0" sz="1550" spc="-35">
                <a:solidFill>
                  <a:srgbClr val="6A6A6A"/>
                </a:solidFill>
              </a:rPr>
              <a:t> </a:t>
            </a:r>
            <a:r>
              <a:rPr dirty="0" sz="1550">
                <a:solidFill>
                  <a:srgbClr val="6A6A6A"/>
                </a:solidFill>
              </a:rPr>
              <a:t>September</a:t>
            </a:r>
            <a:r>
              <a:rPr dirty="0" sz="1550" spc="-30">
                <a:solidFill>
                  <a:srgbClr val="6A6A6A"/>
                </a:solidFill>
              </a:rPr>
              <a:t> </a:t>
            </a:r>
            <a:r>
              <a:rPr dirty="0" sz="1550" spc="-20">
                <a:solidFill>
                  <a:srgbClr val="6A6A6A"/>
                </a:solidFill>
              </a:rPr>
              <a:t>2026</a:t>
            </a:r>
            <a:endParaRPr sz="1550"/>
          </a:p>
        </p:txBody>
      </p:sp>
      <p:sp>
        <p:nvSpPr>
          <p:cNvPr id="42" name="object 4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>
                <a:solidFill>
                  <a:srgbClr val="6A6A6A"/>
                </a:solidFill>
              </a:rPr>
              <a:t>4</a:t>
            </a:fld>
          </a:p>
        </p:txBody>
      </p:sp>
      <p:sp>
        <p:nvSpPr>
          <p:cNvPr id="40" name="object 40"/>
          <p:cNvSpPr txBox="1"/>
          <p:nvPr/>
        </p:nvSpPr>
        <p:spPr>
          <a:xfrm>
            <a:off x="947419" y="8715438"/>
            <a:ext cx="14918055" cy="3073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Remaining</a:t>
            </a:r>
            <a:r>
              <a:rPr dirty="0" sz="1850" spc="-55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challenges: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access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spc="-10" i="1">
                <a:solidFill>
                  <a:srgbClr val="6A6A6A"/>
                </a:solidFill>
                <a:latin typeface="Calibri"/>
                <a:cs typeface="Calibri"/>
              </a:rPr>
              <a:t>disparities,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integrated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&amp;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spc="-10" i="1">
                <a:solidFill>
                  <a:srgbClr val="6A6A6A"/>
                </a:solidFill>
                <a:latin typeface="Calibri"/>
                <a:cs typeface="Calibri"/>
              </a:rPr>
              <a:t>disaggregated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data,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stronger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labor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market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information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systems,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and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skills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spc="-10" i="1">
                <a:solidFill>
                  <a:srgbClr val="6A6A6A"/>
                </a:solidFill>
                <a:latin typeface="Calibri"/>
                <a:cs typeface="Calibri"/>
              </a:rPr>
              <a:t>supply–</a:t>
            </a:r>
            <a:r>
              <a:rPr dirty="0" sz="1850" i="1">
                <a:solidFill>
                  <a:srgbClr val="6A6A6A"/>
                </a:solidFill>
                <a:latin typeface="Calibri"/>
                <a:cs typeface="Calibri"/>
              </a:rPr>
              <a:t>demand</a:t>
            </a:r>
            <a:r>
              <a:rPr dirty="0" sz="1850" spc="-50" i="1">
                <a:solidFill>
                  <a:srgbClr val="6A6A6A"/>
                </a:solidFill>
                <a:latin typeface="Calibri"/>
                <a:cs typeface="Calibri"/>
              </a:rPr>
              <a:t> </a:t>
            </a:r>
            <a:r>
              <a:rPr dirty="0" sz="1850" spc="-10" i="1">
                <a:solidFill>
                  <a:srgbClr val="6A6A6A"/>
                </a:solidFill>
                <a:latin typeface="Calibri"/>
                <a:cs typeface="Calibri"/>
              </a:rPr>
              <a:t>alignment.</a:t>
            </a:r>
            <a:endParaRPr sz="1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54379" y="0"/>
            <a:ext cx="17533620" cy="10287000"/>
            <a:chOff x="754379" y="0"/>
            <a:chExt cx="17533620" cy="10287000"/>
          </a:xfrm>
        </p:grpSpPr>
        <p:sp>
          <p:nvSpPr>
            <p:cNvPr id="3" name="object 3"/>
            <p:cNvSpPr/>
            <p:nvPr/>
          </p:nvSpPr>
          <p:spPr>
            <a:xfrm>
              <a:off x="11795759" y="0"/>
              <a:ext cx="6446520" cy="10284460"/>
            </a:xfrm>
            <a:custGeom>
              <a:avLst/>
              <a:gdLst/>
              <a:ahLst/>
              <a:cxnLst/>
              <a:rect l="l" t="t" r="r" b="b"/>
              <a:pathLst>
                <a:path w="6446519" h="10284460">
                  <a:moveTo>
                    <a:pt x="6446519" y="10283960"/>
                  </a:moveTo>
                  <a:lnTo>
                    <a:pt x="0" y="10283960"/>
                  </a:lnTo>
                  <a:lnTo>
                    <a:pt x="0" y="0"/>
                  </a:lnTo>
                  <a:lnTo>
                    <a:pt x="6446519" y="0"/>
                  </a:lnTo>
                  <a:lnTo>
                    <a:pt x="6446519" y="10283960"/>
                  </a:lnTo>
                  <a:close/>
                </a:path>
              </a:pathLst>
            </a:custGeom>
            <a:solidFill>
              <a:srgbClr val="5C0009">
                <a:alpha val="6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4538960" y="6184899"/>
              <a:ext cx="3749040" cy="4102100"/>
            </a:xfrm>
            <a:custGeom>
              <a:avLst/>
              <a:gdLst/>
              <a:ahLst/>
              <a:cxnLst/>
              <a:rect l="l" t="t" r="r" b="b"/>
              <a:pathLst>
                <a:path w="3749040" h="4102100">
                  <a:moveTo>
                    <a:pt x="3749040" y="4102099"/>
                  </a:moveTo>
                  <a:lnTo>
                    <a:pt x="14711" y="4102099"/>
                  </a:lnTo>
                  <a:lnTo>
                    <a:pt x="10829" y="4051299"/>
                  </a:lnTo>
                  <a:lnTo>
                    <a:pt x="7535" y="4000499"/>
                  </a:lnTo>
                  <a:lnTo>
                    <a:pt x="4832" y="3962399"/>
                  </a:lnTo>
                  <a:lnTo>
                    <a:pt x="2723" y="3911599"/>
                  </a:lnTo>
                  <a:lnTo>
                    <a:pt x="1212" y="3860799"/>
                  </a:lnTo>
                  <a:lnTo>
                    <a:pt x="303" y="3809999"/>
                  </a:lnTo>
                  <a:lnTo>
                    <a:pt x="0" y="3771899"/>
                  </a:lnTo>
                  <a:lnTo>
                    <a:pt x="303" y="3721099"/>
                  </a:lnTo>
                  <a:lnTo>
                    <a:pt x="1212" y="3670299"/>
                  </a:lnTo>
                  <a:lnTo>
                    <a:pt x="2723" y="3619499"/>
                  </a:lnTo>
                  <a:lnTo>
                    <a:pt x="4832" y="3568699"/>
                  </a:lnTo>
                  <a:lnTo>
                    <a:pt x="7535" y="3530599"/>
                  </a:lnTo>
                  <a:lnTo>
                    <a:pt x="10829" y="3479799"/>
                  </a:lnTo>
                  <a:lnTo>
                    <a:pt x="14711" y="3428999"/>
                  </a:lnTo>
                  <a:lnTo>
                    <a:pt x="19176" y="3378199"/>
                  </a:lnTo>
                  <a:lnTo>
                    <a:pt x="24220" y="3340099"/>
                  </a:lnTo>
                  <a:lnTo>
                    <a:pt x="29841" y="3289299"/>
                  </a:lnTo>
                  <a:lnTo>
                    <a:pt x="36035" y="3238499"/>
                  </a:lnTo>
                  <a:lnTo>
                    <a:pt x="42798" y="3200399"/>
                  </a:lnTo>
                  <a:lnTo>
                    <a:pt x="50127" y="3149599"/>
                  </a:lnTo>
                  <a:lnTo>
                    <a:pt x="58017" y="3098799"/>
                  </a:lnTo>
                  <a:lnTo>
                    <a:pt x="66466" y="3060699"/>
                  </a:lnTo>
                  <a:lnTo>
                    <a:pt x="75469" y="3009899"/>
                  </a:lnTo>
                  <a:lnTo>
                    <a:pt x="85023" y="2971799"/>
                  </a:lnTo>
                  <a:lnTo>
                    <a:pt x="95125" y="2920999"/>
                  </a:lnTo>
                  <a:lnTo>
                    <a:pt x="105770" y="2870199"/>
                  </a:lnTo>
                  <a:lnTo>
                    <a:pt x="116955" y="2832099"/>
                  </a:lnTo>
                  <a:lnTo>
                    <a:pt x="128677" y="2781299"/>
                  </a:lnTo>
                  <a:lnTo>
                    <a:pt x="140932" y="2743199"/>
                  </a:lnTo>
                  <a:lnTo>
                    <a:pt x="153717" y="2692399"/>
                  </a:lnTo>
                  <a:lnTo>
                    <a:pt x="167027" y="2654299"/>
                  </a:lnTo>
                  <a:lnTo>
                    <a:pt x="180859" y="2603499"/>
                  </a:lnTo>
                  <a:lnTo>
                    <a:pt x="195209" y="2565399"/>
                  </a:lnTo>
                  <a:lnTo>
                    <a:pt x="210075" y="2527299"/>
                  </a:lnTo>
                  <a:lnTo>
                    <a:pt x="225451" y="2476499"/>
                  </a:lnTo>
                  <a:lnTo>
                    <a:pt x="241335" y="2438399"/>
                  </a:lnTo>
                  <a:lnTo>
                    <a:pt x="257723" y="2387599"/>
                  </a:lnTo>
                  <a:lnTo>
                    <a:pt x="274612" y="2349499"/>
                  </a:lnTo>
                  <a:lnTo>
                    <a:pt x="291997" y="2311399"/>
                  </a:lnTo>
                  <a:lnTo>
                    <a:pt x="309875" y="2260599"/>
                  </a:lnTo>
                  <a:lnTo>
                    <a:pt x="328243" y="2222499"/>
                  </a:lnTo>
                  <a:lnTo>
                    <a:pt x="347097" y="2184399"/>
                  </a:lnTo>
                  <a:lnTo>
                    <a:pt x="366433" y="2146299"/>
                  </a:lnTo>
                  <a:lnTo>
                    <a:pt x="386248" y="2095499"/>
                  </a:lnTo>
                  <a:lnTo>
                    <a:pt x="406537" y="2057399"/>
                  </a:lnTo>
                  <a:lnTo>
                    <a:pt x="427298" y="2019299"/>
                  </a:lnTo>
                  <a:lnTo>
                    <a:pt x="448527" y="1981199"/>
                  </a:lnTo>
                  <a:lnTo>
                    <a:pt x="470220" y="1943099"/>
                  </a:lnTo>
                  <a:lnTo>
                    <a:pt x="492374" y="1904999"/>
                  </a:lnTo>
                  <a:lnTo>
                    <a:pt x="514984" y="1866899"/>
                  </a:lnTo>
                  <a:lnTo>
                    <a:pt x="538048" y="1828799"/>
                  </a:lnTo>
                  <a:lnTo>
                    <a:pt x="561562" y="1790699"/>
                  </a:lnTo>
                  <a:lnTo>
                    <a:pt x="585522" y="1739899"/>
                  </a:lnTo>
                  <a:lnTo>
                    <a:pt x="609924" y="1714499"/>
                  </a:lnTo>
                  <a:lnTo>
                    <a:pt x="634765" y="1676399"/>
                  </a:lnTo>
                  <a:lnTo>
                    <a:pt x="660041" y="1638299"/>
                  </a:lnTo>
                  <a:lnTo>
                    <a:pt x="685749" y="1600199"/>
                  </a:lnTo>
                  <a:lnTo>
                    <a:pt x="711885" y="1562099"/>
                  </a:lnTo>
                  <a:lnTo>
                    <a:pt x="738445" y="1523999"/>
                  </a:lnTo>
                  <a:lnTo>
                    <a:pt x="765426" y="1485899"/>
                  </a:lnTo>
                  <a:lnTo>
                    <a:pt x="792824" y="1447799"/>
                  </a:lnTo>
                  <a:lnTo>
                    <a:pt x="820636" y="1422399"/>
                  </a:lnTo>
                  <a:lnTo>
                    <a:pt x="848858" y="1384299"/>
                  </a:lnTo>
                  <a:lnTo>
                    <a:pt x="877486" y="1346199"/>
                  </a:lnTo>
                  <a:lnTo>
                    <a:pt x="906516" y="1308099"/>
                  </a:lnTo>
                  <a:lnTo>
                    <a:pt x="935946" y="1282699"/>
                  </a:lnTo>
                  <a:lnTo>
                    <a:pt x="965771" y="1244599"/>
                  </a:lnTo>
                  <a:lnTo>
                    <a:pt x="995988" y="1206499"/>
                  </a:lnTo>
                  <a:lnTo>
                    <a:pt x="1026593" y="1181099"/>
                  </a:lnTo>
                  <a:lnTo>
                    <a:pt x="1057583" y="1142999"/>
                  </a:lnTo>
                  <a:lnTo>
                    <a:pt x="1088953" y="1117599"/>
                  </a:lnTo>
                  <a:lnTo>
                    <a:pt x="1120701" y="1079499"/>
                  </a:lnTo>
                  <a:lnTo>
                    <a:pt x="1152823" y="1054099"/>
                  </a:lnTo>
                  <a:lnTo>
                    <a:pt x="1185315" y="1015999"/>
                  </a:lnTo>
                  <a:lnTo>
                    <a:pt x="1251394" y="965199"/>
                  </a:lnTo>
                  <a:lnTo>
                    <a:pt x="1284975" y="927099"/>
                  </a:lnTo>
                  <a:lnTo>
                    <a:pt x="1353199" y="876299"/>
                  </a:lnTo>
                  <a:lnTo>
                    <a:pt x="1387836" y="838199"/>
                  </a:lnTo>
                  <a:lnTo>
                    <a:pt x="1458140" y="787399"/>
                  </a:lnTo>
                  <a:lnTo>
                    <a:pt x="1566118" y="711199"/>
                  </a:lnTo>
                  <a:lnTo>
                    <a:pt x="1602769" y="673099"/>
                  </a:lnTo>
                  <a:lnTo>
                    <a:pt x="1677036" y="622299"/>
                  </a:lnTo>
                  <a:lnTo>
                    <a:pt x="1714646" y="609599"/>
                  </a:lnTo>
                  <a:lnTo>
                    <a:pt x="1829333" y="533399"/>
                  </a:lnTo>
                  <a:lnTo>
                    <a:pt x="1907304" y="482599"/>
                  </a:lnTo>
                  <a:lnTo>
                    <a:pt x="1946732" y="469899"/>
                  </a:lnTo>
                  <a:lnTo>
                    <a:pt x="2026457" y="419099"/>
                  </a:lnTo>
                  <a:lnTo>
                    <a:pt x="2066746" y="406399"/>
                  </a:lnTo>
                  <a:lnTo>
                    <a:pt x="2148160" y="355599"/>
                  </a:lnTo>
                  <a:lnTo>
                    <a:pt x="2189277" y="342899"/>
                  </a:lnTo>
                  <a:lnTo>
                    <a:pt x="2230663" y="317499"/>
                  </a:lnTo>
                  <a:lnTo>
                    <a:pt x="2272315" y="304799"/>
                  </a:lnTo>
                  <a:lnTo>
                    <a:pt x="2314227" y="279399"/>
                  </a:lnTo>
                  <a:lnTo>
                    <a:pt x="2441499" y="241299"/>
                  </a:lnTo>
                  <a:lnTo>
                    <a:pt x="2484422" y="215899"/>
                  </a:lnTo>
                  <a:lnTo>
                    <a:pt x="3017455" y="63499"/>
                  </a:lnTo>
                  <a:lnTo>
                    <a:pt x="3063261" y="63499"/>
                  </a:lnTo>
                  <a:lnTo>
                    <a:pt x="3155459" y="38099"/>
                  </a:lnTo>
                  <a:lnTo>
                    <a:pt x="3201843" y="38099"/>
                  </a:lnTo>
                  <a:lnTo>
                    <a:pt x="3248413" y="25399"/>
                  </a:lnTo>
                  <a:lnTo>
                    <a:pt x="3295165" y="25399"/>
                  </a:lnTo>
                  <a:lnTo>
                    <a:pt x="3342096" y="12699"/>
                  </a:lnTo>
                  <a:lnTo>
                    <a:pt x="3436477" y="12699"/>
                  </a:lnTo>
                  <a:lnTo>
                    <a:pt x="3483921" y="0"/>
                  </a:lnTo>
                  <a:lnTo>
                    <a:pt x="3749040" y="0"/>
                  </a:lnTo>
                  <a:lnTo>
                    <a:pt x="3749040" y="4102099"/>
                  </a:lnTo>
                  <a:close/>
                </a:path>
              </a:pathLst>
            </a:custGeom>
            <a:solidFill>
              <a:srgbClr val="2E3C7D">
                <a:alpha val="4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54379" y="3005499"/>
              <a:ext cx="15306675" cy="3105785"/>
            </a:xfrm>
            <a:custGeom>
              <a:avLst/>
              <a:gdLst/>
              <a:ahLst/>
              <a:cxnLst/>
              <a:rect l="l" t="t" r="r" b="b"/>
              <a:pathLst>
                <a:path w="15306675" h="3105785">
                  <a:moveTo>
                    <a:pt x="15136988" y="3105393"/>
                  </a:moveTo>
                  <a:lnTo>
                    <a:pt x="173324" y="3105393"/>
                  </a:lnTo>
                  <a:lnTo>
                    <a:pt x="127259" y="3099199"/>
                  </a:lnTo>
                  <a:lnTo>
                    <a:pt x="85859" y="3081721"/>
                  </a:lnTo>
                  <a:lnTo>
                    <a:pt x="50778" y="3054615"/>
                  </a:lnTo>
                  <a:lnTo>
                    <a:pt x="23671" y="3019533"/>
                  </a:lnTo>
                  <a:lnTo>
                    <a:pt x="6193" y="2978133"/>
                  </a:lnTo>
                  <a:lnTo>
                    <a:pt x="0" y="2932069"/>
                  </a:lnTo>
                  <a:lnTo>
                    <a:pt x="0" y="173324"/>
                  </a:lnTo>
                  <a:lnTo>
                    <a:pt x="6193" y="127260"/>
                  </a:lnTo>
                  <a:lnTo>
                    <a:pt x="23671" y="85859"/>
                  </a:lnTo>
                  <a:lnTo>
                    <a:pt x="50778" y="50778"/>
                  </a:lnTo>
                  <a:lnTo>
                    <a:pt x="85859" y="23671"/>
                  </a:lnTo>
                  <a:lnTo>
                    <a:pt x="127259" y="6193"/>
                  </a:lnTo>
                  <a:lnTo>
                    <a:pt x="173324" y="0"/>
                  </a:lnTo>
                  <a:lnTo>
                    <a:pt x="15136988" y="0"/>
                  </a:lnTo>
                  <a:lnTo>
                    <a:pt x="15183052" y="6193"/>
                  </a:lnTo>
                  <a:lnTo>
                    <a:pt x="15224452" y="23671"/>
                  </a:lnTo>
                  <a:lnTo>
                    <a:pt x="15259533" y="50778"/>
                  </a:lnTo>
                  <a:lnTo>
                    <a:pt x="15286640" y="85859"/>
                  </a:lnTo>
                  <a:lnTo>
                    <a:pt x="15304118" y="127260"/>
                  </a:lnTo>
                  <a:lnTo>
                    <a:pt x="15306584" y="145599"/>
                  </a:lnTo>
                  <a:lnTo>
                    <a:pt x="15306584" y="2959794"/>
                  </a:lnTo>
                  <a:lnTo>
                    <a:pt x="15286640" y="3019533"/>
                  </a:lnTo>
                  <a:lnTo>
                    <a:pt x="15259533" y="3054615"/>
                  </a:lnTo>
                  <a:lnTo>
                    <a:pt x="15224452" y="3081721"/>
                  </a:lnTo>
                  <a:lnTo>
                    <a:pt x="15183052" y="3099199"/>
                  </a:lnTo>
                  <a:lnTo>
                    <a:pt x="15136988" y="31053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Indonesia's</a:t>
            </a:r>
            <a:r>
              <a:rPr dirty="0" spc="-254"/>
              <a:t> </a:t>
            </a:r>
            <a:r>
              <a:rPr dirty="0" spc="-10"/>
              <a:t>Commitment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643890" marR="5080">
              <a:lnSpc>
                <a:spcPct val="128400"/>
              </a:lnSpc>
              <a:spcBef>
                <a:spcPts val="100"/>
              </a:spcBef>
            </a:pPr>
            <a:r>
              <a:rPr dirty="0"/>
              <a:t>Indonesia</a:t>
            </a:r>
            <a:r>
              <a:rPr dirty="0" spc="-75"/>
              <a:t> </a:t>
            </a:r>
            <a:r>
              <a:rPr dirty="0"/>
              <a:t>reaffirms</a:t>
            </a:r>
            <a:r>
              <a:rPr dirty="0" spc="-75"/>
              <a:t> </a:t>
            </a:r>
            <a:r>
              <a:rPr dirty="0"/>
              <a:t>its</a:t>
            </a:r>
            <a:r>
              <a:rPr dirty="0" spc="-75"/>
              <a:t> </a:t>
            </a:r>
            <a:r>
              <a:rPr dirty="0"/>
              <a:t>commitment</a:t>
            </a:r>
            <a:r>
              <a:rPr dirty="0" spc="-75"/>
              <a:t> </a:t>
            </a:r>
            <a:r>
              <a:rPr dirty="0"/>
              <a:t>to</a:t>
            </a:r>
            <a:r>
              <a:rPr dirty="0" spc="-75"/>
              <a:t> </a:t>
            </a:r>
            <a:r>
              <a:rPr dirty="0"/>
              <a:t>advancing</a:t>
            </a:r>
            <a:r>
              <a:rPr dirty="0" spc="-75"/>
              <a:t> </a:t>
            </a:r>
            <a:r>
              <a:rPr dirty="0"/>
              <a:t>inclusive</a:t>
            </a:r>
            <a:r>
              <a:rPr dirty="0" spc="-75"/>
              <a:t> </a:t>
            </a:r>
            <a:r>
              <a:rPr dirty="0"/>
              <a:t>human</a:t>
            </a:r>
            <a:r>
              <a:rPr dirty="0" spc="-75"/>
              <a:t> </a:t>
            </a:r>
            <a:r>
              <a:rPr dirty="0" spc="-10"/>
              <a:t>capital </a:t>
            </a:r>
            <a:r>
              <a:rPr dirty="0"/>
              <a:t>development</a:t>
            </a:r>
            <a:r>
              <a:rPr dirty="0" spc="-65"/>
              <a:t> </a:t>
            </a:r>
            <a:r>
              <a:rPr dirty="0"/>
              <a:t>and</a:t>
            </a:r>
            <a:r>
              <a:rPr dirty="0" spc="-65"/>
              <a:t> </a:t>
            </a:r>
            <a:r>
              <a:rPr dirty="0"/>
              <a:t>stands</a:t>
            </a:r>
            <a:r>
              <a:rPr dirty="0" spc="-60"/>
              <a:t> </a:t>
            </a:r>
            <a:r>
              <a:rPr dirty="0"/>
              <a:t>ready</a:t>
            </a:r>
            <a:r>
              <a:rPr dirty="0" spc="-65"/>
              <a:t> </a:t>
            </a:r>
            <a:r>
              <a:rPr dirty="0"/>
              <a:t>to</a:t>
            </a:r>
            <a:r>
              <a:rPr dirty="0" spc="-60"/>
              <a:t> </a:t>
            </a:r>
            <a:r>
              <a:rPr dirty="0"/>
              <a:t>collaborate</a:t>
            </a:r>
            <a:r>
              <a:rPr dirty="0" spc="-65"/>
              <a:t> </a:t>
            </a:r>
            <a:r>
              <a:rPr dirty="0"/>
              <a:t>with</a:t>
            </a:r>
            <a:r>
              <a:rPr dirty="0" spc="-60"/>
              <a:t> </a:t>
            </a:r>
            <a:r>
              <a:rPr dirty="0"/>
              <a:t>fellow</a:t>
            </a:r>
            <a:r>
              <a:rPr dirty="0" spc="-65"/>
              <a:t> </a:t>
            </a:r>
            <a:r>
              <a:rPr dirty="0"/>
              <a:t>OIC</a:t>
            </a:r>
            <a:r>
              <a:rPr dirty="0" spc="-60"/>
              <a:t> </a:t>
            </a:r>
            <a:r>
              <a:rPr dirty="0" spc="-10"/>
              <a:t>Member </a:t>
            </a:r>
            <a:r>
              <a:rPr dirty="0"/>
              <a:t>Countries</a:t>
            </a:r>
            <a:r>
              <a:rPr dirty="0" spc="-55"/>
              <a:t> </a:t>
            </a:r>
            <a:r>
              <a:rPr dirty="0"/>
              <a:t>in</a:t>
            </a:r>
            <a:r>
              <a:rPr dirty="0" spc="-55"/>
              <a:t> </a:t>
            </a:r>
            <a:r>
              <a:rPr dirty="0"/>
              <a:t>building</a:t>
            </a:r>
            <a:r>
              <a:rPr dirty="0" spc="-55"/>
              <a:t> </a:t>
            </a:r>
            <a:r>
              <a:rPr dirty="0"/>
              <a:t>resilient,</a:t>
            </a:r>
            <a:r>
              <a:rPr dirty="0" spc="-50"/>
              <a:t> </a:t>
            </a:r>
            <a:r>
              <a:rPr dirty="0"/>
              <a:t>adaptive,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55"/>
              <a:t> </a:t>
            </a:r>
            <a:r>
              <a:rPr dirty="0"/>
              <a:t>inclusive</a:t>
            </a:r>
            <a:r>
              <a:rPr dirty="0" spc="-55"/>
              <a:t> </a:t>
            </a:r>
            <a:r>
              <a:rPr dirty="0"/>
              <a:t>labor</a:t>
            </a:r>
            <a:r>
              <a:rPr dirty="0" spc="-50"/>
              <a:t> </a:t>
            </a:r>
            <a:r>
              <a:rPr dirty="0" spc="-10"/>
              <a:t>markets.</a:t>
            </a:r>
          </a:p>
        </p:txBody>
      </p:sp>
      <p:sp>
        <p:nvSpPr>
          <p:cNvPr id="8" name="object 8"/>
          <p:cNvSpPr/>
          <p:nvPr/>
        </p:nvSpPr>
        <p:spPr>
          <a:xfrm>
            <a:off x="1097279" y="6964331"/>
            <a:ext cx="3291204" cy="891540"/>
          </a:xfrm>
          <a:custGeom>
            <a:avLst/>
            <a:gdLst/>
            <a:ahLst/>
            <a:cxnLst/>
            <a:rect l="l" t="t" r="r" b="b"/>
            <a:pathLst>
              <a:path w="3291204" h="891540">
                <a:moveTo>
                  <a:pt x="2852927" y="891539"/>
                </a:moveTo>
                <a:lnTo>
                  <a:pt x="438911" y="891539"/>
                </a:lnTo>
                <a:lnTo>
                  <a:pt x="391086" y="888964"/>
                </a:lnTo>
                <a:lnTo>
                  <a:pt x="344753" y="881416"/>
                </a:lnTo>
                <a:lnTo>
                  <a:pt x="300179" y="869164"/>
                </a:lnTo>
                <a:lnTo>
                  <a:pt x="257632" y="852475"/>
                </a:lnTo>
                <a:lnTo>
                  <a:pt x="217381" y="831617"/>
                </a:lnTo>
                <a:lnTo>
                  <a:pt x="179693" y="806857"/>
                </a:lnTo>
                <a:lnTo>
                  <a:pt x="144835" y="778463"/>
                </a:lnTo>
                <a:lnTo>
                  <a:pt x="113076" y="746704"/>
                </a:lnTo>
                <a:lnTo>
                  <a:pt x="84682" y="711846"/>
                </a:lnTo>
                <a:lnTo>
                  <a:pt x="59922" y="674158"/>
                </a:lnTo>
                <a:lnTo>
                  <a:pt x="39064" y="633907"/>
                </a:lnTo>
                <a:lnTo>
                  <a:pt x="22375" y="591360"/>
                </a:lnTo>
                <a:lnTo>
                  <a:pt x="10123" y="546787"/>
                </a:lnTo>
                <a:lnTo>
                  <a:pt x="2575" y="500453"/>
                </a:lnTo>
                <a:lnTo>
                  <a:pt x="0" y="452627"/>
                </a:lnTo>
                <a:lnTo>
                  <a:pt x="0" y="438911"/>
                </a:lnTo>
                <a:lnTo>
                  <a:pt x="2575" y="391086"/>
                </a:lnTo>
                <a:lnTo>
                  <a:pt x="10123" y="344753"/>
                </a:lnTo>
                <a:lnTo>
                  <a:pt x="22375" y="300179"/>
                </a:lnTo>
                <a:lnTo>
                  <a:pt x="39064" y="257632"/>
                </a:lnTo>
                <a:lnTo>
                  <a:pt x="59922" y="217381"/>
                </a:lnTo>
                <a:lnTo>
                  <a:pt x="84682" y="179693"/>
                </a:lnTo>
                <a:lnTo>
                  <a:pt x="113076" y="144835"/>
                </a:lnTo>
                <a:lnTo>
                  <a:pt x="144835" y="113076"/>
                </a:lnTo>
                <a:lnTo>
                  <a:pt x="179693" y="84682"/>
                </a:lnTo>
                <a:lnTo>
                  <a:pt x="217381" y="59922"/>
                </a:lnTo>
                <a:lnTo>
                  <a:pt x="257632" y="39064"/>
                </a:lnTo>
                <a:lnTo>
                  <a:pt x="300179" y="22375"/>
                </a:lnTo>
                <a:lnTo>
                  <a:pt x="344753" y="10123"/>
                </a:lnTo>
                <a:lnTo>
                  <a:pt x="391086" y="2575"/>
                </a:lnTo>
                <a:lnTo>
                  <a:pt x="438911" y="0"/>
                </a:lnTo>
                <a:lnTo>
                  <a:pt x="2852927" y="0"/>
                </a:lnTo>
                <a:lnTo>
                  <a:pt x="2900753" y="2575"/>
                </a:lnTo>
                <a:lnTo>
                  <a:pt x="2947086" y="10123"/>
                </a:lnTo>
                <a:lnTo>
                  <a:pt x="2991660" y="22375"/>
                </a:lnTo>
                <a:lnTo>
                  <a:pt x="3034206" y="39064"/>
                </a:lnTo>
                <a:lnTo>
                  <a:pt x="3074458" y="59922"/>
                </a:lnTo>
                <a:lnTo>
                  <a:pt x="3112146" y="84682"/>
                </a:lnTo>
                <a:lnTo>
                  <a:pt x="3147004" y="113076"/>
                </a:lnTo>
                <a:lnTo>
                  <a:pt x="3178763" y="144835"/>
                </a:lnTo>
                <a:lnTo>
                  <a:pt x="3207157" y="179693"/>
                </a:lnTo>
                <a:lnTo>
                  <a:pt x="3231917" y="217381"/>
                </a:lnTo>
                <a:lnTo>
                  <a:pt x="3252775" y="257632"/>
                </a:lnTo>
                <a:lnTo>
                  <a:pt x="3269464" y="300179"/>
                </a:lnTo>
                <a:lnTo>
                  <a:pt x="3281716" y="344753"/>
                </a:lnTo>
                <a:lnTo>
                  <a:pt x="3289264" y="391086"/>
                </a:lnTo>
                <a:lnTo>
                  <a:pt x="3291036" y="423985"/>
                </a:lnTo>
                <a:lnTo>
                  <a:pt x="3291036" y="467554"/>
                </a:lnTo>
                <a:lnTo>
                  <a:pt x="3281716" y="546787"/>
                </a:lnTo>
                <a:lnTo>
                  <a:pt x="3269464" y="591360"/>
                </a:lnTo>
                <a:lnTo>
                  <a:pt x="3252775" y="633907"/>
                </a:lnTo>
                <a:lnTo>
                  <a:pt x="3231917" y="674158"/>
                </a:lnTo>
                <a:lnTo>
                  <a:pt x="3207157" y="711846"/>
                </a:lnTo>
                <a:lnTo>
                  <a:pt x="3178763" y="746704"/>
                </a:lnTo>
                <a:lnTo>
                  <a:pt x="3147004" y="778463"/>
                </a:lnTo>
                <a:lnTo>
                  <a:pt x="3112146" y="806857"/>
                </a:lnTo>
                <a:lnTo>
                  <a:pt x="3074458" y="831617"/>
                </a:lnTo>
                <a:lnTo>
                  <a:pt x="3034206" y="852475"/>
                </a:lnTo>
                <a:lnTo>
                  <a:pt x="2991660" y="869164"/>
                </a:lnTo>
                <a:lnTo>
                  <a:pt x="2947086" y="881416"/>
                </a:lnTo>
                <a:lnTo>
                  <a:pt x="2900753" y="888964"/>
                </a:lnTo>
                <a:lnTo>
                  <a:pt x="2852927" y="891539"/>
                </a:lnTo>
                <a:close/>
              </a:path>
            </a:pathLst>
          </a:custGeom>
          <a:solidFill>
            <a:srgbClr val="2E3C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796276" y="7002495"/>
            <a:ext cx="1894205" cy="650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100" spc="-10" b="1">
                <a:solidFill>
                  <a:srgbClr val="FFFFFF"/>
                </a:solidFill>
                <a:latin typeface="Calibri"/>
                <a:cs typeface="Calibri"/>
              </a:rPr>
              <a:t>Resilient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732827" y="6944862"/>
            <a:ext cx="3291204" cy="891540"/>
          </a:xfrm>
          <a:custGeom>
            <a:avLst/>
            <a:gdLst/>
            <a:ahLst/>
            <a:cxnLst/>
            <a:rect l="l" t="t" r="r" b="b"/>
            <a:pathLst>
              <a:path w="3291204" h="891540">
                <a:moveTo>
                  <a:pt x="2852928" y="891539"/>
                </a:moveTo>
                <a:lnTo>
                  <a:pt x="438912" y="891539"/>
                </a:lnTo>
                <a:lnTo>
                  <a:pt x="391086" y="888964"/>
                </a:lnTo>
                <a:lnTo>
                  <a:pt x="344753" y="881417"/>
                </a:lnTo>
                <a:lnTo>
                  <a:pt x="300179" y="869164"/>
                </a:lnTo>
                <a:lnTo>
                  <a:pt x="257632" y="852475"/>
                </a:lnTo>
                <a:lnTo>
                  <a:pt x="217381" y="831617"/>
                </a:lnTo>
                <a:lnTo>
                  <a:pt x="179693" y="806857"/>
                </a:lnTo>
                <a:lnTo>
                  <a:pt x="144835" y="778464"/>
                </a:lnTo>
                <a:lnTo>
                  <a:pt x="113076" y="746704"/>
                </a:lnTo>
                <a:lnTo>
                  <a:pt x="84682" y="711846"/>
                </a:lnTo>
                <a:lnTo>
                  <a:pt x="59922" y="674158"/>
                </a:lnTo>
                <a:lnTo>
                  <a:pt x="39064" y="633907"/>
                </a:lnTo>
                <a:lnTo>
                  <a:pt x="22375" y="591360"/>
                </a:lnTo>
                <a:lnTo>
                  <a:pt x="10123" y="546787"/>
                </a:lnTo>
                <a:lnTo>
                  <a:pt x="2575" y="500453"/>
                </a:lnTo>
                <a:lnTo>
                  <a:pt x="0" y="452628"/>
                </a:lnTo>
                <a:lnTo>
                  <a:pt x="0" y="438912"/>
                </a:lnTo>
                <a:lnTo>
                  <a:pt x="2575" y="391086"/>
                </a:lnTo>
                <a:lnTo>
                  <a:pt x="10123" y="344753"/>
                </a:lnTo>
                <a:lnTo>
                  <a:pt x="22375" y="300179"/>
                </a:lnTo>
                <a:lnTo>
                  <a:pt x="39064" y="257632"/>
                </a:lnTo>
                <a:lnTo>
                  <a:pt x="59922" y="217381"/>
                </a:lnTo>
                <a:lnTo>
                  <a:pt x="84682" y="179693"/>
                </a:lnTo>
                <a:lnTo>
                  <a:pt x="113076" y="144835"/>
                </a:lnTo>
                <a:lnTo>
                  <a:pt x="144835" y="113076"/>
                </a:lnTo>
                <a:lnTo>
                  <a:pt x="179693" y="84682"/>
                </a:lnTo>
                <a:lnTo>
                  <a:pt x="217381" y="59922"/>
                </a:lnTo>
                <a:lnTo>
                  <a:pt x="257632" y="39064"/>
                </a:lnTo>
                <a:lnTo>
                  <a:pt x="300179" y="22375"/>
                </a:lnTo>
                <a:lnTo>
                  <a:pt x="344753" y="10123"/>
                </a:lnTo>
                <a:lnTo>
                  <a:pt x="391086" y="2575"/>
                </a:lnTo>
                <a:lnTo>
                  <a:pt x="438912" y="0"/>
                </a:lnTo>
                <a:lnTo>
                  <a:pt x="2852928" y="0"/>
                </a:lnTo>
                <a:lnTo>
                  <a:pt x="2900753" y="2575"/>
                </a:lnTo>
                <a:lnTo>
                  <a:pt x="2947087" y="10123"/>
                </a:lnTo>
                <a:lnTo>
                  <a:pt x="2991661" y="22375"/>
                </a:lnTo>
                <a:lnTo>
                  <a:pt x="3034207" y="39064"/>
                </a:lnTo>
                <a:lnTo>
                  <a:pt x="3074458" y="59922"/>
                </a:lnTo>
                <a:lnTo>
                  <a:pt x="3112146" y="84682"/>
                </a:lnTo>
                <a:lnTo>
                  <a:pt x="3147004" y="113076"/>
                </a:lnTo>
                <a:lnTo>
                  <a:pt x="3178764" y="144835"/>
                </a:lnTo>
                <a:lnTo>
                  <a:pt x="3207157" y="179693"/>
                </a:lnTo>
                <a:lnTo>
                  <a:pt x="3231917" y="217381"/>
                </a:lnTo>
                <a:lnTo>
                  <a:pt x="3252775" y="257632"/>
                </a:lnTo>
                <a:lnTo>
                  <a:pt x="3269464" y="300179"/>
                </a:lnTo>
                <a:lnTo>
                  <a:pt x="3281717" y="344753"/>
                </a:lnTo>
                <a:lnTo>
                  <a:pt x="3289264" y="391086"/>
                </a:lnTo>
                <a:lnTo>
                  <a:pt x="3291036" y="423979"/>
                </a:lnTo>
                <a:lnTo>
                  <a:pt x="3291036" y="467560"/>
                </a:lnTo>
                <a:lnTo>
                  <a:pt x="3281717" y="546787"/>
                </a:lnTo>
                <a:lnTo>
                  <a:pt x="3269464" y="591360"/>
                </a:lnTo>
                <a:lnTo>
                  <a:pt x="3252775" y="633907"/>
                </a:lnTo>
                <a:lnTo>
                  <a:pt x="3231917" y="674158"/>
                </a:lnTo>
                <a:lnTo>
                  <a:pt x="3207157" y="711846"/>
                </a:lnTo>
                <a:lnTo>
                  <a:pt x="3178764" y="746704"/>
                </a:lnTo>
                <a:lnTo>
                  <a:pt x="3147004" y="778464"/>
                </a:lnTo>
                <a:lnTo>
                  <a:pt x="3112146" y="806857"/>
                </a:lnTo>
                <a:lnTo>
                  <a:pt x="3074458" y="831617"/>
                </a:lnTo>
                <a:lnTo>
                  <a:pt x="3034207" y="852475"/>
                </a:lnTo>
                <a:lnTo>
                  <a:pt x="2991661" y="869164"/>
                </a:lnTo>
                <a:lnTo>
                  <a:pt x="2947087" y="881417"/>
                </a:lnTo>
                <a:lnTo>
                  <a:pt x="2900753" y="888964"/>
                </a:lnTo>
                <a:lnTo>
                  <a:pt x="2852928" y="891539"/>
                </a:lnTo>
                <a:close/>
              </a:path>
            </a:pathLst>
          </a:custGeom>
          <a:solidFill>
            <a:srgbClr val="2E3C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364757" y="6898734"/>
            <a:ext cx="216344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500" spc="-10" b="1">
                <a:solidFill>
                  <a:srgbClr val="FFFFFF"/>
                </a:solidFill>
                <a:latin typeface="Calibri"/>
                <a:cs typeface="Calibri"/>
              </a:rPr>
              <a:t>Adaptive</a:t>
            </a:r>
            <a:endParaRPr sz="45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298179" y="6892290"/>
            <a:ext cx="3291204" cy="891540"/>
          </a:xfrm>
          <a:custGeom>
            <a:avLst/>
            <a:gdLst/>
            <a:ahLst/>
            <a:cxnLst/>
            <a:rect l="l" t="t" r="r" b="b"/>
            <a:pathLst>
              <a:path w="3291204" h="891540">
                <a:moveTo>
                  <a:pt x="2852928" y="891539"/>
                </a:moveTo>
                <a:lnTo>
                  <a:pt x="438912" y="891539"/>
                </a:lnTo>
                <a:lnTo>
                  <a:pt x="391086" y="888964"/>
                </a:lnTo>
                <a:lnTo>
                  <a:pt x="344753" y="881417"/>
                </a:lnTo>
                <a:lnTo>
                  <a:pt x="300179" y="869164"/>
                </a:lnTo>
                <a:lnTo>
                  <a:pt x="257633" y="852475"/>
                </a:lnTo>
                <a:lnTo>
                  <a:pt x="217381" y="831617"/>
                </a:lnTo>
                <a:lnTo>
                  <a:pt x="179693" y="806857"/>
                </a:lnTo>
                <a:lnTo>
                  <a:pt x="144835" y="778464"/>
                </a:lnTo>
                <a:lnTo>
                  <a:pt x="113076" y="746704"/>
                </a:lnTo>
                <a:lnTo>
                  <a:pt x="84682" y="711846"/>
                </a:lnTo>
                <a:lnTo>
                  <a:pt x="59923" y="674158"/>
                </a:lnTo>
                <a:lnTo>
                  <a:pt x="39064" y="633907"/>
                </a:lnTo>
                <a:lnTo>
                  <a:pt x="22375" y="591360"/>
                </a:lnTo>
                <a:lnTo>
                  <a:pt x="10123" y="546787"/>
                </a:lnTo>
                <a:lnTo>
                  <a:pt x="2575" y="500453"/>
                </a:lnTo>
                <a:lnTo>
                  <a:pt x="0" y="452628"/>
                </a:lnTo>
                <a:lnTo>
                  <a:pt x="0" y="438912"/>
                </a:lnTo>
                <a:lnTo>
                  <a:pt x="2575" y="391086"/>
                </a:lnTo>
                <a:lnTo>
                  <a:pt x="10123" y="344753"/>
                </a:lnTo>
                <a:lnTo>
                  <a:pt x="22375" y="300179"/>
                </a:lnTo>
                <a:lnTo>
                  <a:pt x="39064" y="257633"/>
                </a:lnTo>
                <a:lnTo>
                  <a:pt x="59923" y="217381"/>
                </a:lnTo>
                <a:lnTo>
                  <a:pt x="84682" y="179693"/>
                </a:lnTo>
                <a:lnTo>
                  <a:pt x="113076" y="144835"/>
                </a:lnTo>
                <a:lnTo>
                  <a:pt x="144835" y="113076"/>
                </a:lnTo>
                <a:lnTo>
                  <a:pt x="179693" y="84682"/>
                </a:lnTo>
                <a:lnTo>
                  <a:pt x="217381" y="59922"/>
                </a:lnTo>
                <a:lnTo>
                  <a:pt x="257633" y="39064"/>
                </a:lnTo>
                <a:lnTo>
                  <a:pt x="300179" y="22375"/>
                </a:lnTo>
                <a:lnTo>
                  <a:pt x="344753" y="10123"/>
                </a:lnTo>
                <a:lnTo>
                  <a:pt x="391086" y="2575"/>
                </a:lnTo>
                <a:lnTo>
                  <a:pt x="438912" y="0"/>
                </a:lnTo>
                <a:lnTo>
                  <a:pt x="2852928" y="0"/>
                </a:lnTo>
                <a:lnTo>
                  <a:pt x="2900753" y="2575"/>
                </a:lnTo>
                <a:lnTo>
                  <a:pt x="2947087" y="10123"/>
                </a:lnTo>
                <a:lnTo>
                  <a:pt x="2991660" y="22375"/>
                </a:lnTo>
                <a:lnTo>
                  <a:pt x="3034207" y="39064"/>
                </a:lnTo>
                <a:lnTo>
                  <a:pt x="3074458" y="59922"/>
                </a:lnTo>
                <a:lnTo>
                  <a:pt x="3112146" y="84682"/>
                </a:lnTo>
                <a:lnTo>
                  <a:pt x="3147004" y="113076"/>
                </a:lnTo>
                <a:lnTo>
                  <a:pt x="3178763" y="144835"/>
                </a:lnTo>
                <a:lnTo>
                  <a:pt x="3207157" y="179693"/>
                </a:lnTo>
                <a:lnTo>
                  <a:pt x="3231917" y="217381"/>
                </a:lnTo>
                <a:lnTo>
                  <a:pt x="3252775" y="257633"/>
                </a:lnTo>
                <a:lnTo>
                  <a:pt x="3269464" y="300179"/>
                </a:lnTo>
                <a:lnTo>
                  <a:pt x="3281716" y="344753"/>
                </a:lnTo>
                <a:lnTo>
                  <a:pt x="3289264" y="391086"/>
                </a:lnTo>
                <a:lnTo>
                  <a:pt x="3291036" y="423983"/>
                </a:lnTo>
                <a:lnTo>
                  <a:pt x="3291036" y="467556"/>
                </a:lnTo>
                <a:lnTo>
                  <a:pt x="3281716" y="546787"/>
                </a:lnTo>
                <a:lnTo>
                  <a:pt x="3269464" y="591360"/>
                </a:lnTo>
                <a:lnTo>
                  <a:pt x="3252775" y="633907"/>
                </a:lnTo>
                <a:lnTo>
                  <a:pt x="3231917" y="674158"/>
                </a:lnTo>
                <a:lnTo>
                  <a:pt x="3207157" y="711846"/>
                </a:lnTo>
                <a:lnTo>
                  <a:pt x="3178763" y="746704"/>
                </a:lnTo>
                <a:lnTo>
                  <a:pt x="3147004" y="778464"/>
                </a:lnTo>
                <a:lnTo>
                  <a:pt x="3112146" y="806857"/>
                </a:lnTo>
                <a:lnTo>
                  <a:pt x="3074458" y="831617"/>
                </a:lnTo>
                <a:lnTo>
                  <a:pt x="3034207" y="852475"/>
                </a:lnTo>
                <a:lnTo>
                  <a:pt x="2991660" y="869164"/>
                </a:lnTo>
                <a:lnTo>
                  <a:pt x="2947087" y="881417"/>
                </a:lnTo>
                <a:lnTo>
                  <a:pt x="2900753" y="888964"/>
                </a:lnTo>
                <a:lnTo>
                  <a:pt x="2852928" y="891539"/>
                </a:lnTo>
                <a:close/>
              </a:path>
            </a:pathLst>
          </a:custGeom>
          <a:solidFill>
            <a:srgbClr val="2E3C7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9052870" y="6911599"/>
            <a:ext cx="2005330" cy="680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300" spc="-10" b="1">
                <a:solidFill>
                  <a:srgbClr val="FFFFFF"/>
                </a:solidFill>
                <a:latin typeface="Calibri"/>
                <a:cs typeface="Calibri"/>
              </a:rPr>
              <a:t>Inclusive</a:t>
            </a:r>
            <a:endParaRPr sz="43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7985">
              <a:lnSpc>
                <a:spcPts val="1855"/>
              </a:lnSpc>
            </a:pPr>
            <a:r>
              <a:rPr dirty="0"/>
              <a:t>27th</a:t>
            </a:r>
            <a:r>
              <a:rPr dirty="0" spc="-40"/>
              <a:t> </a:t>
            </a:r>
            <a:r>
              <a:rPr dirty="0"/>
              <a:t>COMCEC</a:t>
            </a:r>
            <a:r>
              <a:rPr dirty="0" spc="-40"/>
              <a:t> </a:t>
            </a:r>
            <a:r>
              <a:rPr dirty="0"/>
              <a:t>Poverty</a:t>
            </a:r>
            <a:r>
              <a:rPr dirty="0" spc="-40"/>
              <a:t> </a:t>
            </a:r>
            <a:r>
              <a:rPr dirty="0" spc="-10"/>
              <a:t>Alleviation</a:t>
            </a:r>
            <a:r>
              <a:rPr dirty="0" spc="-35"/>
              <a:t> </a:t>
            </a:r>
            <a:r>
              <a:rPr dirty="0"/>
              <a:t>Working</a:t>
            </a:r>
            <a:r>
              <a:rPr dirty="0" spc="-40"/>
              <a:t> </a:t>
            </a:r>
            <a:r>
              <a:rPr dirty="0"/>
              <a:t>Group</a:t>
            </a:r>
            <a:r>
              <a:rPr dirty="0" spc="345"/>
              <a:t> </a:t>
            </a:r>
            <a:r>
              <a:rPr dirty="0"/>
              <a:t>|</a:t>
            </a:r>
            <a:r>
              <a:rPr dirty="0" spc="345"/>
              <a:t> </a:t>
            </a:r>
            <a:r>
              <a:rPr dirty="0"/>
              <a:t>Ankara,</a:t>
            </a:r>
            <a:r>
              <a:rPr dirty="0" spc="-40"/>
              <a:t> </a:t>
            </a:r>
            <a:r>
              <a:rPr dirty="0" spc="-10"/>
              <a:t>16–</a:t>
            </a:r>
            <a:r>
              <a:rPr dirty="0"/>
              <a:t>17</a:t>
            </a:r>
            <a:r>
              <a:rPr dirty="0" spc="-35"/>
              <a:t> </a:t>
            </a:r>
            <a:r>
              <a:rPr dirty="0" spc="-10"/>
              <a:t>September</a:t>
            </a:r>
            <a:r>
              <a:rPr dirty="0" spc="-40"/>
              <a:t> </a:t>
            </a:r>
            <a:r>
              <a:rPr dirty="0" spc="-20"/>
              <a:t>2026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380"/>
              </a:lnSpc>
            </a:pPr>
            <a:fld id="{81D60167-4931-47E6-BA6A-407CBD079E47}" type="slidenum">
              <a:rPr dirty="0" spc="-50"/>
              <a:t>5</a:t>
            </a:fld>
          </a:p>
        </p:txBody>
      </p:sp>
      <p:sp>
        <p:nvSpPr>
          <p:cNvPr id="14" name="object 14"/>
          <p:cNvSpPr txBox="1"/>
          <p:nvPr/>
        </p:nvSpPr>
        <p:spPr>
          <a:xfrm>
            <a:off x="947419" y="8808015"/>
            <a:ext cx="549084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500" b="1">
                <a:solidFill>
                  <a:srgbClr val="FFFFFF"/>
                </a:solidFill>
                <a:latin typeface="Cambria"/>
                <a:cs typeface="Cambria"/>
              </a:rPr>
              <a:t>Terima</a:t>
            </a:r>
            <a:r>
              <a:rPr dirty="0" sz="3500" spc="-5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500" b="1">
                <a:solidFill>
                  <a:srgbClr val="FFFFFF"/>
                </a:solidFill>
                <a:latin typeface="Cambria"/>
                <a:cs typeface="Cambria"/>
              </a:rPr>
              <a:t>kasih</a:t>
            </a:r>
            <a:r>
              <a:rPr dirty="0" sz="3500" spc="68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500" b="1">
                <a:solidFill>
                  <a:srgbClr val="FFFFFF"/>
                </a:solidFill>
                <a:latin typeface="Cambria"/>
                <a:cs typeface="Cambria"/>
              </a:rPr>
              <a:t>•</a:t>
            </a:r>
            <a:r>
              <a:rPr dirty="0" sz="3500" spc="69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500" b="1">
                <a:solidFill>
                  <a:srgbClr val="FFFFFF"/>
                </a:solidFill>
                <a:latin typeface="Cambria"/>
                <a:cs typeface="Cambria"/>
              </a:rPr>
              <a:t>Thank</a:t>
            </a:r>
            <a:r>
              <a:rPr dirty="0" sz="3500" spc="-5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3500" spc="-25" b="1">
                <a:solidFill>
                  <a:srgbClr val="FFFFFF"/>
                </a:solidFill>
                <a:latin typeface="Cambria"/>
                <a:cs typeface="Cambria"/>
              </a:rPr>
              <a:t>you</a:t>
            </a:r>
            <a:endParaRPr sz="3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Ellie akhmad</dc:creator>
  <cp:keywords>DAHT7Yg69cw,BAFxD6DckQo</cp:keywords>
  <dc:title>Experiences and Perspectives of Indonesia</dc:title>
  <dcterms:created xsi:type="dcterms:W3CDTF">2026-09-16T08:18:49Z</dcterms:created>
  <dcterms:modified xsi:type="dcterms:W3CDTF">2026-09-16T08:18:49Z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2026-09-01T00:00:00Z</vt:filetime>
  </property>
  <property fmtid="{D5CDD505-2E9C-101B-9397-08002B2CF9AE}" pid="4" name="Creator">
    <vt:lpwstr>Canva</vt:lpwstr>
  </property>
  <property fmtid="{D5CDD505-2E9C-101B-9397-08002B2CF9AE}" pid="5" name="LastSaved">
    <vt:filetime>2026-09-16T00:00:00Z</vt:filetime>
  </property>
  <property fmtid="{D5CDD505-2E9C-101B-9397-08002B2CF9AE}" pid="6" name="Producer">
    <vt:lpwstr>Canva</vt:lpwstr>
  </property>
</Properties>
</file>