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4" r:id="rId9"/>
    <p:sldId id="276" r:id="rId10"/>
    <p:sldId id="266" r:id="rId11"/>
    <p:sldId id="267" r:id="rId12"/>
    <p:sldId id="271" r:id="rId13"/>
    <p:sldId id="277" r:id="rId14"/>
    <p:sldId id="278" r:id="rId15"/>
    <p:sldId id="279" r:id="rId16"/>
    <p:sldId id="281" r:id="rId17"/>
    <p:sldId id="282" r:id="rId18"/>
    <p:sldId id="280" r:id="rId19"/>
    <p:sldId id="293" r:id="rId20"/>
    <p:sldId id="284" r:id="rId21"/>
    <p:sldId id="294" r:id="rId22"/>
    <p:sldId id="286" r:id="rId23"/>
    <p:sldId id="287" r:id="rId24"/>
    <p:sldId id="289" r:id="rId25"/>
    <p:sldId id="295" r:id="rId26"/>
    <p:sldId id="296" r:id="rId27"/>
    <p:sldId id="297" r:id="rId28"/>
    <p:sldId id="298" r:id="rId29"/>
    <p:sldId id="305" r:id="rId30"/>
    <p:sldId id="306" r:id="rId31"/>
    <p:sldId id="302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6" r:id="rId41"/>
    <p:sldId id="317" r:id="rId42"/>
    <p:sldId id="318" r:id="rId43"/>
    <p:sldId id="319" r:id="rId44"/>
    <p:sldId id="320" r:id="rId45"/>
    <p:sldId id="326" r:id="rId46"/>
    <p:sldId id="327" r:id="rId47"/>
    <p:sldId id="324" r:id="rId48"/>
    <p:sldId id="328" r:id="rId49"/>
    <p:sldId id="329" r:id="rId50"/>
  </p:sldIdLst>
  <p:sldSz cx="12193588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186" autoAdjust="0"/>
  </p:normalViewPr>
  <p:slideViewPr>
    <p:cSldViewPr snapToGrid="0">
      <p:cViewPr varScale="1">
        <p:scale>
          <a:sx n="58" d="100"/>
          <a:sy n="58" d="100"/>
        </p:scale>
        <p:origin x="119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altLang="tr-TR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2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B7F08492-CA59-441E-B22D-566C47547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0" u="none">
                <a:solidFill>
                  <a:srgbClr val="000000"/>
                </a:solidFill>
                <a:latin typeface="Aptos Display"/>
                <a:ea typeface="Aptos Display"/>
                <a:cs typeface="Aptos Display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0" u="none">
                <a:solidFill>
                  <a:srgbClr val="000000"/>
                </a:solidFill>
                <a:latin typeface="Aptos Display"/>
                <a:ea typeface="Aptos Display"/>
                <a:cs typeface="Aptos Display"/>
              </a:rPr>
              <a:t>Click to edit the title text format</a:t>
            </a: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842028C-1512-4275-80B5-83EBC3CD4BE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38080" y="1825200"/>
            <a:ext cx="10515600" cy="43513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0" u="none">
                <a:solidFill>
                  <a:srgbClr val="000000"/>
                </a:solidFill>
                <a:latin typeface="Aptos"/>
                <a:ea typeface="Aptos"/>
                <a:cs typeface="Aptos"/>
              </a:defRPr>
            </a:lvl1pPr>
            <a:lvl2pPr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0" u="none">
                <a:solidFill>
                  <a:srgbClr val="000000"/>
                </a:solidFill>
                <a:latin typeface="Aptos"/>
                <a:ea typeface="Aptos"/>
                <a:cs typeface="Aptos"/>
              </a:defRPr>
            </a:lvl2pPr>
            <a:lvl3pPr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0" u="none">
                <a:solidFill>
                  <a:srgbClr val="000000"/>
                </a:solidFill>
                <a:latin typeface="Aptos"/>
                <a:ea typeface="Aptos"/>
                <a:cs typeface="Aptos"/>
              </a:defRPr>
            </a:lvl3pPr>
            <a:lvl4pPr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0" u="none">
                <a:solidFill>
                  <a:srgbClr val="000000"/>
                </a:solidFill>
                <a:latin typeface="Aptos"/>
                <a:ea typeface="Aptos"/>
                <a:cs typeface="Aptos"/>
              </a:defRPr>
            </a:lvl4pPr>
            <a:lvl5pPr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0" u="none">
                <a:solidFill>
                  <a:srgbClr val="000000"/>
                </a:solidFill>
                <a:latin typeface="Aptos"/>
                <a:ea typeface="Aptos"/>
                <a:cs typeface="Aptos"/>
              </a:defRPr>
            </a:lvl5pPr>
            <a:lvl6pPr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0" u="none">
                <a:solidFill>
                  <a:srgbClr val="000000"/>
                </a:solidFill>
                <a:latin typeface="Aptos"/>
                <a:ea typeface="Aptos"/>
                <a:cs typeface="Aptos"/>
              </a:defRPr>
            </a:lvl6pPr>
            <a:lvl7pPr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 b="0" u="none">
                <a:solidFill>
                  <a:srgbClr val="000000"/>
                </a:solidFill>
                <a:latin typeface="Aptos"/>
                <a:ea typeface="Aptos"/>
                <a:cs typeface="Aptos"/>
              </a:defRPr>
            </a:lvl7pPr>
          </a:lstStyle>
          <a:p>
            <a:pPr marL="228600" indent="-228600"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Click to edit the outline text format</a:t>
            </a:r>
          </a:p>
          <a:p>
            <a:pPr marL="685800" lvl="1" indent="-228600"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Second Outline Level</a:t>
            </a:r>
          </a:p>
          <a:p>
            <a:pPr marL="1143000" lvl="2" indent="-228600"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Third Outline Level</a:t>
            </a:r>
          </a:p>
          <a:p>
            <a:pPr marL="1600200" lvl="3" indent="-228600"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Fourth Outline Level</a:t>
            </a:r>
          </a:p>
          <a:p>
            <a:pPr marL="2057400" lvl="4" indent="-228600"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Fifth Outline Level</a:t>
            </a:r>
          </a:p>
          <a:p>
            <a:pPr marL="2057400" lvl="5" indent="-228600"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Sixth Outline Level</a:t>
            </a:r>
          </a:p>
          <a:p>
            <a:pPr marL="2057400" lvl="6" indent="-228600" algn="l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0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Resim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322080" cy="7981920"/>
          </a:xfrm>
          <a:prstGeom prst="rect">
            <a:avLst/>
          </a:prstGeom>
          <a:ln w="38160">
            <a:noFill/>
          </a:ln>
        </p:spPr>
      </p:pic>
      <p:sp>
        <p:nvSpPr>
          <p:cNvPr id="15" name="Metin Kutusu 2">
            <a:extLst>
              <a:ext uri="{FF2B5EF4-FFF2-40B4-BE49-F238E27FC236}">
                <a16:creationId xmlns:a16="http://schemas.microsoft.com/office/drawing/2014/main" id="{75161559-8F36-479C-85B6-9E1437CEADA1}"/>
              </a:ext>
            </a:extLst>
          </p:cNvPr>
          <p:cNvSpPr>
            <a:spLocks noGrp="1"/>
          </p:cNvSpPr>
          <p:nvPr/>
        </p:nvSpPr>
        <p:spPr>
          <a:xfrm>
            <a:off x="1787400" y="4259160"/>
            <a:ext cx="8616960" cy="2415960"/>
          </a:xfrm>
          <a:prstGeom prst="rect">
            <a:avLst/>
          </a:prstGeom>
          <a:gradFill rotWithShape="0">
            <a:gsLst>
              <a:gs pos="0">
                <a:srgbClr val="FFA58A"/>
              </a:gs>
              <a:gs pos="100000">
                <a:srgbClr val="FFE3DD"/>
              </a:gs>
            </a:gsLst>
            <a:lin ang="5400000"/>
          </a:gradFill>
          <a:ln w="9360">
            <a:solidFill>
              <a:srgbClr val="D1D1D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Metin kutusu 1">
            <a:extLst>
              <a:ext uri="{FF2B5EF4-FFF2-40B4-BE49-F238E27FC236}">
                <a16:creationId xmlns:a16="http://schemas.microsoft.com/office/drawing/2014/main" id="{D2E10B3C-A9F7-4D6B-BD38-084CC94F00D8}"/>
              </a:ext>
            </a:extLst>
          </p:cNvPr>
          <p:cNvSpPr>
            <a:spLocks noGrp="1"/>
          </p:cNvSpPr>
          <p:nvPr/>
        </p:nvSpPr>
        <p:spPr>
          <a:xfrm>
            <a:off x="1985760" y="4493880"/>
            <a:ext cx="6413400" cy="13726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Impacts of Climate Change and Mitigation Strategies for Sustainable OIC Tourism</a:t>
            </a:r>
            <a:endParaRPr sz="2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4" name="Resim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078760" y="3854160"/>
            <a:ext cx="2523960" cy="2557440"/>
          </a:xfrm>
          <a:prstGeom prst="rect">
            <a:avLst/>
          </a:prstGeom>
          <a:ln w="38160">
            <a:noFill/>
          </a:ln>
        </p:spPr>
      </p:pic>
      <p:sp>
        <p:nvSpPr>
          <p:cNvPr id="18" name="Metin kutusu 4">
            <a:extLst>
              <a:ext uri="{FF2B5EF4-FFF2-40B4-BE49-F238E27FC236}">
                <a16:creationId xmlns:a16="http://schemas.microsoft.com/office/drawing/2014/main" id="{D34652E7-C2AC-4ACD-B8D0-EF7A8C79617F}"/>
              </a:ext>
            </a:extLst>
          </p:cNvPr>
          <p:cNvSpPr>
            <a:spLocks noGrp="1"/>
          </p:cNvSpPr>
          <p:nvPr/>
        </p:nvSpPr>
        <p:spPr>
          <a:xfrm>
            <a:off x="1985760" y="6099120"/>
            <a:ext cx="822024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Prof. Gurel Cetin Istanbul University, Türkiye gurelc@Istanbul.edu.tr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3958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844B8EDF-6486-4EC3-ABB9-DED673571A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88520" cy="6858000"/>
          </a:xfrm>
          <a:prstGeom prst="rect">
            <a:avLst/>
          </a:prstGeom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0754EB3-BFF1-44A1-9ECB-0C53A70D7BEF}"/>
              </a:ext>
            </a:extLst>
          </p:cNvPr>
          <p:cNvSpPr>
            <a:spLocks noGrp="1"/>
          </p:cNvSpPr>
          <p:nvPr/>
        </p:nvSpPr>
        <p:spPr>
          <a:xfrm rot="5400000">
            <a:off x="1626120" y="3462120"/>
            <a:ext cx="5410440" cy="19080"/>
          </a:xfrm>
          <a:custGeom>
            <a:avLst/>
            <a:gdLst>
              <a:gd name="GluePoint1X" fmla="*/ 0 w 5410200"/>
              <a:gd name="GluePoint1Y" fmla="*/ 0 h 18288"/>
              <a:gd name="GluePoint2X" fmla="*/ 568071 w 5410200"/>
              <a:gd name="GluePoint2Y" fmla="*/ 0 h 18288"/>
              <a:gd name="GluePoint3X" fmla="*/ 1298448 w 5410200"/>
              <a:gd name="GluePoint3Y" fmla="*/ 0 h 18288"/>
              <a:gd name="GluePoint4X" fmla="*/ 1920621 w 5410200"/>
              <a:gd name="GluePoint4Y" fmla="*/ 0 h 18288"/>
              <a:gd name="GluePoint5X" fmla="*/ 2488692 w 5410200"/>
              <a:gd name="GluePoint5Y" fmla="*/ 0 h 18288"/>
              <a:gd name="GluePoint6X" fmla="*/ 3219069 w 5410200"/>
              <a:gd name="GluePoint6Y" fmla="*/ 0 h 18288"/>
              <a:gd name="GluePoint7X" fmla="*/ 3895344 w 5410200"/>
              <a:gd name="GluePoint7Y" fmla="*/ 0 h 18288"/>
              <a:gd name="GluePoint8X" fmla="*/ 4571619 w 5410200"/>
              <a:gd name="GluePoint8Y" fmla="*/ 0 h 18288"/>
              <a:gd name="GluePoint9X" fmla="*/ 5410200 w 5410200"/>
              <a:gd name="GluePoint9Y" fmla="*/ 0 h 18288"/>
              <a:gd name="GluePoint10X" fmla="*/ 5410200 w 5410200"/>
              <a:gd name="GluePoint10Y" fmla="*/ 19050 h 18288"/>
              <a:gd name="GluePoint11X" fmla="*/ 4842129 w 5410200"/>
              <a:gd name="GluePoint11Y" fmla="*/ 19050 h 18288"/>
              <a:gd name="GluePoint12X" fmla="*/ 4328160 w 5410200"/>
              <a:gd name="GluePoint12Y" fmla="*/ 19050 h 18288"/>
              <a:gd name="GluePoint13X" fmla="*/ 3597783 w 5410200"/>
              <a:gd name="GluePoint13Y" fmla="*/ 19050 h 18288"/>
              <a:gd name="GluePoint14X" fmla="*/ 3029712 w 5410200"/>
              <a:gd name="GluePoint14Y" fmla="*/ 19050 h 18288"/>
              <a:gd name="GluePoint15X" fmla="*/ 2299335 w 5410200"/>
              <a:gd name="GluePoint15Y" fmla="*/ 19050 h 18288"/>
              <a:gd name="GluePoint16X" fmla="*/ 1514856 w 5410200"/>
              <a:gd name="GluePoint16Y" fmla="*/ 19050 h 18288"/>
              <a:gd name="GluePoint17X" fmla="*/ 892683 w 5410200"/>
              <a:gd name="GluePoint17Y" fmla="*/ 19050 h 18288"/>
              <a:gd name="GluePoint18X" fmla="*/ 0 w 5410200"/>
              <a:gd name="GluePoint18Y" fmla="*/ 19050 h 18288"/>
              <a:gd name="GluePoint19X" fmla="*/ 0 w 5410200"/>
              <a:gd name="GluePoint19Y" fmla="*/ 0 h 18288"/>
            </a:gdLst>
            <a:ahLst/>
            <a:cxnLst/>
            <a:rect l="l" t="t" r="r" b="b"/>
            <a:pathLst>
              <a:path w="5410200" h="18288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E97132"/>
          </a:solidFill>
          <a:ln w="41040">
            <a:solidFill>
              <a:srgbClr val="E9713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7720" rIns="90000" bIns="-2772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8" name="Metin kutusu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35280" y="1225440"/>
            <a:ext cx="7023240" cy="1627200"/>
          </a:xfrm>
          <a:prstGeom prst="rect">
            <a:avLst/>
          </a:prstGeom>
          <a:ln w="38160">
            <a:noFill/>
          </a:ln>
        </p:spPr>
      </p:pic>
      <p:sp>
        <p:nvSpPr>
          <p:cNvPr id="22" name="Metin kutusu 9">
            <a:extLst>
              <a:ext uri="{FF2B5EF4-FFF2-40B4-BE49-F238E27FC236}">
                <a16:creationId xmlns:a16="http://schemas.microsoft.com/office/drawing/2014/main" id="{D19D5DA6-0DFA-4EC7-A331-0FC3F6F6C61F}"/>
              </a:ext>
            </a:extLst>
          </p:cNvPr>
          <p:cNvSpPr>
            <a:spLocks noGrp="1"/>
          </p:cNvSpPr>
          <p:nvPr/>
        </p:nvSpPr>
        <p:spPr>
          <a:xfrm>
            <a:off x="399960" y="4338360"/>
            <a:ext cx="3922560" cy="916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Prof. Gurel Cetin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Istanbul University, Türkiye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gurelc@Istanbul.edu.tr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30" name="Resim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0" y="115560"/>
            <a:ext cx="4865400" cy="4932360"/>
          </a:xfrm>
          <a:prstGeom prst="rect">
            <a:avLst/>
          </a:prstGeom>
          <a:ln w="38160">
            <a:noFill/>
          </a:ln>
        </p:spPr>
      </p:pic>
      <p:graphicFrame>
        <p:nvGraphicFramePr>
          <p:cNvPr id="31" name="Table 30"/>
          <p:cNvGraphicFramePr/>
          <p:nvPr/>
        </p:nvGraphicFramePr>
        <p:xfrm>
          <a:off x="4722480" y="2855880"/>
          <a:ext cx="6900840" cy="2498520"/>
        </p:xfrm>
        <a:graphic>
          <a:graphicData uri="http://schemas.openxmlformats.org/drawingml/2006/table">
            <a:tbl>
              <a:tblPr/>
              <a:tblGrid>
                <a:gridCol w="3451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9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Type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 w="5760">
                      <a:solidFill>
                        <a:srgbClr val="E97132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Countries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>
                      <a:noFill/>
                    </a:lnL>
                    <a:lnR w="5760">
                      <a:solidFill>
                        <a:srgbClr val="E97132"/>
                      </a:solidFill>
                      <a:prstDash val="solid"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Field Cases – OIC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 w="5760">
                      <a:solidFill>
                        <a:srgbClr val="E97132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Egypt, Maldives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>
                      <a:noFill/>
                    </a:lnL>
                    <a:lnR w="5760">
                      <a:solidFill>
                        <a:srgbClr val="E97132"/>
                      </a:solidFill>
                      <a:prstDash val="solid"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Desk Cases – OIC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 w="5760">
                      <a:solidFill>
                        <a:srgbClr val="E97132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Indonesia, Türkiye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>
                      <a:noFill/>
                    </a:lnL>
                    <a:lnR w="5760">
                      <a:solidFill>
                        <a:srgbClr val="E97132"/>
                      </a:solidFill>
                      <a:prstDash val="solid"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Benchmark Desk Case – Non-OIC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 w="5760">
                      <a:solidFill>
                        <a:srgbClr val="E97132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28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New Zealand</a:t>
                      </a:r>
                      <a:endParaRPr sz="28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T="45360" marB="45360" anchor="ctr">
                    <a:lnL>
                      <a:noFill/>
                    </a:lnL>
                    <a:lnR w="5760">
                      <a:solidFill>
                        <a:srgbClr val="E97132"/>
                      </a:solidFill>
                      <a:prstDash val="solid"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0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2">
            <a:extLst>
              <a:ext uri="{FF2B5EF4-FFF2-40B4-BE49-F238E27FC236}">
                <a16:creationId xmlns:a16="http://schemas.microsoft.com/office/drawing/2014/main" id="{2C47C247-1164-4721-BCEC-5653E67B7D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760" cy="6858000"/>
          </a:xfrm>
          <a:prstGeom prst="rect">
            <a:avLst/>
          </a:prstGeom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6" name="PlaceHolder 1">
            <a:extLst>
              <a:ext uri="{FF2B5EF4-FFF2-40B4-BE49-F238E27FC236}">
                <a16:creationId xmlns:a16="http://schemas.microsoft.com/office/drawing/2014/main" id="{3AA4866D-12C5-4895-89F8-66E83B11C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40" y="640800"/>
            <a:ext cx="3421080" cy="558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Field Cases Country </a:t>
            </a:r>
            <a:endParaRPr sz="66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E5B6EA17-9D5D-4435-AFAB-EEBD33B31ECF}"/>
              </a:ext>
            </a:extLst>
          </p:cNvPr>
          <p:cNvSpPr>
            <a:spLocks noGrp="1"/>
          </p:cNvSpPr>
          <p:nvPr/>
        </p:nvSpPr>
        <p:spPr>
          <a:xfrm flipH="1">
            <a:off x="4266360" y="630000"/>
            <a:ext cx="19080" cy="5591160"/>
          </a:xfrm>
          <a:custGeom>
            <a:avLst/>
            <a:gdLst>
              <a:gd name="GluePoint1X" fmla="*/ 0 w 18288"/>
              <a:gd name="GluePoint1Y" fmla="*/ 0 h 5590381"/>
              <a:gd name="GluePoint2X" fmla="*/ 19050 w 18288"/>
              <a:gd name="GluePoint2Y" fmla="*/ 0 h 5590381"/>
              <a:gd name="GluePoint3X" fmla="*/ 19050 w 18288"/>
              <a:gd name="GluePoint3Y" fmla="*/ 754808 h 5590381"/>
              <a:gd name="GluePoint4X" fmla="*/ 19050 w 18288"/>
              <a:gd name="GluePoint4Y" fmla="*/ 1565529 h 5590381"/>
              <a:gd name="GluePoint5X" fmla="*/ 19050 w 18288"/>
              <a:gd name="GluePoint5Y" fmla="*/ 2152603 h 5590381"/>
              <a:gd name="GluePoint6X" fmla="*/ 19050 w 18288"/>
              <a:gd name="GluePoint6Y" fmla="*/ 2907411 h 5590381"/>
              <a:gd name="GluePoint7X" fmla="*/ 19050 w 18288"/>
              <a:gd name="GluePoint7Y" fmla="*/ 3550396 h 5590381"/>
              <a:gd name="GluePoint8X" fmla="*/ 19050 w 18288"/>
              <a:gd name="GluePoint8Y" fmla="*/ 4081558 h 5590381"/>
              <a:gd name="GluePoint9X" fmla="*/ 19050 w 18288"/>
              <a:gd name="GluePoint9Y" fmla="*/ 4836367 h 5590381"/>
              <a:gd name="GluePoint10X" fmla="*/ 19050 w 18288"/>
              <a:gd name="GluePoint10Y" fmla="*/ 5591175 h 5590381"/>
              <a:gd name="GluePoint11X" fmla="*/ 0 w 18288"/>
              <a:gd name="GluePoint11Y" fmla="*/ 5591175 h 5590381"/>
              <a:gd name="GluePoint12X" fmla="*/ 0 w 18288"/>
              <a:gd name="GluePoint12Y" fmla="*/ 4836367 h 5590381"/>
              <a:gd name="GluePoint13X" fmla="*/ 0 w 18288"/>
              <a:gd name="GluePoint13Y" fmla="*/ 4305204 h 5590381"/>
              <a:gd name="GluePoint14X" fmla="*/ 0 w 18288"/>
              <a:gd name="GluePoint14Y" fmla="*/ 3774043 h 5590381"/>
              <a:gd name="GluePoint15X" fmla="*/ 0 w 18288"/>
              <a:gd name="GluePoint15Y" fmla="*/ 3186970 h 5590381"/>
              <a:gd name="GluePoint16X" fmla="*/ 0 w 18288"/>
              <a:gd name="GluePoint16Y" fmla="*/ 2488073 h 5590381"/>
              <a:gd name="GluePoint17X" fmla="*/ 0 w 18288"/>
              <a:gd name="GluePoint17Y" fmla="*/ 1956911 h 5590381"/>
              <a:gd name="GluePoint18X" fmla="*/ 0 w 18288"/>
              <a:gd name="GluePoint18Y" fmla="*/ 1425749 h 5590381"/>
              <a:gd name="GluePoint19X" fmla="*/ 0 w 18288"/>
              <a:gd name="GluePoint19Y" fmla="*/ 615029 h 5590381"/>
              <a:gd name="GluePoint20X" fmla="*/ 0 w 18288"/>
              <a:gd name="GluePoint20Y" fmla="*/ 0 h 5590381"/>
            </a:gdLst>
            <a:ahLst/>
            <a:cxnLst/>
            <a:rect l="l" t="t" r="r" b="b"/>
            <a:pathLst>
              <a:path w="18288" h="5590381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rgbClr val="E97132"/>
          </a:solidFill>
          <a:ln w="41040">
            <a:solidFill>
              <a:srgbClr val="E9713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33" name="Metin kutusu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462200" y="3743280"/>
            <a:ext cx="7388280" cy="2876400"/>
          </a:xfrm>
          <a:prstGeom prst="rect">
            <a:avLst/>
          </a:prstGeom>
          <a:ln w="38160">
            <a:noFill/>
          </a:ln>
        </p:spPr>
      </p:pic>
      <p:pic>
        <p:nvPicPr>
          <p:cNvPr id="34" name="Resim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689520" y="411120"/>
            <a:ext cx="3257640" cy="326520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68692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>
            <a:extLst>
              <a:ext uri="{FF2B5EF4-FFF2-40B4-BE49-F238E27FC236}">
                <a16:creationId xmlns:a16="http://schemas.microsoft.com/office/drawing/2014/main" id="{C4F32282-D75F-4191-A61F-F0CEAA14B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General overview of tourism at the destination</a:t>
            </a:r>
            <a:endParaRPr sz="36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1" name="Metin kutusu 6">
            <a:extLst>
              <a:ext uri="{FF2B5EF4-FFF2-40B4-BE49-F238E27FC236}">
                <a16:creationId xmlns:a16="http://schemas.microsoft.com/office/drawing/2014/main" id="{DBCB4C59-0513-4B99-91DB-0BCC29C4E01A}"/>
              </a:ext>
            </a:extLst>
          </p:cNvPr>
          <p:cNvSpPr>
            <a:spLocks noGrp="1"/>
          </p:cNvSpPr>
          <p:nvPr/>
        </p:nvSpPr>
        <p:spPr>
          <a:xfrm>
            <a:off x="838080" y="1690560"/>
            <a:ext cx="1007100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Egypt is a major and diversified OIC tourism economy, with strong post-pandemic growth and but high exposure to climate-related disruption.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2" name="Metin kutusu 8">
            <a:extLst>
              <a:ext uri="{FF2B5EF4-FFF2-40B4-BE49-F238E27FC236}">
                <a16:creationId xmlns:a16="http://schemas.microsoft.com/office/drawing/2014/main" id="{C76D02C3-4E19-4359-A40D-4C96930F30E0}"/>
              </a:ext>
            </a:extLst>
          </p:cNvPr>
          <p:cNvSpPr>
            <a:spLocks noGrp="1"/>
          </p:cNvSpPr>
          <p:nvPr/>
        </p:nvSpPr>
        <p:spPr>
          <a:xfrm>
            <a:off x="1033200" y="2628720"/>
            <a:ext cx="10515600" cy="15555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19 million</a:t>
            </a: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international tourists in 2025, historical high.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US$18 billion</a:t>
            </a: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international tourism receipts in 2025 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Tourism’s direct GDP contribution reached </a:t>
            </a: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3.7%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37" name="Resim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412800" y="4487760"/>
            <a:ext cx="4213440" cy="237024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969735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>
            <a:extLst>
              <a:ext uri="{FF2B5EF4-FFF2-40B4-BE49-F238E27FC236}">
                <a16:creationId xmlns:a16="http://schemas.microsoft.com/office/drawing/2014/main" id="{E952F0F0-D40E-4A76-95A0-2DA1CE200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40" y="150480"/>
            <a:ext cx="11518920" cy="671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2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37" name="Resim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79200" y="822240"/>
            <a:ext cx="9433080" cy="5673600"/>
          </a:xfrm>
          <a:prstGeom prst="rect">
            <a:avLst/>
          </a:prstGeom>
          <a:ln w="38160"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9212" y="1183035"/>
            <a:ext cx="1684376" cy="12632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4710" y="2762453"/>
            <a:ext cx="1716044" cy="12870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7708" y="4156364"/>
            <a:ext cx="1725880" cy="129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3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11200" y="522000"/>
            <a:ext cx="9169714" cy="5279810"/>
          </a:xfrm>
          <a:prstGeom prst="rect">
            <a:avLst/>
          </a:prstGeom>
          <a:ln w="38160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3885" y="5801810"/>
            <a:ext cx="1254418" cy="94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75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Metin kutusu 15">
            <a:extLst>
              <a:ext uri="{FF2B5EF4-FFF2-40B4-BE49-F238E27FC236}">
                <a16:creationId xmlns:a16="http://schemas.microsoft.com/office/drawing/2014/main" id="{1C4AB028-17B2-4480-B57A-8D365A87AD17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191500" cy="3660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mitigation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Sustainability certification and environmental standards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Solar energy and energy-efficient tourism facilities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Low-carbon visitor mobility and cleaner transport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Waste reduction, recycling and circular practices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Protecting coral reefs and coastal carbon sinks</a:t>
            </a:r>
          </a:p>
        </p:txBody>
      </p:sp>
      <p:sp>
        <p:nvSpPr>
          <p:cNvPr id="157" name="PlaceHolder 1">
            <a:extLst>
              <a:ext uri="{FF2B5EF4-FFF2-40B4-BE49-F238E27FC236}">
                <a16:creationId xmlns:a16="http://schemas.microsoft.com/office/drawing/2014/main" id="{8E702490-ABC3-4E84-93F8-5FBACD9A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58" name="Metin kutusu 4">
            <a:extLst>
              <a:ext uri="{FF2B5EF4-FFF2-40B4-BE49-F238E27FC236}">
                <a16:creationId xmlns:a16="http://schemas.microsoft.com/office/drawing/2014/main" id="{6B4D4DA7-6EF5-4B98-9B86-F1A3DE10DF0E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4827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 strategies: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8440" y="2514600"/>
            <a:ext cx="2589120" cy="19033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8440" y="4522315"/>
            <a:ext cx="2589120" cy="191438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0987" y="604485"/>
            <a:ext cx="17240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4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Metin kutusu 4">
            <a:extLst>
              <a:ext uri="{FF2B5EF4-FFF2-40B4-BE49-F238E27FC236}">
                <a16:creationId xmlns:a16="http://schemas.microsoft.com/office/drawing/2014/main" id="{890B4F5E-CDD2-4EFA-86A8-39BD0538265F}"/>
              </a:ext>
            </a:extLst>
          </p:cNvPr>
          <p:cNvSpPr>
            <a:spLocks noGrp="1"/>
          </p:cNvSpPr>
          <p:nvPr/>
        </p:nvSpPr>
        <p:spPr>
          <a:xfrm>
            <a:off x="182520" y="365040"/>
            <a:ext cx="944064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Mitigation, adaptation, and governance measures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46" name="Resim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520" y="1760400"/>
            <a:ext cx="11675880" cy="3462120"/>
          </a:xfrm>
          <a:prstGeom prst="rect">
            <a:avLst/>
          </a:prstGeom>
          <a:ln w="38160">
            <a:noFill/>
          </a:ln>
        </p:spPr>
      </p:pic>
      <p:sp>
        <p:nvSpPr>
          <p:cNvPr id="43" name="Metin kutusu 8">
            <a:extLst>
              <a:ext uri="{FF2B5EF4-FFF2-40B4-BE49-F238E27FC236}">
                <a16:creationId xmlns:a16="http://schemas.microsoft.com/office/drawing/2014/main" id="{E8A03968-FA53-4D9E-AAC1-9817AD9D17EB}"/>
              </a:ext>
            </a:extLst>
          </p:cNvPr>
          <p:cNvSpPr>
            <a:spLocks noGrp="1"/>
          </p:cNvSpPr>
          <p:nvPr/>
        </p:nvSpPr>
        <p:spPr>
          <a:xfrm>
            <a:off x="182520" y="1392120"/>
            <a:ext cx="757368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just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Table 21. Descriptive findings for Mitigation Measures in Egypt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245" y="5308818"/>
            <a:ext cx="1940430" cy="145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23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etin kutusu 15">
            <a:extLst>
              <a:ext uri="{FF2B5EF4-FFF2-40B4-BE49-F238E27FC236}">
                <a16:creationId xmlns:a16="http://schemas.microsoft.com/office/drawing/2014/main" id="{30F7565F-3624-4565-BE78-8435A89243CC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345520" cy="228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adaptation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Integrated coastal planning and resilient infrastructure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Reef protection and marine ecosystem management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Water security and efficient utility systems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Heat management and climate-sensitive visitor operations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Heritage conservation and site-protection measures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lang="en-US"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</a:t>
            </a: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roduct diversification</a:t>
            </a:r>
          </a:p>
        </p:txBody>
      </p:sp>
      <p:sp>
        <p:nvSpPr>
          <p:cNvPr id="162" name="PlaceHolder 1">
            <a:extLst>
              <a:ext uri="{FF2B5EF4-FFF2-40B4-BE49-F238E27FC236}">
                <a16:creationId xmlns:a16="http://schemas.microsoft.com/office/drawing/2014/main" id="{4E7ABF35-DD9A-45A0-B61D-735E88381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63" name="Metin kutusu 4">
            <a:extLst>
              <a:ext uri="{FF2B5EF4-FFF2-40B4-BE49-F238E27FC236}">
                <a16:creationId xmlns:a16="http://schemas.microsoft.com/office/drawing/2014/main" id="{5A4CF6FB-BA3D-4272-9A1B-30866F59B876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8496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Adaptation strategies: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3285" y="3610079"/>
            <a:ext cx="2733675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3285" y="1350033"/>
            <a:ext cx="2660072" cy="19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4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Metin kutusu 4">
            <a:extLst>
              <a:ext uri="{FF2B5EF4-FFF2-40B4-BE49-F238E27FC236}">
                <a16:creationId xmlns:a16="http://schemas.microsoft.com/office/drawing/2014/main" id="{4DF6D2A5-6DA4-48A8-B648-4037A3DFDB68}"/>
              </a:ext>
            </a:extLst>
          </p:cNvPr>
          <p:cNvSpPr>
            <a:spLocks noGrp="1"/>
          </p:cNvSpPr>
          <p:nvPr/>
        </p:nvSpPr>
        <p:spPr>
          <a:xfrm>
            <a:off x="182520" y="365040"/>
            <a:ext cx="944064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Mitigation, adaptation, and governance measures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52" name="Resim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1560" y="1573200"/>
            <a:ext cx="11528640" cy="4122720"/>
          </a:xfrm>
          <a:prstGeom prst="rect">
            <a:avLst/>
          </a:prstGeom>
          <a:ln w="38160">
            <a:noFill/>
          </a:ln>
        </p:spPr>
      </p:pic>
      <p:sp>
        <p:nvSpPr>
          <p:cNvPr id="49" name="Metin kutusu 8">
            <a:extLst>
              <a:ext uri="{FF2B5EF4-FFF2-40B4-BE49-F238E27FC236}">
                <a16:creationId xmlns:a16="http://schemas.microsoft.com/office/drawing/2014/main" id="{4047E2BD-2CB1-4BCC-AA4F-0A8E0E20E7FA}"/>
              </a:ext>
            </a:extLst>
          </p:cNvPr>
          <p:cNvSpPr>
            <a:spLocks noGrp="1"/>
          </p:cNvSpPr>
          <p:nvPr/>
        </p:nvSpPr>
        <p:spPr>
          <a:xfrm>
            <a:off x="331560" y="1215720"/>
            <a:ext cx="929160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just">
              <a:spcBef>
                <a:spcPts val="11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Table 23. Descriptive findings for Adaptation Measures in Egypt</a:t>
            </a:r>
          </a:p>
        </p:txBody>
      </p:sp>
    </p:spTree>
    <p:extLst>
      <p:ext uri="{BB962C8B-B14F-4D97-AF65-F5344CB8AC3E}">
        <p14:creationId xmlns:p14="http://schemas.microsoft.com/office/powerpoint/2010/main" val="2061064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Resim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16240" y="623880"/>
            <a:ext cx="8686800" cy="6051240"/>
          </a:xfrm>
          <a:prstGeom prst="rect">
            <a:avLst/>
          </a:prstGeom>
          <a:ln w="38160">
            <a:noFill/>
          </a:ln>
        </p:spPr>
      </p:pic>
      <p:sp>
        <p:nvSpPr>
          <p:cNvPr id="51" name="Metin kutusu 6">
            <a:extLst>
              <a:ext uri="{FF2B5EF4-FFF2-40B4-BE49-F238E27FC236}">
                <a16:creationId xmlns:a16="http://schemas.microsoft.com/office/drawing/2014/main" id="{6AFD1FA9-6A97-4B69-BCF1-1DDA1FE24C42}"/>
              </a:ext>
            </a:extLst>
          </p:cNvPr>
          <p:cNvSpPr>
            <a:spLocks noGrp="1"/>
          </p:cNvSpPr>
          <p:nvPr/>
        </p:nvSpPr>
        <p:spPr>
          <a:xfrm>
            <a:off x="182520" y="0"/>
            <a:ext cx="944064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Mitigation, adaptation, and governance measures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2" name="Metin kutusu 8">
            <a:extLst>
              <a:ext uri="{FF2B5EF4-FFF2-40B4-BE49-F238E27FC236}">
                <a16:creationId xmlns:a16="http://schemas.microsoft.com/office/drawing/2014/main" id="{798E0242-BA9A-4297-95BA-9827C1FD50EB}"/>
              </a:ext>
            </a:extLst>
          </p:cNvPr>
          <p:cNvSpPr>
            <a:spLocks noGrp="1"/>
          </p:cNvSpPr>
          <p:nvPr/>
        </p:nvSpPr>
        <p:spPr>
          <a:xfrm>
            <a:off x="288720" y="2247840"/>
            <a:ext cx="2927520" cy="916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Table 25. Descriptive findings for Governance Measures in Egypt</a:t>
            </a:r>
            <a:endParaRPr sz="18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720" y="4012920"/>
            <a:ext cx="2673360" cy="163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13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Metin kutusu 4">
            <a:extLst>
              <a:ext uri="{FF2B5EF4-FFF2-40B4-BE49-F238E27FC236}">
                <a16:creationId xmlns:a16="http://schemas.microsoft.com/office/drawing/2014/main" id="{73436785-51BD-437D-9E1F-ED5D609D910D}"/>
              </a:ext>
            </a:extLst>
          </p:cNvPr>
          <p:cNvSpPr>
            <a:spLocks noGrp="1"/>
          </p:cNvSpPr>
          <p:nvPr/>
        </p:nvSpPr>
        <p:spPr>
          <a:xfrm>
            <a:off x="344160" y="831600"/>
            <a:ext cx="609300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Clr>
                <a:srgbClr val="000000"/>
              </a:buClr>
              <a:buFont typeface="Wingdings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Analytical SWOT: Egypt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8" name="Metin kutusu 6">
            <a:extLst>
              <a:ext uri="{FF2B5EF4-FFF2-40B4-BE49-F238E27FC236}">
                <a16:creationId xmlns:a16="http://schemas.microsoft.com/office/drawing/2014/main" id="{9863E809-EBAA-4799-A20F-797E730D9298}"/>
              </a:ext>
            </a:extLst>
          </p:cNvPr>
          <p:cNvSpPr>
            <a:spLocks noGrp="1"/>
          </p:cNvSpPr>
          <p:nvPr/>
        </p:nvSpPr>
        <p:spPr>
          <a:xfrm>
            <a:off x="344160" y="185400"/>
            <a:ext cx="8448840" cy="6426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Policy and Governance Measures</a:t>
            </a:r>
            <a:endParaRPr sz="36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9" name="AutoShape 4">
            <a:extLst>
              <a:ext uri="{FF2B5EF4-FFF2-40B4-BE49-F238E27FC236}">
                <a16:creationId xmlns:a16="http://schemas.microsoft.com/office/drawing/2014/main" id="{211EEB28-2DA2-4024-9331-997532506E7F}"/>
              </a:ext>
            </a:extLst>
          </p:cNvPr>
          <p:cNvSpPr>
            <a:spLocks noGrp="1"/>
          </p:cNvSpPr>
          <p:nvPr/>
        </p:nvSpPr>
        <p:spPr>
          <a:xfrm>
            <a:off x="155520" y="-1744560"/>
            <a:ext cx="5429160" cy="36381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67" name="Table 66"/>
          <p:cNvGraphicFramePr/>
          <p:nvPr/>
        </p:nvGraphicFramePr>
        <p:xfrm>
          <a:off x="609600" y="1381125"/>
          <a:ext cx="5372100" cy="25479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STRENGTHS</a:t>
                      </a:r>
                    </a:p>
                  </a:txBody>
                  <a:tcPr marL="114300" marR="95250" marT="57150" marB="57150" anchor="ctr">
                    <a:solidFill>
                      <a:srgbClr val="1B6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0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Diversified coastal, marine, heritage, Nile, desert and wellness portfolio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Proven destination-level green programmes in Sharm El-Sheikh and the Red Sea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Globally significant reefs, protected areas and cultural heritage assets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National climate strategy and an emerging tourism climate coordination function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Strong air connectivity and access to international development partnerships</a:t>
                      </a:r>
                    </a:p>
                  </a:txBody>
                  <a:tcPr marL="114300" marR="95250" marT="57150" marB="57150">
                    <a:solidFill>
                      <a:srgbClr val="EAF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8" name="Table 67"/>
          <p:cNvGraphicFramePr/>
          <p:nvPr/>
        </p:nvGraphicFramePr>
        <p:xfrm>
          <a:off x="6210300" y="1381125"/>
          <a:ext cx="5372100" cy="25479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WEAKNESSES</a:t>
                      </a:r>
                    </a:p>
                  </a:txBody>
                  <a:tcPr marL="114300" marR="95250" marT="57150" marB="57150" anchor="ctr">
                    <a:solidFill>
                      <a:srgbClr val="F264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0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Fragmented responsibilities across tourism, environment, water, heritage and local bodies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Limited destination climate data and uneven monitoring and reporting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High water, desalination and cooling intensity in arid tourism areas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Finance and technical-capacity constraints for smaller tourism enterprises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Large fixed assets in exposed coastal and heritage locations with uneven preparedness</a:t>
                      </a:r>
                    </a:p>
                  </a:txBody>
                  <a:tcPr marL="114300" marR="95250" marT="57150" marB="57150">
                    <a:solidFill>
                      <a:srgbClr val="FF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9" name="Table 68"/>
          <p:cNvGraphicFramePr/>
          <p:nvPr/>
        </p:nvGraphicFramePr>
        <p:xfrm>
          <a:off x="609600" y="4062413"/>
          <a:ext cx="5372100" cy="25479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OPPORTUNITIES</a:t>
                      </a:r>
                    </a:p>
                  </a:txBody>
                  <a:tcPr marL="114300" marR="95250" marT="57150" marB="57150" anchor="ctr">
                    <a:solidFill>
                      <a:srgbClr val="1E5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0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Scale Green Sharm and Red Sea delivery models across priority destinations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Apply climate-risk screening and suitability mapping to new tourism investments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Expand green retrofit finance for cooling, solar, water reuse and circular systems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Use visitor and climate finance for reef, coastal-buffer and heritage resilience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Develop shoulder-season, evening, oasis, wellness and community-based products</a:t>
                      </a:r>
                    </a:p>
                  </a:txBody>
                  <a:tcPr marL="114300" marR="95250" marT="57150" marB="57150"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0" name="Table 69"/>
          <p:cNvGraphicFramePr/>
          <p:nvPr/>
        </p:nvGraphicFramePr>
        <p:xfrm>
          <a:off x="6210300" y="4062413"/>
          <a:ext cx="5372100" cy="25479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THREATS</a:t>
                      </a:r>
                    </a:p>
                  </a:txBody>
                  <a:tcPr marL="114300" marR="95250" marT="57150" marB="57150" anchor="ctr">
                    <a:solidFill>
                      <a:srgbClr val="C91F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0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Extreme heat, drought, water scarcity and Nile variability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Sea-level rise, coastal erosion and saltwater intrusion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Coral bleaching and declining Red Sea ecosystem quality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Flash floods, storms and groundwater or humidity damage to heritage and access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Higher aviation-transition costs and geopolitical or economic demand shocks</a:t>
                      </a:r>
                    </a:p>
                  </a:txBody>
                  <a:tcPr marL="114300" marR="95250" marT="57150" marB="57150">
                    <a:solidFill>
                      <a:srgbClr val="FF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917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E38071C-D6E3-4B83-AED4-32CC04A67690}"/>
              </a:ext>
            </a:extLst>
          </p:cNvPr>
          <p:cNvSpPr>
            <a:spLocks noGrp="1"/>
          </p:cNvSpPr>
          <p:nvPr/>
        </p:nvSpPr>
        <p:spPr>
          <a:xfrm>
            <a:off x="731520" y="-360"/>
            <a:ext cx="10515600" cy="377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7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Egypt: Future Policy Recommendations</a:t>
            </a:r>
            <a:endParaRPr sz="4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71" name="Table 170"/>
          <p:cNvGraphicFramePr/>
          <p:nvPr>
            <p:extLst>
              <p:ext uri="{D42A27DB-BD31-4B8C-83A1-F6EECF244321}">
                <p14:modId xmlns:p14="http://schemas.microsoft.com/office/powerpoint/2010/main" val="2662870780"/>
              </p:ext>
            </p:extLst>
          </p:nvPr>
        </p:nvGraphicFramePr>
        <p:xfrm>
          <a:off x="331560" y="641160"/>
          <a:ext cx="11625480" cy="5599080"/>
        </p:xfrm>
        <a:graphic>
          <a:graphicData uri="http://schemas.openxmlformats.org/drawingml/2006/table">
            <a:tbl>
              <a:tblPr/>
              <a:tblGrid>
                <a:gridCol w="234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Priority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Purpose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Country-specific future action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Tourism climate unit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Coordination</a:t>
                      </a:r>
                      <a:r>
                        <a:rPr lang="en-US" sz="1373" b="0" i="0" u="none" baseline="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 and governance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Operationalise the unit with budgets, targets and tourism monitoring, reporting and verification.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Climate-risk screening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Minimize risks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Require future-climate tests </a:t>
                      </a:r>
                      <a:r>
                        <a:rPr lang="en-US"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(heat, sea</a:t>
                      </a:r>
                      <a:r>
                        <a:rPr lang="en-US" sz="1373" b="0" i="0" u="none" baseline="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r>
                        <a:rPr lang="en-US" sz="1373" b="0" i="0" u="none" baseline="0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levelrise</a:t>
                      </a:r>
                      <a:r>
                        <a:rPr lang="en-US" sz="1373" b="0" i="0" u="none" baseline="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, water scarcity, flooding </a:t>
                      </a:r>
                      <a:r>
                        <a:rPr lang="en-US" sz="1373" b="0" i="0" u="none" baseline="0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etc</a:t>
                      </a:r>
                      <a:r>
                        <a:rPr lang="en-US" sz="1373" b="0" i="0" u="none" baseline="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) </a:t>
                      </a: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for major tourism and heritage investments.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Destination data platform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Close local evidence gaps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Build national tourism-risk and suitability maps for priority destinations.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Green retrofit finance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Scale proven measures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Offer grants and loans for cooling, solar, water efficiency and small enterprises.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Water and circular standards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Manage scarcity and waste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Use destination water budgets, reuse requirements and verified waste plans.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Ecosystem and heritage resilience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Protect core tourism assets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Finance Red Sea reefs, coastal buffers and climate-sensitive heritage </a:t>
                      </a:r>
                      <a:r>
                        <a:rPr lang="en-US"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preservation</a:t>
                      </a: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692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Preparedness and local value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Protect visitors and livelihoods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Standardise</a:t>
                      </a: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 heat alerts and continuity plans; </a:t>
                      </a:r>
                      <a:r>
                        <a:rPr lang="en-US"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operating hours, </a:t>
                      </a: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strengthen local green procurement</a:t>
                      </a:r>
                      <a:r>
                        <a:rPr lang="en-US"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 to</a:t>
                      </a:r>
                      <a:r>
                        <a:rPr lang="en-US" sz="1373" b="0" i="0" u="none" baseline="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 decrease supply chain vulnerability</a:t>
                      </a: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877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22">
            <a:extLst>
              <a:ext uri="{FF2B5EF4-FFF2-40B4-BE49-F238E27FC236}">
                <a16:creationId xmlns:a16="http://schemas.microsoft.com/office/drawing/2014/main" id="{0506ADDC-3843-4A74-96B8-6378E3F0AD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760" cy="6858000"/>
          </a:xfrm>
          <a:prstGeom prst="rect">
            <a:avLst/>
          </a:prstGeom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8" name="PlaceHolder 1">
            <a:extLst>
              <a:ext uri="{FF2B5EF4-FFF2-40B4-BE49-F238E27FC236}">
                <a16:creationId xmlns:a16="http://schemas.microsoft.com/office/drawing/2014/main" id="{FFDFFAF3-F316-4663-B4F8-6B395A0F4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40" y="640800"/>
            <a:ext cx="3421080" cy="558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Field Cases Country </a:t>
            </a:r>
            <a:endParaRPr sz="66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69" name="sketch line">
            <a:extLst>
              <a:ext uri="{FF2B5EF4-FFF2-40B4-BE49-F238E27FC236}">
                <a16:creationId xmlns:a16="http://schemas.microsoft.com/office/drawing/2014/main" id="{871DE134-0A67-49C1-B884-BAF9F793F7E4}"/>
              </a:ext>
            </a:extLst>
          </p:cNvPr>
          <p:cNvSpPr>
            <a:spLocks noGrp="1"/>
          </p:cNvSpPr>
          <p:nvPr/>
        </p:nvSpPr>
        <p:spPr>
          <a:xfrm flipH="1">
            <a:off x="4266360" y="630000"/>
            <a:ext cx="19080" cy="5591160"/>
          </a:xfrm>
          <a:custGeom>
            <a:avLst/>
            <a:gdLst>
              <a:gd name="GluePoint1X" fmla="*/ 0 w 18288"/>
              <a:gd name="GluePoint1Y" fmla="*/ 0 h 5590381"/>
              <a:gd name="GluePoint2X" fmla="*/ 19050 w 18288"/>
              <a:gd name="GluePoint2Y" fmla="*/ 0 h 5590381"/>
              <a:gd name="GluePoint3X" fmla="*/ 19050 w 18288"/>
              <a:gd name="GluePoint3Y" fmla="*/ 754808 h 5590381"/>
              <a:gd name="GluePoint4X" fmla="*/ 19050 w 18288"/>
              <a:gd name="GluePoint4Y" fmla="*/ 1565529 h 5590381"/>
              <a:gd name="GluePoint5X" fmla="*/ 19050 w 18288"/>
              <a:gd name="GluePoint5Y" fmla="*/ 2152603 h 5590381"/>
              <a:gd name="GluePoint6X" fmla="*/ 19050 w 18288"/>
              <a:gd name="GluePoint6Y" fmla="*/ 2907411 h 5590381"/>
              <a:gd name="GluePoint7X" fmla="*/ 19050 w 18288"/>
              <a:gd name="GluePoint7Y" fmla="*/ 3550396 h 5590381"/>
              <a:gd name="GluePoint8X" fmla="*/ 19050 w 18288"/>
              <a:gd name="GluePoint8Y" fmla="*/ 4081558 h 5590381"/>
              <a:gd name="GluePoint9X" fmla="*/ 19050 w 18288"/>
              <a:gd name="GluePoint9Y" fmla="*/ 4836367 h 5590381"/>
              <a:gd name="GluePoint10X" fmla="*/ 19050 w 18288"/>
              <a:gd name="GluePoint10Y" fmla="*/ 5591175 h 5590381"/>
              <a:gd name="GluePoint11X" fmla="*/ 0 w 18288"/>
              <a:gd name="GluePoint11Y" fmla="*/ 5591175 h 5590381"/>
              <a:gd name="GluePoint12X" fmla="*/ 0 w 18288"/>
              <a:gd name="GluePoint12Y" fmla="*/ 4836367 h 5590381"/>
              <a:gd name="GluePoint13X" fmla="*/ 0 w 18288"/>
              <a:gd name="GluePoint13Y" fmla="*/ 4305204 h 5590381"/>
              <a:gd name="GluePoint14X" fmla="*/ 0 w 18288"/>
              <a:gd name="GluePoint14Y" fmla="*/ 3774043 h 5590381"/>
              <a:gd name="GluePoint15X" fmla="*/ 0 w 18288"/>
              <a:gd name="GluePoint15Y" fmla="*/ 3186970 h 5590381"/>
              <a:gd name="GluePoint16X" fmla="*/ 0 w 18288"/>
              <a:gd name="GluePoint16Y" fmla="*/ 2488073 h 5590381"/>
              <a:gd name="GluePoint17X" fmla="*/ 0 w 18288"/>
              <a:gd name="GluePoint17Y" fmla="*/ 1956911 h 5590381"/>
              <a:gd name="GluePoint18X" fmla="*/ 0 w 18288"/>
              <a:gd name="GluePoint18Y" fmla="*/ 1425749 h 5590381"/>
              <a:gd name="GluePoint19X" fmla="*/ 0 w 18288"/>
              <a:gd name="GluePoint19Y" fmla="*/ 615029 h 5590381"/>
              <a:gd name="GluePoint20X" fmla="*/ 0 w 18288"/>
              <a:gd name="GluePoint20Y" fmla="*/ 0 h 5590381"/>
            </a:gdLst>
            <a:ahLst/>
            <a:cxnLst/>
            <a:rect l="l" t="t" r="r" b="b"/>
            <a:pathLst>
              <a:path w="18288" h="5590381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rgbClr val="E97132"/>
          </a:solidFill>
          <a:ln w="41040">
            <a:solidFill>
              <a:srgbClr val="E9713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75" name="Metin kutusu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59240" y="3743280"/>
            <a:ext cx="7777080" cy="2876400"/>
          </a:xfrm>
          <a:prstGeom prst="rect">
            <a:avLst/>
          </a:prstGeom>
          <a:ln w="38160">
            <a:noFill/>
          </a:ln>
        </p:spPr>
      </p:pic>
      <p:pic>
        <p:nvPicPr>
          <p:cNvPr id="76" name="Resim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 rot="17218200">
            <a:off x="6850800" y="-1075320"/>
            <a:ext cx="2219040" cy="712944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057322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Metin kutusu 4">
            <a:extLst>
              <a:ext uri="{FF2B5EF4-FFF2-40B4-BE49-F238E27FC236}">
                <a16:creationId xmlns:a16="http://schemas.microsoft.com/office/drawing/2014/main" id="{0B14F22F-6844-4A6D-B410-2542B41A3688}"/>
              </a:ext>
            </a:extLst>
          </p:cNvPr>
          <p:cNvSpPr>
            <a:spLocks noGrp="1"/>
          </p:cNvSpPr>
          <p:nvPr/>
        </p:nvSpPr>
        <p:spPr>
          <a:xfrm>
            <a:off x="380880" y="1087200"/>
            <a:ext cx="11607840" cy="1616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Economic backbone: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Tourism is a central pillar of the Maldivian economy. 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Nature-dependent: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The sector relies heavily on </a:t>
            </a: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beaches, coral reefs, lagoons, and small-island ecosystems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. 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Distinctive tourism model: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Since 1972, tourism has primarily developed around the </a:t>
            </a: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“one island–one resort”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model. 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3" name="PlaceHolder 1">
            <a:extLst>
              <a:ext uri="{FF2B5EF4-FFF2-40B4-BE49-F238E27FC236}">
                <a16:creationId xmlns:a16="http://schemas.microsoft.com/office/drawing/2014/main" id="{DBDF5F19-F82D-421E-B555-BF6789E4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60" y="155520"/>
            <a:ext cx="11265120" cy="790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General Overview of Tourism at the Destination</a:t>
            </a:r>
            <a:endParaRPr sz="40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79" name="Resim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460840" y="2506320"/>
            <a:ext cx="6527880" cy="4351680"/>
          </a:xfrm>
          <a:prstGeom prst="rect">
            <a:avLst/>
          </a:prstGeom>
          <a:ln w="38160">
            <a:noFill/>
          </a:ln>
        </p:spPr>
      </p:pic>
      <p:sp>
        <p:nvSpPr>
          <p:cNvPr id="75" name="Metin kutusu 9">
            <a:extLst>
              <a:ext uri="{FF2B5EF4-FFF2-40B4-BE49-F238E27FC236}">
                <a16:creationId xmlns:a16="http://schemas.microsoft.com/office/drawing/2014/main" id="{9F630092-596B-4F55-AB0D-F6BE701B711B}"/>
              </a:ext>
            </a:extLst>
          </p:cNvPr>
          <p:cNvSpPr>
            <a:spLocks noGrp="1"/>
          </p:cNvSpPr>
          <p:nvPr/>
        </p:nvSpPr>
        <p:spPr>
          <a:xfrm>
            <a:off x="380880" y="2860560"/>
            <a:ext cx="5079960" cy="31395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Tourist arrivals exceeded </a:t>
            </a: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 million in 2024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 grew further in 2025 to </a:t>
            </a: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2.2 million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. 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Growing diversification: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Guesthouses, safari vessels, and locally based tourism services have expanded, spreading tourism benefits beyond resort islands. 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Strong market positioning: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The Maldives has established itself as a </a:t>
            </a: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high-value marine and luxury destination</a:t>
            </a:r>
            <a:r>
              <a:rPr sz="20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. 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3136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Resim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82"/>
          <a:stretch/>
        </p:blipFill>
        <p:spPr>
          <a:xfrm>
            <a:off x="3311280" y="1041120"/>
            <a:ext cx="8659800" cy="5600880"/>
          </a:xfrm>
          <a:prstGeom prst="rect">
            <a:avLst/>
          </a:prstGeom>
          <a:ln w="2880">
            <a:solidFill>
              <a:srgbClr val="000000"/>
            </a:solidFill>
            <a:miter/>
          </a:ln>
        </p:spPr>
      </p:pic>
      <p:sp>
        <p:nvSpPr>
          <p:cNvPr id="81" name="Metin kutusu 5">
            <a:extLst>
              <a:ext uri="{FF2B5EF4-FFF2-40B4-BE49-F238E27FC236}">
                <a16:creationId xmlns:a16="http://schemas.microsoft.com/office/drawing/2014/main" id="{3922F1DA-02F6-43AA-8E3C-0BF881BA4DEE}"/>
              </a:ext>
            </a:extLst>
          </p:cNvPr>
          <p:cNvSpPr>
            <a:spLocks noGrp="1"/>
          </p:cNvSpPr>
          <p:nvPr/>
        </p:nvSpPr>
        <p:spPr>
          <a:xfrm>
            <a:off x="0" y="342720"/>
            <a:ext cx="1181088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2" name="Metin kutusu 7">
            <a:extLst>
              <a:ext uri="{FF2B5EF4-FFF2-40B4-BE49-F238E27FC236}">
                <a16:creationId xmlns:a16="http://schemas.microsoft.com/office/drawing/2014/main" id="{31BB5897-2CD0-46D9-9026-4FA28A0F2088}"/>
              </a:ext>
            </a:extLst>
          </p:cNvPr>
          <p:cNvSpPr>
            <a:spLocks noGrp="1"/>
          </p:cNvSpPr>
          <p:nvPr/>
        </p:nvSpPr>
        <p:spPr>
          <a:xfrm>
            <a:off x="220320" y="2377800"/>
            <a:ext cx="2751480" cy="916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just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Figure 27. Climate-Risk and Tourism Exposure in the Maldives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84939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Resim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62160" y="1110634"/>
            <a:ext cx="7486560" cy="5410080"/>
          </a:xfrm>
          <a:prstGeom prst="rect">
            <a:avLst/>
          </a:prstGeom>
          <a:ln w="38160">
            <a:noFill/>
          </a:ln>
        </p:spPr>
      </p:pic>
      <p:sp>
        <p:nvSpPr>
          <p:cNvPr id="85" name="Metin kutusu 5">
            <a:extLst>
              <a:ext uri="{FF2B5EF4-FFF2-40B4-BE49-F238E27FC236}">
                <a16:creationId xmlns:a16="http://schemas.microsoft.com/office/drawing/2014/main" id="{9BCFD138-BD98-439D-B7A4-025F04DCFF56}"/>
              </a:ext>
            </a:extLst>
          </p:cNvPr>
          <p:cNvSpPr>
            <a:spLocks noGrp="1"/>
          </p:cNvSpPr>
          <p:nvPr/>
        </p:nvSpPr>
        <p:spPr>
          <a:xfrm>
            <a:off x="0" y="342720"/>
            <a:ext cx="1181088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08902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Resim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77880" y="1893600"/>
            <a:ext cx="8433000" cy="4738680"/>
          </a:xfrm>
          <a:prstGeom prst="rect">
            <a:avLst/>
          </a:prstGeom>
          <a:ln w="38160">
            <a:noFill/>
          </a:ln>
        </p:spPr>
      </p:pic>
      <p:sp>
        <p:nvSpPr>
          <p:cNvPr id="77" name="Metin kutusu 8">
            <a:extLst>
              <a:ext uri="{FF2B5EF4-FFF2-40B4-BE49-F238E27FC236}">
                <a16:creationId xmlns:a16="http://schemas.microsoft.com/office/drawing/2014/main" id="{ACFD312F-71EC-411A-BCAB-73F2F4FA9A4D}"/>
              </a:ext>
            </a:extLst>
          </p:cNvPr>
          <p:cNvSpPr>
            <a:spLocks noGrp="1"/>
          </p:cNvSpPr>
          <p:nvPr/>
        </p:nvSpPr>
        <p:spPr>
          <a:xfrm>
            <a:off x="0" y="342720"/>
            <a:ext cx="1181088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84" name="Metin kutusu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60160" y="1152360"/>
            <a:ext cx="10949040" cy="847800"/>
          </a:xfrm>
          <a:prstGeom prst="rect">
            <a:avLst/>
          </a:prstGeom>
          <a:ln w="38160">
            <a:noFill/>
          </a:ln>
        </p:spPr>
      </p:pic>
      <p:sp>
        <p:nvSpPr>
          <p:cNvPr id="79" name="Metin kutusu 2">
            <a:extLst>
              <a:ext uri="{FF2B5EF4-FFF2-40B4-BE49-F238E27FC236}">
                <a16:creationId xmlns:a16="http://schemas.microsoft.com/office/drawing/2014/main" id="{FDFDA081-F23B-4FC3-B9A7-0154F5014F33}"/>
              </a:ext>
            </a:extLst>
          </p:cNvPr>
          <p:cNvSpPr>
            <a:spLocks noGrp="1"/>
          </p:cNvSpPr>
          <p:nvPr/>
        </p:nvSpPr>
        <p:spPr>
          <a:xfrm>
            <a:off x="149040" y="2738160"/>
            <a:ext cx="3062160" cy="11912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Table 34. Descriptive findings for Climate Risks for Tourism in the Maldives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38773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Metin kutusu 15">
            <a:extLst>
              <a:ext uri="{FF2B5EF4-FFF2-40B4-BE49-F238E27FC236}">
                <a16:creationId xmlns:a16="http://schemas.microsoft.com/office/drawing/2014/main" id="{1C4AB028-17B2-4480-B57A-8D365A87AD17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191500" cy="3660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mitigation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Renewable energy and battery storage on resort islands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Energy-efficient buildings and cooling systems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Water–energy efficiency and low-carbon desalination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Waste prevention and circular resort operations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Local and nature-positive procurement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Protecting reefs, seagrass and mangroves as carbon sinks</a:t>
            </a:r>
          </a:p>
        </p:txBody>
      </p:sp>
      <p:sp>
        <p:nvSpPr>
          <p:cNvPr id="157" name="PlaceHolder 1">
            <a:extLst>
              <a:ext uri="{FF2B5EF4-FFF2-40B4-BE49-F238E27FC236}">
                <a16:creationId xmlns:a16="http://schemas.microsoft.com/office/drawing/2014/main" id="{8E702490-ABC3-4E84-93F8-5FBACD9A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58" name="Metin kutusu 4">
            <a:extLst>
              <a:ext uri="{FF2B5EF4-FFF2-40B4-BE49-F238E27FC236}">
                <a16:creationId xmlns:a16="http://schemas.microsoft.com/office/drawing/2014/main" id="{6B4D4DA7-6EF5-4B98-9B86-F1A3DE10DF0E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4827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 strategies: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4540" y="5119224"/>
            <a:ext cx="2411935" cy="1329078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38" y="5119224"/>
            <a:ext cx="2586064" cy="141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3560" y="319529"/>
            <a:ext cx="1524000" cy="2028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430" y="5081591"/>
            <a:ext cx="2106657" cy="136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7972" y="2724153"/>
            <a:ext cx="1779588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0270939" y="5232815"/>
            <a:ext cx="1706621" cy="154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4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Resim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8400" y="1143000"/>
            <a:ext cx="11017440" cy="3811320"/>
          </a:xfrm>
          <a:prstGeom prst="rect">
            <a:avLst/>
          </a:prstGeom>
          <a:ln w="38160">
            <a:noFill/>
          </a:ln>
        </p:spPr>
      </p:pic>
      <p:sp>
        <p:nvSpPr>
          <p:cNvPr id="90" name="Metin kutusu 5">
            <a:extLst>
              <a:ext uri="{FF2B5EF4-FFF2-40B4-BE49-F238E27FC236}">
                <a16:creationId xmlns:a16="http://schemas.microsoft.com/office/drawing/2014/main" id="{86E42D31-F95B-4481-9A73-884E9C70C3A6}"/>
              </a:ext>
            </a:extLst>
          </p:cNvPr>
          <p:cNvSpPr>
            <a:spLocks noGrp="1"/>
          </p:cNvSpPr>
          <p:nvPr/>
        </p:nvSpPr>
        <p:spPr>
          <a:xfrm>
            <a:off x="0" y="342720"/>
            <a:ext cx="1181088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36" y="5173200"/>
            <a:ext cx="2455863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0862" y="5173199"/>
            <a:ext cx="2193925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4650" y="5173198"/>
            <a:ext cx="1944712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386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etin kutusu 15">
            <a:extLst>
              <a:ext uri="{FF2B5EF4-FFF2-40B4-BE49-F238E27FC236}">
                <a16:creationId xmlns:a16="http://schemas.microsoft.com/office/drawing/2014/main" id="{30F7565F-3624-4565-BE78-8435A89243CC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001000" cy="228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adaptation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Hybrid shoreline protection and beach nourishment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Coral-reef, seagrass and mangrove restoration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Water efficiency, rainwater and resilient utility systems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Multi-hazard preparedness and business continuity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Marine research, visitor education and ecosystem monitoring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Community-based tourism and diversification</a:t>
            </a:r>
          </a:p>
        </p:txBody>
      </p:sp>
      <p:sp>
        <p:nvSpPr>
          <p:cNvPr id="162" name="PlaceHolder 1">
            <a:extLst>
              <a:ext uri="{FF2B5EF4-FFF2-40B4-BE49-F238E27FC236}">
                <a16:creationId xmlns:a16="http://schemas.microsoft.com/office/drawing/2014/main" id="{4E7ABF35-DD9A-45A0-B61D-735E88381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63" name="Metin kutusu 4">
            <a:extLst>
              <a:ext uri="{FF2B5EF4-FFF2-40B4-BE49-F238E27FC236}">
                <a16:creationId xmlns:a16="http://schemas.microsoft.com/office/drawing/2014/main" id="{5A4CF6FB-BA3D-4272-9A1B-30866F59B876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8496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Adaptation strategies: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83600" y="1647720"/>
            <a:ext cx="2673360" cy="1636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3600" y="3491820"/>
            <a:ext cx="2673360" cy="151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74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Resim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0480" y="1093680"/>
            <a:ext cx="9136080" cy="3940200"/>
          </a:xfrm>
          <a:prstGeom prst="rect">
            <a:avLst/>
          </a:prstGeom>
          <a:ln w="38160">
            <a:noFill/>
          </a:ln>
        </p:spPr>
      </p:pic>
      <p:sp>
        <p:nvSpPr>
          <p:cNvPr id="94" name="Metin kutusu 5">
            <a:extLst>
              <a:ext uri="{FF2B5EF4-FFF2-40B4-BE49-F238E27FC236}">
                <a16:creationId xmlns:a16="http://schemas.microsoft.com/office/drawing/2014/main" id="{195BF417-825C-452E-AD84-33D37AEC8994}"/>
              </a:ext>
            </a:extLst>
          </p:cNvPr>
          <p:cNvSpPr>
            <a:spLocks noGrp="1"/>
          </p:cNvSpPr>
          <p:nvPr/>
        </p:nvSpPr>
        <p:spPr>
          <a:xfrm>
            <a:off x="0" y="342720"/>
            <a:ext cx="1181088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9" name="Resim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563040" y="1434960"/>
            <a:ext cx="2193840" cy="3117960"/>
          </a:xfrm>
          <a:prstGeom prst="rect">
            <a:avLst/>
          </a:prstGeom>
          <a:ln w="38160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0390" y="5215666"/>
            <a:ext cx="1405117" cy="1268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7359" y="5203441"/>
            <a:ext cx="1208479" cy="12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7690" y="5203440"/>
            <a:ext cx="212407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397" y="5215666"/>
            <a:ext cx="203069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1282" y="5205291"/>
            <a:ext cx="171291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765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Resim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160" y="961920"/>
            <a:ext cx="9401040" cy="5668920"/>
          </a:xfrm>
          <a:prstGeom prst="rect">
            <a:avLst/>
          </a:prstGeom>
          <a:ln w="38160">
            <a:noFill/>
          </a:ln>
        </p:spPr>
      </p:pic>
      <p:sp>
        <p:nvSpPr>
          <p:cNvPr id="97" name="Metin kutusu 6">
            <a:extLst>
              <a:ext uri="{FF2B5EF4-FFF2-40B4-BE49-F238E27FC236}">
                <a16:creationId xmlns:a16="http://schemas.microsoft.com/office/drawing/2014/main" id="{C90335FE-64F8-4A08-BE07-A80080AF9BE3}"/>
              </a:ext>
            </a:extLst>
          </p:cNvPr>
          <p:cNvSpPr>
            <a:spLocks noGrp="1"/>
          </p:cNvSpPr>
          <p:nvPr/>
        </p:nvSpPr>
        <p:spPr>
          <a:xfrm>
            <a:off x="344160" y="185400"/>
            <a:ext cx="8448840" cy="6426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Policy and Governance Measures</a:t>
            </a:r>
            <a:endParaRPr sz="36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845638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Metin kutusu 4">
            <a:extLst>
              <a:ext uri="{FF2B5EF4-FFF2-40B4-BE49-F238E27FC236}">
                <a16:creationId xmlns:a16="http://schemas.microsoft.com/office/drawing/2014/main" id="{F96761BD-714C-4F22-BFD1-38237741A7D9}"/>
              </a:ext>
            </a:extLst>
          </p:cNvPr>
          <p:cNvSpPr>
            <a:spLocks noGrp="1"/>
          </p:cNvSpPr>
          <p:nvPr/>
        </p:nvSpPr>
        <p:spPr>
          <a:xfrm>
            <a:off x="344160" y="831600"/>
            <a:ext cx="609300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Clr>
                <a:srgbClr val="000000"/>
              </a:buClr>
              <a:buFont typeface="Wingdings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Analytical SWOT: Maldives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9" name="Metin kutusu 6">
            <a:extLst>
              <a:ext uri="{FF2B5EF4-FFF2-40B4-BE49-F238E27FC236}">
                <a16:creationId xmlns:a16="http://schemas.microsoft.com/office/drawing/2014/main" id="{E4228259-BA05-493D-9D51-9705F4600528}"/>
              </a:ext>
            </a:extLst>
          </p:cNvPr>
          <p:cNvSpPr>
            <a:spLocks noGrp="1"/>
          </p:cNvSpPr>
          <p:nvPr/>
        </p:nvSpPr>
        <p:spPr>
          <a:xfrm>
            <a:off x="344160" y="185400"/>
            <a:ext cx="8448840" cy="6426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Policy and Governance Measures</a:t>
            </a:r>
            <a:endParaRPr sz="36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11" name="Table 110"/>
          <p:cNvGraphicFramePr/>
          <p:nvPr/>
        </p:nvGraphicFramePr>
        <p:xfrm>
          <a:off x="609600" y="1381125"/>
          <a:ext cx="5372100" cy="233838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STRENGTHS</a:t>
                      </a:r>
                    </a:p>
                  </a:txBody>
                  <a:tcPr marL="114300" marR="95250" marT="57150" marB="57150" anchor="ctr">
                    <a:solidFill>
                      <a:srgbClr val="1B6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548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Premium global brand built around high-value marine tourism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Explicit tourism climate planning and strong international visibility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Proven resort innovation in solar, storage, water and circular operations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Established reef research, restoration and ecosystem-stewardship experience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Climate-finance partnerships and growing local-island participation</a:t>
                      </a:r>
                    </a:p>
                  </a:txBody>
                  <a:tcPr marL="114300" marR="95250" marT="57150" marB="57150">
                    <a:solidFill>
                      <a:srgbClr val="EAF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2" name="Table 111"/>
          <p:cNvGraphicFramePr/>
          <p:nvPr/>
        </p:nvGraphicFramePr>
        <p:xfrm>
          <a:off x="6210300" y="1381125"/>
          <a:ext cx="5372100" cy="233838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WEAKNESSES</a:t>
                      </a:r>
                    </a:p>
                  </a:txBody>
                  <a:tcPr marL="114300" marR="95250" marT="57150" marB="57150" anchor="ctr">
                    <a:solidFill>
                      <a:srgbClr val="F264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548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Extreme concentration of tourism assets on low-lying coasts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Dependence on imported diesel, aviation, seaplanes and marine transfers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Fragmented island utilities and energy-intensive desalination and waste logistics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Uneven capacity across resorts, guesthouses, small businesses and island councils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Incomplete carbon and adaptation data and reliance on reactive coastal engineering</a:t>
                      </a:r>
                    </a:p>
                  </a:txBody>
                  <a:tcPr marL="114300" marR="95250" marT="57150" marB="57150">
                    <a:solidFill>
                      <a:srgbClr val="FF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3" name="Table 112"/>
          <p:cNvGraphicFramePr/>
          <p:nvPr/>
        </p:nvGraphicFramePr>
        <p:xfrm>
          <a:off x="609600" y="3852863"/>
          <a:ext cx="5372100" cy="233838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OPPORTUNITIES</a:t>
                      </a:r>
                    </a:p>
                  </a:txBody>
                  <a:tcPr marL="114300" marR="95250" marT="57150" marB="57150" anchor="ctr">
                    <a:solidFill>
                      <a:srgbClr val="1E5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548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Use atoll risk screening and climate-smart licensing for tourism assets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Scale island packages for solar, storage, efficient cooling and desalination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Finance reef, seagrass and mangrove restoration as protective infrastructure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Link insurance and concessional finance to verified island resilience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Increase longer stays, local supply chains and community-led experiences</a:t>
                      </a:r>
                    </a:p>
                  </a:txBody>
                  <a:tcPr marL="114300" marR="95250" marT="57150" marB="57150"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4" name="Table 113"/>
          <p:cNvGraphicFramePr/>
          <p:nvPr>
            <p:extLst>
              <p:ext uri="{D42A27DB-BD31-4B8C-83A1-F6EECF244321}">
                <p14:modId xmlns:p14="http://schemas.microsoft.com/office/powerpoint/2010/main" val="2478541098"/>
              </p:ext>
            </p:extLst>
          </p:nvPr>
        </p:nvGraphicFramePr>
        <p:xfrm>
          <a:off x="6210300" y="3852863"/>
          <a:ext cx="5372100" cy="233838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THREATS</a:t>
                      </a:r>
                    </a:p>
                  </a:txBody>
                  <a:tcPr marL="114300" marR="95250" marT="57150" marB="57150" anchor="ctr">
                    <a:solidFill>
                      <a:srgbClr val="C91F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548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Sea-level rise, shoreline erosion and saltwater intrusion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Coral bleaching and loss of marine ecosystem quality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Freshwater stress and rising heat-related utility demand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Storms and disruption to aviation, seaplanes and marine transfers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Rising insurance and finance costs</a:t>
                      </a:r>
                    </a:p>
                  </a:txBody>
                  <a:tcPr marL="114300" marR="95250" marT="57150" marB="57150">
                    <a:solidFill>
                      <a:srgbClr val="FF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4" name="Editable SWOT source">
            <a:extLst>
              <a:ext uri="{FF2B5EF4-FFF2-40B4-BE49-F238E27FC236}">
                <a16:creationId xmlns:a16="http://schemas.microsoft.com/office/drawing/2014/main" id="{35E7CCBE-22E3-43E3-B3BA-D6ADE403CB1F}"/>
              </a:ext>
            </a:extLst>
          </p:cNvPr>
          <p:cNvSpPr>
            <a:spLocks noGrp="1"/>
          </p:cNvSpPr>
          <p:nvPr/>
        </p:nvSpPr>
        <p:spPr>
          <a:xfrm>
            <a:off x="609600" y="6210300"/>
            <a:ext cx="10972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l">
              <a:buNone/>
              <a:defRPr sz="990" i="1">
                <a:solidFill>
                  <a:srgbClr val="333333"/>
                </a:solidFill>
                <a:latin typeface="Cambria"/>
                <a:ea typeface="Cambria"/>
                <a:cs typeface="Cambria"/>
              </a:defRPr>
            </a:pPr>
            <a:r>
              <a:rPr sz="990" i="1">
                <a:solidFill>
                  <a:srgbClr val="333333"/>
                </a:solidFill>
                <a:latin typeface="Cambria"/>
                <a:ea typeface="Cambria"/>
                <a:cs typeface="Cambria"/>
              </a:rPr>
              <a:t>Source: Authors’ synthesis based on Ministry of Tourism and Civil Aviation (2023b), Mahon et al. (2013), and Becken and Loehr (2025).</a:t>
            </a:r>
          </a:p>
        </p:txBody>
      </p:sp>
    </p:spTree>
    <p:extLst>
      <p:ext uri="{BB962C8B-B14F-4D97-AF65-F5344CB8AC3E}">
        <p14:creationId xmlns:p14="http://schemas.microsoft.com/office/powerpoint/2010/main" val="1897323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E38071C-D6E3-4B83-AED4-32CC04A67690}"/>
              </a:ext>
            </a:extLst>
          </p:cNvPr>
          <p:cNvSpPr>
            <a:spLocks noGrp="1"/>
          </p:cNvSpPr>
          <p:nvPr/>
        </p:nvSpPr>
        <p:spPr>
          <a:xfrm>
            <a:off x="731520" y="-360"/>
            <a:ext cx="10515600" cy="377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7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Maldives: Future Policy Recommendations</a:t>
            </a:r>
            <a:endParaRPr sz="4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71" name="Table 170"/>
          <p:cNvGraphicFramePr/>
          <p:nvPr>
            <p:extLst>
              <p:ext uri="{D42A27DB-BD31-4B8C-83A1-F6EECF244321}">
                <p14:modId xmlns:p14="http://schemas.microsoft.com/office/powerpoint/2010/main" val="1451223733"/>
              </p:ext>
            </p:extLst>
          </p:nvPr>
        </p:nvGraphicFramePr>
        <p:xfrm>
          <a:off x="331560" y="641160"/>
          <a:ext cx="11625480" cy="5599080"/>
        </p:xfrm>
        <a:graphic>
          <a:graphicData uri="http://schemas.openxmlformats.org/drawingml/2006/table">
            <a:tbl>
              <a:tblPr/>
              <a:tblGrid>
                <a:gridCol w="234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Priority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Purpose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Country-specific future action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Atoll risk screening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Guide investment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Maintain island and atoll risk maps and apply them in licensing decisions.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Resilient licensing and buildings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Reduce asset exposure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Update environmental assessment and building standards for future climate conditions.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Island decarbonisation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Cut diesel dependence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Scale solar-plus-storage, efficient cooling and low-energy desalination.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Low-carbon access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Address transport emissions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Create an aviation, seaplane and marine-transfer roadmap linked to longer stays.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Ecosystem finance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Strengthen natural protection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Fund measurable reef, seagrass and mangrove restoration around </a:t>
                      </a:r>
                      <a:r>
                        <a:rPr lang="en-US"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inhabited</a:t>
                      </a:r>
                      <a:r>
                        <a:rPr lang="en-US" sz="1373" b="0" i="0" u="none" baseline="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 </a:t>
                      </a: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tourism islands.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Water, circularity and resilience finance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Improve island self-reliance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Link water budgets, reuse and waste systems with concessional finance and insurance.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692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Climate data and local value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Make action accountable and inclusive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Build a tourism dashboard and costed action plan with community supply chains.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877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" name="Rectangle 22">
            <a:extLst>
              <a:ext uri="{FF2B5EF4-FFF2-40B4-BE49-F238E27FC236}">
                <a16:creationId xmlns:a16="http://schemas.microsoft.com/office/drawing/2014/main" id="{D44E6ECB-AB13-4526-A1AA-E2B8ABF04B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760" cy="6858000"/>
          </a:xfrm>
          <a:prstGeom prst="rect">
            <a:avLst/>
          </a:prstGeom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8" name="PlaceHolder 1">
            <a:extLst>
              <a:ext uri="{FF2B5EF4-FFF2-40B4-BE49-F238E27FC236}">
                <a16:creationId xmlns:a16="http://schemas.microsoft.com/office/drawing/2014/main" id="{5C7C6E60-5DF2-4E84-82CF-B5D269023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40" y="640800"/>
            <a:ext cx="3421080" cy="558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Desk Case Country </a:t>
            </a:r>
            <a:endParaRPr sz="66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09" name="sketch line">
            <a:extLst>
              <a:ext uri="{FF2B5EF4-FFF2-40B4-BE49-F238E27FC236}">
                <a16:creationId xmlns:a16="http://schemas.microsoft.com/office/drawing/2014/main" id="{0F766AB7-BD79-4FF1-8830-3BC81C4014F2}"/>
              </a:ext>
            </a:extLst>
          </p:cNvPr>
          <p:cNvSpPr>
            <a:spLocks noGrp="1"/>
          </p:cNvSpPr>
          <p:nvPr/>
        </p:nvSpPr>
        <p:spPr>
          <a:xfrm flipH="1">
            <a:off x="4266360" y="630000"/>
            <a:ext cx="19080" cy="5591160"/>
          </a:xfrm>
          <a:custGeom>
            <a:avLst/>
            <a:gdLst>
              <a:gd name="GluePoint1X" fmla="*/ 0 w 18288"/>
              <a:gd name="GluePoint1Y" fmla="*/ 0 h 5590381"/>
              <a:gd name="GluePoint2X" fmla="*/ 19050 w 18288"/>
              <a:gd name="GluePoint2Y" fmla="*/ 0 h 5590381"/>
              <a:gd name="GluePoint3X" fmla="*/ 19050 w 18288"/>
              <a:gd name="GluePoint3Y" fmla="*/ 754808 h 5590381"/>
              <a:gd name="GluePoint4X" fmla="*/ 19050 w 18288"/>
              <a:gd name="GluePoint4Y" fmla="*/ 1565529 h 5590381"/>
              <a:gd name="GluePoint5X" fmla="*/ 19050 w 18288"/>
              <a:gd name="GluePoint5Y" fmla="*/ 2152603 h 5590381"/>
              <a:gd name="GluePoint6X" fmla="*/ 19050 w 18288"/>
              <a:gd name="GluePoint6Y" fmla="*/ 2907411 h 5590381"/>
              <a:gd name="GluePoint7X" fmla="*/ 19050 w 18288"/>
              <a:gd name="GluePoint7Y" fmla="*/ 3550396 h 5590381"/>
              <a:gd name="GluePoint8X" fmla="*/ 19050 w 18288"/>
              <a:gd name="GluePoint8Y" fmla="*/ 4081558 h 5590381"/>
              <a:gd name="GluePoint9X" fmla="*/ 19050 w 18288"/>
              <a:gd name="GluePoint9Y" fmla="*/ 4836367 h 5590381"/>
              <a:gd name="GluePoint10X" fmla="*/ 19050 w 18288"/>
              <a:gd name="GluePoint10Y" fmla="*/ 5591175 h 5590381"/>
              <a:gd name="GluePoint11X" fmla="*/ 0 w 18288"/>
              <a:gd name="GluePoint11Y" fmla="*/ 5591175 h 5590381"/>
              <a:gd name="GluePoint12X" fmla="*/ 0 w 18288"/>
              <a:gd name="GluePoint12Y" fmla="*/ 4836367 h 5590381"/>
              <a:gd name="GluePoint13X" fmla="*/ 0 w 18288"/>
              <a:gd name="GluePoint13Y" fmla="*/ 4305204 h 5590381"/>
              <a:gd name="GluePoint14X" fmla="*/ 0 w 18288"/>
              <a:gd name="GluePoint14Y" fmla="*/ 3774043 h 5590381"/>
              <a:gd name="GluePoint15X" fmla="*/ 0 w 18288"/>
              <a:gd name="GluePoint15Y" fmla="*/ 3186970 h 5590381"/>
              <a:gd name="GluePoint16X" fmla="*/ 0 w 18288"/>
              <a:gd name="GluePoint16Y" fmla="*/ 2488073 h 5590381"/>
              <a:gd name="GluePoint17X" fmla="*/ 0 w 18288"/>
              <a:gd name="GluePoint17Y" fmla="*/ 1956911 h 5590381"/>
              <a:gd name="GluePoint18X" fmla="*/ 0 w 18288"/>
              <a:gd name="GluePoint18Y" fmla="*/ 1425749 h 5590381"/>
              <a:gd name="GluePoint19X" fmla="*/ 0 w 18288"/>
              <a:gd name="GluePoint19Y" fmla="*/ 615029 h 5590381"/>
              <a:gd name="GluePoint20X" fmla="*/ 0 w 18288"/>
              <a:gd name="GluePoint20Y" fmla="*/ 0 h 5590381"/>
            </a:gdLst>
            <a:ahLst/>
            <a:cxnLst/>
            <a:rect l="l" t="t" r="r" b="b"/>
            <a:pathLst>
              <a:path w="18288" h="5590381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rgbClr val="E97132"/>
          </a:solidFill>
          <a:ln w="41040">
            <a:solidFill>
              <a:srgbClr val="E9713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15" name="Metin kutusu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33680" y="3402000"/>
            <a:ext cx="7529400" cy="2822400"/>
          </a:xfrm>
          <a:prstGeom prst="rect">
            <a:avLst/>
          </a:prstGeom>
          <a:ln w="38160">
            <a:noFill/>
          </a:ln>
        </p:spPr>
      </p:pic>
      <p:pic>
        <p:nvPicPr>
          <p:cNvPr id="116" name="Resim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824440" y="293400"/>
            <a:ext cx="5457600" cy="286560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2904100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>
            <a:extLst>
              <a:ext uri="{FF2B5EF4-FFF2-40B4-BE49-F238E27FC236}">
                <a16:creationId xmlns:a16="http://schemas.microsoft.com/office/drawing/2014/main" id="{8614248A-8A89-4AB1-8C6E-2C7042C73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4680"/>
            <a:ext cx="10515600" cy="1027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General Overview of Tourism at the Destination</a:t>
            </a:r>
            <a:endParaRPr sz="36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13" name="Metin kutusu 4">
            <a:extLst>
              <a:ext uri="{FF2B5EF4-FFF2-40B4-BE49-F238E27FC236}">
                <a16:creationId xmlns:a16="http://schemas.microsoft.com/office/drawing/2014/main" id="{68871185-A0B7-4752-8C71-8DC6AC59E9D4}"/>
              </a:ext>
            </a:extLst>
          </p:cNvPr>
          <p:cNvSpPr>
            <a:spLocks noGrp="1"/>
          </p:cNvSpPr>
          <p:nvPr/>
        </p:nvSpPr>
        <p:spPr>
          <a:xfrm>
            <a:off x="487080" y="1392120"/>
            <a:ext cx="10515600" cy="33825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arrivals </a:t>
            </a: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exceeded prepandemic volume and reached 14 million </a:t>
            </a: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also supported especially by a large domestic tourism market that improves resilience. 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International tourism is dominated by </a:t>
            </a: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regional markets</a:t>
            </a: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, while Indonesia’s island geography makes </a:t>
            </a: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aviation essential</a:t>
            </a: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for connectivity. 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Indonesia’s tourism sector is </a:t>
            </a: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highly diverse and geographically dispersed </a:t>
            </a:r>
            <a:r>
              <a:rPr sz="24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creating both competitive advantages and significant climate-management challenges. 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17" name="İçerik Yer Tutucusu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406680" y="4149720"/>
            <a:ext cx="4676760" cy="263196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286760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Metin kutusu 4">
            <a:extLst>
              <a:ext uri="{FF2B5EF4-FFF2-40B4-BE49-F238E27FC236}">
                <a16:creationId xmlns:a16="http://schemas.microsoft.com/office/drawing/2014/main" id="{EBD69CD9-4641-43A8-B9FB-CCECD350C16A}"/>
              </a:ext>
            </a:extLst>
          </p:cNvPr>
          <p:cNvSpPr>
            <a:spLocks noGrp="1"/>
          </p:cNvSpPr>
          <p:nvPr/>
        </p:nvSpPr>
        <p:spPr>
          <a:xfrm>
            <a:off x="64800" y="231480"/>
            <a:ext cx="12001680" cy="6426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6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6" name="Metin kutusu 8">
            <a:extLst>
              <a:ext uri="{FF2B5EF4-FFF2-40B4-BE49-F238E27FC236}">
                <a16:creationId xmlns:a16="http://schemas.microsoft.com/office/drawing/2014/main" id="{0DA42EE9-A5FB-4DED-A2E7-FB9608F3AA31}"/>
              </a:ext>
            </a:extLst>
          </p:cNvPr>
          <p:cNvSpPr>
            <a:spLocks noGrp="1"/>
          </p:cNvSpPr>
          <p:nvPr/>
        </p:nvSpPr>
        <p:spPr>
          <a:xfrm>
            <a:off x="515880" y="877680"/>
            <a:ext cx="61531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 Risks and Vulnerabilities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20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09760" y="1339560"/>
            <a:ext cx="6978600" cy="521352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638724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Metin kutusu 15">
            <a:extLst>
              <a:ext uri="{FF2B5EF4-FFF2-40B4-BE49-F238E27FC236}">
                <a16:creationId xmlns:a16="http://schemas.microsoft.com/office/drawing/2014/main" id="{1C4AB028-17B2-4480-B57A-8D365A87AD17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191500" cy="3660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mitigation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Renewable energy and efficient destination facilities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Electric mobility and walkable tourism areas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Water efficiency, wastewater reuse and circular waste systems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Marine-plastic reduction and community waste management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Protecting mangroves, seagrass, forests and watersheds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Applying sustainable-tourism standards and certification</a:t>
            </a:r>
          </a:p>
        </p:txBody>
      </p:sp>
      <p:sp>
        <p:nvSpPr>
          <p:cNvPr id="157" name="PlaceHolder 1">
            <a:extLst>
              <a:ext uri="{FF2B5EF4-FFF2-40B4-BE49-F238E27FC236}">
                <a16:creationId xmlns:a16="http://schemas.microsoft.com/office/drawing/2014/main" id="{8E702490-ABC3-4E84-93F8-5FBACD9A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58" name="Metin kutusu 4">
            <a:extLst>
              <a:ext uri="{FF2B5EF4-FFF2-40B4-BE49-F238E27FC236}">
                <a16:creationId xmlns:a16="http://schemas.microsoft.com/office/drawing/2014/main" id="{6B4D4DA7-6EF5-4B98-9B86-F1A3DE10DF0E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4827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 strategies: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8440" y="2514600"/>
            <a:ext cx="2589120" cy="1903320"/>
          </a:xfrm>
          <a:prstGeom prst="rect">
            <a:avLst/>
          </a:prstGeom>
        </p:spPr>
      </p:pic>
      <p:pic>
        <p:nvPicPr>
          <p:cNvPr id="165" name="Picture 16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8440" y="4582800"/>
            <a:ext cx="2609640" cy="144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etin kutusu 15">
            <a:extLst>
              <a:ext uri="{FF2B5EF4-FFF2-40B4-BE49-F238E27FC236}">
                <a16:creationId xmlns:a16="http://schemas.microsoft.com/office/drawing/2014/main" id="{30F7565F-3624-4565-BE78-8435A89243CC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001000" cy="228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adaptation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Climate-resilient destination and infrastructure planning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Flood control, drainage and resilient transport access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Coastal ecosystem restoration and biodiversity monitoring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 information, early warning and emergency planning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Community-based adaptation and tourism-village capacity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Spatial and product diversification across destinations</a:t>
            </a:r>
          </a:p>
        </p:txBody>
      </p:sp>
      <p:sp>
        <p:nvSpPr>
          <p:cNvPr id="162" name="PlaceHolder 1">
            <a:extLst>
              <a:ext uri="{FF2B5EF4-FFF2-40B4-BE49-F238E27FC236}">
                <a16:creationId xmlns:a16="http://schemas.microsoft.com/office/drawing/2014/main" id="{4E7ABF35-DD9A-45A0-B61D-735E88381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63" name="Metin kutusu 4">
            <a:extLst>
              <a:ext uri="{FF2B5EF4-FFF2-40B4-BE49-F238E27FC236}">
                <a16:creationId xmlns:a16="http://schemas.microsoft.com/office/drawing/2014/main" id="{5A4CF6FB-BA3D-4272-9A1B-30866F59B876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8496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Adaptation strategies: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83600" y="1647720"/>
            <a:ext cx="2673360" cy="163656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4427" y="3788229"/>
            <a:ext cx="2743128" cy="15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74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Metin kutusu 5">
            <a:extLst>
              <a:ext uri="{FF2B5EF4-FFF2-40B4-BE49-F238E27FC236}">
                <a16:creationId xmlns:a16="http://schemas.microsoft.com/office/drawing/2014/main" id="{674519A7-76A7-4F2E-B9A9-41432E813638}"/>
              </a:ext>
            </a:extLst>
          </p:cNvPr>
          <p:cNvSpPr>
            <a:spLocks noGrp="1"/>
          </p:cNvSpPr>
          <p:nvPr/>
        </p:nvSpPr>
        <p:spPr>
          <a:xfrm>
            <a:off x="842760" y="807840"/>
            <a:ext cx="931860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Analytical SWOT for Indonesia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8" name="Metin kutusu 7">
            <a:extLst>
              <a:ext uri="{FF2B5EF4-FFF2-40B4-BE49-F238E27FC236}">
                <a16:creationId xmlns:a16="http://schemas.microsoft.com/office/drawing/2014/main" id="{2A78D2F4-D70D-463B-AE9D-57295D736AD6}"/>
              </a:ext>
            </a:extLst>
          </p:cNvPr>
          <p:cNvSpPr>
            <a:spLocks noGrp="1"/>
          </p:cNvSpPr>
          <p:nvPr/>
        </p:nvSpPr>
        <p:spPr>
          <a:xfrm>
            <a:off x="923760" y="6389640"/>
            <a:ext cx="1018548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200" b="0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Source: Authors’ assessment based on sources cited throughout the Indonesia case.</a:t>
            </a:r>
            <a:endParaRPr sz="1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35" name="Table 134"/>
          <p:cNvGraphicFramePr/>
          <p:nvPr>
            <p:extLst>
              <p:ext uri="{D42A27DB-BD31-4B8C-83A1-F6EECF244321}">
                <p14:modId xmlns:p14="http://schemas.microsoft.com/office/powerpoint/2010/main" val="3074327038"/>
              </p:ext>
            </p:extLst>
          </p:nvPr>
        </p:nvGraphicFramePr>
        <p:xfrm>
          <a:off x="609600" y="1333500"/>
          <a:ext cx="5372100" cy="23622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STRENGTHS</a:t>
                      </a:r>
                    </a:p>
                  </a:txBody>
                  <a:tcPr marL="114300" marR="95250" marT="57150" marB="57150" anchor="ctr">
                    <a:solidFill>
                      <a:srgbClr val="1B6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Large domestic market and a geographically diverse tourism portfolio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Exceptional reefs, mangroves, seagrass, forests and cultural assets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Strong national disaster-management and climate-information institutions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Sustainable-tourism standards and major destination-planning experience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Tourism-village and climate-village networks for community </a:t>
                      </a:r>
                      <a:r>
                        <a:rPr lang="en-US"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involvement</a:t>
                      </a:r>
                      <a:endParaRPr sz="1230" dirty="0">
                        <a:solidFill>
                          <a:srgbClr val="1F2937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14300" marR="95250" marT="57150" marB="57150">
                    <a:solidFill>
                      <a:srgbClr val="EAF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6" name="Table 135"/>
          <p:cNvGraphicFramePr/>
          <p:nvPr>
            <p:extLst>
              <p:ext uri="{D42A27DB-BD31-4B8C-83A1-F6EECF244321}">
                <p14:modId xmlns:p14="http://schemas.microsoft.com/office/powerpoint/2010/main" val="901891846"/>
              </p:ext>
            </p:extLst>
          </p:nvPr>
        </p:nvGraphicFramePr>
        <p:xfrm>
          <a:off x="6210300" y="1333500"/>
          <a:ext cx="5372100" cy="23622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WEAKNESSES</a:t>
                      </a:r>
                    </a:p>
                  </a:txBody>
                  <a:tcPr marL="114300" marR="95250" marT="57150" marB="57150" anchor="ctr">
                    <a:solidFill>
                      <a:srgbClr val="F264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Fragmented mandates and uneven provincial and destination capacity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Dependence on aviation, ferries and exposed coastal infrastructure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Water, sanitation and waste gaps in some fast-growing destinations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Climate and carbon metrics are not consistently embedded in investment decisions</a:t>
                      </a:r>
                      <a:r>
                        <a:rPr lang="en-US"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endParaRPr sz="1230" dirty="0">
                        <a:solidFill>
                          <a:srgbClr val="1F2937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Finance, insurance and technical constraints among smaller tourism businesses</a:t>
                      </a:r>
                    </a:p>
                  </a:txBody>
                  <a:tcPr marL="114300" marR="95250" marT="57150" marB="57150">
                    <a:solidFill>
                      <a:srgbClr val="FF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7" name="Table 136"/>
          <p:cNvGraphicFramePr/>
          <p:nvPr>
            <p:extLst>
              <p:ext uri="{D42A27DB-BD31-4B8C-83A1-F6EECF244321}">
                <p14:modId xmlns:p14="http://schemas.microsoft.com/office/powerpoint/2010/main" val="1502254681"/>
              </p:ext>
            </p:extLst>
          </p:nvPr>
        </p:nvGraphicFramePr>
        <p:xfrm>
          <a:off x="609600" y="3829050"/>
          <a:ext cx="5372100" cy="23622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OPPORTUNITIES</a:t>
                      </a:r>
                    </a:p>
                  </a:txBody>
                  <a:tcPr marL="114300" marR="95250" marT="57150" marB="57150" anchor="ctr">
                    <a:solidFill>
                      <a:srgbClr val="1E5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Embed climate screening and risk registers in destination investment plans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Scale low-carbon systems demonstrated in Nusa </a:t>
                      </a:r>
                      <a:r>
                        <a:rPr sz="1230" dirty="0" err="1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Dua</a:t>
                      </a: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 and </a:t>
                      </a:r>
                      <a:r>
                        <a:rPr sz="1230" dirty="0" err="1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Mandalika</a:t>
                      </a:r>
                      <a:endParaRPr sz="1230" dirty="0">
                        <a:solidFill>
                          <a:srgbClr val="1F2937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Treat reefs, mangroves, seagrass, forests and watersheds as infrastructure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Translate national climate services into tourism and village-level protocols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Promote longer stays, higher local value and diversification</a:t>
                      </a:r>
                      <a:r>
                        <a:rPr lang="en-US"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 beyond Bali</a:t>
                      </a:r>
                      <a:endParaRPr sz="1230" dirty="0">
                        <a:solidFill>
                          <a:srgbClr val="1F2937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14300" marR="95250" marT="57150" marB="57150"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8" name="Table 137"/>
          <p:cNvGraphicFramePr/>
          <p:nvPr>
            <p:extLst>
              <p:ext uri="{D42A27DB-BD31-4B8C-83A1-F6EECF244321}">
                <p14:modId xmlns:p14="http://schemas.microsoft.com/office/powerpoint/2010/main" val="4232809893"/>
              </p:ext>
            </p:extLst>
          </p:nvPr>
        </p:nvGraphicFramePr>
        <p:xfrm>
          <a:off x="6210300" y="3829050"/>
          <a:ext cx="5372100" cy="23622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THREATS</a:t>
                      </a:r>
                    </a:p>
                  </a:txBody>
                  <a:tcPr marL="114300" marR="95250" marT="57150" marB="57150" anchor="ctr">
                    <a:solidFill>
                      <a:srgbClr val="C91F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Sea-level rise, coastal erosion, coral bleaching and ecosystem decline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Extreme rainfall, floods and landslides affecting destinations and access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Heat, drought, wildfire and water scarcity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Inter-island transport disruption and rising infrastructure and insurance costs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Aviation-transition pressure</a:t>
                      </a:r>
                    </a:p>
                  </a:txBody>
                  <a:tcPr marL="114300" marR="95250" marT="57150" marB="57150">
                    <a:solidFill>
                      <a:srgbClr val="FF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8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E38071C-D6E3-4B83-AED4-32CC04A67690}"/>
              </a:ext>
            </a:extLst>
          </p:cNvPr>
          <p:cNvSpPr>
            <a:spLocks noGrp="1"/>
          </p:cNvSpPr>
          <p:nvPr/>
        </p:nvSpPr>
        <p:spPr>
          <a:xfrm>
            <a:off x="731520" y="-360"/>
            <a:ext cx="10515600" cy="377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7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Indonesia: Future Policy Recommendations</a:t>
            </a:r>
            <a:endParaRPr sz="4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71" name="Table 170"/>
          <p:cNvGraphicFramePr/>
          <p:nvPr/>
        </p:nvGraphicFramePr>
        <p:xfrm>
          <a:off x="331560" y="641160"/>
          <a:ext cx="11625480" cy="5599080"/>
        </p:xfrm>
        <a:graphic>
          <a:graphicData uri="http://schemas.openxmlformats.org/drawingml/2006/table">
            <a:tbl>
              <a:tblPr/>
              <a:tblGrid>
                <a:gridCol w="234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Priority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Purpose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Country-specific future action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National tourism climate framework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Coordinate implementation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Set responsibilities, funding and destination risk registers across ministries and provinces.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Mandatory climate screening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Avoid high-risk investment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Test major tourism projects against future heat, water, flood, fire and coastal hazards.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Destination carbon budgets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Turn targets into delivery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Require plans for energy, accommodation, waste and visitor transport; fund retrofits.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Archipelagic mobility strategy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Lower transport emissions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Coordinate aviation, ferry, electric and public-transport action on priority corridors.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Water-security standards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Protect communities and tourism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Set destination water budgets, reuse targets and drought triggers before expansion.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Ecosystems as infrastructure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Protect coasts and biodiversity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Finance mangroves, reefs, seagrass, forests and watersheds with measurable outcomes.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692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Climate services and local capacity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Improve readiness and inclusion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Link national warnings to tourism protocols and performance-based village finance.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877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22">
            <a:extLst>
              <a:ext uri="{FF2B5EF4-FFF2-40B4-BE49-F238E27FC236}">
                <a16:creationId xmlns:a16="http://schemas.microsoft.com/office/drawing/2014/main" id="{4DADD6BC-BF79-4D47-AFB0-AB12466D59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760" cy="6858000"/>
          </a:xfrm>
          <a:prstGeom prst="rect">
            <a:avLst/>
          </a:prstGeom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8" name="PlaceHolder 1">
            <a:extLst>
              <a:ext uri="{FF2B5EF4-FFF2-40B4-BE49-F238E27FC236}">
                <a16:creationId xmlns:a16="http://schemas.microsoft.com/office/drawing/2014/main" id="{47AE8CB3-3A7D-4FCC-A798-B35DD18F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40" y="640800"/>
            <a:ext cx="3421080" cy="558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Desk Case Country</a:t>
            </a:r>
            <a:endParaRPr sz="66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39" name="sketch line">
            <a:extLst>
              <a:ext uri="{FF2B5EF4-FFF2-40B4-BE49-F238E27FC236}">
                <a16:creationId xmlns:a16="http://schemas.microsoft.com/office/drawing/2014/main" id="{9C9DA33D-8175-43C5-B3A8-7BA789126C99}"/>
              </a:ext>
            </a:extLst>
          </p:cNvPr>
          <p:cNvSpPr>
            <a:spLocks noGrp="1"/>
          </p:cNvSpPr>
          <p:nvPr/>
        </p:nvSpPr>
        <p:spPr>
          <a:xfrm flipH="1">
            <a:off x="4266360" y="630000"/>
            <a:ext cx="19080" cy="5591160"/>
          </a:xfrm>
          <a:custGeom>
            <a:avLst/>
            <a:gdLst>
              <a:gd name="GluePoint1X" fmla="*/ 0 w 18288"/>
              <a:gd name="GluePoint1Y" fmla="*/ 0 h 5590381"/>
              <a:gd name="GluePoint2X" fmla="*/ 19050 w 18288"/>
              <a:gd name="GluePoint2Y" fmla="*/ 0 h 5590381"/>
              <a:gd name="GluePoint3X" fmla="*/ 19050 w 18288"/>
              <a:gd name="GluePoint3Y" fmla="*/ 754808 h 5590381"/>
              <a:gd name="GluePoint4X" fmla="*/ 19050 w 18288"/>
              <a:gd name="GluePoint4Y" fmla="*/ 1565529 h 5590381"/>
              <a:gd name="GluePoint5X" fmla="*/ 19050 w 18288"/>
              <a:gd name="GluePoint5Y" fmla="*/ 2152603 h 5590381"/>
              <a:gd name="GluePoint6X" fmla="*/ 19050 w 18288"/>
              <a:gd name="GluePoint6Y" fmla="*/ 2907411 h 5590381"/>
              <a:gd name="GluePoint7X" fmla="*/ 19050 w 18288"/>
              <a:gd name="GluePoint7Y" fmla="*/ 3550396 h 5590381"/>
              <a:gd name="GluePoint8X" fmla="*/ 19050 w 18288"/>
              <a:gd name="GluePoint8Y" fmla="*/ 4081558 h 5590381"/>
              <a:gd name="GluePoint9X" fmla="*/ 19050 w 18288"/>
              <a:gd name="GluePoint9Y" fmla="*/ 4836367 h 5590381"/>
              <a:gd name="GluePoint10X" fmla="*/ 19050 w 18288"/>
              <a:gd name="GluePoint10Y" fmla="*/ 5591175 h 5590381"/>
              <a:gd name="GluePoint11X" fmla="*/ 0 w 18288"/>
              <a:gd name="GluePoint11Y" fmla="*/ 5591175 h 5590381"/>
              <a:gd name="GluePoint12X" fmla="*/ 0 w 18288"/>
              <a:gd name="GluePoint12Y" fmla="*/ 4836367 h 5590381"/>
              <a:gd name="GluePoint13X" fmla="*/ 0 w 18288"/>
              <a:gd name="GluePoint13Y" fmla="*/ 4305204 h 5590381"/>
              <a:gd name="GluePoint14X" fmla="*/ 0 w 18288"/>
              <a:gd name="GluePoint14Y" fmla="*/ 3774043 h 5590381"/>
              <a:gd name="GluePoint15X" fmla="*/ 0 w 18288"/>
              <a:gd name="GluePoint15Y" fmla="*/ 3186970 h 5590381"/>
              <a:gd name="GluePoint16X" fmla="*/ 0 w 18288"/>
              <a:gd name="GluePoint16Y" fmla="*/ 2488073 h 5590381"/>
              <a:gd name="GluePoint17X" fmla="*/ 0 w 18288"/>
              <a:gd name="GluePoint17Y" fmla="*/ 1956911 h 5590381"/>
              <a:gd name="GluePoint18X" fmla="*/ 0 w 18288"/>
              <a:gd name="GluePoint18Y" fmla="*/ 1425749 h 5590381"/>
              <a:gd name="GluePoint19X" fmla="*/ 0 w 18288"/>
              <a:gd name="GluePoint19Y" fmla="*/ 615029 h 5590381"/>
              <a:gd name="GluePoint20X" fmla="*/ 0 w 18288"/>
              <a:gd name="GluePoint20Y" fmla="*/ 0 h 5590381"/>
            </a:gdLst>
            <a:ahLst/>
            <a:cxnLst/>
            <a:rect l="l" t="t" r="r" b="b"/>
            <a:pathLst>
              <a:path w="18288" h="5590381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rgbClr val="E97132"/>
          </a:solidFill>
          <a:ln w="41040">
            <a:solidFill>
              <a:srgbClr val="E9713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45" name="Resim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654440" y="853920"/>
            <a:ext cx="6894360" cy="2946240"/>
          </a:xfrm>
          <a:prstGeom prst="rect">
            <a:avLst/>
          </a:prstGeom>
          <a:ln w="38160">
            <a:noFill/>
          </a:ln>
        </p:spPr>
      </p:pic>
      <p:pic>
        <p:nvPicPr>
          <p:cNvPr id="146" name="Metin kutusu 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62200" y="3876480"/>
            <a:ext cx="7059600" cy="250020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597226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>
            <a:extLst>
              <a:ext uri="{FF2B5EF4-FFF2-40B4-BE49-F238E27FC236}">
                <a16:creationId xmlns:a16="http://schemas.microsoft.com/office/drawing/2014/main" id="{C611B432-786D-43EE-B6B3-9DE1DBDA8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General overview of tourism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147" name="İçerik Yer Tutucusu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73320" y="1390320"/>
            <a:ext cx="8244000" cy="4959360"/>
          </a:xfrm>
          <a:prstGeom prst="rect">
            <a:avLst/>
          </a:prstGeom>
          <a:ln w="38160">
            <a:noFill/>
          </a:ln>
        </p:spPr>
      </p:pic>
      <p:sp>
        <p:nvSpPr>
          <p:cNvPr id="144" name="Metin kutusu 6">
            <a:extLst>
              <a:ext uri="{FF2B5EF4-FFF2-40B4-BE49-F238E27FC236}">
                <a16:creationId xmlns:a16="http://schemas.microsoft.com/office/drawing/2014/main" id="{3408462A-37A6-49D2-8DA2-D41D5D726B2C}"/>
              </a:ext>
            </a:extLst>
          </p:cNvPr>
          <p:cNvSpPr>
            <a:spLocks noGrp="1"/>
          </p:cNvSpPr>
          <p:nvPr/>
        </p:nvSpPr>
        <p:spPr>
          <a:xfrm>
            <a:off x="306360" y="2050920"/>
            <a:ext cx="3808440" cy="31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Continuous growth since the </a:t>
            </a: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1980s</a:t>
            </a: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Strong </a:t>
            </a: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public–private sector cooperation</a:t>
            </a: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Welcomes </a:t>
            </a: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60+ million tourists annually.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Major visitors from </a:t>
            </a: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OECD countries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892066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>
            <a:extLst>
              <a:ext uri="{FF2B5EF4-FFF2-40B4-BE49-F238E27FC236}">
                <a16:creationId xmlns:a16="http://schemas.microsoft.com/office/drawing/2014/main" id="{2B7C030C-D6DB-44DF-869A-7279F9660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General overview of tourism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46" name="Metin kutusu 5">
            <a:extLst>
              <a:ext uri="{FF2B5EF4-FFF2-40B4-BE49-F238E27FC236}">
                <a16:creationId xmlns:a16="http://schemas.microsoft.com/office/drawing/2014/main" id="{2B97F87B-34C1-4F8B-BDA4-C73C243B53D1}"/>
              </a:ext>
            </a:extLst>
          </p:cNvPr>
          <p:cNvSpPr>
            <a:spLocks noGrp="1"/>
          </p:cNvSpPr>
          <p:nvPr/>
        </p:nvSpPr>
        <p:spPr>
          <a:xfrm>
            <a:off x="838080" y="2244600"/>
            <a:ext cx="3174840" cy="2014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An analysis of Türkiye's tourism income from 2012 to 2025 shows that the sector has experienced fluctuations, but a general upward trend is evident over time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0" name="İçerik Yer Tutucusu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460760" y="1422360"/>
            <a:ext cx="7485120" cy="507024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80655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>
            <a:extLst>
              <a:ext uri="{FF2B5EF4-FFF2-40B4-BE49-F238E27FC236}">
                <a16:creationId xmlns:a16="http://schemas.microsoft.com/office/drawing/2014/main" id="{54E8DF8B-B19B-4BC7-9415-66F9DC8A0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49" name="Metin kutusu 4">
            <a:extLst>
              <a:ext uri="{FF2B5EF4-FFF2-40B4-BE49-F238E27FC236}">
                <a16:creationId xmlns:a16="http://schemas.microsoft.com/office/drawing/2014/main" id="{008FBD4E-EFB0-4448-A9C9-DC62213A1E0E}"/>
              </a:ext>
            </a:extLst>
          </p:cNvPr>
          <p:cNvSpPr>
            <a:spLocks noGrp="1"/>
          </p:cNvSpPr>
          <p:nvPr/>
        </p:nvSpPr>
        <p:spPr>
          <a:xfrm>
            <a:off x="838080" y="1944360"/>
            <a:ext cx="6097680" cy="387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 risks and vulnerabilities: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0" name="Metin kutusu 6">
            <a:extLst>
              <a:ext uri="{FF2B5EF4-FFF2-40B4-BE49-F238E27FC236}">
                <a16:creationId xmlns:a16="http://schemas.microsoft.com/office/drawing/2014/main" id="{01B9F3E4-69D9-43FF-ACE9-0C596278B477}"/>
              </a:ext>
            </a:extLst>
          </p:cNvPr>
          <p:cNvSpPr>
            <a:spLocks noGrp="1"/>
          </p:cNvSpPr>
          <p:nvPr/>
        </p:nvSpPr>
        <p:spPr>
          <a:xfrm>
            <a:off x="150480" y="2489040"/>
            <a:ext cx="4840560" cy="3660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 change poses significant risks to Türkiye,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including rising temperatures,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decreasing rainfall,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more frequent extreme events, and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sea-level rise,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all of which threaten natural ecosystems and coastal tourism areas.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As part of the Mediterranean climate risk hotspot, these impacts increasingly challenge the sustainability and attractiveness of Türkiye’s tourism sector.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659120" y="2565360"/>
            <a:ext cx="7381800" cy="340200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406884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>
            <a:extLst>
              <a:ext uri="{FF2B5EF4-FFF2-40B4-BE49-F238E27FC236}">
                <a16:creationId xmlns:a16="http://schemas.microsoft.com/office/drawing/2014/main" id="{1C0C8134-06FC-43D8-96EF-6661772BD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53" name="Metin kutusu 4">
            <a:extLst>
              <a:ext uri="{FF2B5EF4-FFF2-40B4-BE49-F238E27FC236}">
                <a16:creationId xmlns:a16="http://schemas.microsoft.com/office/drawing/2014/main" id="{7449AAB2-8910-4258-8DBC-C315F2B4DFCB}"/>
              </a:ext>
            </a:extLst>
          </p:cNvPr>
          <p:cNvSpPr>
            <a:spLocks noGrp="1"/>
          </p:cNvSpPr>
          <p:nvPr/>
        </p:nvSpPr>
        <p:spPr>
          <a:xfrm>
            <a:off x="838080" y="1944360"/>
            <a:ext cx="6097680" cy="387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 risks and vulnerabilities: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9" name="Resim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84480" y="1944360"/>
            <a:ext cx="6966000" cy="4461120"/>
          </a:xfrm>
          <a:prstGeom prst="rect">
            <a:avLst/>
          </a:prstGeom>
          <a:ln w="38160">
            <a:noFill/>
          </a:ln>
        </p:spPr>
      </p:pic>
      <p:sp>
        <p:nvSpPr>
          <p:cNvPr id="155" name="Metin kutusu 8">
            <a:extLst>
              <a:ext uri="{FF2B5EF4-FFF2-40B4-BE49-F238E27FC236}">
                <a16:creationId xmlns:a16="http://schemas.microsoft.com/office/drawing/2014/main" id="{57D07236-D2BB-4D93-ADC9-A37011A38F37}"/>
              </a:ext>
            </a:extLst>
          </p:cNvPr>
          <p:cNvSpPr>
            <a:spLocks noGrp="1"/>
          </p:cNvSpPr>
          <p:nvPr/>
        </p:nvSpPr>
        <p:spPr>
          <a:xfrm>
            <a:off x="838080" y="2412720"/>
            <a:ext cx="4214880" cy="3385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Extreme weather events in Türkiye have increased significantly in both frequency and variety, with </a:t>
            </a: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storms</a:t>
            </a: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and </a:t>
            </a: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heavy rainfall/flooding </a:t>
            </a: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being the most dominant types, especially after 2020. These developments highlight growing </a:t>
            </a: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vulnerabilities</a:t>
            </a:r>
            <a:r>
              <a:rPr sz="1800" b="0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in tourism infrastructure and accessibility, posing risks to climate-sensitive tourism sectors such as coastal, winter, and nature-based tourism.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913323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Metin kutusu 15">
            <a:extLst>
              <a:ext uri="{FF2B5EF4-FFF2-40B4-BE49-F238E27FC236}">
                <a16:creationId xmlns:a16="http://schemas.microsoft.com/office/drawing/2014/main" id="{1C4AB028-17B2-4480-B57A-8D365A87AD17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940600" cy="4064832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mitigation strategies </a:t>
            </a:r>
            <a:endParaRPr sz="2400" b="1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Sustainability certification 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Encouraging low-carbon tourism models (e.g., ecotourism) 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Promoting the use of renewable energy</a:t>
            </a:r>
            <a:r>
              <a:rPr lang="en-US"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and energy efficiency</a:t>
            </a:r>
          </a:p>
          <a:p>
            <a:pPr>
              <a:lnSpc>
                <a:spcPct val="100000"/>
              </a:lnSpc>
              <a:buClr>
                <a:srgbClr val="00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in tourism operations (e.g. solar)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Improving waste management practices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Protecting natural resources, ecosystems, and coastal areas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Developing and encouraging sustainable transportation systems 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Increasing carbon sinks (e.g., forests) and their protection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Restrictions on land use change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285480" indent="-28548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7" name="PlaceHolder 1">
            <a:extLst>
              <a:ext uri="{FF2B5EF4-FFF2-40B4-BE49-F238E27FC236}">
                <a16:creationId xmlns:a16="http://schemas.microsoft.com/office/drawing/2014/main" id="{8E702490-ABC3-4E84-93F8-5FBACD9A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58" name="Metin kutusu 4">
            <a:extLst>
              <a:ext uri="{FF2B5EF4-FFF2-40B4-BE49-F238E27FC236}">
                <a16:creationId xmlns:a16="http://schemas.microsoft.com/office/drawing/2014/main" id="{6B4D4DA7-6EF5-4B98-9B86-F1A3DE10DF0E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19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 strategies: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4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388440" y="2514600"/>
            <a:ext cx="2589120" cy="1903320"/>
          </a:xfrm>
          <a:prstGeom prst="rect">
            <a:avLst/>
          </a:prstGeom>
          <a:ln w="38160">
            <a:noFill/>
          </a:ln>
        </p:spPr>
      </p:pic>
      <p:pic>
        <p:nvPicPr>
          <p:cNvPr id="165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388440" y="4582800"/>
            <a:ext cx="2609640" cy="144936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244049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etin kutusu 15">
            <a:extLst>
              <a:ext uri="{FF2B5EF4-FFF2-40B4-BE49-F238E27FC236}">
                <a16:creationId xmlns:a16="http://schemas.microsoft.com/office/drawing/2014/main" id="{30F7565F-3624-4565-BE78-8435A89243CC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940600" cy="378783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adaptation strategies </a:t>
            </a:r>
            <a:endParaRPr sz="24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Product development, temporal and spatial diversification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Demand management (changing operation hours)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Water management (Waste water treatment, protecting water reserves)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Infra-structure investments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Risk management, early warning systems and emergency response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 resistant design guidelines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Finance mechanisms, incentives</a:t>
            </a:r>
            <a:endParaRPr sz="240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2" name="PlaceHolder 1">
            <a:extLst>
              <a:ext uri="{FF2B5EF4-FFF2-40B4-BE49-F238E27FC236}">
                <a16:creationId xmlns:a16="http://schemas.microsoft.com/office/drawing/2014/main" id="{4E7ABF35-DD9A-45A0-B61D-735E88381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63" name="Metin kutusu 4">
            <a:extLst>
              <a:ext uri="{FF2B5EF4-FFF2-40B4-BE49-F238E27FC236}">
                <a16:creationId xmlns:a16="http://schemas.microsoft.com/office/drawing/2014/main" id="{5A4CF6FB-BA3D-4272-9A1B-30866F59B876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84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just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Adaptation strategies: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8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183600" y="1647720"/>
            <a:ext cx="2673360" cy="163656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742747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>
            <a:extLst>
              <a:ext uri="{FF2B5EF4-FFF2-40B4-BE49-F238E27FC236}">
                <a16:creationId xmlns:a16="http://schemas.microsoft.com/office/drawing/2014/main" id="{039AEE5E-DF52-4C20-8A86-E6C41F8C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72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1" u="none">
                <a:solidFill>
                  <a:srgbClr val="000000"/>
                </a:solidFill>
                <a:latin typeface="Aptos Display"/>
                <a:ea typeface="Aptos Display"/>
                <a:cs typeface="Aptos Display"/>
              </a:rPr>
              <a:t>Analytical SWOT for Türkiye</a:t>
            </a:r>
            <a:endParaRPr sz="36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graphicFrame>
        <p:nvGraphicFramePr>
          <p:cNvPr id="172" name="Table 171"/>
          <p:cNvGraphicFramePr/>
          <p:nvPr/>
        </p:nvGraphicFramePr>
        <p:xfrm>
          <a:off x="609600" y="1381125"/>
          <a:ext cx="5372100" cy="25098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STRENGTHS</a:t>
                      </a:r>
                    </a:p>
                  </a:txBody>
                  <a:tcPr marL="114300" marR="95250" marT="57150" marB="57150" anchor="ctr">
                    <a:solidFill>
                      <a:srgbClr val="1B6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69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Large, accessible tourism economy with strong demand and rapid recovery capacity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Diversified coastal, cultural, health, gastronomy, nature and winter products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National climate direction and a comprehensive sustainable-tourism programme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Public-private coordination, promotion and certification capacity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Emerging destination-level climate risk and suitability assessments</a:t>
                      </a:r>
                    </a:p>
                  </a:txBody>
                  <a:tcPr marL="114300" marR="95250" marT="57150" marB="57150">
                    <a:solidFill>
                      <a:srgbClr val="EAF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3" name="Table 172"/>
          <p:cNvGraphicFramePr/>
          <p:nvPr/>
        </p:nvGraphicFramePr>
        <p:xfrm>
          <a:off x="6210300" y="1381125"/>
          <a:ext cx="5372100" cy="25098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WEAKNESSES</a:t>
                      </a:r>
                    </a:p>
                  </a:txBody>
                  <a:tcPr marL="114300" marR="95250" marT="57150" marB="57150" anchor="ctr">
                    <a:solidFill>
                      <a:srgbClr val="F264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69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Coastal and summer concentration within a resource-intensive mass-tourism model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Fossil-energy dependence and rising transport and cooling emissions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Weak enforcement, inter-institutional coordination and local implementation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Uneven destination data, climate skills and investment finance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Existing infrastructure and investment exposed to multiple hazards</a:t>
                      </a:r>
                    </a:p>
                  </a:txBody>
                  <a:tcPr marL="114300" marR="95250" marT="57150" marB="57150">
                    <a:solidFill>
                      <a:srgbClr val="FF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4" name="Table 173"/>
          <p:cNvGraphicFramePr/>
          <p:nvPr/>
        </p:nvGraphicFramePr>
        <p:xfrm>
          <a:off x="609600" y="4024313"/>
          <a:ext cx="5372100" cy="25098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OPPORTUNITIES</a:t>
                      </a:r>
                    </a:p>
                  </a:txBody>
                  <a:tcPr marL="114300" marR="95250" marT="57150" marB="57150" anchor="ctr">
                    <a:solidFill>
                      <a:srgbClr val="1E5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69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Shift toward higher-value, longer-stay and shoulder-season tourism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Expand inland, cultural, health, gastronomy and high-altitude destinations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Scale green retrofits, renewable energy and carbon-market modernisation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Use climate screening, water budgets and destination resilience plans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Turn European market standards into verified low-carbon competitiveness</a:t>
                      </a:r>
                    </a:p>
                  </a:txBody>
                  <a:tcPr marL="114300" marR="95250" marT="57150" marB="57150"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5" name="Table 174"/>
          <p:cNvGraphicFramePr/>
          <p:nvPr>
            <p:extLst>
              <p:ext uri="{D42A27DB-BD31-4B8C-83A1-F6EECF244321}">
                <p14:modId xmlns:p14="http://schemas.microsoft.com/office/powerpoint/2010/main" val="821582454"/>
              </p:ext>
            </p:extLst>
          </p:nvPr>
        </p:nvGraphicFramePr>
        <p:xfrm>
          <a:off x="6210300" y="4024313"/>
          <a:ext cx="5372100" cy="2509838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THREATS</a:t>
                      </a:r>
                    </a:p>
                  </a:txBody>
                  <a:tcPr marL="114300" marR="95250" marT="57150" marB="57150" anchor="ctr">
                    <a:solidFill>
                      <a:srgbClr val="C91F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69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Mediterranean heat, drought, water scarcity and wildfire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Sea-level rise, coastal degradation, storms and flooding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Declining snow reliability and changing winter-tourism geography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Geopolitical demand volatility</a:t>
                      </a:r>
                      <a:r>
                        <a:rPr lang="en-US" sz="1230" baseline="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and cost-competitiveness pressure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International carbon and aviation standards outpacing domestic transition</a:t>
                      </a:r>
                    </a:p>
                  </a:txBody>
                  <a:tcPr marL="114300" marR="95250" marT="57150" marB="57150">
                    <a:solidFill>
                      <a:srgbClr val="FF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6969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E38071C-D6E3-4B83-AED4-32CC04A67690}"/>
              </a:ext>
            </a:extLst>
          </p:cNvPr>
          <p:cNvSpPr>
            <a:spLocks noGrp="1"/>
          </p:cNvSpPr>
          <p:nvPr/>
        </p:nvSpPr>
        <p:spPr>
          <a:xfrm>
            <a:off x="731520" y="-360"/>
            <a:ext cx="10515600" cy="377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500" lnSpcReduction="2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0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Recommended Practices </a:t>
            </a:r>
            <a:endParaRPr sz="4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4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71" name="Table 170"/>
          <p:cNvGraphicFramePr/>
          <p:nvPr/>
        </p:nvGraphicFramePr>
        <p:xfrm>
          <a:off x="331560" y="641160"/>
          <a:ext cx="11625480" cy="5599080"/>
        </p:xfrm>
        <a:graphic>
          <a:graphicData uri="http://schemas.openxmlformats.org/drawingml/2006/table">
            <a:tbl>
              <a:tblPr/>
              <a:tblGrid>
                <a:gridCol w="234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i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Recommended Practices 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Description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Suggested Actions / Notes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Integrated Tourism Climate Governance &amp; Institutional Coordination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Climate considerations embedded into tourism policy through coordinated, multi-level structures that link national strategies with destination.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Align tourism with NDCs and climate strategies; destination-level Tourism Climate Coordination Units; strengthen DMOs with climate mandates; stakeholder participation.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Regulatory Frameworks, Planning &amp; Enforcement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Creating and enforcing binding climate regulations in tourism planning, investment, and operations.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Enforce climate-resilient zoning and land-use planning in tourism; adopt climate-resilient design standards (heat, water, fire, LUC); establish monitoring and compliance systems.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Climate Finance &amp; Economic Instruments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Develop financing framework to support mitigation and adaptation investments while creating economic incentives for low-carbon transition.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Introduce carbon pricing and ETS into tourism; establish climate funds; provide green loans, subsidies, and blended finance; develop climate risk insurance instruments; earmark tourism revenues for resilience.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Capacity Building &amp; Local Implementation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Strengthen technical and institutional capacity at the local level to ensure effective implementation of climate policies in tourism destinations.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Training for municipalities and SMEs; develop technical guidelines and toolkits; support knowledge-sharing platforms.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Sustainable Operations, Resource Efficiency &amp; Local Supply Chains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Improve efficiency and strengthen local economic linkages.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Promote water and energy efficiency measures (reuse systems, renewables); encourage local sourcing of goods and services; reduce waste and food loss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Market Transformation, Diversification &amp; Demand Management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Transition from a high-volume tourism model toward a more resilient, diversified, and value-oriented system that reduces climate vulnerability.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Strengthen domestic tourism; diversify into cultural, rural, and off-season tourism; longer stays and higher per capita spending; redistribute demand (e.g., shift school holidays).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6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Climate-Resilient Infrastructure, Transport &amp; Risk Management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Enhance the resilience of tourism through infrastructure investment, sustainable mobility, and robust crisis management mechanisms.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400" b="0" u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Invest in water, energy, and cooling technology; expand rail and public transport systems; EV; develop destination-specific crisis and emergency response plans.</a:t>
                      </a:r>
                      <a:endParaRPr sz="1400" b="0" u="none" dirty="0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8775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22">
            <a:extLst>
              <a:ext uri="{FF2B5EF4-FFF2-40B4-BE49-F238E27FC236}">
                <a16:creationId xmlns:a16="http://schemas.microsoft.com/office/drawing/2014/main" id="{82F21E39-F9A4-40AF-8100-8602C85148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760" cy="6858000"/>
          </a:xfrm>
          <a:prstGeom prst="rect">
            <a:avLst/>
          </a:prstGeom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1" name="PlaceHolder 1">
            <a:extLst>
              <a:ext uri="{FF2B5EF4-FFF2-40B4-BE49-F238E27FC236}">
                <a16:creationId xmlns:a16="http://schemas.microsoft.com/office/drawing/2014/main" id="{8B7F51C3-3274-4D4B-879C-54643F29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" y="629640"/>
            <a:ext cx="4808520" cy="558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5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Benchmark Case </a:t>
            </a:r>
            <a:br/>
            <a:r>
              <a:rPr sz="5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Country</a:t>
            </a:r>
            <a:endParaRPr sz="5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72" name="sketch line">
            <a:extLst>
              <a:ext uri="{FF2B5EF4-FFF2-40B4-BE49-F238E27FC236}">
                <a16:creationId xmlns:a16="http://schemas.microsoft.com/office/drawing/2014/main" id="{B9820FEF-6CAB-4C48-AF6A-83475979983A}"/>
              </a:ext>
            </a:extLst>
          </p:cNvPr>
          <p:cNvSpPr>
            <a:spLocks noGrp="1"/>
          </p:cNvSpPr>
          <p:nvPr/>
        </p:nvSpPr>
        <p:spPr>
          <a:xfrm flipH="1">
            <a:off x="4266360" y="630000"/>
            <a:ext cx="19080" cy="5591160"/>
          </a:xfrm>
          <a:custGeom>
            <a:avLst/>
            <a:gdLst>
              <a:gd name="GluePoint1X" fmla="*/ 0 w 18288"/>
              <a:gd name="GluePoint1Y" fmla="*/ 0 h 5590381"/>
              <a:gd name="GluePoint2X" fmla="*/ 19050 w 18288"/>
              <a:gd name="GluePoint2Y" fmla="*/ 0 h 5590381"/>
              <a:gd name="GluePoint3X" fmla="*/ 19050 w 18288"/>
              <a:gd name="GluePoint3Y" fmla="*/ 754808 h 5590381"/>
              <a:gd name="GluePoint4X" fmla="*/ 19050 w 18288"/>
              <a:gd name="GluePoint4Y" fmla="*/ 1565529 h 5590381"/>
              <a:gd name="GluePoint5X" fmla="*/ 19050 w 18288"/>
              <a:gd name="GluePoint5Y" fmla="*/ 2152603 h 5590381"/>
              <a:gd name="GluePoint6X" fmla="*/ 19050 w 18288"/>
              <a:gd name="GluePoint6Y" fmla="*/ 2907411 h 5590381"/>
              <a:gd name="GluePoint7X" fmla="*/ 19050 w 18288"/>
              <a:gd name="GluePoint7Y" fmla="*/ 3550396 h 5590381"/>
              <a:gd name="GluePoint8X" fmla="*/ 19050 w 18288"/>
              <a:gd name="GluePoint8Y" fmla="*/ 4081558 h 5590381"/>
              <a:gd name="GluePoint9X" fmla="*/ 19050 w 18288"/>
              <a:gd name="GluePoint9Y" fmla="*/ 4836367 h 5590381"/>
              <a:gd name="GluePoint10X" fmla="*/ 19050 w 18288"/>
              <a:gd name="GluePoint10Y" fmla="*/ 5591175 h 5590381"/>
              <a:gd name="GluePoint11X" fmla="*/ 0 w 18288"/>
              <a:gd name="GluePoint11Y" fmla="*/ 5591175 h 5590381"/>
              <a:gd name="GluePoint12X" fmla="*/ 0 w 18288"/>
              <a:gd name="GluePoint12Y" fmla="*/ 4836367 h 5590381"/>
              <a:gd name="GluePoint13X" fmla="*/ 0 w 18288"/>
              <a:gd name="GluePoint13Y" fmla="*/ 4305204 h 5590381"/>
              <a:gd name="GluePoint14X" fmla="*/ 0 w 18288"/>
              <a:gd name="GluePoint14Y" fmla="*/ 3774043 h 5590381"/>
              <a:gd name="GluePoint15X" fmla="*/ 0 w 18288"/>
              <a:gd name="GluePoint15Y" fmla="*/ 3186970 h 5590381"/>
              <a:gd name="GluePoint16X" fmla="*/ 0 w 18288"/>
              <a:gd name="GluePoint16Y" fmla="*/ 2488073 h 5590381"/>
              <a:gd name="GluePoint17X" fmla="*/ 0 w 18288"/>
              <a:gd name="GluePoint17Y" fmla="*/ 1956911 h 5590381"/>
              <a:gd name="GluePoint18X" fmla="*/ 0 w 18288"/>
              <a:gd name="GluePoint18Y" fmla="*/ 1425749 h 5590381"/>
              <a:gd name="GluePoint19X" fmla="*/ 0 w 18288"/>
              <a:gd name="GluePoint19Y" fmla="*/ 615029 h 5590381"/>
              <a:gd name="GluePoint20X" fmla="*/ 0 w 18288"/>
              <a:gd name="GluePoint20Y" fmla="*/ 0 h 5590381"/>
            </a:gdLst>
            <a:ahLst/>
            <a:cxnLst/>
            <a:rect l="l" t="t" r="r" b="b"/>
            <a:pathLst>
              <a:path w="18288" h="5590381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rgbClr val="E97132"/>
          </a:solidFill>
          <a:ln w="41040">
            <a:solidFill>
              <a:srgbClr val="E9713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78" name="Resim 2"/>
          <p:cNvPicPr>
            <a:picLocks noChangeAspect="1"/>
          </p:cNvPicPr>
          <p:nvPr/>
        </p:nvPicPr>
        <p:blipFill>
          <a:blip r:embed="rId3"/>
          <a:stretch/>
        </p:blipFill>
        <p:spPr>
          <a:xfrm rot="504600">
            <a:off x="7159320" y="185400"/>
            <a:ext cx="2826000" cy="3996000"/>
          </a:xfrm>
          <a:prstGeom prst="rect">
            <a:avLst/>
          </a:prstGeom>
          <a:ln w="38160">
            <a:noFill/>
          </a:ln>
        </p:spPr>
      </p:pic>
      <p:pic>
        <p:nvPicPr>
          <p:cNvPr id="179" name="Metin kutusu 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62200" y="3876480"/>
            <a:ext cx="7059600" cy="250020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467936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Metin kutusu 4">
            <a:extLst>
              <a:ext uri="{FF2B5EF4-FFF2-40B4-BE49-F238E27FC236}">
                <a16:creationId xmlns:a16="http://schemas.microsoft.com/office/drawing/2014/main" id="{85FE5B72-D284-4A77-9C63-0E801A477440}"/>
              </a:ext>
            </a:extLst>
          </p:cNvPr>
          <p:cNvSpPr>
            <a:spLocks noGrp="1"/>
          </p:cNvSpPr>
          <p:nvPr/>
        </p:nvSpPr>
        <p:spPr>
          <a:xfrm>
            <a:off x="-79200" y="1271520"/>
            <a:ext cx="10635840" cy="286450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Strong international demand:</a:t>
            </a:r>
            <a:r>
              <a:rPr sz="2000" b="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About </a:t>
            </a:r>
            <a:r>
              <a:rPr sz="20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3.6 million overseas visitors</a:t>
            </a:r>
            <a:r>
              <a:rPr sz="2000" b="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arrived in 2025, reaching 90% of pre-pandemic volume generating approximately </a:t>
            </a:r>
            <a:r>
              <a:rPr sz="20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US$8 billion</a:t>
            </a:r>
            <a:r>
              <a:rPr sz="2000" b="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in expenditure. </a:t>
            </a:r>
            <a:endParaRPr sz="20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Climate change is a strategic challenge for New Zealand tourism</a:t>
            </a:r>
            <a:r>
              <a:rPr sz="2000" b="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because visitor demand depends heavily on </a:t>
            </a:r>
            <a:r>
              <a:rPr sz="20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coastal environments, alpine landscapes, glaciers, protected ecosystems and biodiversity</a:t>
            </a:r>
            <a:r>
              <a:rPr sz="2000" b="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. </a:t>
            </a:r>
            <a:endParaRPr sz="20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0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High aviation dependence:</a:t>
            </a:r>
            <a:r>
              <a:rPr sz="2000" b="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New Zealand’s geographic isolation makes air travel essential, but also creates a major </a:t>
            </a:r>
            <a:r>
              <a:rPr sz="2000" b="1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carbon-emissions challenge</a:t>
            </a:r>
            <a:r>
              <a:rPr sz="2000" b="0" u="none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. </a:t>
            </a:r>
            <a:endParaRPr sz="20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2000" b="0" u="none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6" name="Metin kutusu 6">
            <a:extLst>
              <a:ext uri="{FF2B5EF4-FFF2-40B4-BE49-F238E27FC236}">
                <a16:creationId xmlns:a16="http://schemas.microsoft.com/office/drawing/2014/main" id="{FD7B79EA-C9FF-47B7-9961-BE1B8C4755AE}"/>
              </a:ext>
            </a:extLst>
          </p:cNvPr>
          <p:cNvSpPr>
            <a:spLocks noGrp="1"/>
          </p:cNvSpPr>
          <p:nvPr/>
        </p:nvSpPr>
        <p:spPr>
          <a:xfrm>
            <a:off x="593640" y="260280"/>
            <a:ext cx="10642680" cy="6426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6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General overview of tourism at the destination</a:t>
            </a:r>
            <a:endParaRPr sz="36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80" name="Resim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935160" y="4441680"/>
            <a:ext cx="3519720" cy="193212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6342585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Resim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13463" y="1241640"/>
            <a:ext cx="8058240" cy="5327640"/>
          </a:xfrm>
          <a:prstGeom prst="rect">
            <a:avLst/>
          </a:prstGeom>
          <a:ln w="38160">
            <a:noFill/>
          </a:ln>
        </p:spPr>
      </p:pic>
      <p:sp>
        <p:nvSpPr>
          <p:cNvPr id="180" name="Metin kutusu 8">
            <a:extLst>
              <a:ext uri="{FF2B5EF4-FFF2-40B4-BE49-F238E27FC236}">
                <a16:creationId xmlns:a16="http://schemas.microsoft.com/office/drawing/2014/main" id="{E79EE01F-53BA-4554-9248-00D833385E83}"/>
              </a:ext>
            </a:extLst>
          </p:cNvPr>
          <p:cNvSpPr>
            <a:spLocks noGrp="1"/>
          </p:cNvSpPr>
          <p:nvPr/>
        </p:nvSpPr>
        <p:spPr>
          <a:xfrm>
            <a:off x="99720" y="188640"/>
            <a:ext cx="1155888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28600" algn="just">
              <a:lnSpc>
                <a:spcPct val="100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32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092" y="1834920"/>
            <a:ext cx="27908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150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Metin kutusu 15">
            <a:extLst>
              <a:ext uri="{FF2B5EF4-FFF2-40B4-BE49-F238E27FC236}">
                <a16:creationId xmlns:a16="http://schemas.microsoft.com/office/drawing/2014/main" id="{1C4AB028-17B2-4480-B57A-8D365A87AD17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191500" cy="3660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mitigation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Renewable electricity and energy-efficient tourism facilities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Carbon measurement and business climate-action plans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Sustainability certification and operator capability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Electric mobility</a:t>
            </a:r>
            <a:r>
              <a:rPr lang="en-US"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and</a:t>
            </a: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public transport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Waste prevention, reuse and recycling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Native forest, wetland and biodiversity restoration</a:t>
            </a:r>
          </a:p>
        </p:txBody>
      </p:sp>
      <p:sp>
        <p:nvSpPr>
          <p:cNvPr id="157" name="PlaceHolder 1">
            <a:extLst>
              <a:ext uri="{FF2B5EF4-FFF2-40B4-BE49-F238E27FC236}">
                <a16:creationId xmlns:a16="http://schemas.microsoft.com/office/drawing/2014/main" id="{8E702490-ABC3-4E84-93F8-5FBACD9A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58" name="Metin kutusu 4">
            <a:extLst>
              <a:ext uri="{FF2B5EF4-FFF2-40B4-BE49-F238E27FC236}">
                <a16:creationId xmlns:a16="http://schemas.microsoft.com/office/drawing/2014/main" id="{6B4D4DA7-6EF5-4B98-9B86-F1A3DE10DF0E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4827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Mitigation strategies:</a:t>
            </a:r>
            <a:endParaRPr sz="2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5" name="Picture 16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29580" y="4383494"/>
            <a:ext cx="2968500" cy="1648666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9580" y="2189060"/>
            <a:ext cx="29718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49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Metin kutusu 15">
            <a:extLst>
              <a:ext uri="{FF2B5EF4-FFF2-40B4-BE49-F238E27FC236}">
                <a16:creationId xmlns:a16="http://schemas.microsoft.com/office/drawing/2014/main" id="{30F7565F-3624-4565-BE78-8435A89243CC}"/>
              </a:ext>
            </a:extLst>
          </p:cNvPr>
          <p:cNvSpPr>
            <a:spLocks noGrp="1"/>
          </p:cNvSpPr>
          <p:nvPr/>
        </p:nvSpPr>
        <p:spPr>
          <a:xfrm>
            <a:off x="838080" y="2347560"/>
            <a:ext cx="8001000" cy="228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l">
              <a:buNone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b="1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Tourism-related adaptation strategies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Protecting and preparing visitor infrastructure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Working with ecosystems and nature-based solutions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Seasonal, product and market diversification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Transitioning visitor access and tourism operations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Relocating or redesigning highly exposed assets</a:t>
            </a:r>
          </a:p>
          <a:p>
            <a:pPr marL="285762" indent="-285750" algn="l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4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Community-led and Māori-informed adaptation</a:t>
            </a:r>
          </a:p>
        </p:txBody>
      </p:sp>
      <p:sp>
        <p:nvSpPr>
          <p:cNvPr id="162" name="PlaceHolder 1">
            <a:extLst>
              <a:ext uri="{FF2B5EF4-FFF2-40B4-BE49-F238E27FC236}">
                <a16:creationId xmlns:a16="http://schemas.microsoft.com/office/drawing/2014/main" id="{4E7ABF35-DD9A-45A0-B61D-735E88381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>
              <a:lnSpc>
                <a:spcPct val="9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4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Tourism in the context of climate change at the destination</a:t>
            </a:r>
            <a:endParaRPr sz="4400" b="0" u="none">
              <a:solidFill>
                <a:srgbClr val="00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63" name="Metin kutusu 4">
            <a:extLst>
              <a:ext uri="{FF2B5EF4-FFF2-40B4-BE49-F238E27FC236}">
                <a16:creationId xmlns:a16="http://schemas.microsoft.com/office/drawing/2014/main" id="{5A4CF6FB-BA3D-4272-9A1B-30866F59B876}"/>
              </a:ext>
            </a:extLst>
          </p:cNvPr>
          <p:cNvSpPr>
            <a:spLocks noGrp="1"/>
          </p:cNvSpPr>
          <p:nvPr/>
        </p:nvSpPr>
        <p:spPr>
          <a:xfrm>
            <a:off x="838080" y="1647720"/>
            <a:ext cx="6097680" cy="484963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l">
              <a:lnSpc>
                <a:spcPct val="107000"/>
              </a:lnSpc>
              <a:spcBef>
                <a:spcPts val="601"/>
              </a:spcBef>
              <a:spcAft>
                <a:spcPts val="799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175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175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Adaptation strategies:</a:t>
            </a:r>
            <a:endParaRPr sz="24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3600" y="3723997"/>
            <a:ext cx="267336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3600" y="1151618"/>
            <a:ext cx="2673360" cy="249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747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Metin kutusu 7">
            <a:extLst>
              <a:ext uri="{FF2B5EF4-FFF2-40B4-BE49-F238E27FC236}">
                <a16:creationId xmlns:a16="http://schemas.microsoft.com/office/drawing/2014/main" id="{CD67C459-9F10-4145-AC5F-7C99D91A0FCF}"/>
              </a:ext>
            </a:extLst>
          </p:cNvPr>
          <p:cNvSpPr>
            <a:spLocks noGrp="1"/>
          </p:cNvSpPr>
          <p:nvPr/>
        </p:nvSpPr>
        <p:spPr>
          <a:xfrm>
            <a:off x="842760" y="927000"/>
            <a:ext cx="1035864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Aptos"/>
                <a:ea typeface="Aptos"/>
                <a:cs typeface="Aptos"/>
              </a:rPr>
              <a:t>Analytical SWOT for New Zealand Tourism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95" name="Table 194"/>
          <p:cNvGraphicFramePr/>
          <p:nvPr/>
        </p:nvGraphicFramePr>
        <p:xfrm>
          <a:off x="609600" y="1428750"/>
          <a:ext cx="5372100" cy="25146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STRENGTHS</a:t>
                      </a:r>
                    </a:p>
                  </a:txBody>
                  <a:tcPr marL="114300" marR="95250" marT="57150" marB="57150" anchor="ctr">
                    <a:solidFill>
                      <a:srgbClr val="1B6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Advanced tourism-climate science, hazard information and research capacity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Highly renewable electricity and established business decarbonisation tools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Strong conservation institutions and climate-informed visitor-asset management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Experienced destination collaboration and emergency coordination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Māori stewardship and a strong regenerative-tourism foundation</a:t>
                      </a:r>
                    </a:p>
                  </a:txBody>
                  <a:tcPr marL="114300" marR="95250" marT="57150" marB="57150">
                    <a:solidFill>
                      <a:srgbClr val="EAF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6" name="Table 195"/>
          <p:cNvGraphicFramePr/>
          <p:nvPr>
            <p:extLst>
              <p:ext uri="{D42A27DB-BD31-4B8C-83A1-F6EECF244321}">
                <p14:modId xmlns:p14="http://schemas.microsoft.com/office/powerpoint/2010/main" val="165982171"/>
              </p:ext>
            </p:extLst>
          </p:nvPr>
        </p:nvGraphicFramePr>
        <p:xfrm>
          <a:off x="6210300" y="1428750"/>
          <a:ext cx="5372100" cy="25146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WEAKNESSES</a:t>
                      </a:r>
                    </a:p>
                  </a:txBody>
                  <a:tcPr marL="114300" marR="95250" marT="57150" marB="57150" anchor="ctr">
                    <a:solidFill>
                      <a:srgbClr val="F264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Structural dependence on long-haul aviation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Fragmented tourism, climate, transport and conservation responsibilities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No single tourism carbon system covering access, mobility and operations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Uneven finance and technical capacity among smaller and </a:t>
                      </a: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remote operators</a:t>
                      </a:r>
                      <a:endParaRPr sz="1230" dirty="0">
                        <a:solidFill>
                          <a:srgbClr val="1F2937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14300" marR="95250" marT="57150" marB="57150">
                    <a:solidFill>
                      <a:srgbClr val="FF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7" name="Table 196"/>
          <p:cNvGraphicFramePr/>
          <p:nvPr/>
        </p:nvGraphicFramePr>
        <p:xfrm>
          <a:off x="609600" y="4076700"/>
          <a:ext cx="5372100" cy="25146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OPPORTUNITIES</a:t>
                      </a:r>
                    </a:p>
                  </a:txBody>
                  <a:tcPr marL="114300" marR="95250" marT="57150" marB="57150" anchor="ctr">
                    <a:solidFill>
                      <a:srgbClr val="1E5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Create a measurable tourism climate implementation framework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Use destination plans to choose protect, adapt, relocate or retreat pathways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Combine low-carbon mobility with a longer-stay, higher-value aviation strategy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Direct visitor and business finance to resilience and ecosystem outcomes</a:t>
                      </a:r>
                    </a:p>
                    <a:p>
                      <a:pPr algn="l">
                        <a:buNone/>
                      </a:pPr>
                      <a:r>
                        <a:rPr sz="1230" dirty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Expand Māori-led regeneration, community participation and product diversification</a:t>
                      </a:r>
                    </a:p>
                  </a:txBody>
                  <a:tcPr marL="114300" marR="95250" marT="57150" marB="57150"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8" name="Table 197"/>
          <p:cNvGraphicFramePr/>
          <p:nvPr/>
        </p:nvGraphicFramePr>
        <p:xfrm>
          <a:off x="6210300" y="4076700"/>
          <a:ext cx="5372100" cy="2514600"/>
        </p:xfrm>
        <a:graphic>
          <a:graphicData uri="http://schemas.openxmlformats.org/drawingml/2006/table">
            <a:tbl>
              <a:tblPr/>
              <a:tblGrid>
                <a:gridCol w="537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THREATS</a:t>
                      </a:r>
                    </a:p>
                  </a:txBody>
                  <a:tcPr marL="114300" marR="95250" marT="57150" marB="57150" anchor="ctr">
                    <a:solidFill>
                      <a:srgbClr val="C91F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Floods, landslides, wildfire, coastal change and extreme rainfall disrupting access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Glacier retreat and declining snow reliability changing iconic products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Biodiversity and ecosystem decline weakening nature-based experiences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Repeated shocks raising insurance, maintenance and interruption costs</a:t>
                      </a:r>
                    </a:p>
                    <a:p>
                      <a:pPr algn="l">
                        <a:buNone/>
                      </a:pPr>
                      <a:r>
                        <a:rPr sz="123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• Carbon-constrained source markets and higher long-haul aviation costs</a:t>
                      </a:r>
                    </a:p>
                  </a:txBody>
                  <a:tcPr marL="114300" marR="95250" marT="57150" marB="57150">
                    <a:solidFill>
                      <a:srgbClr val="FF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0704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E38071C-D6E3-4B83-AED4-32CC04A67690}"/>
              </a:ext>
            </a:extLst>
          </p:cNvPr>
          <p:cNvSpPr>
            <a:spLocks noGrp="1"/>
          </p:cNvSpPr>
          <p:nvPr/>
        </p:nvSpPr>
        <p:spPr>
          <a:xfrm>
            <a:off x="731520" y="-360"/>
            <a:ext cx="10515600" cy="377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 b="1" i="1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700" b="1" i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New Zealand: Future Policy Recommendations</a:t>
            </a:r>
            <a:endParaRPr sz="40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71" name="Table 170"/>
          <p:cNvGraphicFramePr/>
          <p:nvPr/>
        </p:nvGraphicFramePr>
        <p:xfrm>
          <a:off x="331560" y="641160"/>
          <a:ext cx="11625480" cy="5599080"/>
        </p:xfrm>
        <a:graphic>
          <a:graphicData uri="http://schemas.openxmlformats.org/drawingml/2006/table">
            <a:tbl>
              <a:tblPr/>
              <a:tblGrid>
                <a:gridCol w="234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1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Priority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Purpose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Country-specific future action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Tourism climate framework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Make national policy operational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Align tourism policy with emissions-reduction, adaptation and conservation programmes.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E97132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Destination risk plans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Anticipate disruption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Assess priority destinations and define protect, adapt, relocate or retreat pathways.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Tourism carbon system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Track total and intensity emissions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Report aviation, domestic mobility, accommodation and attractions consistently.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Aviation and value strategy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Address long-haul dependence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Develop sustainable aviation fuel while encouraging longer stays and higher local value.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0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Low-carbon resilient mobility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Decarbonise access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Join electric fleets, charging and public transport with resilient roads and bridges.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Small-business finance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Close capacity gaps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Bundle efficiency, electrification and resilience support with measurable conditions.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692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1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Visitor-funded host resilience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Link tourism revenue to place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sz="1373" b="0" i="0" u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Earmark visitor levies for nature, preparedness, Māori co-design and diversification.</a:t>
                      </a:r>
                      <a:endParaRPr sz="1400" b="0" u="none">
                        <a:solidFill>
                          <a:srgbClr val="000000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45720" marR="45720" marT="22680" marB="226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E97132"/>
                      </a:solidFill>
                      <a:prstDash val="soli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877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Resim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1760" cy="6858000"/>
          </a:xfrm>
          <a:prstGeom prst="rect">
            <a:avLst/>
          </a:prstGeom>
          <a:ln w="38160">
            <a:noFill/>
          </a:ln>
        </p:spPr>
      </p:pic>
      <p:sp>
        <p:nvSpPr>
          <p:cNvPr id="194" name="Metin kutusu 4">
            <a:extLst>
              <a:ext uri="{FF2B5EF4-FFF2-40B4-BE49-F238E27FC236}">
                <a16:creationId xmlns:a16="http://schemas.microsoft.com/office/drawing/2014/main" id="{666F43D3-2DD0-49B9-8D71-5BA8A8FF9BD4}"/>
              </a:ext>
            </a:extLst>
          </p:cNvPr>
          <p:cNvSpPr>
            <a:spLocks noGrp="1"/>
          </p:cNvSpPr>
          <p:nvPr/>
        </p:nvSpPr>
        <p:spPr>
          <a:xfrm>
            <a:off x="0" y="190440"/>
            <a:ext cx="3922560" cy="916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Prof. Gurel Cetin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Istanbul University, Türkiye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800" b="1" u="none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gurelc@Istanbul.edu.tr </a:t>
            </a: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5" name="AutoShape 2">
            <a:extLst>
              <a:ext uri="{FF2B5EF4-FFF2-40B4-BE49-F238E27FC236}">
                <a16:creationId xmlns:a16="http://schemas.microsoft.com/office/drawing/2014/main" id="{C43075E3-A14F-4D8A-ACC4-02CAB01EF7D5}"/>
              </a:ext>
            </a:extLst>
          </p:cNvPr>
          <p:cNvSpPr>
            <a:spLocks noGrp="1"/>
          </p:cNvSpPr>
          <p:nvPr/>
        </p:nvSpPr>
        <p:spPr>
          <a:xfrm>
            <a:off x="5943600" y="3276360"/>
            <a:ext cx="304560" cy="304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fontScale="92500" lnSpcReduction="19999"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6" name="Metin kutusu 1">
            <a:extLst>
              <a:ext uri="{FF2B5EF4-FFF2-40B4-BE49-F238E27FC236}">
                <a16:creationId xmlns:a16="http://schemas.microsoft.com/office/drawing/2014/main" id="{1EE55DAF-E5D7-4AB4-9D50-F8AF861DFEB2}"/>
              </a:ext>
            </a:extLst>
          </p:cNvPr>
          <p:cNvSpPr>
            <a:spLocks noGrp="1"/>
          </p:cNvSpPr>
          <p:nvPr/>
        </p:nvSpPr>
        <p:spPr>
          <a:xfrm>
            <a:off x="4635360" y="25200"/>
            <a:ext cx="3213000" cy="1254240"/>
          </a:xfrm>
          <a:prstGeom prst="rect">
            <a:avLst/>
          </a:prstGeom>
          <a:solidFill>
            <a:srgbClr val="EDF0EB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04" name="Resim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4120" y="25200"/>
            <a:ext cx="2063520" cy="1351080"/>
          </a:xfrm>
          <a:prstGeom prst="rect">
            <a:avLst/>
          </a:prstGeom>
          <a:ln w="38160">
            <a:noFill/>
          </a:ln>
        </p:spPr>
      </p:pic>
      <p:pic>
        <p:nvPicPr>
          <p:cNvPr id="205" name="Resim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750080" y="4243320"/>
            <a:ext cx="1957320" cy="157140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39951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2713</TotalTime>
  <Words>3412</Words>
  <Application>Microsoft Office PowerPoint</Application>
  <DocSecurity>0</DocSecurity>
  <PresentationFormat>Özel</PresentationFormat>
  <Paragraphs>426</Paragraphs>
  <Slides>49</Slides>
  <Notes>49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6" baseType="lpstr">
      <vt:lpstr>Aptos</vt:lpstr>
      <vt:lpstr>Aptos Display</vt:lpstr>
      <vt:lpstr>Arial</vt:lpstr>
      <vt:lpstr>Cambria</vt:lpstr>
      <vt:lpstr>DejaVu Sans</vt:lpstr>
      <vt:lpstr>Wingdings</vt:lpstr>
      <vt:lpstr>Office</vt:lpstr>
      <vt:lpstr>PowerPoint Sunusu</vt:lpstr>
      <vt:lpstr>PowerPoint Sunusu</vt:lpstr>
      <vt:lpstr>Field Cases Country </vt:lpstr>
      <vt:lpstr>General overview of tourism at the destination</vt:lpstr>
      <vt:lpstr>Tourism in the context of climate change at the destination</vt:lpstr>
      <vt:lpstr>PowerPoint Sunusu</vt:lpstr>
      <vt:lpstr>Tourism in the context of climate change at the destination</vt:lpstr>
      <vt:lpstr>PowerPoint Sunusu</vt:lpstr>
      <vt:lpstr>Tourism in the context of climate change at the destination</vt:lpstr>
      <vt:lpstr>PowerPoint Sunusu</vt:lpstr>
      <vt:lpstr>PowerPoint Sunusu</vt:lpstr>
      <vt:lpstr>PowerPoint Sunusu</vt:lpstr>
      <vt:lpstr>PowerPoint Sunusu</vt:lpstr>
      <vt:lpstr>Field Cases Country </vt:lpstr>
      <vt:lpstr>General Overview of Tourism at the Destination</vt:lpstr>
      <vt:lpstr>PowerPoint Sunusu</vt:lpstr>
      <vt:lpstr>PowerPoint Sunusu</vt:lpstr>
      <vt:lpstr>PowerPoint Sunusu</vt:lpstr>
      <vt:lpstr>Tourism in the context of climate change at the destination</vt:lpstr>
      <vt:lpstr>PowerPoint Sunusu</vt:lpstr>
      <vt:lpstr>Tourism in the context of climate change at the destination</vt:lpstr>
      <vt:lpstr>PowerPoint Sunusu</vt:lpstr>
      <vt:lpstr>PowerPoint Sunusu</vt:lpstr>
      <vt:lpstr>PowerPoint Sunusu</vt:lpstr>
      <vt:lpstr>PowerPoint Sunusu</vt:lpstr>
      <vt:lpstr>Desk Case Country </vt:lpstr>
      <vt:lpstr>General Overview of Tourism at the Destination</vt:lpstr>
      <vt:lpstr>PowerPoint Sunusu</vt:lpstr>
      <vt:lpstr>Tourism in the context of climate change at the destination</vt:lpstr>
      <vt:lpstr>Tourism in the context of climate change at the destination</vt:lpstr>
      <vt:lpstr>PowerPoint Sunusu</vt:lpstr>
      <vt:lpstr>PowerPoint Sunusu</vt:lpstr>
      <vt:lpstr>Desk Case Country</vt:lpstr>
      <vt:lpstr>General overview of tourism at the destination</vt:lpstr>
      <vt:lpstr>General overview of tourism at the destination</vt:lpstr>
      <vt:lpstr>Tourism in the context of climate change at the destination</vt:lpstr>
      <vt:lpstr>Tourism in the context of climate change at the destination</vt:lpstr>
      <vt:lpstr>Tourism in the context of climate change at the destination</vt:lpstr>
      <vt:lpstr>Tourism in the context of climate change at the destination</vt:lpstr>
      <vt:lpstr>Analytical SWOT for Türkiye</vt:lpstr>
      <vt:lpstr>PowerPoint Sunusu</vt:lpstr>
      <vt:lpstr>Benchmark Case  Country</vt:lpstr>
      <vt:lpstr>PowerPoint Sunusu</vt:lpstr>
      <vt:lpstr>PowerPoint Sunusu</vt:lpstr>
      <vt:lpstr>Tourism in the context of climate change at the destination</vt:lpstr>
      <vt:lpstr>Tourism in the context of climate change at the destination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Ayten AKMAN</cp:lastModifiedBy>
  <cp:revision>51</cp:revision>
  <dcterms:created xsi:type="dcterms:W3CDTF">2026-09-04T12:09:52Z</dcterms:created>
  <dcterms:modified xsi:type="dcterms:W3CDTF">2026-09-10T08:19:04Z</dcterms:modified>
</cp:coreProperties>
</file>