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1" r:id="rId2"/>
    <p:sldMasterId id="2147483686" r:id="rId3"/>
  </p:sldMasterIdLst>
  <p:notesMasterIdLst>
    <p:notesMasterId r:id="rId31"/>
  </p:notesMasterIdLst>
  <p:sldIdLst>
    <p:sldId id="281" r:id="rId4"/>
    <p:sldId id="257" r:id="rId5"/>
    <p:sldId id="258" r:id="rId6"/>
    <p:sldId id="259" r:id="rId7"/>
    <p:sldId id="260" r:id="rId8"/>
    <p:sldId id="261" r:id="rId9"/>
    <p:sldId id="2145708524" r:id="rId10"/>
    <p:sldId id="263" r:id="rId11"/>
    <p:sldId id="264" r:id="rId12"/>
    <p:sldId id="265" r:id="rId13"/>
    <p:sldId id="266" r:id="rId14"/>
    <p:sldId id="268" r:id="rId15"/>
    <p:sldId id="2145708525" r:id="rId16"/>
    <p:sldId id="2145708527" r:id="rId17"/>
    <p:sldId id="269" r:id="rId18"/>
    <p:sldId id="2145708526" r:id="rId19"/>
    <p:sldId id="270" r:id="rId20"/>
    <p:sldId id="271" r:id="rId21"/>
    <p:sldId id="273" r:id="rId22"/>
    <p:sldId id="274" r:id="rId23"/>
    <p:sldId id="275" r:id="rId24"/>
    <p:sldId id="276" r:id="rId25"/>
    <p:sldId id="2145708505" r:id="rId26"/>
    <p:sldId id="2145708506" r:id="rId27"/>
    <p:sldId id="2145708523" r:id="rId28"/>
    <p:sldId id="2145708522" r:id="rId29"/>
    <p:sldId id="280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igm" initials="y" lastIdx="1" clrIdx="0">
    <p:extLst>
      <p:ext uri="{19B8F6BF-5375-455C-9EA6-DF929625EA0E}">
        <p15:presenceInfo xmlns:p15="http://schemas.microsoft.com/office/powerpoint/2012/main" userId="3fefcb2179ea891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7396" autoAdjust="0"/>
  </p:normalViewPr>
  <p:slideViewPr>
    <p:cSldViewPr snapToGrid="0" snapToObjects="1">
      <p:cViewPr varScale="1">
        <p:scale>
          <a:sx n="68" d="100"/>
          <a:sy n="68" d="100"/>
        </p:scale>
        <p:origin x="123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commentAuthors" Target="comment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6-09-16T09:05:10.871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2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6D7EC1-D0DA-4752-916D-DDF7250EE4C5}" type="doc">
      <dgm:prSet loTypeId="urn:microsoft.com/office/officeart/2005/8/layout/chevron1" loCatId="process" qsTypeId="urn:microsoft.com/office/officeart/2005/8/quickstyle/simple4#2" qsCatId="simple" csTypeId="urn:microsoft.com/office/officeart/2005/8/colors/colorful4#2" csCatId="colorful" phldr="1"/>
      <dgm:spPr/>
      <dgm:t>
        <a:bodyPr/>
        <a:lstStyle/>
        <a:p>
          <a:endParaRPr lang="en-US"/>
        </a:p>
      </dgm:t>
    </dgm:pt>
    <dgm:pt modelId="{1F656DA5-E337-4013-BAC1-FF394F4201F7}">
      <dgm:prSet phldrT="[Text]" custT="1"/>
      <dgm:spPr/>
      <dgm:t>
        <a:bodyPr/>
        <a:lstStyle/>
        <a:p>
          <a:r>
            <a:rPr lang="en-US" sz="1400" b="1">
              <a:latin typeface="Calibri"/>
              <a:cs typeface="Calibri"/>
            </a:rPr>
            <a:t>2023</a:t>
          </a:r>
        </a:p>
        <a:p>
          <a:r>
            <a:rPr lang="en-US" sz="1400" b="1">
              <a:latin typeface="Calibri"/>
              <a:cs typeface="Calibri"/>
            </a:rPr>
            <a:t>S</a:t>
          </a:r>
          <a:r>
            <a:rPr lang="tr-TR" sz="1400" b="1">
              <a:latin typeface="Calibri"/>
              <a:cs typeface="Calibri"/>
            </a:rPr>
            <a:t>tage</a:t>
          </a:r>
          <a:r>
            <a:rPr lang="en-US" sz="1400" b="1">
              <a:latin typeface="Calibri"/>
              <a:cs typeface="Calibri"/>
            </a:rPr>
            <a:t> 1</a:t>
          </a:r>
          <a:endParaRPr lang="tr-TR" sz="1400" b="1">
            <a:latin typeface="Calibri"/>
            <a:cs typeface="Calibri"/>
          </a:endParaRPr>
        </a:p>
      </dgm:t>
    </dgm:pt>
    <dgm:pt modelId="{14BB3D3D-2746-43E7-9B00-9C742B38DCD3}" type="parTrans" cxnId="{29D5360B-32E1-4806-A255-E7F2EC7100AB}">
      <dgm:prSet/>
      <dgm:spPr/>
      <dgm:t>
        <a:bodyPr/>
        <a:lstStyle/>
        <a:p>
          <a:endParaRPr lang="tr-TR"/>
        </a:p>
      </dgm:t>
    </dgm:pt>
    <dgm:pt modelId="{FE7380BA-DE0A-40A4-AF75-93F99EC6DD7D}" type="sibTrans" cxnId="{29D5360B-32E1-4806-A255-E7F2EC7100AB}">
      <dgm:prSet/>
      <dgm:spPr/>
      <dgm:t>
        <a:bodyPr/>
        <a:lstStyle/>
        <a:p>
          <a:endParaRPr lang="tr-TR"/>
        </a:p>
      </dgm:t>
    </dgm:pt>
    <dgm:pt modelId="{707965B5-E687-47AD-A3B2-4AB0DAA1FA5B}">
      <dgm:prSet phldrT="[Text]" custT="1"/>
      <dgm:spPr/>
      <dgm:t>
        <a:bodyPr/>
        <a:lstStyle/>
        <a:p>
          <a:r>
            <a:rPr lang="en-US" sz="1400" b="1">
              <a:latin typeface="Calibri"/>
              <a:cs typeface="Calibri"/>
            </a:rPr>
            <a:t>2025</a:t>
          </a:r>
        </a:p>
        <a:p>
          <a:r>
            <a:rPr lang="tr-TR" sz="1400" b="1">
              <a:latin typeface="Calibri"/>
              <a:cs typeface="Calibri"/>
            </a:rPr>
            <a:t>Stage</a:t>
          </a:r>
          <a:r>
            <a:rPr lang="en-US" sz="1400" b="1">
              <a:latin typeface="Calibri"/>
              <a:cs typeface="Calibri"/>
            </a:rPr>
            <a:t> 2</a:t>
          </a:r>
          <a:endParaRPr lang="tr-TR" sz="1400" b="1">
            <a:latin typeface="Calibri"/>
            <a:cs typeface="Calibri"/>
          </a:endParaRPr>
        </a:p>
      </dgm:t>
    </dgm:pt>
    <dgm:pt modelId="{683A3DB6-94B2-4845-B95D-B5A7CE38D89B}" type="parTrans" cxnId="{A78AA09E-95FF-4AAE-AF50-62F9D7387973}">
      <dgm:prSet/>
      <dgm:spPr/>
      <dgm:t>
        <a:bodyPr/>
        <a:lstStyle/>
        <a:p>
          <a:endParaRPr lang="tr-TR"/>
        </a:p>
      </dgm:t>
    </dgm:pt>
    <dgm:pt modelId="{FFBBF803-5B07-427B-94ED-EB1486621D31}" type="sibTrans" cxnId="{A78AA09E-95FF-4AAE-AF50-62F9D7387973}">
      <dgm:prSet/>
      <dgm:spPr/>
      <dgm:t>
        <a:bodyPr/>
        <a:lstStyle/>
        <a:p>
          <a:endParaRPr lang="tr-TR"/>
        </a:p>
      </dgm:t>
    </dgm:pt>
    <dgm:pt modelId="{9CEB3BF2-2266-44FE-B4DF-16717DF39517}">
      <dgm:prSet phldrT="[Text]" custT="1"/>
      <dgm:spPr/>
      <dgm:t>
        <a:bodyPr/>
        <a:lstStyle/>
        <a:p>
          <a:r>
            <a:rPr lang="en-US" sz="1400" b="1">
              <a:latin typeface="Calibri"/>
              <a:cs typeface="Calibri"/>
            </a:rPr>
            <a:t>2030</a:t>
          </a:r>
        </a:p>
        <a:p>
          <a:r>
            <a:rPr lang="en-US" sz="1400" b="1">
              <a:latin typeface="Calibri"/>
              <a:cs typeface="Calibri"/>
            </a:rPr>
            <a:t>Stage 3 </a:t>
          </a:r>
          <a:endParaRPr lang="tr-TR" sz="1400" b="1">
            <a:latin typeface="Calibri"/>
            <a:cs typeface="Calibri"/>
          </a:endParaRPr>
        </a:p>
      </dgm:t>
    </dgm:pt>
    <dgm:pt modelId="{CAAA9C96-21B6-4C2E-97A8-806063CC7DC8}" type="parTrans" cxnId="{E8A7C828-17C7-4C36-84C2-2C3EA3560FCA}">
      <dgm:prSet/>
      <dgm:spPr/>
      <dgm:t>
        <a:bodyPr/>
        <a:lstStyle/>
        <a:p>
          <a:endParaRPr lang="tr-TR"/>
        </a:p>
      </dgm:t>
    </dgm:pt>
    <dgm:pt modelId="{40E51F47-71EF-4378-A521-66ABDCF3E0B2}" type="sibTrans" cxnId="{E8A7C828-17C7-4C36-84C2-2C3EA3560FCA}">
      <dgm:prSet/>
      <dgm:spPr/>
      <dgm:t>
        <a:bodyPr/>
        <a:lstStyle/>
        <a:p>
          <a:endParaRPr lang="tr-TR"/>
        </a:p>
      </dgm:t>
    </dgm:pt>
    <dgm:pt modelId="{ABC46F9C-FAEF-4460-AA91-A232ED1B5B1E}" type="pres">
      <dgm:prSet presAssocID="{8F6D7EC1-D0DA-4752-916D-DDF7250EE4C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83B236BF-D838-4570-AF52-1B9D8C4F5ECA}" type="pres">
      <dgm:prSet presAssocID="{1F656DA5-E337-4013-BAC1-FF394F4201F7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642DB41-63B3-4294-8688-37ED4DBBF50B}" type="pres">
      <dgm:prSet presAssocID="{FE7380BA-DE0A-40A4-AF75-93F99EC6DD7D}" presName="parTxOnlySpace" presStyleCnt="0"/>
      <dgm:spPr/>
    </dgm:pt>
    <dgm:pt modelId="{1B70B71C-EE81-4A8C-90B4-178430440B7F}" type="pres">
      <dgm:prSet presAssocID="{707965B5-E687-47AD-A3B2-4AB0DAA1FA5B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CA4D41E-F2ED-46E6-8B15-E316BE846406}" type="pres">
      <dgm:prSet presAssocID="{FFBBF803-5B07-427B-94ED-EB1486621D31}" presName="parTxOnlySpace" presStyleCnt="0"/>
      <dgm:spPr/>
    </dgm:pt>
    <dgm:pt modelId="{774A06F4-DE3F-452B-8767-224A9BDDA1A6}" type="pres">
      <dgm:prSet presAssocID="{9CEB3BF2-2266-44FE-B4DF-16717DF39517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A78AA09E-95FF-4AAE-AF50-62F9D7387973}" srcId="{8F6D7EC1-D0DA-4752-916D-DDF7250EE4C5}" destId="{707965B5-E687-47AD-A3B2-4AB0DAA1FA5B}" srcOrd="1" destOrd="0" parTransId="{683A3DB6-94B2-4845-B95D-B5A7CE38D89B}" sibTransId="{FFBBF803-5B07-427B-94ED-EB1486621D31}"/>
    <dgm:cxn modelId="{11AEE970-54C8-49E4-8BA9-56C2430D1200}" type="presOf" srcId="{1F656DA5-E337-4013-BAC1-FF394F4201F7}" destId="{83B236BF-D838-4570-AF52-1B9D8C4F5ECA}" srcOrd="0" destOrd="0" presId="urn:microsoft.com/office/officeart/2005/8/layout/chevron1"/>
    <dgm:cxn modelId="{7BBFB2C4-DD7C-450B-8E01-374C8212B4D1}" type="presOf" srcId="{8F6D7EC1-D0DA-4752-916D-DDF7250EE4C5}" destId="{ABC46F9C-FAEF-4460-AA91-A232ED1B5B1E}" srcOrd="0" destOrd="0" presId="urn:microsoft.com/office/officeart/2005/8/layout/chevron1"/>
    <dgm:cxn modelId="{56EC61DB-9077-40AD-A0BA-7ED61D077D2F}" type="presOf" srcId="{707965B5-E687-47AD-A3B2-4AB0DAA1FA5B}" destId="{1B70B71C-EE81-4A8C-90B4-178430440B7F}" srcOrd="0" destOrd="0" presId="urn:microsoft.com/office/officeart/2005/8/layout/chevron1"/>
    <dgm:cxn modelId="{E8A7C828-17C7-4C36-84C2-2C3EA3560FCA}" srcId="{8F6D7EC1-D0DA-4752-916D-DDF7250EE4C5}" destId="{9CEB3BF2-2266-44FE-B4DF-16717DF39517}" srcOrd="2" destOrd="0" parTransId="{CAAA9C96-21B6-4C2E-97A8-806063CC7DC8}" sibTransId="{40E51F47-71EF-4378-A521-66ABDCF3E0B2}"/>
    <dgm:cxn modelId="{964E15C5-3D51-474F-9F18-BCD543F9E0E8}" type="presOf" srcId="{9CEB3BF2-2266-44FE-B4DF-16717DF39517}" destId="{774A06F4-DE3F-452B-8767-224A9BDDA1A6}" srcOrd="0" destOrd="0" presId="urn:microsoft.com/office/officeart/2005/8/layout/chevron1"/>
    <dgm:cxn modelId="{29D5360B-32E1-4806-A255-E7F2EC7100AB}" srcId="{8F6D7EC1-D0DA-4752-916D-DDF7250EE4C5}" destId="{1F656DA5-E337-4013-BAC1-FF394F4201F7}" srcOrd="0" destOrd="0" parTransId="{14BB3D3D-2746-43E7-9B00-9C742B38DCD3}" sibTransId="{FE7380BA-DE0A-40A4-AF75-93F99EC6DD7D}"/>
    <dgm:cxn modelId="{26147C7C-E251-44B8-ABE4-A3DEF1286E00}" type="presParOf" srcId="{ABC46F9C-FAEF-4460-AA91-A232ED1B5B1E}" destId="{83B236BF-D838-4570-AF52-1B9D8C4F5ECA}" srcOrd="0" destOrd="0" presId="urn:microsoft.com/office/officeart/2005/8/layout/chevron1"/>
    <dgm:cxn modelId="{B3C1E4E4-ACAE-4ACE-B6E3-1788C0EF92D3}" type="presParOf" srcId="{ABC46F9C-FAEF-4460-AA91-A232ED1B5B1E}" destId="{D642DB41-63B3-4294-8688-37ED4DBBF50B}" srcOrd="1" destOrd="0" presId="urn:microsoft.com/office/officeart/2005/8/layout/chevron1"/>
    <dgm:cxn modelId="{24920FAF-CA24-4F63-8269-A147DA30BD9E}" type="presParOf" srcId="{ABC46F9C-FAEF-4460-AA91-A232ED1B5B1E}" destId="{1B70B71C-EE81-4A8C-90B4-178430440B7F}" srcOrd="2" destOrd="0" presId="urn:microsoft.com/office/officeart/2005/8/layout/chevron1"/>
    <dgm:cxn modelId="{79C31F8C-931B-414D-9017-B5416A7B0760}" type="presParOf" srcId="{ABC46F9C-FAEF-4460-AA91-A232ED1B5B1E}" destId="{ECA4D41E-F2ED-46E6-8B15-E316BE846406}" srcOrd="3" destOrd="0" presId="urn:microsoft.com/office/officeart/2005/8/layout/chevron1"/>
    <dgm:cxn modelId="{81DB32CC-C886-43FF-8968-59F61559F0FB}" type="presParOf" srcId="{ABC46F9C-FAEF-4460-AA91-A232ED1B5B1E}" destId="{774A06F4-DE3F-452B-8767-224A9BDDA1A6}" srcOrd="4" destOrd="0" presId="urn:microsoft.com/office/officeart/2005/8/layout/chevron1"/>
  </dgm:cxnLst>
  <dgm:bg>
    <a:noFill/>
  </dgm:bg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B236BF-D838-4570-AF52-1B9D8C4F5ECA}">
      <dsp:nvSpPr>
        <dsp:cNvPr id="0" name=""/>
        <dsp:cNvSpPr/>
      </dsp:nvSpPr>
      <dsp:spPr>
        <a:xfrm>
          <a:off x="1820" y="0"/>
          <a:ext cx="2217890" cy="615270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>
              <a:latin typeface="Calibri"/>
              <a:cs typeface="Calibri"/>
            </a:rPr>
            <a:t>2023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>
              <a:latin typeface="Calibri"/>
              <a:cs typeface="Calibri"/>
            </a:rPr>
            <a:t>S</a:t>
          </a:r>
          <a:r>
            <a:rPr lang="tr-TR" sz="1400" b="1" kern="1200">
              <a:latin typeface="Calibri"/>
              <a:cs typeface="Calibri"/>
            </a:rPr>
            <a:t>tage</a:t>
          </a:r>
          <a:r>
            <a:rPr lang="en-US" sz="1400" b="1" kern="1200">
              <a:latin typeface="Calibri"/>
              <a:cs typeface="Calibri"/>
            </a:rPr>
            <a:t> 1</a:t>
          </a:r>
          <a:endParaRPr lang="tr-TR" sz="1400" b="1" kern="1200">
            <a:latin typeface="Calibri"/>
            <a:cs typeface="Calibri"/>
          </a:endParaRPr>
        </a:p>
      </dsp:txBody>
      <dsp:txXfrm>
        <a:off x="309455" y="0"/>
        <a:ext cx="1602620" cy="615270"/>
      </dsp:txXfrm>
    </dsp:sp>
    <dsp:sp modelId="{1B70B71C-EE81-4A8C-90B4-178430440B7F}">
      <dsp:nvSpPr>
        <dsp:cNvPr id="0" name=""/>
        <dsp:cNvSpPr/>
      </dsp:nvSpPr>
      <dsp:spPr>
        <a:xfrm>
          <a:off x="1997921" y="0"/>
          <a:ext cx="2217890" cy="615270"/>
        </a:xfrm>
        <a:prstGeom prst="chevron">
          <a:avLst/>
        </a:prstGeom>
        <a:gradFill rotWithShape="0">
          <a:gsLst>
            <a:gs pos="0">
              <a:schemeClr val="accent4">
                <a:hueOff val="664571"/>
                <a:satOff val="-4458"/>
                <a:lumOff val="-558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664571"/>
                <a:satOff val="-4458"/>
                <a:lumOff val="-558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664571"/>
                <a:satOff val="-4458"/>
                <a:lumOff val="-558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>
              <a:latin typeface="Calibri"/>
              <a:cs typeface="Calibri"/>
            </a:rPr>
            <a:t>2025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>
              <a:latin typeface="Calibri"/>
              <a:cs typeface="Calibri"/>
            </a:rPr>
            <a:t>Stage</a:t>
          </a:r>
          <a:r>
            <a:rPr lang="en-US" sz="1400" b="1" kern="1200">
              <a:latin typeface="Calibri"/>
              <a:cs typeface="Calibri"/>
            </a:rPr>
            <a:t> 2</a:t>
          </a:r>
          <a:endParaRPr lang="tr-TR" sz="1400" b="1" kern="1200">
            <a:latin typeface="Calibri"/>
            <a:cs typeface="Calibri"/>
          </a:endParaRPr>
        </a:p>
      </dsp:txBody>
      <dsp:txXfrm>
        <a:off x="2305556" y="0"/>
        <a:ext cx="1602620" cy="615270"/>
      </dsp:txXfrm>
    </dsp:sp>
    <dsp:sp modelId="{774A06F4-DE3F-452B-8767-224A9BDDA1A6}">
      <dsp:nvSpPr>
        <dsp:cNvPr id="0" name=""/>
        <dsp:cNvSpPr/>
      </dsp:nvSpPr>
      <dsp:spPr>
        <a:xfrm>
          <a:off x="3994023" y="0"/>
          <a:ext cx="2217890" cy="615270"/>
        </a:xfrm>
        <a:prstGeom prst="chevron">
          <a:avLst/>
        </a:prstGeom>
        <a:gradFill rotWithShape="0">
          <a:gsLst>
            <a:gs pos="0">
              <a:schemeClr val="accent4">
                <a:hueOff val="1329143"/>
                <a:satOff val="-8917"/>
                <a:lumOff val="-1117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329143"/>
                <a:satOff val="-8917"/>
                <a:lumOff val="-1117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329143"/>
                <a:satOff val="-8917"/>
                <a:lumOff val="-1117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>
              <a:latin typeface="Calibri"/>
              <a:cs typeface="Calibri"/>
            </a:rPr>
            <a:t>2030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>
              <a:latin typeface="Calibri"/>
              <a:cs typeface="Calibri"/>
            </a:rPr>
            <a:t>Stage 3 </a:t>
          </a:r>
          <a:endParaRPr lang="tr-TR" sz="1400" b="1" kern="1200">
            <a:latin typeface="Calibri"/>
            <a:cs typeface="Calibri"/>
          </a:endParaRPr>
        </a:p>
      </dsp:txBody>
      <dsp:txXfrm>
        <a:off x="4301658" y="0"/>
        <a:ext cx="1602620" cy="6152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2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97D0A6-225C-4886-BDE0-2DEF6C6BDB3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FD8E86-0A5B-4BBC-BE00-76E43D473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488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Speech:</a:t>
            </a:r>
            <a:r>
              <a:rPr lang="en-US" sz="16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Distinct Guests and Colleagues, welcome to today's briefing. Today, we will explore a structural roadmap detailing how </a:t>
            </a:r>
            <a:r>
              <a:rPr lang="en-US" sz="16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Türkiye's</a:t>
            </a:r>
            <a:r>
              <a:rPr lang="en-US" sz="16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vital tourism industry is confronting global climate change [1]. Our focus will center squarely on the strategic mitigation and adaptation frameworks, localized adaptation methods, and the historic 2025 Climate Law designed to secure a sustainable, low-carbon future for our destinations [1].</a:t>
            </a:r>
          </a:p>
          <a:p>
            <a:endParaRPr lang="tr-TR" sz="1400" dirty="0">
              <a:solidFill>
                <a:schemeClr val="tx1"/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FD8E86-0A5B-4BBC-BE00-76E43D47368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884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Tourism is fundamentally climate-dependent </a:t>
            </a:r>
            <a:endParaRPr lang="tr-T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.From our iconic sun-sea-sand beach resorts to our high-altitude winter ski mountains, stable weather is the primary asset base  </a:t>
            </a:r>
            <a:endParaRPr lang="tr-T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Accelerating climate volatility means that climate resilience is no longer just an environmental ideal; it is a core economic survival strategy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ürkiye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actively transitioning its macro-tourism model from sheer volume to climate-protected value .</a:t>
            </a:r>
          </a:p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D8E86-0A5B-4BBC-BE00-76E43D47368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3672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Let us look at the hard scientific baselines [1]. According to IPCC models,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Türkiye's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average temperatures are projected to climb up to 6 degrees Celsius by 2100, with intense summer heat stress spiking up to 8 degrees [1]. Simultaneously, annual rainfall is expected to drop by 20%, combined with up to a one-meter sea-level rise along our Mediterranean coastlines [1]. This explicitly puts our coastal deltas and low-lying resorts on the frontline of risk </a:t>
            </a:r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D8E86-0A5B-4BBC-BE00-76E43D47368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7183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projections are already materializing as observable trends [1]. Data from the Turkish State Meteorological Service shows a sharp spike in extreme events, driven primarily by severe wind storms, cloudbursts, and flash floods [1]. These events do not just degrade landscapes; they break critical infrastructure [1]. For instance, recent severe storms disrupted air transport grids like Istanbul's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Sabiha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Gökçen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Airport, causing immediate travel delays and cutting vital destination flows</a:t>
            </a:r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D8E86-0A5B-4BBC-BE00-76E43D47368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7474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Wildfires represent a severe and direct threat to international leisure hubs [1]. Over half of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Türkiye's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total burned forest area between 2013 and 2021 was concentrated right along our tourism heartlands in the Aegean and Mediterranean [1]. Empirical models indicate that a 10% increase in burned land correlates with a 0.47% decrease in foreign visitor growth [1]. Furthermore, long-term sea-level rise causes slower but structural coastal squeeze and severe beach erosion in regions like Mersin and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Hatay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[</a:t>
            </a:r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D8E86-0A5B-4BBC-BE00-76E43D47368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4951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second most climate-sensitive product is winter tourism [1]. Rising temperatures are shortening snow seasons and making artificial snow production much more energy-expensive [1]. While lower-altitude western resorts face shrinking suitability, the climate is forcing a spatial re-sorting toward higher, colder continental zones in Eastern Anatolia [1]. To proactively adapt,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Türkiye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expanding investments into climate-resilient alpine spots </a:t>
            </a:r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D8E86-0A5B-4BBC-BE00-76E43D47368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7568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Besides generic national solutions, the Ministry of Culture and Tourism has launched destination-specific risk planning [1]. In Mersin, data mandates shifting peak summer mass tourism models toward spring and autumn shoulder months [1]. In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Çanakkale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localized hazard mapping isolates wildfire zones at a district level [1]. Meanwhile, in Kayseri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Erciyes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strategies enforce a shift from pure skiing to 12-month year-round nature and adventure tourism </a:t>
            </a:r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D8E86-0A5B-4BBC-BE00-76E43D47368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4528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Moving into our first policy pillar: Mitigation [1]. True mitigation requires cutting greenhouse gas emissions directly at the source [1]. Even though traditional climate policies rarely target specific service sectors, the macro-level push for renewable energy and energy-efficient building regulations is fundamentally reshaping tourism operations and hospitality supply lines across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Türkiye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D8E86-0A5B-4BBC-BE00-76E43D47368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6174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Türkiye's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historical 2011–2023 Action Plan laid the groundwork by mandating Energy Performance Certificates for buildings and emphasizing eco-friendly transport shifts toward rail and maritime networks [1]. The current 2024–2030 Mitigation Strategy amplifies this by advancing near-zero energy building standards for hotels and engineering an institutional framework for a domestic Emissions Trading System or carbon tax structure </a:t>
            </a:r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D8E86-0A5B-4BBC-BE00-76E43D47368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3397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current 2024–2030 Mitigation Strategy amplifies this by advancing near-zero energy building standards for hotels and engineering an institutional framework for a domestic Emissions Trading System or carbon tax structure [1].</a:t>
            </a:r>
          </a:p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D8E86-0A5B-4BBC-BE00-76E43D47368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8108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absolute crown jewel of our mitigation policy is the TR-I—the Turkish Sustainable Tourism Industry Criteria [1]. Developed under the leadership of the Ministry and the TGA, this framework is fully recognized by the Global Sustainable Tourism Council [1]. Crucially, it is not a voluntary guideline; it is a legally binding standard for all accommodation assets and tour operators running inside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Türkiye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tr-T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tr-T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dirty="0" smtClean="0"/>
              <a:t>My colleague will provide you with detailed information about the </a:t>
            </a:r>
            <a:r>
              <a:rPr lang="en-US" dirty="0" err="1" smtClean="0"/>
              <a:t>Türkiye</a:t>
            </a:r>
            <a:r>
              <a:rPr lang="en-US" dirty="0" smtClean="0"/>
              <a:t> Sustainable Tourism Program after I finish.</a:t>
            </a:r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D8E86-0A5B-4BBC-BE00-76E43D47368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8849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 second major pillar is Adaptation .</a:t>
            </a:r>
            <a:endParaRPr lang="tr-T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This is the operational engine that allows destinations to absorb climate shocks . </a:t>
            </a:r>
            <a:endParaRPr lang="tr-T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Türkiye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divides its adaptation toolkit into technological hard measures—like advanced wastewater recycling; ecological nature-based measures—such as dune conservation; and social soft measures—which center heavily on staff training, climate awareness, and institutional risk preparedness </a:t>
            </a:r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D8E86-0A5B-4BBC-BE00-76E43D47368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2103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First, Carrying Capacity Limits:</a:t>
            </a:r>
            <a:r>
              <a:rPr lang="en-US" sz="1200" b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 must restrict development intensity in climate-vulnerable zones, such as our coastal areas and national parks.</a:t>
            </a:r>
            <a:endParaRPr lang="tr-TR" sz="1200" b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Second, Blue-Green Infrastructure:</a:t>
            </a:r>
            <a:r>
              <a:rPr lang="en-US" sz="1200" b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 need to mandate natural shading, wind corridors, and green belts within tourism sites to keep them cool.</a:t>
            </a:r>
            <a:endParaRPr lang="tr-TR" sz="1200" b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Third, Water Efficiency Standards:</a:t>
            </a:r>
            <a:r>
              <a:rPr lang="en-US" sz="1200" b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 are introducing mandatory rainwater harvesting and greywater recycling systems, especially for hotels and resorts</a:t>
            </a:r>
            <a:endParaRPr lang="tr-TR" sz="1200" b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b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Fourth, Disaster-Resilient Buffers:</a:t>
            </a:r>
            <a:r>
              <a:rPr lang="en-US" sz="1200" b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 must establish wildfire buffer zones and evacuation corridors aligned with MEUS early warning data.</a:t>
            </a:r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D8E86-0A5B-4BBC-BE00-76E43D47368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9434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major shift has occurred in our policy architecture [1]. </a:t>
            </a:r>
            <a:endParaRPr lang="tr-T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older 2011 plan viewed adaptation through a broad, system-wide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lense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where tourism was only included indirectly [1]. </a:t>
            </a:r>
            <a:endParaRPr lang="tr-T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modern 2024–2030 Adaptation Plan treats tourism as an explicit, high-priority strategic domain [1]. </a:t>
            </a:r>
            <a:endParaRPr lang="tr-T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D8E86-0A5B-4BBC-BE00-76E43D47368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6209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Structural hardening is a priority for high-exposure zones like Antalya and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Muğla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[1]. </a:t>
            </a:r>
            <a:endParaRPr lang="tr-T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National strategies focus on installing resilient coastal buffers, shading grids, and smart micro-climate infrastructure [1]. </a:t>
            </a:r>
            <a:endParaRPr lang="tr-T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fragile cultural heritage centers such as Cappadocia and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Pamukkale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strict carrying-capacity rules are deployed to balance visitor density against accelerating environmental stress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D8E86-0A5B-4BBC-BE00-76E43D47368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0010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Mitigating climate risk requires breaking our dependence on seasonal coastal crowds [1]. </a:t>
            </a:r>
            <a:endParaRPr lang="tr-T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Türkiye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actively diversifying its portfolio into cultural tracking, gastronomy paths, and health tourism [1].</a:t>
            </a:r>
            <a:endParaRPr lang="tr-T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Concurrently, cooler regions like the Black Sea highlands are gaining massive policy traction, providing a comfortable, natural alternative for summer travelers escaping intense Mediterranean heatwaves [</a:t>
            </a:r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D8E86-0A5B-4BBC-BE00-76E43D47368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9899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Disaster risk management became an urgent priority following the intense wildfire waves of 2021 . </a:t>
            </a:r>
            <a:endParaRPr lang="tr-T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Meteorological Early Warning System now pumps real-time localized hazard data directly to regional authorities and hotel operators  </a:t>
            </a:r>
            <a:endParaRPr lang="tr-T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is fully integrated with AFAD's National Disaster Response Plan, ensuring that micro-level evacuation maps and crisis drills are live across all major resort hubs </a:t>
            </a:r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D8E86-0A5B-4BBC-BE00-76E43D47368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2578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Türkiye's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climate governance has undergone a profound evolution [1]. </a:t>
            </a:r>
            <a:endParaRPr lang="tr-T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Starting with the birth of our Coordination Board in 2001, we steadily joined global regimes like the UNFCCC and the Paris Agreement [1]. </a:t>
            </a:r>
            <a:endParaRPr lang="tr-T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culminated in a massive legal milestone: the official passing of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Türkiye's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first comprehensive 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Climate Law (No. 7552) in 2025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which locks in our 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2053 Net-Zero pathway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into statutory law </a:t>
            </a:r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D8E86-0A5B-4BBC-BE00-76E43D47368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4599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Green transformations demand massive upfront capital [1]. </a:t>
            </a:r>
            <a:endParaRPr lang="tr-T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ease this burden, the new Climate Law structures public-private funding routes [1]. </a:t>
            </a:r>
            <a:endParaRPr lang="tr-T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Tourism assets can access international low-interest capital via programs like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TurSEFF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by the EBRD [1]. </a:t>
            </a:r>
            <a:endParaRPr lang="tr-T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Furthermore, rural grant systems like IPARD III are deployed to fund carbon-neutral eco-lodges and solar-powered agro-tourism grids </a:t>
            </a:r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D8E86-0A5B-4BBC-BE00-76E43D47368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6376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 climate architecture runs on multi-level horizontal and vertical cooperation [1]. </a:t>
            </a:r>
            <a:endParaRPr lang="tr-T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tr-T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While the Ministry of Culture and Tourism coordinates mandatory green certifications, the national Directorate of Climate Change enforces compliance and carbon market trading grids [1]. </a:t>
            </a:r>
            <a:endParaRPr lang="tr-T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tr-T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the scientific foundation, TÜBİTAK channels technology modeling directly into state planning, while local municipalities execute municipal transit, water preservation, and mandatory local action maps </a:t>
            </a:r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D8E86-0A5B-4BBC-BE00-76E43D47368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7373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conclude, climate change is not an abstract future threat for Turkish tourism; it is an active structural reality altering our seasons and asset baselines [1]. </a:t>
            </a:r>
            <a:endParaRPr lang="tr-T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tr-T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Türkiye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has built an elite, legally grounded policy foundation via the TR-I criteria and the 2025 Climate Law [1]. </a:t>
            </a:r>
            <a:endParaRPr lang="tr-T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tr-T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 future success hinges on converting this policy momentum into flawless district-level execution, scaling up parametric climate risk insurance, and securing aggressive private-sector engagement [1]. </a:t>
            </a:r>
            <a:endParaRPr lang="tr-T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tr-T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Thank you for your time, </a:t>
            </a:r>
            <a:r>
              <a:rPr lang="en-US" dirty="0" smtClean="0"/>
              <a:t>My colleague will provide you with detailed information about the </a:t>
            </a:r>
            <a:r>
              <a:rPr lang="en-US" dirty="0" err="1" smtClean="0"/>
              <a:t>Türkiye</a:t>
            </a:r>
            <a:r>
              <a:rPr lang="en-US" dirty="0" smtClean="0"/>
              <a:t> Sustainable Tourism Program </a:t>
            </a:r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D8E86-0A5B-4BBC-BE00-76E43D47368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4416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084802-FE3D-BB47-8057-4150C9BFF3B9}" type="slidenum">
              <a:rPr kumimoji="0" lang="en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28169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E50687-82E1-F2A2-E374-8D3EC351C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868B11-A003-1F7B-3714-777E59809B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6BB805-99FB-BC51-50F8-030967FB5D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AB964C-887B-11E4-F2F4-9C2F226AE4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35B0F6-9A31-4512-9EB5-597D849977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7606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1239907-3DC2-4AA9-AC86-16667937F3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35762" y="-1"/>
            <a:ext cx="4656238" cy="6858000"/>
          </a:xfrm>
          <a:custGeom>
            <a:avLst/>
            <a:gdLst>
              <a:gd name="connsiteX0" fmla="*/ 0 w 4656238"/>
              <a:gd name="connsiteY0" fmla="*/ 0 h 6858000"/>
              <a:gd name="connsiteX1" fmla="*/ 4656238 w 4656238"/>
              <a:gd name="connsiteY1" fmla="*/ 0 h 6858000"/>
              <a:gd name="connsiteX2" fmla="*/ 4656238 w 4656238"/>
              <a:gd name="connsiteY2" fmla="*/ 6858000 h 6858000"/>
              <a:gd name="connsiteX3" fmla="*/ 0 w 465623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56238" h="6858000">
                <a:moveTo>
                  <a:pt x="0" y="0"/>
                </a:moveTo>
                <a:lnTo>
                  <a:pt x="4656238" y="0"/>
                </a:lnTo>
                <a:lnTo>
                  <a:pt x="465623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058019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E70E819-B14D-4D16-B303-848D78C1BD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-1"/>
            <a:ext cx="7099472" cy="6858000"/>
          </a:xfrm>
          <a:custGeom>
            <a:avLst/>
            <a:gdLst>
              <a:gd name="connsiteX0" fmla="*/ 0 w 7099472"/>
              <a:gd name="connsiteY0" fmla="*/ 0 h 6858000"/>
              <a:gd name="connsiteX1" fmla="*/ 4617047 w 7099472"/>
              <a:gd name="connsiteY1" fmla="*/ 0 h 6858000"/>
              <a:gd name="connsiteX2" fmla="*/ 6690746 w 7099472"/>
              <a:gd name="connsiteY2" fmla="*/ 2073699 h 6858000"/>
              <a:gd name="connsiteX3" fmla="*/ 6690746 w 7099472"/>
              <a:gd name="connsiteY3" fmla="*/ 4047206 h 6858000"/>
              <a:gd name="connsiteX4" fmla="*/ 3879952 w 7099472"/>
              <a:gd name="connsiteY4" fmla="*/ 6858000 h 6858000"/>
              <a:gd name="connsiteX5" fmla="*/ 0 w 709947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99472" h="6858000">
                <a:moveTo>
                  <a:pt x="0" y="0"/>
                </a:moveTo>
                <a:lnTo>
                  <a:pt x="4617047" y="0"/>
                </a:lnTo>
                <a:lnTo>
                  <a:pt x="6690746" y="2073699"/>
                </a:lnTo>
                <a:cubicBezTo>
                  <a:pt x="7235715" y="2618668"/>
                  <a:pt x="7235715" y="3502237"/>
                  <a:pt x="6690746" y="4047206"/>
                </a:cubicBezTo>
                <a:lnTo>
                  <a:pt x="387995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26443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2B035E8-ED43-4BF6-8E42-D4D79A7256D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432170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8193EC3-8B66-4C87-90BE-D672222140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18798" y="0"/>
            <a:ext cx="4072245" cy="2968487"/>
          </a:xfrm>
          <a:custGeom>
            <a:avLst/>
            <a:gdLst>
              <a:gd name="connsiteX0" fmla="*/ 0 w 4072245"/>
              <a:gd name="connsiteY0" fmla="*/ 0 h 2968487"/>
              <a:gd name="connsiteX1" fmla="*/ 4072245 w 4072245"/>
              <a:gd name="connsiteY1" fmla="*/ 0 h 2968487"/>
              <a:gd name="connsiteX2" fmla="*/ 4072245 w 4072245"/>
              <a:gd name="connsiteY2" fmla="*/ 2968487 h 2968487"/>
              <a:gd name="connsiteX3" fmla="*/ 0 w 4072245"/>
              <a:gd name="connsiteY3" fmla="*/ 2968487 h 2968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72245" h="2968487">
                <a:moveTo>
                  <a:pt x="0" y="0"/>
                </a:moveTo>
                <a:lnTo>
                  <a:pt x="4072245" y="0"/>
                </a:lnTo>
                <a:lnTo>
                  <a:pt x="4072245" y="2968487"/>
                </a:lnTo>
                <a:lnTo>
                  <a:pt x="0" y="29684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6883058-5172-4886-9AC3-570AEAB141F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1" y="1944756"/>
            <a:ext cx="4072245" cy="2968487"/>
          </a:xfrm>
          <a:custGeom>
            <a:avLst/>
            <a:gdLst>
              <a:gd name="connsiteX0" fmla="*/ 0 w 4072245"/>
              <a:gd name="connsiteY0" fmla="*/ 0 h 2968487"/>
              <a:gd name="connsiteX1" fmla="*/ 4072245 w 4072245"/>
              <a:gd name="connsiteY1" fmla="*/ 0 h 2968487"/>
              <a:gd name="connsiteX2" fmla="*/ 4072245 w 4072245"/>
              <a:gd name="connsiteY2" fmla="*/ 2968487 h 2968487"/>
              <a:gd name="connsiteX3" fmla="*/ 0 w 4072245"/>
              <a:gd name="connsiteY3" fmla="*/ 2968487 h 2968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72245" h="2968487">
                <a:moveTo>
                  <a:pt x="0" y="0"/>
                </a:moveTo>
                <a:lnTo>
                  <a:pt x="4072245" y="0"/>
                </a:lnTo>
                <a:lnTo>
                  <a:pt x="4072245" y="2968487"/>
                </a:lnTo>
                <a:lnTo>
                  <a:pt x="0" y="29684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C83D4563-06A5-4417-9E0E-BCE11D45F9E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22332" y="3938859"/>
            <a:ext cx="4072245" cy="2968487"/>
          </a:xfrm>
          <a:custGeom>
            <a:avLst/>
            <a:gdLst>
              <a:gd name="connsiteX0" fmla="*/ 0 w 4072245"/>
              <a:gd name="connsiteY0" fmla="*/ 0 h 2968487"/>
              <a:gd name="connsiteX1" fmla="*/ 4072245 w 4072245"/>
              <a:gd name="connsiteY1" fmla="*/ 0 h 2968487"/>
              <a:gd name="connsiteX2" fmla="*/ 4072245 w 4072245"/>
              <a:gd name="connsiteY2" fmla="*/ 2968487 h 2968487"/>
              <a:gd name="connsiteX3" fmla="*/ 0 w 4072245"/>
              <a:gd name="connsiteY3" fmla="*/ 2968487 h 2968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72245" h="2968487">
                <a:moveTo>
                  <a:pt x="0" y="0"/>
                </a:moveTo>
                <a:lnTo>
                  <a:pt x="4072245" y="0"/>
                </a:lnTo>
                <a:lnTo>
                  <a:pt x="4072245" y="2968487"/>
                </a:lnTo>
                <a:lnTo>
                  <a:pt x="0" y="29684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032701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05926F2-33D4-4F8A-A36E-D398E84F13B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7012170" cy="6858000"/>
          </a:xfrm>
          <a:custGeom>
            <a:avLst/>
            <a:gdLst>
              <a:gd name="connsiteX0" fmla="*/ 0 w 7012170"/>
              <a:gd name="connsiteY0" fmla="*/ 0 h 6858000"/>
              <a:gd name="connsiteX1" fmla="*/ 7012170 w 7012170"/>
              <a:gd name="connsiteY1" fmla="*/ 0 h 6858000"/>
              <a:gd name="connsiteX2" fmla="*/ 6981933 w 7012170"/>
              <a:gd name="connsiteY2" fmla="*/ 40209 h 6858000"/>
              <a:gd name="connsiteX3" fmla="*/ 5859734 w 7012170"/>
              <a:gd name="connsiteY3" fmla="*/ 3429000 h 6858000"/>
              <a:gd name="connsiteX4" fmla="*/ 6981933 w 7012170"/>
              <a:gd name="connsiteY4" fmla="*/ 6817791 h 6858000"/>
              <a:gd name="connsiteX5" fmla="*/ 7012170 w 7012170"/>
              <a:gd name="connsiteY5" fmla="*/ 6858000 h 6858000"/>
              <a:gd name="connsiteX6" fmla="*/ 0 w 70121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12170" h="6858000">
                <a:moveTo>
                  <a:pt x="0" y="0"/>
                </a:moveTo>
                <a:lnTo>
                  <a:pt x="7012170" y="0"/>
                </a:lnTo>
                <a:lnTo>
                  <a:pt x="6981933" y="40209"/>
                </a:lnTo>
                <a:cubicBezTo>
                  <a:pt x="6266256" y="1047572"/>
                  <a:pt x="5859734" y="2201986"/>
                  <a:pt x="5859734" y="3429000"/>
                </a:cubicBezTo>
                <a:cubicBezTo>
                  <a:pt x="5859734" y="4656015"/>
                  <a:pt x="6266256" y="5810428"/>
                  <a:pt x="6981933" y="6817791"/>
                </a:cubicBezTo>
                <a:lnTo>
                  <a:pt x="7012170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392882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3D28E96-FA8C-46CA-987A-B9CD709748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100795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8A71401-602E-4DBE-BB4B-F2529AF3EA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1999" cy="4516514"/>
          </a:xfrm>
          <a:custGeom>
            <a:avLst/>
            <a:gdLst>
              <a:gd name="connsiteX0" fmla="*/ 0 w 12191999"/>
              <a:gd name="connsiteY0" fmla="*/ 0 h 4516514"/>
              <a:gd name="connsiteX1" fmla="*/ 12191999 w 12191999"/>
              <a:gd name="connsiteY1" fmla="*/ 0 h 4516514"/>
              <a:gd name="connsiteX2" fmla="*/ 12191999 w 12191999"/>
              <a:gd name="connsiteY2" fmla="*/ 4516514 h 4516514"/>
              <a:gd name="connsiteX3" fmla="*/ 0 w 12191999"/>
              <a:gd name="connsiteY3" fmla="*/ 4516514 h 4516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4516514">
                <a:moveTo>
                  <a:pt x="0" y="0"/>
                </a:moveTo>
                <a:lnTo>
                  <a:pt x="12191999" y="0"/>
                </a:lnTo>
                <a:lnTo>
                  <a:pt x="12191999" y="4516514"/>
                </a:lnTo>
                <a:lnTo>
                  <a:pt x="0" y="451651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386726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D600F9F-867B-4B45-9E91-147CA60B4FF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50783" y="0"/>
            <a:ext cx="3278519" cy="3430966"/>
          </a:xfrm>
          <a:custGeom>
            <a:avLst/>
            <a:gdLst>
              <a:gd name="connsiteX0" fmla="*/ 0 w 3278519"/>
              <a:gd name="connsiteY0" fmla="*/ 0 h 3430966"/>
              <a:gd name="connsiteX1" fmla="*/ 3278519 w 3278519"/>
              <a:gd name="connsiteY1" fmla="*/ 0 h 3430966"/>
              <a:gd name="connsiteX2" fmla="*/ 3278519 w 3278519"/>
              <a:gd name="connsiteY2" fmla="*/ 3430966 h 3430966"/>
              <a:gd name="connsiteX3" fmla="*/ 0 w 3278519"/>
              <a:gd name="connsiteY3" fmla="*/ 3430966 h 3430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78519" h="3430966">
                <a:moveTo>
                  <a:pt x="0" y="0"/>
                </a:moveTo>
                <a:lnTo>
                  <a:pt x="3278519" y="0"/>
                </a:lnTo>
                <a:lnTo>
                  <a:pt x="3278519" y="3430966"/>
                </a:lnTo>
                <a:lnTo>
                  <a:pt x="0" y="343096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2C12A1E-E946-435F-92F3-C782ADFC67F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921559" y="-3932"/>
            <a:ext cx="3278519" cy="3430966"/>
          </a:xfrm>
          <a:custGeom>
            <a:avLst/>
            <a:gdLst>
              <a:gd name="connsiteX0" fmla="*/ 0 w 3278519"/>
              <a:gd name="connsiteY0" fmla="*/ 0 h 3430966"/>
              <a:gd name="connsiteX1" fmla="*/ 3278519 w 3278519"/>
              <a:gd name="connsiteY1" fmla="*/ 0 h 3430966"/>
              <a:gd name="connsiteX2" fmla="*/ 3278519 w 3278519"/>
              <a:gd name="connsiteY2" fmla="*/ 3430966 h 3430966"/>
              <a:gd name="connsiteX3" fmla="*/ 0 w 3278519"/>
              <a:gd name="connsiteY3" fmla="*/ 3430966 h 3430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78519" h="3430966">
                <a:moveTo>
                  <a:pt x="0" y="0"/>
                </a:moveTo>
                <a:lnTo>
                  <a:pt x="3278519" y="0"/>
                </a:lnTo>
                <a:lnTo>
                  <a:pt x="3278519" y="3430966"/>
                </a:lnTo>
                <a:lnTo>
                  <a:pt x="0" y="343096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C0A7993B-48B7-45BE-8FCC-9BE414459E2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650783" y="3430965"/>
            <a:ext cx="3278519" cy="3430966"/>
          </a:xfrm>
          <a:custGeom>
            <a:avLst/>
            <a:gdLst>
              <a:gd name="connsiteX0" fmla="*/ 0 w 3278519"/>
              <a:gd name="connsiteY0" fmla="*/ 0 h 3430966"/>
              <a:gd name="connsiteX1" fmla="*/ 3278519 w 3278519"/>
              <a:gd name="connsiteY1" fmla="*/ 0 h 3430966"/>
              <a:gd name="connsiteX2" fmla="*/ 3278519 w 3278519"/>
              <a:gd name="connsiteY2" fmla="*/ 3430966 h 3430966"/>
              <a:gd name="connsiteX3" fmla="*/ 0 w 3278519"/>
              <a:gd name="connsiteY3" fmla="*/ 3430966 h 3430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78519" h="3430966">
                <a:moveTo>
                  <a:pt x="0" y="0"/>
                </a:moveTo>
                <a:lnTo>
                  <a:pt x="3278519" y="0"/>
                </a:lnTo>
                <a:lnTo>
                  <a:pt x="3278519" y="3430966"/>
                </a:lnTo>
                <a:lnTo>
                  <a:pt x="0" y="343096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627342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39C9562-74ED-4A44-AA30-396E827B985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09862" y="-7615"/>
            <a:ext cx="5347785" cy="6865615"/>
          </a:xfrm>
          <a:custGeom>
            <a:avLst/>
            <a:gdLst>
              <a:gd name="connsiteX0" fmla="*/ 4562971 w 5347785"/>
              <a:gd name="connsiteY0" fmla="*/ 7615 h 6865615"/>
              <a:gd name="connsiteX1" fmla="*/ 5347785 w 5347785"/>
              <a:gd name="connsiteY1" fmla="*/ 7615 h 6865615"/>
              <a:gd name="connsiteX2" fmla="*/ 5347785 w 5347785"/>
              <a:gd name="connsiteY2" fmla="*/ 6865615 h 6865615"/>
              <a:gd name="connsiteX3" fmla="*/ 4562971 w 5347785"/>
              <a:gd name="connsiteY3" fmla="*/ 6865615 h 6865615"/>
              <a:gd name="connsiteX4" fmla="*/ 3270761 w 5347785"/>
              <a:gd name="connsiteY4" fmla="*/ 7615 h 6865615"/>
              <a:gd name="connsiteX5" fmla="*/ 4286697 w 5347785"/>
              <a:gd name="connsiteY5" fmla="*/ 7615 h 6865615"/>
              <a:gd name="connsiteX6" fmla="*/ 4286697 w 5347785"/>
              <a:gd name="connsiteY6" fmla="*/ 6865615 h 6865615"/>
              <a:gd name="connsiteX7" fmla="*/ 3270761 w 5347785"/>
              <a:gd name="connsiteY7" fmla="*/ 6865615 h 6865615"/>
              <a:gd name="connsiteX8" fmla="*/ 0 w 5347785"/>
              <a:gd name="connsiteY8" fmla="*/ 7615 h 6865615"/>
              <a:gd name="connsiteX9" fmla="*/ 1452642 w 5347785"/>
              <a:gd name="connsiteY9" fmla="*/ 7615 h 6865615"/>
              <a:gd name="connsiteX10" fmla="*/ 1452642 w 5347785"/>
              <a:gd name="connsiteY10" fmla="*/ 6865615 h 6865615"/>
              <a:gd name="connsiteX11" fmla="*/ 0 w 5347785"/>
              <a:gd name="connsiteY11" fmla="*/ 6865615 h 6865615"/>
              <a:gd name="connsiteX12" fmla="*/ 1705210 w 5347785"/>
              <a:gd name="connsiteY12" fmla="*/ 0 h 6865615"/>
              <a:gd name="connsiteX13" fmla="*/ 3018194 w 5347785"/>
              <a:gd name="connsiteY13" fmla="*/ 0 h 6865615"/>
              <a:gd name="connsiteX14" fmla="*/ 3018194 w 5347785"/>
              <a:gd name="connsiteY14" fmla="*/ 6858000 h 6865615"/>
              <a:gd name="connsiteX15" fmla="*/ 1705210 w 5347785"/>
              <a:gd name="connsiteY15" fmla="*/ 6858000 h 6865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347785" h="6865615">
                <a:moveTo>
                  <a:pt x="4562971" y="7615"/>
                </a:moveTo>
                <a:lnTo>
                  <a:pt x="5347785" y="7615"/>
                </a:lnTo>
                <a:lnTo>
                  <a:pt x="5347785" y="6865615"/>
                </a:lnTo>
                <a:lnTo>
                  <a:pt x="4562971" y="6865615"/>
                </a:lnTo>
                <a:close/>
                <a:moveTo>
                  <a:pt x="3270761" y="7615"/>
                </a:moveTo>
                <a:lnTo>
                  <a:pt x="4286697" y="7615"/>
                </a:lnTo>
                <a:lnTo>
                  <a:pt x="4286697" y="6865615"/>
                </a:lnTo>
                <a:lnTo>
                  <a:pt x="3270761" y="6865615"/>
                </a:lnTo>
                <a:close/>
                <a:moveTo>
                  <a:pt x="0" y="7615"/>
                </a:moveTo>
                <a:lnTo>
                  <a:pt x="1452642" y="7615"/>
                </a:lnTo>
                <a:lnTo>
                  <a:pt x="1452642" y="6865615"/>
                </a:lnTo>
                <a:lnTo>
                  <a:pt x="0" y="6865615"/>
                </a:lnTo>
                <a:close/>
                <a:moveTo>
                  <a:pt x="1705210" y="0"/>
                </a:moveTo>
                <a:lnTo>
                  <a:pt x="3018194" y="0"/>
                </a:lnTo>
                <a:lnTo>
                  <a:pt x="3018194" y="6858000"/>
                </a:lnTo>
                <a:lnTo>
                  <a:pt x="170521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577227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25A0D59-63FA-4772-B39D-BA484FFC93E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049644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DCC3276-A5A5-4FE8-A7F0-ECB80A21760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89421" y="1086379"/>
            <a:ext cx="2330817" cy="4685243"/>
          </a:xfrm>
          <a:custGeom>
            <a:avLst/>
            <a:gdLst>
              <a:gd name="connsiteX0" fmla="*/ 0 w 2330817"/>
              <a:gd name="connsiteY0" fmla="*/ 0 h 4685243"/>
              <a:gd name="connsiteX1" fmla="*/ 2330817 w 2330817"/>
              <a:gd name="connsiteY1" fmla="*/ 0 h 4685243"/>
              <a:gd name="connsiteX2" fmla="*/ 2330817 w 2330817"/>
              <a:gd name="connsiteY2" fmla="*/ 4685243 h 4685243"/>
              <a:gd name="connsiteX3" fmla="*/ 0 w 2330817"/>
              <a:gd name="connsiteY3" fmla="*/ 4685243 h 4685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0817" h="4685243">
                <a:moveTo>
                  <a:pt x="0" y="0"/>
                </a:moveTo>
                <a:lnTo>
                  <a:pt x="2330817" y="0"/>
                </a:lnTo>
                <a:lnTo>
                  <a:pt x="2330817" y="4685243"/>
                </a:lnTo>
                <a:lnTo>
                  <a:pt x="0" y="46852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95663FD-5CC7-4DAE-AF9D-BA596A9AF7E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59510" y="1086379"/>
            <a:ext cx="2330817" cy="4685243"/>
          </a:xfrm>
          <a:custGeom>
            <a:avLst/>
            <a:gdLst>
              <a:gd name="connsiteX0" fmla="*/ 0 w 2330817"/>
              <a:gd name="connsiteY0" fmla="*/ 0 h 4685243"/>
              <a:gd name="connsiteX1" fmla="*/ 2330817 w 2330817"/>
              <a:gd name="connsiteY1" fmla="*/ 0 h 4685243"/>
              <a:gd name="connsiteX2" fmla="*/ 2330817 w 2330817"/>
              <a:gd name="connsiteY2" fmla="*/ 4685243 h 4685243"/>
              <a:gd name="connsiteX3" fmla="*/ 0 w 2330817"/>
              <a:gd name="connsiteY3" fmla="*/ 4685243 h 4685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0817" h="4685243">
                <a:moveTo>
                  <a:pt x="0" y="0"/>
                </a:moveTo>
                <a:lnTo>
                  <a:pt x="2330817" y="0"/>
                </a:lnTo>
                <a:lnTo>
                  <a:pt x="2330817" y="4685243"/>
                </a:lnTo>
                <a:lnTo>
                  <a:pt x="0" y="46852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104957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48FD73E-AA14-4C67-9197-DB30DA234D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50783" y="-1"/>
            <a:ext cx="3278519" cy="6861932"/>
          </a:xfrm>
          <a:custGeom>
            <a:avLst/>
            <a:gdLst>
              <a:gd name="connsiteX0" fmla="*/ 0 w 3278519"/>
              <a:gd name="connsiteY0" fmla="*/ 0 h 6861932"/>
              <a:gd name="connsiteX1" fmla="*/ 3278519 w 3278519"/>
              <a:gd name="connsiteY1" fmla="*/ 0 h 6861932"/>
              <a:gd name="connsiteX2" fmla="*/ 3278519 w 3278519"/>
              <a:gd name="connsiteY2" fmla="*/ 6861932 h 6861932"/>
              <a:gd name="connsiteX3" fmla="*/ 0 w 3278519"/>
              <a:gd name="connsiteY3" fmla="*/ 6861932 h 6861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78519" h="6861932">
                <a:moveTo>
                  <a:pt x="0" y="0"/>
                </a:moveTo>
                <a:lnTo>
                  <a:pt x="3278519" y="0"/>
                </a:lnTo>
                <a:lnTo>
                  <a:pt x="3278519" y="6861932"/>
                </a:lnTo>
                <a:lnTo>
                  <a:pt x="0" y="686193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204091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A8EE6A1-0F63-4C8E-91E2-AA40A8D6A31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831808"/>
            <a:ext cx="12191999" cy="5026191"/>
          </a:xfrm>
          <a:custGeom>
            <a:avLst/>
            <a:gdLst>
              <a:gd name="connsiteX0" fmla="*/ 0 w 12191999"/>
              <a:gd name="connsiteY0" fmla="*/ 0 h 5026191"/>
              <a:gd name="connsiteX1" fmla="*/ 12191999 w 12191999"/>
              <a:gd name="connsiteY1" fmla="*/ 0 h 5026191"/>
              <a:gd name="connsiteX2" fmla="*/ 12191999 w 12191999"/>
              <a:gd name="connsiteY2" fmla="*/ 5026191 h 5026191"/>
              <a:gd name="connsiteX3" fmla="*/ 0 w 12191999"/>
              <a:gd name="connsiteY3" fmla="*/ 5026191 h 5026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5026191">
                <a:moveTo>
                  <a:pt x="0" y="0"/>
                </a:moveTo>
                <a:lnTo>
                  <a:pt x="12191999" y="0"/>
                </a:lnTo>
                <a:lnTo>
                  <a:pt x="12191999" y="5026191"/>
                </a:lnTo>
                <a:lnTo>
                  <a:pt x="0" y="502619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583953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DB44588-4DF4-414E-8166-70B7F7846E2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8386" y="0"/>
            <a:ext cx="5307615" cy="6858000"/>
          </a:xfrm>
          <a:custGeom>
            <a:avLst/>
            <a:gdLst>
              <a:gd name="connsiteX0" fmla="*/ 0 w 5307615"/>
              <a:gd name="connsiteY0" fmla="*/ 4543006 h 6858000"/>
              <a:gd name="connsiteX1" fmla="*/ 2413416 w 5307615"/>
              <a:gd name="connsiteY1" fmla="*/ 4543006 h 6858000"/>
              <a:gd name="connsiteX2" fmla="*/ 2413416 w 5307615"/>
              <a:gd name="connsiteY2" fmla="*/ 6858000 h 6858000"/>
              <a:gd name="connsiteX3" fmla="*/ 0 w 5307615"/>
              <a:gd name="connsiteY3" fmla="*/ 6858000 h 6858000"/>
              <a:gd name="connsiteX4" fmla="*/ 2894199 w 5307615"/>
              <a:gd name="connsiteY4" fmla="*/ 2869185 h 6858000"/>
              <a:gd name="connsiteX5" fmla="*/ 5307615 w 5307615"/>
              <a:gd name="connsiteY5" fmla="*/ 2869185 h 6858000"/>
              <a:gd name="connsiteX6" fmla="*/ 5307615 w 5307615"/>
              <a:gd name="connsiteY6" fmla="*/ 6858000 h 6858000"/>
              <a:gd name="connsiteX7" fmla="*/ 2894199 w 5307615"/>
              <a:gd name="connsiteY7" fmla="*/ 6858000 h 6858000"/>
              <a:gd name="connsiteX8" fmla="*/ 2894199 w 5307615"/>
              <a:gd name="connsiteY8" fmla="*/ 0 h 6858000"/>
              <a:gd name="connsiteX9" fmla="*/ 5307615 w 5307615"/>
              <a:gd name="connsiteY9" fmla="*/ 0 h 6858000"/>
              <a:gd name="connsiteX10" fmla="*/ 5307615 w 5307615"/>
              <a:gd name="connsiteY10" fmla="*/ 2314994 h 6858000"/>
              <a:gd name="connsiteX11" fmla="*/ 2894199 w 5307615"/>
              <a:gd name="connsiteY11" fmla="*/ 2314994 h 6858000"/>
              <a:gd name="connsiteX12" fmla="*/ 0 w 5307615"/>
              <a:gd name="connsiteY12" fmla="*/ 0 h 6858000"/>
              <a:gd name="connsiteX13" fmla="*/ 2413416 w 5307615"/>
              <a:gd name="connsiteY13" fmla="*/ 0 h 6858000"/>
              <a:gd name="connsiteX14" fmla="*/ 2413416 w 5307615"/>
              <a:gd name="connsiteY14" fmla="*/ 3988815 h 6858000"/>
              <a:gd name="connsiteX15" fmla="*/ 0 w 5307615"/>
              <a:gd name="connsiteY15" fmla="*/ 398881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307615" h="6858000">
                <a:moveTo>
                  <a:pt x="0" y="4543006"/>
                </a:moveTo>
                <a:lnTo>
                  <a:pt x="2413416" y="4543006"/>
                </a:lnTo>
                <a:lnTo>
                  <a:pt x="2413416" y="6858000"/>
                </a:lnTo>
                <a:lnTo>
                  <a:pt x="0" y="6858000"/>
                </a:lnTo>
                <a:close/>
                <a:moveTo>
                  <a:pt x="2894199" y="2869185"/>
                </a:moveTo>
                <a:lnTo>
                  <a:pt x="5307615" y="2869185"/>
                </a:lnTo>
                <a:lnTo>
                  <a:pt x="5307615" y="6858000"/>
                </a:lnTo>
                <a:lnTo>
                  <a:pt x="2894199" y="6858000"/>
                </a:lnTo>
                <a:close/>
                <a:moveTo>
                  <a:pt x="2894199" y="0"/>
                </a:moveTo>
                <a:lnTo>
                  <a:pt x="5307615" y="0"/>
                </a:lnTo>
                <a:lnTo>
                  <a:pt x="5307615" y="2314994"/>
                </a:lnTo>
                <a:lnTo>
                  <a:pt x="2894199" y="2314994"/>
                </a:lnTo>
                <a:close/>
                <a:moveTo>
                  <a:pt x="0" y="0"/>
                </a:moveTo>
                <a:lnTo>
                  <a:pt x="2413416" y="0"/>
                </a:lnTo>
                <a:lnTo>
                  <a:pt x="2413416" y="3988815"/>
                </a:lnTo>
                <a:lnTo>
                  <a:pt x="0" y="398881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353989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79017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1A02E15-A516-4898-BE8E-0B0A74619CDC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4D4132F-4925-4402-B1DF-7986A1E627D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01614" y="2333394"/>
            <a:ext cx="2277234" cy="2277234"/>
          </a:xfrm>
          <a:custGeom>
            <a:avLst/>
            <a:gdLst>
              <a:gd name="connsiteX0" fmla="*/ 1138617 w 2277234"/>
              <a:gd name="connsiteY0" fmla="*/ 0 h 2277234"/>
              <a:gd name="connsiteX1" fmla="*/ 2277234 w 2277234"/>
              <a:gd name="connsiteY1" fmla="*/ 1138617 h 2277234"/>
              <a:gd name="connsiteX2" fmla="*/ 1138617 w 2277234"/>
              <a:gd name="connsiteY2" fmla="*/ 2277234 h 2277234"/>
              <a:gd name="connsiteX3" fmla="*/ 0 w 2277234"/>
              <a:gd name="connsiteY3" fmla="*/ 1138617 h 2277234"/>
              <a:gd name="connsiteX4" fmla="*/ 1138617 w 2277234"/>
              <a:gd name="connsiteY4" fmla="*/ 0 h 2277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77234" h="2277234">
                <a:moveTo>
                  <a:pt x="1138617" y="0"/>
                </a:moveTo>
                <a:cubicBezTo>
                  <a:pt x="1767458" y="0"/>
                  <a:pt x="2277234" y="509776"/>
                  <a:pt x="2277234" y="1138617"/>
                </a:cubicBezTo>
                <a:cubicBezTo>
                  <a:pt x="2277234" y="1767458"/>
                  <a:pt x="1767458" y="2277234"/>
                  <a:pt x="1138617" y="2277234"/>
                </a:cubicBezTo>
                <a:cubicBezTo>
                  <a:pt x="509776" y="2277234"/>
                  <a:pt x="0" y="1767458"/>
                  <a:pt x="0" y="1138617"/>
                </a:cubicBezTo>
                <a:cubicBezTo>
                  <a:pt x="0" y="509776"/>
                  <a:pt x="509776" y="0"/>
                  <a:pt x="113861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A6F53DC-326F-47CD-ACB4-0A8D3F632CE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705460" y="2333394"/>
            <a:ext cx="2277234" cy="2277234"/>
          </a:xfrm>
          <a:custGeom>
            <a:avLst/>
            <a:gdLst>
              <a:gd name="connsiteX0" fmla="*/ 1138617 w 2277234"/>
              <a:gd name="connsiteY0" fmla="*/ 0 h 2277234"/>
              <a:gd name="connsiteX1" fmla="*/ 2277234 w 2277234"/>
              <a:gd name="connsiteY1" fmla="*/ 1138617 h 2277234"/>
              <a:gd name="connsiteX2" fmla="*/ 1138617 w 2277234"/>
              <a:gd name="connsiteY2" fmla="*/ 2277234 h 2277234"/>
              <a:gd name="connsiteX3" fmla="*/ 0 w 2277234"/>
              <a:gd name="connsiteY3" fmla="*/ 1138617 h 2277234"/>
              <a:gd name="connsiteX4" fmla="*/ 1138617 w 2277234"/>
              <a:gd name="connsiteY4" fmla="*/ 0 h 2277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77234" h="2277234">
                <a:moveTo>
                  <a:pt x="1138617" y="0"/>
                </a:moveTo>
                <a:cubicBezTo>
                  <a:pt x="1767458" y="0"/>
                  <a:pt x="2277234" y="509776"/>
                  <a:pt x="2277234" y="1138617"/>
                </a:cubicBezTo>
                <a:cubicBezTo>
                  <a:pt x="2277234" y="1767458"/>
                  <a:pt x="1767458" y="2277234"/>
                  <a:pt x="1138617" y="2277234"/>
                </a:cubicBezTo>
                <a:cubicBezTo>
                  <a:pt x="509776" y="2277234"/>
                  <a:pt x="0" y="1767458"/>
                  <a:pt x="0" y="1138617"/>
                </a:cubicBezTo>
                <a:cubicBezTo>
                  <a:pt x="0" y="509776"/>
                  <a:pt x="509776" y="0"/>
                  <a:pt x="113861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168E6AE-B7AB-4B48-A766-17D4B3F56CC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09305" y="2333394"/>
            <a:ext cx="2277234" cy="2277234"/>
          </a:xfrm>
          <a:custGeom>
            <a:avLst/>
            <a:gdLst>
              <a:gd name="connsiteX0" fmla="*/ 1138617 w 2277234"/>
              <a:gd name="connsiteY0" fmla="*/ 0 h 2277234"/>
              <a:gd name="connsiteX1" fmla="*/ 2277234 w 2277234"/>
              <a:gd name="connsiteY1" fmla="*/ 1138617 h 2277234"/>
              <a:gd name="connsiteX2" fmla="*/ 1138617 w 2277234"/>
              <a:gd name="connsiteY2" fmla="*/ 2277234 h 2277234"/>
              <a:gd name="connsiteX3" fmla="*/ 0 w 2277234"/>
              <a:gd name="connsiteY3" fmla="*/ 1138617 h 2277234"/>
              <a:gd name="connsiteX4" fmla="*/ 1138617 w 2277234"/>
              <a:gd name="connsiteY4" fmla="*/ 0 h 2277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77234" h="2277234">
                <a:moveTo>
                  <a:pt x="1138617" y="0"/>
                </a:moveTo>
                <a:cubicBezTo>
                  <a:pt x="1767458" y="0"/>
                  <a:pt x="2277234" y="509776"/>
                  <a:pt x="2277234" y="1138617"/>
                </a:cubicBezTo>
                <a:cubicBezTo>
                  <a:pt x="2277234" y="1767458"/>
                  <a:pt x="1767458" y="2277234"/>
                  <a:pt x="1138617" y="2277234"/>
                </a:cubicBezTo>
                <a:cubicBezTo>
                  <a:pt x="509776" y="2277234"/>
                  <a:pt x="0" y="1767458"/>
                  <a:pt x="0" y="1138617"/>
                </a:cubicBezTo>
                <a:cubicBezTo>
                  <a:pt x="0" y="509776"/>
                  <a:pt x="509776" y="0"/>
                  <a:pt x="113861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FF923D2-9BE8-4115-968F-CD3184CC78A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713152" y="2325534"/>
            <a:ext cx="2277234" cy="2277234"/>
          </a:xfrm>
          <a:custGeom>
            <a:avLst/>
            <a:gdLst>
              <a:gd name="connsiteX0" fmla="*/ 1138617 w 2277234"/>
              <a:gd name="connsiteY0" fmla="*/ 0 h 2277234"/>
              <a:gd name="connsiteX1" fmla="*/ 2277234 w 2277234"/>
              <a:gd name="connsiteY1" fmla="*/ 1138617 h 2277234"/>
              <a:gd name="connsiteX2" fmla="*/ 1138617 w 2277234"/>
              <a:gd name="connsiteY2" fmla="*/ 2277234 h 2277234"/>
              <a:gd name="connsiteX3" fmla="*/ 0 w 2277234"/>
              <a:gd name="connsiteY3" fmla="*/ 1138617 h 2277234"/>
              <a:gd name="connsiteX4" fmla="*/ 1138617 w 2277234"/>
              <a:gd name="connsiteY4" fmla="*/ 0 h 2277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77234" h="2277234">
                <a:moveTo>
                  <a:pt x="1138617" y="0"/>
                </a:moveTo>
                <a:cubicBezTo>
                  <a:pt x="1767458" y="0"/>
                  <a:pt x="2277234" y="509776"/>
                  <a:pt x="2277234" y="1138617"/>
                </a:cubicBezTo>
                <a:cubicBezTo>
                  <a:pt x="2277234" y="1767458"/>
                  <a:pt x="1767458" y="2277234"/>
                  <a:pt x="1138617" y="2277234"/>
                </a:cubicBezTo>
                <a:cubicBezTo>
                  <a:pt x="509776" y="2277234"/>
                  <a:pt x="0" y="1767458"/>
                  <a:pt x="0" y="1138617"/>
                </a:cubicBezTo>
                <a:cubicBezTo>
                  <a:pt x="0" y="509776"/>
                  <a:pt x="509776" y="0"/>
                  <a:pt x="113861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951312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740AF7D-DBB8-4A3E-AEE0-8686C72C7EC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2263327"/>
            <a:ext cx="12191999" cy="2331348"/>
          </a:xfrm>
          <a:custGeom>
            <a:avLst/>
            <a:gdLst>
              <a:gd name="connsiteX0" fmla="*/ 0 w 12191999"/>
              <a:gd name="connsiteY0" fmla="*/ 0 h 2331348"/>
              <a:gd name="connsiteX1" fmla="*/ 12191999 w 12191999"/>
              <a:gd name="connsiteY1" fmla="*/ 0 h 2331348"/>
              <a:gd name="connsiteX2" fmla="*/ 12191999 w 12191999"/>
              <a:gd name="connsiteY2" fmla="*/ 2331348 h 2331348"/>
              <a:gd name="connsiteX3" fmla="*/ 0 w 12191999"/>
              <a:gd name="connsiteY3" fmla="*/ 2331348 h 2331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2331348">
                <a:moveTo>
                  <a:pt x="0" y="0"/>
                </a:moveTo>
                <a:lnTo>
                  <a:pt x="12191999" y="0"/>
                </a:lnTo>
                <a:lnTo>
                  <a:pt x="12191999" y="2331348"/>
                </a:lnTo>
                <a:lnTo>
                  <a:pt x="0" y="233134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726747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49698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A0DE2-4374-4B5E-BBFC-E9DE6FEB8A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E95B82-D5AE-4F36-9E82-4F26B67C52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0EAA9E-A236-4942-9C8C-A5D6B1DE3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29B0A-2D6A-439D-AD42-689E58D31FF4}" type="datetimeFigureOut">
              <a:rPr lang="en-ID" smtClean="0"/>
              <a:t>16/09/2026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6B129-072A-41D9-90FF-1D87313E7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363E7E-6831-415F-8889-7DE4798CC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50E08-4FCD-44C0-BA71-DFD52F13E4C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646706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01.png"/>
          <p:cNvSpPr>
            <a:spLocks noGrp="1"/>
          </p:cNvSpPr>
          <p:nvPr>
            <p:ph type="pic" sz="quarter" idx="13"/>
          </p:nvPr>
        </p:nvSpPr>
        <p:spPr>
          <a:xfrm>
            <a:off x="0" y="2851150"/>
            <a:ext cx="4000500" cy="4000500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73" name="01.png"/>
          <p:cNvSpPr>
            <a:spLocks noGrp="1"/>
          </p:cNvSpPr>
          <p:nvPr>
            <p:ph type="pic" sz="quarter" idx="14"/>
          </p:nvPr>
        </p:nvSpPr>
        <p:spPr>
          <a:xfrm>
            <a:off x="4095750" y="2851150"/>
            <a:ext cx="4000500" cy="4000500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74" name="01.png"/>
          <p:cNvSpPr>
            <a:spLocks noGrp="1"/>
          </p:cNvSpPr>
          <p:nvPr>
            <p:ph type="pic" sz="quarter" idx="15"/>
          </p:nvPr>
        </p:nvSpPr>
        <p:spPr>
          <a:xfrm>
            <a:off x="8191500" y="2851150"/>
            <a:ext cx="4000500" cy="4000500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60817945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">
            <a:extLst>
              <a:ext uri="{FF2B5EF4-FFF2-40B4-BE49-F238E27FC236}">
                <a16:creationId xmlns:a16="http://schemas.microsoft.com/office/drawing/2014/main" id="{57C09B99-A9AF-EBFC-DA89-2FCB51DD03B1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CBE92EE-25EF-A74B-A94F-193520E9625C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231021624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22E2983-7428-40D3-A88F-4F7578F50A4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27226" y="-1"/>
            <a:ext cx="9864773" cy="6857999"/>
          </a:xfrm>
          <a:custGeom>
            <a:avLst/>
            <a:gdLst>
              <a:gd name="connsiteX0" fmla="*/ 64484 w 9864773"/>
              <a:gd name="connsiteY0" fmla="*/ 0 h 6857999"/>
              <a:gd name="connsiteX1" fmla="*/ 9864773 w 9864773"/>
              <a:gd name="connsiteY1" fmla="*/ 0 h 6857999"/>
              <a:gd name="connsiteX2" fmla="*/ 9864773 w 9864773"/>
              <a:gd name="connsiteY2" fmla="*/ 6857999 h 6857999"/>
              <a:gd name="connsiteX3" fmla="*/ 2200305 w 9864773"/>
              <a:gd name="connsiteY3" fmla="*/ 6857999 h 6857999"/>
              <a:gd name="connsiteX4" fmla="*/ 2006573 w 9864773"/>
              <a:gd name="connsiteY4" fmla="*/ 6645412 h 6857999"/>
              <a:gd name="connsiteX5" fmla="*/ 0 w 9864773"/>
              <a:gd name="connsiteY5" fmla="*/ 1069897 h 6857999"/>
              <a:gd name="connsiteX6" fmla="*/ 35370 w 9864773"/>
              <a:gd name="connsiteY6" fmla="*/ 263705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64773" h="6857999">
                <a:moveTo>
                  <a:pt x="64484" y="0"/>
                </a:moveTo>
                <a:lnTo>
                  <a:pt x="9864773" y="0"/>
                </a:lnTo>
                <a:lnTo>
                  <a:pt x="9864773" y="6857999"/>
                </a:lnTo>
                <a:lnTo>
                  <a:pt x="2200305" y="6857999"/>
                </a:lnTo>
                <a:lnTo>
                  <a:pt x="2006573" y="6645412"/>
                </a:lnTo>
                <a:cubicBezTo>
                  <a:pt x="766810" y="5218514"/>
                  <a:pt x="0" y="3247272"/>
                  <a:pt x="0" y="1069897"/>
                </a:cubicBezTo>
                <a:cubicBezTo>
                  <a:pt x="0" y="797726"/>
                  <a:pt x="11981" y="528775"/>
                  <a:pt x="35370" y="263705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977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1CA2261C-E3CC-46F0-819A-40BC03B312C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flipH="1">
            <a:off x="1" y="0"/>
            <a:ext cx="5919093" cy="6858000"/>
          </a:xfrm>
          <a:custGeom>
            <a:avLst/>
            <a:gdLst>
              <a:gd name="connsiteX0" fmla="*/ 5919093 w 5919093"/>
              <a:gd name="connsiteY0" fmla="*/ 0 h 6858000"/>
              <a:gd name="connsiteX1" fmla="*/ 5919093 w 5919093"/>
              <a:gd name="connsiteY1" fmla="*/ 6858000 h 6858000"/>
              <a:gd name="connsiteX2" fmla="*/ 3134 w 5919093"/>
              <a:gd name="connsiteY2" fmla="*/ 6858000 h 6858000"/>
              <a:gd name="connsiteX3" fmla="*/ 583704 w 5919093"/>
              <a:gd name="connsiteY3" fmla="*/ 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19093" h="6858000">
                <a:moveTo>
                  <a:pt x="5919093" y="0"/>
                </a:moveTo>
                <a:lnTo>
                  <a:pt x="5919093" y="6858000"/>
                </a:lnTo>
                <a:lnTo>
                  <a:pt x="3134" y="6858000"/>
                </a:lnTo>
                <a:cubicBezTo>
                  <a:pt x="-112980" y="4136571"/>
                  <a:pt x="3051133" y="2648858"/>
                  <a:pt x="583704" y="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392641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1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Shape"/>
          <p:cNvSpPr/>
          <p:nvPr/>
        </p:nvSpPr>
        <p:spPr>
          <a:xfrm>
            <a:off x="2452656" y="-1"/>
            <a:ext cx="8001000" cy="6858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6686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7F7F7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defRPr>
                <a:solidFill>
                  <a:srgbClr val="FFFFFF"/>
                </a:solidFill>
              </a:defRPr>
            </a:pPr>
            <a:endParaRPr sz="900"/>
          </a:p>
        </p:txBody>
      </p:sp>
      <p:sp>
        <p:nvSpPr>
          <p:cNvPr id="3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60D4533-F5D5-4ADE-806B-E61D5CFE0074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0" y="-1"/>
            <a:ext cx="8001000" cy="6858001"/>
          </a:xfrm>
          <a:custGeom>
            <a:avLst/>
            <a:gdLst>
              <a:gd name="connsiteX0" fmla="*/ 0 w 16002000"/>
              <a:gd name="connsiteY0" fmla="*/ 0 h 13716001"/>
              <a:gd name="connsiteX1" fmla="*/ 4953212 w 16002000"/>
              <a:gd name="connsiteY1" fmla="*/ 0 h 13716001"/>
              <a:gd name="connsiteX2" fmla="*/ 16002000 w 16002000"/>
              <a:gd name="connsiteY2" fmla="*/ 13716001 h 13716001"/>
              <a:gd name="connsiteX3" fmla="*/ 0 w 16002000"/>
              <a:gd name="connsiteY3" fmla="*/ 13716001 h 1371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002000" h="13716001">
                <a:moveTo>
                  <a:pt x="0" y="0"/>
                </a:moveTo>
                <a:lnTo>
                  <a:pt x="4953212" y="0"/>
                </a:lnTo>
                <a:lnTo>
                  <a:pt x="16002000" y="13716001"/>
                </a:lnTo>
                <a:lnTo>
                  <a:pt x="0" y="13716001"/>
                </a:lnTo>
                <a:close/>
              </a:path>
            </a:pathLst>
          </a:custGeom>
          <a:solidFill>
            <a:schemeClr val="accent5">
              <a:lumMod val="90000"/>
            </a:schemeClr>
          </a:solidFill>
        </p:spPr>
        <p:txBody>
          <a:bodyPr wrap="square" lIns="91439" tIns="45719" rIns="91439" bIns="45719" anchor="t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45270727"/>
      </p:ext>
    </p:extLst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957106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36AFD7-98EE-8EE1-C859-B04FC9E2EC6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20">
            <a:fgClr>
              <a:srgbClr val="53993B"/>
            </a:fgClr>
            <a:bgClr>
              <a:schemeClr val="bg1"/>
            </a:bgClr>
          </a:pattFill>
        </p:spPr>
        <p:txBody>
          <a:bodyPr/>
          <a:lstStyle>
            <a:lvl1pPr>
              <a:defRPr sz="1333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3887316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3FEDE33E-6F5A-EF62-D891-A612F2957F2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527800" y="422594"/>
            <a:ext cx="5664200" cy="6012813"/>
          </a:xfrm>
          <a:custGeom>
            <a:avLst/>
            <a:gdLst>
              <a:gd name="connsiteX0" fmla="*/ 2628898 w 8496300"/>
              <a:gd name="connsiteY0" fmla="*/ 6048364 h 9019219"/>
              <a:gd name="connsiteX1" fmla="*/ 8496298 w 8496300"/>
              <a:gd name="connsiteY1" fmla="*/ 6048364 h 9019219"/>
              <a:gd name="connsiteX2" fmla="*/ 8496298 w 8496300"/>
              <a:gd name="connsiteY2" fmla="*/ 9019219 h 9019219"/>
              <a:gd name="connsiteX3" fmla="*/ 2628898 w 8496300"/>
              <a:gd name="connsiteY3" fmla="*/ 9019219 h 9019219"/>
              <a:gd name="connsiteX4" fmla="*/ 0 w 8496300"/>
              <a:gd name="connsiteY4" fmla="*/ 3024182 h 9019219"/>
              <a:gd name="connsiteX5" fmla="*/ 8496300 w 8496300"/>
              <a:gd name="connsiteY5" fmla="*/ 3024182 h 9019219"/>
              <a:gd name="connsiteX6" fmla="*/ 8496300 w 8496300"/>
              <a:gd name="connsiteY6" fmla="*/ 5995037 h 9019219"/>
              <a:gd name="connsiteX7" fmla="*/ 0 w 8496300"/>
              <a:gd name="connsiteY7" fmla="*/ 5995037 h 9019219"/>
              <a:gd name="connsiteX8" fmla="*/ 1333500 w 8496300"/>
              <a:gd name="connsiteY8" fmla="*/ 0 h 9019219"/>
              <a:gd name="connsiteX9" fmla="*/ 8496300 w 8496300"/>
              <a:gd name="connsiteY9" fmla="*/ 0 h 9019219"/>
              <a:gd name="connsiteX10" fmla="*/ 8496300 w 8496300"/>
              <a:gd name="connsiteY10" fmla="*/ 2970856 h 9019219"/>
              <a:gd name="connsiteX11" fmla="*/ 1333500 w 8496300"/>
              <a:gd name="connsiteY11" fmla="*/ 2970856 h 9019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496300" h="9019219">
                <a:moveTo>
                  <a:pt x="2628898" y="6048364"/>
                </a:moveTo>
                <a:lnTo>
                  <a:pt x="8496298" y="6048364"/>
                </a:lnTo>
                <a:lnTo>
                  <a:pt x="8496298" y="9019219"/>
                </a:lnTo>
                <a:lnTo>
                  <a:pt x="2628898" y="9019219"/>
                </a:lnTo>
                <a:close/>
                <a:moveTo>
                  <a:pt x="0" y="3024182"/>
                </a:moveTo>
                <a:lnTo>
                  <a:pt x="8496300" y="3024182"/>
                </a:lnTo>
                <a:lnTo>
                  <a:pt x="8496300" y="5995037"/>
                </a:lnTo>
                <a:lnTo>
                  <a:pt x="0" y="5995037"/>
                </a:lnTo>
                <a:close/>
                <a:moveTo>
                  <a:pt x="1333500" y="0"/>
                </a:moveTo>
                <a:lnTo>
                  <a:pt x="8496300" y="0"/>
                </a:lnTo>
                <a:lnTo>
                  <a:pt x="8496300" y="2970856"/>
                </a:lnTo>
                <a:lnTo>
                  <a:pt x="1333500" y="2970856"/>
                </a:lnTo>
                <a:close/>
              </a:path>
            </a:pathLst>
          </a:custGeom>
          <a:pattFill prst="pct20">
            <a:fgClr>
              <a:srgbClr val="53993B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333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2688220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36AFD7-98EE-8EE1-C859-B04FC9E2EC6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254500" cy="6858000"/>
          </a:xfrm>
          <a:prstGeom prst="rect">
            <a:avLst/>
          </a:prstGeom>
          <a:pattFill prst="pct20">
            <a:fgClr>
              <a:srgbClr val="53993B"/>
            </a:fgClr>
            <a:bgClr>
              <a:schemeClr val="bg1"/>
            </a:bgClr>
          </a:pattFill>
        </p:spPr>
        <p:txBody>
          <a:bodyPr/>
          <a:lstStyle>
            <a:lvl1pPr>
              <a:defRPr sz="1333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7810598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FB5549FE-7D37-D088-0511-4B0077F80D8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68900" y="0"/>
            <a:ext cx="3390900" cy="4563533"/>
          </a:xfrm>
          <a:prstGeom prst="rect">
            <a:avLst/>
          </a:prstGeom>
          <a:pattFill prst="pct20">
            <a:fgClr>
              <a:srgbClr val="53993B"/>
            </a:fgClr>
            <a:bgClr>
              <a:schemeClr val="bg1"/>
            </a:bgClr>
          </a:pattFill>
        </p:spPr>
        <p:txBody>
          <a:bodyPr/>
          <a:lstStyle>
            <a:lvl1pPr>
              <a:defRPr sz="1333"/>
            </a:lvl1pPr>
          </a:lstStyle>
          <a:p>
            <a:endParaRPr lang="en-ID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5855E6A-E19D-FD1D-42C3-592F5C6B9FE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168900" y="4587876"/>
            <a:ext cx="3390900" cy="2270125"/>
          </a:xfrm>
          <a:custGeom>
            <a:avLst/>
            <a:gdLst>
              <a:gd name="connsiteX0" fmla="*/ 0 w 5086350"/>
              <a:gd name="connsiteY0" fmla="*/ 0 h 3405187"/>
              <a:gd name="connsiteX1" fmla="*/ 5086350 w 5086350"/>
              <a:gd name="connsiteY1" fmla="*/ 0 h 3405187"/>
              <a:gd name="connsiteX2" fmla="*/ 5086350 w 5086350"/>
              <a:gd name="connsiteY2" fmla="*/ 3405187 h 3405187"/>
              <a:gd name="connsiteX3" fmla="*/ 0 w 5086350"/>
              <a:gd name="connsiteY3" fmla="*/ 3405187 h 3405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6350" h="3405187">
                <a:moveTo>
                  <a:pt x="0" y="0"/>
                </a:moveTo>
                <a:lnTo>
                  <a:pt x="5086350" y="0"/>
                </a:lnTo>
                <a:lnTo>
                  <a:pt x="5086350" y="3405187"/>
                </a:lnTo>
                <a:lnTo>
                  <a:pt x="0" y="3405187"/>
                </a:lnTo>
                <a:close/>
              </a:path>
            </a:pathLst>
          </a:custGeom>
          <a:pattFill prst="pct20">
            <a:fgClr>
              <a:srgbClr val="53993B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333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4636687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FB5549FE-7D37-D088-0511-4B0077F80D8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95315" y="840194"/>
            <a:ext cx="1524001" cy="1524001"/>
          </a:xfrm>
          <a:prstGeom prst="rect">
            <a:avLst/>
          </a:prstGeom>
          <a:pattFill prst="pct20">
            <a:fgClr>
              <a:srgbClr val="53993B"/>
            </a:fgClr>
            <a:bgClr>
              <a:schemeClr val="bg1"/>
            </a:bgClr>
          </a:pattFill>
        </p:spPr>
        <p:txBody>
          <a:bodyPr/>
          <a:lstStyle>
            <a:lvl1pPr>
              <a:defRPr sz="1333"/>
            </a:lvl1pPr>
          </a:lstStyle>
          <a:p>
            <a:endParaRPr lang="en-ID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E82753C4-9DA6-6FD0-F50D-0B8D972024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95315" y="2667000"/>
            <a:ext cx="1524001" cy="1524001"/>
          </a:xfrm>
          <a:prstGeom prst="rect">
            <a:avLst/>
          </a:prstGeom>
          <a:pattFill prst="pct20">
            <a:fgClr>
              <a:srgbClr val="53993B"/>
            </a:fgClr>
            <a:bgClr>
              <a:schemeClr val="bg1"/>
            </a:bgClr>
          </a:pattFill>
        </p:spPr>
        <p:txBody>
          <a:bodyPr/>
          <a:lstStyle>
            <a:lvl1pPr>
              <a:defRPr sz="1333"/>
            </a:lvl1pPr>
          </a:lstStyle>
          <a:p>
            <a:endParaRPr lang="en-ID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A7352409-0704-9253-8396-95460DDB4A8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95315" y="4493806"/>
            <a:ext cx="1524001" cy="1524001"/>
          </a:xfrm>
          <a:prstGeom prst="rect">
            <a:avLst/>
          </a:prstGeom>
          <a:pattFill prst="pct20">
            <a:fgClr>
              <a:srgbClr val="53993B"/>
            </a:fgClr>
            <a:bgClr>
              <a:schemeClr val="bg1"/>
            </a:bgClr>
          </a:pattFill>
        </p:spPr>
        <p:txBody>
          <a:bodyPr/>
          <a:lstStyle>
            <a:lvl1pPr>
              <a:defRPr sz="1333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707481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FB5549FE-7D37-D088-0511-4B0077F80D8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703036" y="730250"/>
            <a:ext cx="4488963" cy="2698750"/>
          </a:xfrm>
          <a:prstGeom prst="rect">
            <a:avLst/>
          </a:prstGeom>
          <a:pattFill prst="pct20">
            <a:fgClr>
              <a:srgbClr val="53993B"/>
            </a:fgClr>
            <a:bgClr>
              <a:schemeClr val="bg1"/>
            </a:bgClr>
          </a:pattFill>
        </p:spPr>
        <p:txBody>
          <a:bodyPr/>
          <a:lstStyle>
            <a:lvl1pPr>
              <a:defRPr sz="1333"/>
            </a:lvl1pPr>
          </a:lstStyle>
          <a:p>
            <a:endParaRPr lang="en-ID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5B2A0B6D-75EB-2FE0-9703-E6A12FFDF0B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703037" y="3429000"/>
            <a:ext cx="4488963" cy="2698750"/>
          </a:xfrm>
          <a:prstGeom prst="rect">
            <a:avLst/>
          </a:prstGeom>
          <a:pattFill prst="pct20">
            <a:fgClr>
              <a:srgbClr val="53993B"/>
            </a:fgClr>
            <a:bgClr>
              <a:schemeClr val="bg1"/>
            </a:bgClr>
          </a:pattFill>
        </p:spPr>
        <p:txBody>
          <a:bodyPr/>
          <a:lstStyle>
            <a:lvl1pPr>
              <a:defRPr sz="1333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3930110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825284-C306-D0B7-3677-80FD105DC3B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38600" y="4580946"/>
            <a:ext cx="7150100" cy="1253603"/>
          </a:xfrm>
          <a:custGeom>
            <a:avLst/>
            <a:gdLst>
              <a:gd name="connsiteX0" fmla="*/ 940202 w 10515600"/>
              <a:gd name="connsiteY0" fmla="*/ 0 h 1880404"/>
              <a:gd name="connsiteX1" fmla="*/ 9575398 w 10515600"/>
              <a:gd name="connsiteY1" fmla="*/ 0 h 1880404"/>
              <a:gd name="connsiteX2" fmla="*/ 10515600 w 10515600"/>
              <a:gd name="connsiteY2" fmla="*/ 940202 h 1880404"/>
              <a:gd name="connsiteX3" fmla="*/ 9575398 w 10515600"/>
              <a:gd name="connsiteY3" fmla="*/ 1880404 h 1880404"/>
              <a:gd name="connsiteX4" fmla="*/ 940202 w 10515600"/>
              <a:gd name="connsiteY4" fmla="*/ 1880404 h 1880404"/>
              <a:gd name="connsiteX5" fmla="*/ 0 w 10515600"/>
              <a:gd name="connsiteY5" fmla="*/ 940202 h 1880404"/>
              <a:gd name="connsiteX6" fmla="*/ 940202 w 10515600"/>
              <a:gd name="connsiteY6" fmla="*/ 0 h 1880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15600" h="1880404">
                <a:moveTo>
                  <a:pt x="940202" y="0"/>
                </a:moveTo>
                <a:lnTo>
                  <a:pt x="9575398" y="0"/>
                </a:lnTo>
                <a:cubicBezTo>
                  <a:pt x="10094657" y="0"/>
                  <a:pt x="10515600" y="420943"/>
                  <a:pt x="10515600" y="940202"/>
                </a:cubicBezTo>
                <a:cubicBezTo>
                  <a:pt x="10515600" y="1459461"/>
                  <a:pt x="10094657" y="1880404"/>
                  <a:pt x="9575398" y="1880404"/>
                </a:cubicBezTo>
                <a:lnTo>
                  <a:pt x="940202" y="1880404"/>
                </a:lnTo>
                <a:cubicBezTo>
                  <a:pt x="420944" y="1880404"/>
                  <a:pt x="0" y="1459461"/>
                  <a:pt x="0" y="940202"/>
                </a:cubicBezTo>
                <a:cubicBezTo>
                  <a:pt x="0" y="420943"/>
                  <a:pt x="420944" y="0"/>
                  <a:pt x="940202" y="0"/>
                </a:cubicBezTo>
                <a:close/>
              </a:path>
            </a:pathLst>
          </a:custGeom>
          <a:pattFill prst="pct20">
            <a:fgClr>
              <a:srgbClr val="53993B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333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7085628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5B2A0B6D-75EB-2FE0-9703-E6A12FFDF0B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" y="0"/>
            <a:ext cx="3136899" cy="6858000"/>
          </a:xfrm>
          <a:prstGeom prst="rect">
            <a:avLst/>
          </a:prstGeom>
          <a:pattFill prst="pct20">
            <a:fgClr>
              <a:srgbClr val="53993B"/>
            </a:fgClr>
            <a:bgClr>
              <a:schemeClr val="bg1"/>
            </a:bgClr>
          </a:pattFill>
        </p:spPr>
        <p:txBody>
          <a:bodyPr/>
          <a:lstStyle>
            <a:lvl1pPr>
              <a:defRPr sz="1333"/>
            </a:lvl1pPr>
          </a:lstStyle>
          <a:p>
            <a:endParaRPr lang="en-ID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FB5549FE-7D37-D088-0511-4B0077F80D8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55098" y="0"/>
            <a:ext cx="3136900" cy="6858000"/>
          </a:xfrm>
          <a:prstGeom prst="rect">
            <a:avLst/>
          </a:prstGeom>
          <a:pattFill prst="pct20">
            <a:fgClr>
              <a:srgbClr val="53993B"/>
            </a:fgClr>
            <a:bgClr>
              <a:schemeClr val="bg1"/>
            </a:bgClr>
          </a:pattFill>
        </p:spPr>
        <p:txBody>
          <a:bodyPr/>
          <a:lstStyle>
            <a:lvl1pPr>
              <a:defRPr sz="1333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3527268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FB5549FE-7D37-D088-0511-4B0077F80D8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91871" y="0"/>
            <a:ext cx="4182171" cy="6858000"/>
          </a:xfrm>
          <a:prstGeom prst="rect">
            <a:avLst/>
          </a:prstGeom>
          <a:pattFill prst="pct20">
            <a:fgClr>
              <a:srgbClr val="53993B"/>
            </a:fgClr>
            <a:bgClr>
              <a:schemeClr val="bg1"/>
            </a:bgClr>
          </a:pattFill>
        </p:spPr>
        <p:txBody>
          <a:bodyPr/>
          <a:lstStyle>
            <a:lvl1pPr>
              <a:defRPr sz="1333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8591464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335A3786-AF04-478D-809E-E14E3F9D4A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82991" y="673082"/>
            <a:ext cx="2238567" cy="1841460"/>
          </a:xfrm>
          <a:prstGeom prst="rect">
            <a:avLst/>
          </a:prstGeom>
          <a:pattFill prst="pct20">
            <a:fgClr>
              <a:srgbClr val="53993B"/>
            </a:fgClr>
            <a:bgClr>
              <a:schemeClr val="bg1"/>
            </a:bgClr>
          </a:pattFill>
        </p:spPr>
        <p:txBody>
          <a:bodyPr/>
          <a:lstStyle>
            <a:lvl1pPr>
              <a:defRPr sz="1333"/>
            </a:lvl1pPr>
          </a:lstStyle>
          <a:p>
            <a:endParaRPr lang="en-ID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6EDECE29-231A-0B21-18C0-C4894EE7159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171799" y="673082"/>
            <a:ext cx="2238567" cy="1841460"/>
          </a:xfrm>
          <a:prstGeom prst="rect">
            <a:avLst/>
          </a:prstGeom>
          <a:pattFill prst="pct20">
            <a:fgClr>
              <a:srgbClr val="53993B"/>
            </a:fgClr>
            <a:bgClr>
              <a:schemeClr val="bg1"/>
            </a:bgClr>
          </a:pattFill>
        </p:spPr>
        <p:txBody>
          <a:bodyPr/>
          <a:lstStyle>
            <a:lvl1pPr>
              <a:defRPr sz="1333"/>
            </a:lvl1pPr>
          </a:lstStyle>
          <a:p>
            <a:endParaRPr lang="en-ID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984A10D0-25CC-342A-9A2D-AEE29D74DA2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882991" y="3662800"/>
            <a:ext cx="2238567" cy="1841460"/>
          </a:xfrm>
          <a:prstGeom prst="rect">
            <a:avLst/>
          </a:prstGeom>
          <a:pattFill prst="pct20">
            <a:fgClr>
              <a:srgbClr val="53993B"/>
            </a:fgClr>
            <a:bgClr>
              <a:schemeClr val="bg1"/>
            </a:bgClr>
          </a:pattFill>
        </p:spPr>
        <p:txBody>
          <a:bodyPr/>
          <a:lstStyle>
            <a:lvl1pPr>
              <a:defRPr sz="1333"/>
            </a:lvl1pPr>
          </a:lstStyle>
          <a:p>
            <a:endParaRPr lang="en-ID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6457F244-1359-654E-CE89-4D4CA9CDE1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71799" y="3662800"/>
            <a:ext cx="2238567" cy="1841460"/>
          </a:xfrm>
          <a:prstGeom prst="rect">
            <a:avLst/>
          </a:prstGeom>
          <a:pattFill prst="pct20">
            <a:fgClr>
              <a:srgbClr val="53993B"/>
            </a:fgClr>
            <a:bgClr>
              <a:schemeClr val="bg1"/>
            </a:bgClr>
          </a:pattFill>
        </p:spPr>
        <p:txBody>
          <a:bodyPr/>
          <a:lstStyle>
            <a:lvl1pPr>
              <a:defRPr sz="1333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584370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31380C6-D720-8968-2F8D-762E476BAF9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76671" y="2273301"/>
            <a:ext cx="2325241" cy="2167737"/>
          </a:xfrm>
          <a:custGeom>
            <a:avLst/>
            <a:gdLst>
              <a:gd name="connsiteX0" fmla="*/ 213468 w 3487862"/>
              <a:gd name="connsiteY0" fmla="*/ 0 h 3251605"/>
              <a:gd name="connsiteX1" fmla="*/ 3274394 w 3487862"/>
              <a:gd name="connsiteY1" fmla="*/ 0 h 3251605"/>
              <a:gd name="connsiteX2" fmla="*/ 3487862 w 3487862"/>
              <a:gd name="connsiteY2" fmla="*/ 213468 h 3251605"/>
              <a:gd name="connsiteX3" fmla="*/ 3487862 w 3487862"/>
              <a:gd name="connsiteY3" fmla="*/ 3038137 h 3251605"/>
              <a:gd name="connsiteX4" fmla="*/ 3274394 w 3487862"/>
              <a:gd name="connsiteY4" fmla="*/ 3251605 h 3251605"/>
              <a:gd name="connsiteX5" fmla="*/ 213468 w 3487862"/>
              <a:gd name="connsiteY5" fmla="*/ 3251605 h 3251605"/>
              <a:gd name="connsiteX6" fmla="*/ 0 w 3487862"/>
              <a:gd name="connsiteY6" fmla="*/ 3038137 h 3251605"/>
              <a:gd name="connsiteX7" fmla="*/ 0 w 3487862"/>
              <a:gd name="connsiteY7" fmla="*/ 213468 h 3251605"/>
              <a:gd name="connsiteX8" fmla="*/ 213468 w 3487862"/>
              <a:gd name="connsiteY8" fmla="*/ 0 h 3251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87862" h="3251605">
                <a:moveTo>
                  <a:pt x="213468" y="0"/>
                </a:moveTo>
                <a:lnTo>
                  <a:pt x="3274394" y="0"/>
                </a:lnTo>
                <a:cubicBezTo>
                  <a:pt x="3392289" y="0"/>
                  <a:pt x="3487862" y="95573"/>
                  <a:pt x="3487862" y="213468"/>
                </a:cubicBezTo>
                <a:lnTo>
                  <a:pt x="3487862" y="3038137"/>
                </a:lnTo>
                <a:cubicBezTo>
                  <a:pt x="3487862" y="3156032"/>
                  <a:pt x="3392289" y="3251605"/>
                  <a:pt x="3274394" y="3251605"/>
                </a:cubicBezTo>
                <a:lnTo>
                  <a:pt x="213468" y="3251605"/>
                </a:lnTo>
                <a:cubicBezTo>
                  <a:pt x="95573" y="3251605"/>
                  <a:pt x="0" y="3156032"/>
                  <a:pt x="0" y="3038137"/>
                </a:cubicBezTo>
                <a:lnTo>
                  <a:pt x="0" y="213468"/>
                </a:lnTo>
                <a:cubicBezTo>
                  <a:pt x="0" y="95573"/>
                  <a:pt x="95573" y="0"/>
                  <a:pt x="213468" y="0"/>
                </a:cubicBezTo>
                <a:close/>
              </a:path>
            </a:pathLst>
          </a:custGeom>
          <a:pattFill prst="pct20">
            <a:fgClr>
              <a:srgbClr val="53993B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333"/>
            </a:lvl1pPr>
          </a:lstStyle>
          <a:p>
            <a:endParaRPr lang="en-ID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8C0AD17-FF56-03C6-36BA-B38B105E0EF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47810" y="2896748"/>
            <a:ext cx="2325241" cy="2167737"/>
          </a:xfrm>
          <a:custGeom>
            <a:avLst/>
            <a:gdLst>
              <a:gd name="connsiteX0" fmla="*/ 213468 w 3487862"/>
              <a:gd name="connsiteY0" fmla="*/ 0 h 3251605"/>
              <a:gd name="connsiteX1" fmla="*/ 3274394 w 3487862"/>
              <a:gd name="connsiteY1" fmla="*/ 0 h 3251605"/>
              <a:gd name="connsiteX2" fmla="*/ 3487862 w 3487862"/>
              <a:gd name="connsiteY2" fmla="*/ 213468 h 3251605"/>
              <a:gd name="connsiteX3" fmla="*/ 3487862 w 3487862"/>
              <a:gd name="connsiteY3" fmla="*/ 3038137 h 3251605"/>
              <a:gd name="connsiteX4" fmla="*/ 3274394 w 3487862"/>
              <a:gd name="connsiteY4" fmla="*/ 3251605 h 3251605"/>
              <a:gd name="connsiteX5" fmla="*/ 213468 w 3487862"/>
              <a:gd name="connsiteY5" fmla="*/ 3251605 h 3251605"/>
              <a:gd name="connsiteX6" fmla="*/ 0 w 3487862"/>
              <a:gd name="connsiteY6" fmla="*/ 3038137 h 3251605"/>
              <a:gd name="connsiteX7" fmla="*/ 0 w 3487862"/>
              <a:gd name="connsiteY7" fmla="*/ 213468 h 3251605"/>
              <a:gd name="connsiteX8" fmla="*/ 213468 w 3487862"/>
              <a:gd name="connsiteY8" fmla="*/ 0 h 3251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87862" h="3251605">
                <a:moveTo>
                  <a:pt x="213468" y="0"/>
                </a:moveTo>
                <a:lnTo>
                  <a:pt x="3274394" y="0"/>
                </a:lnTo>
                <a:cubicBezTo>
                  <a:pt x="3392289" y="0"/>
                  <a:pt x="3487862" y="95573"/>
                  <a:pt x="3487862" y="213468"/>
                </a:cubicBezTo>
                <a:lnTo>
                  <a:pt x="3487862" y="3038137"/>
                </a:lnTo>
                <a:cubicBezTo>
                  <a:pt x="3487862" y="3156032"/>
                  <a:pt x="3392289" y="3251605"/>
                  <a:pt x="3274394" y="3251605"/>
                </a:cubicBezTo>
                <a:lnTo>
                  <a:pt x="213468" y="3251605"/>
                </a:lnTo>
                <a:cubicBezTo>
                  <a:pt x="95573" y="3251605"/>
                  <a:pt x="0" y="3156032"/>
                  <a:pt x="0" y="3038137"/>
                </a:cubicBezTo>
                <a:lnTo>
                  <a:pt x="0" y="213468"/>
                </a:lnTo>
                <a:cubicBezTo>
                  <a:pt x="0" y="95573"/>
                  <a:pt x="95573" y="0"/>
                  <a:pt x="213468" y="0"/>
                </a:cubicBezTo>
                <a:close/>
              </a:path>
            </a:pathLst>
          </a:custGeom>
          <a:pattFill prst="pct20">
            <a:fgClr>
              <a:srgbClr val="53993B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333"/>
            </a:lvl1pPr>
          </a:lstStyle>
          <a:p>
            <a:endParaRPr lang="en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61E6C90-6D4E-A783-DA70-376B1C94090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18950" y="2273300"/>
            <a:ext cx="2325241" cy="2167737"/>
          </a:xfrm>
          <a:custGeom>
            <a:avLst/>
            <a:gdLst>
              <a:gd name="connsiteX0" fmla="*/ 213468 w 3487862"/>
              <a:gd name="connsiteY0" fmla="*/ 0 h 3251605"/>
              <a:gd name="connsiteX1" fmla="*/ 3274394 w 3487862"/>
              <a:gd name="connsiteY1" fmla="*/ 0 h 3251605"/>
              <a:gd name="connsiteX2" fmla="*/ 3487862 w 3487862"/>
              <a:gd name="connsiteY2" fmla="*/ 213468 h 3251605"/>
              <a:gd name="connsiteX3" fmla="*/ 3487862 w 3487862"/>
              <a:gd name="connsiteY3" fmla="*/ 3038137 h 3251605"/>
              <a:gd name="connsiteX4" fmla="*/ 3274394 w 3487862"/>
              <a:gd name="connsiteY4" fmla="*/ 3251605 h 3251605"/>
              <a:gd name="connsiteX5" fmla="*/ 213468 w 3487862"/>
              <a:gd name="connsiteY5" fmla="*/ 3251605 h 3251605"/>
              <a:gd name="connsiteX6" fmla="*/ 0 w 3487862"/>
              <a:gd name="connsiteY6" fmla="*/ 3038137 h 3251605"/>
              <a:gd name="connsiteX7" fmla="*/ 0 w 3487862"/>
              <a:gd name="connsiteY7" fmla="*/ 213468 h 3251605"/>
              <a:gd name="connsiteX8" fmla="*/ 213468 w 3487862"/>
              <a:gd name="connsiteY8" fmla="*/ 0 h 3251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87862" h="3251605">
                <a:moveTo>
                  <a:pt x="213468" y="0"/>
                </a:moveTo>
                <a:lnTo>
                  <a:pt x="3274394" y="0"/>
                </a:lnTo>
                <a:cubicBezTo>
                  <a:pt x="3392289" y="0"/>
                  <a:pt x="3487862" y="95573"/>
                  <a:pt x="3487862" y="213468"/>
                </a:cubicBezTo>
                <a:lnTo>
                  <a:pt x="3487862" y="3038137"/>
                </a:lnTo>
                <a:cubicBezTo>
                  <a:pt x="3487862" y="3156032"/>
                  <a:pt x="3392289" y="3251605"/>
                  <a:pt x="3274394" y="3251605"/>
                </a:cubicBezTo>
                <a:lnTo>
                  <a:pt x="213468" y="3251605"/>
                </a:lnTo>
                <a:cubicBezTo>
                  <a:pt x="95573" y="3251605"/>
                  <a:pt x="0" y="3156032"/>
                  <a:pt x="0" y="3038137"/>
                </a:cubicBezTo>
                <a:lnTo>
                  <a:pt x="0" y="213468"/>
                </a:lnTo>
                <a:cubicBezTo>
                  <a:pt x="0" y="95573"/>
                  <a:pt x="95573" y="0"/>
                  <a:pt x="213468" y="0"/>
                </a:cubicBezTo>
                <a:close/>
              </a:path>
            </a:pathLst>
          </a:custGeom>
          <a:pattFill prst="pct20">
            <a:fgClr>
              <a:srgbClr val="53993B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333"/>
            </a:lvl1pPr>
          </a:lstStyle>
          <a:p>
            <a:endParaRPr lang="en-ID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135943C-43D4-A760-B8BE-E51A04731D0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090090" y="2896748"/>
            <a:ext cx="2325242" cy="2167737"/>
          </a:xfrm>
          <a:custGeom>
            <a:avLst/>
            <a:gdLst>
              <a:gd name="connsiteX0" fmla="*/ 213468 w 3487863"/>
              <a:gd name="connsiteY0" fmla="*/ 0 h 3251605"/>
              <a:gd name="connsiteX1" fmla="*/ 3274395 w 3487863"/>
              <a:gd name="connsiteY1" fmla="*/ 0 h 3251605"/>
              <a:gd name="connsiteX2" fmla="*/ 3487863 w 3487863"/>
              <a:gd name="connsiteY2" fmla="*/ 213468 h 3251605"/>
              <a:gd name="connsiteX3" fmla="*/ 3487863 w 3487863"/>
              <a:gd name="connsiteY3" fmla="*/ 3038137 h 3251605"/>
              <a:gd name="connsiteX4" fmla="*/ 3274395 w 3487863"/>
              <a:gd name="connsiteY4" fmla="*/ 3251605 h 3251605"/>
              <a:gd name="connsiteX5" fmla="*/ 213468 w 3487863"/>
              <a:gd name="connsiteY5" fmla="*/ 3251605 h 3251605"/>
              <a:gd name="connsiteX6" fmla="*/ 0 w 3487863"/>
              <a:gd name="connsiteY6" fmla="*/ 3038137 h 3251605"/>
              <a:gd name="connsiteX7" fmla="*/ 0 w 3487863"/>
              <a:gd name="connsiteY7" fmla="*/ 213468 h 3251605"/>
              <a:gd name="connsiteX8" fmla="*/ 213468 w 3487863"/>
              <a:gd name="connsiteY8" fmla="*/ 0 h 3251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87863" h="3251605">
                <a:moveTo>
                  <a:pt x="213468" y="0"/>
                </a:moveTo>
                <a:lnTo>
                  <a:pt x="3274395" y="0"/>
                </a:lnTo>
                <a:cubicBezTo>
                  <a:pt x="3392289" y="0"/>
                  <a:pt x="3487863" y="95573"/>
                  <a:pt x="3487863" y="213468"/>
                </a:cubicBezTo>
                <a:lnTo>
                  <a:pt x="3487863" y="3038137"/>
                </a:lnTo>
                <a:cubicBezTo>
                  <a:pt x="3487863" y="3156032"/>
                  <a:pt x="3392289" y="3251605"/>
                  <a:pt x="3274395" y="3251605"/>
                </a:cubicBezTo>
                <a:lnTo>
                  <a:pt x="213468" y="3251605"/>
                </a:lnTo>
                <a:cubicBezTo>
                  <a:pt x="95573" y="3251605"/>
                  <a:pt x="0" y="3156032"/>
                  <a:pt x="0" y="3038137"/>
                </a:cubicBezTo>
                <a:lnTo>
                  <a:pt x="0" y="213468"/>
                </a:lnTo>
                <a:cubicBezTo>
                  <a:pt x="0" y="95573"/>
                  <a:pt x="95573" y="0"/>
                  <a:pt x="213468" y="0"/>
                </a:cubicBezTo>
                <a:close/>
              </a:path>
            </a:pathLst>
          </a:custGeom>
          <a:pattFill prst="pct20">
            <a:fgClr>
              <a:srgbClr val="53993B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333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5746248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D6C51057-D1ED-C9EB-FE4C-1C0E942C9AD8}"/>
              </a:ext>
            </a:extLst>
          </p:cNvPr>
          <p:cNvSpPr/>
          <p:nvPr userDrawn="1"/>
        </p:nvSpPr>
        <p:spPr>
          <a:xfrm>
            <a:off x="1" y="0"/>
            <a:ext cx="5424861" cy="6858000"/>
          </a:xfrm>
          <a:custGeom>
            <a:avLst/>
            <a:gdLst>
              <a:gd name="connsiteX0" fmla="*/ 0 w 8137291"/>
              <a:gd name="connsiteY0" fmla="*/ 0 h 10287000"/>
              <a:gd name="connsiteX1" fmla="*/ 4944556 w 8137291"/>
              <a:gd name="connsiteY1" fmla="*/ 0 h 10287000"/>
              <a:gd name="connsiteX2" fmla="*/ 7207536 w 8137291"/>
              <a:gd name="connsiteY2" fmla="*/ 1283244 h 10287000"/>
              <a:gd name="connsiteX3" fmla="*/ 7898300 w 8137291"/>
              <a:gd name="connsiteY3" fmla="*/ 3783510 h 10287000"/>
              <a:gd name="connsiteX4" fmla="*/ 4210436 w 8137291"/>
              <a:gd name="connsiteY4" fmla="*/ 10287000 h 10287000"/>
              <a:gd name="connsiteX5" fmla="*/ 0 w 8137291"/>
              <a:gd name="connsiteY5" fmla="*/ 10287000 h 1028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7291" h="10287000">
                <a:moveTo>
                  <a:pt x="0" y="0"/>
                </a:moveTo>
                <a:lnTo>
                  <a:pt x="4944556" y="0"/>
                </a:lnTo>
                <a:lnTo>
                  <a:pt x="7207536" y="1283244"/>
                </a:lnTo>
                <a:cubicBezTo>
                  <a:pt x="8088715" y="1782924"/>
                  <a:pt x="8397980" y="2902331"/>
                  <a:pt x="7898300" y="3783510"/>
                </a:cubicBezTo>
                <a:lnTo>
                  <a:pt x="4210436" y="10287000"/>
                </a:lnTo>
                <a:lnTo>
                  <a:pt x="0" y="10287000"/>
                </a:lnTo>
                <a:close/>
              </a:path>
            </a:pathLst>
          </a:custGeom>
          <a:solidFill>
            <a:srgbClr val="2E9D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sz="120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7625530B-CFA7-D3B1-1FB3-069CD14562A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19200" y="266700"/>
            <a:ext cx="4089400" cy="6591300"/>
          </a:xfrm>
          <a:prstGeom prst="rect">
            <a:avLst/>
          </a:prstGeom>
          <a:noFill/>
        </p:spPr>
        <p:txBody>
          <a:bodyPr/>
          <a:lstStyle>
            <a:lvl1pPr>
              <a:defRPr sz="1333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8380335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BF5C0532-AC93-1D56-B30A-9B476098E86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20">
            <a:fgClr>
              <a:srgbClr val="53993B"/>
            </a:fgClr>
            <a:bgClr>
              <a:schemeClr val="bg1"/>
            </a:bgClr>
          </a:pattFill>
        </p:spPr>
        <p:txBody>
          <a:bodyPr/>
          <a:lstStyle>
            <a:lvl1pPr>
              <a:defRPr sz="1333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0831697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ECB7673D-8250-BD73-2179-6564CCDADD32}"/>
              </a:ext>
            </a:extLst>
          </p:cNvPr>
          <p:cNvSpPr/>
          <p:nvPr userDrawn="1"/>
        </p:nvSpPr>
        <p:spPr>
          <a:xfrm>
            <a:off x="2777542" y="2158201"/>
            <a:ext cx="6636918" cy="4157539"/>
          </a:xfrm>
          <a:prstGeom prst="ellipse">
            <a:avLst/>
          </a:prstGeom>
          <a:solidFill>
            <a:srgbClr val="2E9D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200"/>
          </a:p>
        </p:txBody>
      </p:sp>
    </p:spTree>
    <p:extLst>
      <p:ext uri="{BB962C8B-B14F-4D97-AF65-F5344CB8AC3E}">
        <p14:creationId xmlns:p14="http://schemas.microsoft.com/office/powerpoint/2010/main" val="385058484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F15AD2C-9B44-41A2-A637-26609E1DC54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99616" y="4461665"/>
            <a:ext cx="1403951" cy="1403951"/>
          </a:xfrm>
          <a:custGeom>
            <a:avLst/>
            <a:gdLst>
              <a:gd name="connsiteX0" fmla="*/ 1052963 w 2105926"/>
              <a:gd name="connsiteY0" fmla="*/ 0 h 2105926"/>
              <a:gd name="connsiteX1" fmla="*/ 2105926 w 2105926"/>
              <a:gd name="connsiteY1" fmla="*/ 1052963 h 2105926"/>
              <a:gd name="connsiteX2" fmla="*/ 1052963 w 2105926"/>
              <a:gd name="connsiteY2" fmla="*/ 2105926 h 2105926"/>
              <a:gd name="connsiteX3" fmla="*/ 0 w 2105926"/>
              <a:gd name="connsiteY3" fmla="*/ 1052963 h 2105926"/>
              <a:gd name="connsiteX4" fmla="*/ 1052963 w 2105926"/>
              <a:gd name="connsiteY4" fmla="*/ 0 h 2105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5926" h="2105926">
                <a:moveTo>
                  <a:pt x="1052963" y="0"/>
                </a:moveTo>
                <a:cubicBezTo>
                  <a:pt x="1634498" y="0"/>
                  <a:pt x="2105926" y="471428"/>
                  <a:pt x="2105926" y="1052963"/>
                </a:cubicBezTo>
                <a:cubicBezTo>
                  <a:pt x="2105926" y="1634498"/>
                  <a:pt x="1634498" y="2105926"/>
                  <a:pt x="1052963" y="2105926"/>
                </a:cubicBezTo>
                <a:cubicBezTo>
                  <a:pt x="471428" y="2105926"/>
                  <a:pt x="0" y="1634498"/>
                  <a:pt x="0" y="1052963"/>
                </a:cubicBezTo>
                <a:cubicBezTo>
                  <a:pt x="0" y="471428"/>
                  <a:pt x="471428" y="0"/>
                  <a:pt x="1052963" y="0"/>
                </a:cubicBezTo>
                <a:close/>
              </a:path>
            </a:pathLst>
          </a:custGeom>
          <a:pattFill prst="pct20">
            <a:fgClr>
              <a:srgbClr val="53993B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333"/>
            </a:lvl1pPr>
          </a:lstStyle>
          <a:p>
            <a:endParaRPr lang="en-ID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D43575-A4D0-B314-9DB3-E639240EE74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484429" y="4461665"/>
            <a:ext cx="1403951" cy="1403951"/>
          </a:xfrm>
          <a:custGeom>
            <a:avLst/>
            <a:gdLst>
              <a:gd name="connsiteX0" fmla="*/ 1052963 w 2105926"/>
              <a:gd name="connsiteY0" fmla="*/ 0 h 2105926"/>
              <a:gd name="connsiteX1" fmla="*/ 2105926 w 2105926"/>
              <a:gd name="connsiteY1" fmla="*/ 1052963 h 2105926"/>
              <a:gd name="connsiteX2" fmla="*/ 1052963 w 2105926"/>
              <a:gd name="connsiteY2" fmla="*/ 2105926 h 2105926"/>
              <a:gd name="connsiteX3" fmla="*/ 0 w 2105926"/>
              <a:gd name="connsiteY3" fmla="*/ 1052963 h 2105926"/>
              <a:gd name="connsiteX4" fmla="*/ 1052963 w 2105926"/>
              <a:gd name="connsiteY4" fmla="*/ 0 h 2105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5926" h="2105926">
                <a:moveTo>
                  <a:pt x="1052963" y="0"/>
                </a:moveTo>
                <a:cubicBezTo>
                  <a:pt x="1634498" y="0"/>
                  <a:pt x="2105926" y="471428"/>
                  <a:pt x="2105926" y="1052963"/>
                </a:cubicBezTo>
                <a:cubicBezTo>
                  <a:pt x="2105926" y="1634498"/>
                  <a:pt x="1634498" y="2105926"/>
                  <a:pt x="1052963" y="2105926"/>
                </a:cubicBezTo>
                <a:cubicBezTo>
                  <a:pt x="471428" y="2105926"/>
                  <a:pt x="0" y="1634498"/>
                  <a:pt x="0" y="1052963"/>
                </a:cubicBezTo>
                <a:cubicBezTo>
                  <a:pt x="0" y="471428"/>
                  <a:pt x="471428" y="0"/>
                  <a:pt x="1052963" y="0"/>
                </a:cubicBezTo>
                <a:close/>
              </a:path>
            </a:pathLst>
          </a:custGeom>
          <a:pattFill prst="pct20">
            <a:fgClr>
              <a:srgbClr val="53993B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333"/>
            </a:lvl1pPr>
          </a:lstStyle>
          <a:p>
            <a:endParaRPr lang="en-ID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BE29F4C-9AE5-737E-BF0C-E46B7445180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969241" y="4461665"/>
            <a:ext cx="1403951" cy="1403951"/>
          </a:xfrm>
          <a:custGeom>
            <a:avLst/>
            <a:gdLst>
              <a:gd name="connsiteX0" fmla="*/ 1052963 w 2105926"/>
              <a:gd name="connsiteY0" fmla="*/ 0 h 2105926"/>
              <a:gd name="connsiteX1" fmla="*/ 2105926 w 2105926"/>
              <a:gd name="connsiteY1" fmla="*/ 1052963 h 2105926"/>
              <a:gd name="connsiteX2" fmla="*/ 1052963 w 2105926"/>
              <a:gd name="connsiteY2" fmla="*/ 2105926 h 2105926"/>
              <a:gd name="connsiteX3" fmla="*/ 0 w 2105926"/>
              <a:gd name="connsiteY3" fmla="*/ 1052963 h 2105926"/>
              <a:gd name="connsiteX4" fmla="*/ 1052963 w 2105926"/>
              <a:gd name="connsiteY4" fmla="*/ 0 h 2105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5926" h="2105926">
                <a:moveTo>
                  <a:pt x="1052963" y="0"/>
                </a:moveTo>
                <a:cubicBezTo>
                  <a:pt x="1634498" y="0"/>
                  <a:pt x="2105926" y="471428"/>
                  <a:pt x="2105926" y="1052963"/>
                </a:cubicBezTo>
                <a:cubicBezTo>
                  <a:pt x="2105926" y="1634498"/>
                  <a:pt x="1634498" y="2105926"/>
                  <a:pt x="1052963" y="2105926"/>
                </a:cubicBezTo>
                <a:cubicBezTo>
                  <a:pt x="471428" y="2105926"/>
                  <a:pt x="0" y="1634498"/>
                  <a:pt x="0" y="1052963"/>
                </a:cubicBezTo>
                <a:cubicBezTo>
                  <a:pt x="0" y="471428"/>
                  <a:pt x="471428" y="0"/>
                  <a:pt x="1052963" y="0"/>
                </a:cubicBezTo>
                <a:close/>
              </a:path>
            </a:pathLst>
          </a:custGeom>
          <a:pattFill prst="pct20">
            <a:fgClr>
              <a:srgbClr val="53993B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333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2429633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0B198D-2D27-AB46-63D4-73B5E3FC37F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" y="0"/>
            <a:ext cx="3136899" cy="6858000"/>
          </a:xfrm>
          <a:prstGeom prst="rect">
            <a:avLst/>
          </a:prstGeom>
          <a:pattFill prst="pct20">
            <a:fgClr>
              <a:srgbClr val="53993B"/>
            </a:fgClr>
            <a:bgClr>
              <a:schemeClr val="bg1"/>
            </a:bgClr>
          </a:pattFill>
        </p:spPr>
        <p:txBody>
          <a:bodyPr/>
          <a:lstStyle>
            <a:lvl1pPr>
              <a:defRPr sz="1333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9366527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028287BB-EF7F-960B-150B-A45446E4015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31300" y="1184371"/>
            <a:ext cx="3060700" cy="1283823"/>
          </a:xfrm>
          <a:prstGeom prst="rect">
            <a:avLst/>
          </a:prstGeom>
          <a:pattFill prst="pct20">
            <a:fgClr>
              <a:srgbClr val="53993B"/>
            </a:fgClr>
            <a:bgClr>
              <a:schemeClr val="bg1"/>
            </a:bgClr>
          </a:pattFill>
        </p:spPr>
        <p:txBody>
          <a:bodyPr/>
          <a:lstStyle>
            <a:lvl1pPr>
              <a:defRPr sz="1333"/>
            </a:lvl1pPr>
          </a:lstStyle>
          <a:p>
            <a:endParaRPr lang="en-ID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2DE494D3-F2A6-4308-467A-3940F2601EC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131300" y="3110258"/>
            <a:ext cx="3060700" cy="1283823"/>
          </a:xfrm>
          <a:prstGeom prst="rect">
            <a:avLst/>
          </a:prstGeom>
          <a:pattFill prst="pct20">
            <a:fgClr>
              <a:srgbClr val="53993B"/>
            </a:fgClr>
            <a:bgClr>
              <a:schemeClr val="bg1"/>
            </a:bgClr>
          </a:pattFill>
        </p:spPr>
        <p:txBody>
          <a:bodyPr/>
          <a:lstStyle>
            <a:lvl1pPr>
              <a:defRPr sz="1333"/>
            </a:lvl1pPr>
          </a:lstStyle>
          <a:p>
            <a:endParaRPr lang="en-ID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537674B1-1D12-1D58-11F6-B0E6275BA2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31300" y="5036146"/>
            <a:ext cx="3060700" cy="1283823"/>
          </a:xfrm>
          <a:prstGeom prst="rect">
            <a:avLst/>
          </a:prstGeom>
          <a:pattFill prst="pct20">
            <a:fgClr>
              <a:srgbClr val="53993B"/>
            </a:fgClr>
            <a:bgClr>
              <a:schemeClr val="bg1"/>
            </a:bgClr>
          </a:pattFill>
        </p:spPr>
        <p:txBody>
          <a:bodyPr/>
          <a:lstStyle>
            <a:lvl1pPr>
              <a:defRPr sz="1333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027264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bg>
      <p:bgPr>
        <a:solidFill>
          <a:srgbClr val="2E9D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9E5E8C-1175-3F63-24D3-62C42E3BA83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622800" y="0"/>
            <a:ext cx="7569200" cy="6858000"/>
          </a:xfrm>
          <a:prstGeom prst="rect">
            <a:avLst/>
          </a:prstGeom>
          <a:pattFill prst="pct20">
            <a:fgClr>
              <a:srgbClr val="53993B"/>
            </a:fgClr>
            <a:bgClr>
              <a:schemeClr val="bg1"/>
            </a:bgClr>
          </a:pattFill>
        </p:spPr>
        <p:txBody>
          <a:bodyPr/>
          <a:lstStyle>
            <a:lvl1pPr>
              <a:defRPr sz="1333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1687179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B6E5129F-AFB4-5EAD-39B8-FDDE7F5B340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226050" y="482600"/>
            <a:ext cx="3213284" cy="2946400"/>
          </a:xfrm>
          <a:prstGeom prst="rect">
            <a:avLst/>
          </a:prstGeom>
          <a:pattFill prst="pct20">
            <a:fgClr>
              <a:srgbClr val="53993B"/>
            </a:fgClr>
            <a:bgClr>
              <a:schemeClr val="bg1"/>
            </a:bgClr>
          </a:pattFill>
        </p:spPr>
        <p:txBody>
          <a:bodyPr/>
          <a:lstStyle>
            <a:lvl1pPr>
              <a:defRPr sz="1333"/>
            </a:lvl1pPr>
          </a:lstStyle>
          <a:p>
            <a:endParaRPr lang="en-ID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03C98895-5D15-23C6-30F5-5A739D4A31F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439334" y="3429000"/>
            <a:ext cx="3213284" cy="2946400"/>
          </a:xfrm>
          <a:prstGeom prst="rect">
            <a:avLst/>
          </a:prstGeom>
          <a:pattFill prst="pct20">
            <a:fgClr>
              <a:srgbClr val="53993B"/>
            </a:fgClr>
            <a:bgClr>
              <a:schemeClr val="bg1"/>
            </a:bgClr>
          </a:pattFill>
        </p:spPr>
        <p:txBody>
          <a:bodyPr/>
          <a:lstStyle>
            <a:lvl1pPr>
              <a:defRPr sz="1333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6841824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9F2073-70A8-485B-AB39-DBE65853D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29B0A-2D6A-439D-AD42-689E58D31FF4}" type="datetimeFigureOut">
              <a:rPr lang="en-ID" smtClean="0"/>
              <a:t>16/09/2026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24510B-2B68-46B0-965F-37D17CCAD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ADC8A6-FEE5-4732-A6D5-763665249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50E08-4FCD-44C0-BA71-DFD52F13E4C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9575119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">
            <a:extLst>
              <a:ext uri="{FF2B5EF4-FFF2-40B4-BE49-F238E27FC236}">
                <a16:creationId xmlns:a16="http://schemas.microsoft.com/office/drawing/2014/main" id="{57C09B99-A9AF-EBFC-DA89-2FCB51DD03B1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CBE92EE-25EF-A74B-A94F-193520E9625C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07815308"/>
      </p:ext>
    </p:extLst>
  </p:cSld>
  <p:clrMapOvr>
    <a:masterClrMapping/>
  </p:clrMapOvr>
  <p:transition spd="med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39C9562-74ED-4A44-AA30-396E827B985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09862" y="-7614"/>
            <a:ext cx="5347785" cy="6865615"/>
          </a:xfrm>
          <a:custGeom>
            <a:avLst/>
            <a:gdLst>
              <a:gd name="connsiteX0" fmla="*/ 4562971 w 5347785"/>
              <a:gd name="connsiteY0" fmla="*/ 7615 h 6865615"/>
              <a:gd name="connsiteX1" fmla="*/ 5347785 w 5347785"/>
              <a:gd name="connsiteY1" fmla="*/ 7615 h 6865615"/>
              <a:gd name="connsiteX2" fmla="*/ 5347785 w 5347785"/>
              <a:gd name="connsiteY2" fmla="*/ 6865615 h 6865615"/>
              <a:gd name="connsiteX3" fmla="*/ 4562971 w 5347785"/>
              <a:gd name="connsiteY3" fmla="*/ 6865615 h 6865615"/>
              <a:gd name="connsiteX4" fmla="*/ 3270761 w 5347785"/>
              <a:gd name="connsiteY4" fmla="*/ 7615 h 6865615"/>
              <a:gd name="connsiteX5" fmla="*/ 4286697 w 5347785"/>
              <a:gd name="connsiteY5" fmla="*/ 7615 h 6865615"/>
              <a:gd name="connsiteX6" fmla="*/ 4286697 w 5347785"/>
              <a:gd name="connsiteY6" fmla="*/ 6865615 h 6865615"/>
              <a:gd name="connsiteX7" fmla="*/ 3270761 w 5347785"/>
              <a:gd name="connsiteY7" fmla="*/ 6865615 h 6865615"/>
              <a:gd name="connsiteX8" fmla="*/ 0 w 5347785"/>
              <a:gd name="connsiteY8" fmla="*/ 7615 h 6865615"/>
              <a:gd name="connsiteX9" fmla="*/ 1452642 w 5347785"/>
              <a:gd name="connsiteY9" fmla="*/ 7615 h 6865615"/>
              <a:gd name="connsiteX10" fmla="*/ 1452642 w 5347785"/>
              <a:gd name="connsiteY10" fmla="*/ 6865615 h 6865615"/>
              <a:gd name="connsiteX11" fmla="*/ 0 w 5347785"/>
              <a:gd name="connsiteY11" fmla="*/ 6865615 h 6865615"/>
              <a:gd name="connsiteX12" fmla="*/ 1705210 w 5347785"/>
              <a:gd name="connsiteY12" fmla="*/ 0 h 6865615"/>
              <a:gd name="connsiteX13" fmla="*/ 3018194 w 5347785"/>
              <a:gd name="connsiteY13" fmla="*/ 0 h 6865615"/>
              <a:gd name="connsiteX14" fmla="*/ 3018194 w 5347785"/>
              <a:gd name="connsiteY14" fmla="*/ 6858000 h 6865615"/>
              <a:gd name="connsiteX15" fmla="*/ 1705210 w 5347785"/>
              <a:gd name="connsiteY15" fmla="*/ 6858000 h 6865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347785" h="6865615">
                <a:moveTo>
                  <a:pt x="4562971" y="7615"/>
                </a:moveTo>
                <a:lnTo>
                  <a:pt x="5347785" y="7615"/>
                </a:lnTo>
                <a:lnTo>
                  <a:pt x="5347785" y="6865615"/>
                </a:lnTo>
                <a:lnTo>
                  <a:pt x="4562971" y="6865615"/>
                </a:lnTo>
                <a:close/>
                <a:moveTo>
                  <a:pt x="3270761" y="7615"/>
                </a:moveTo>
                <a:lnTo>
                  <a:pt x="4286697" y="7615"/>
                </a:lnTo>
                <a:lnTo>
                  <a:pt x="4286697" y="6865615"/>
                </a:lnTo>
                <a:lnTo>
                  <a:pt x="3270761" y="6865615"/>
                </a:lnTo>
                <a:close/>
                <a:moveTo>
                  <a:pt x="0" y="7615"/>
                </a:moveTo>
                <a:lnTo>
                  <a:pt x="1452642" y="7615"/>
                </a:lnTo>
                <a:lnTo>
                  <a:pt x="1452642" y="6865615"/>
                </a:lnTo>
                <a:lnTo>
                  <a:pt x="0" y="6865615"/>
                </a:lnTo>
                <a:close/>
                <a:moveTo>
                  <a:pt x="1705210" y="0"/>
                </a:moveTo>
                <a:lnTo>
                  <a:pt x="3018194" y="0"/>
                </a:lnTo>
                <a:lnTo>
                  <a:pt x="3018194" y="6858000"/>
                </a:lnTo>
                <a:lnTo>
                  <a:pt x="170521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1579585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2B035E8-ED43-4BF6-8E42-D4D79A7256D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1463790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2B035E8-ED43-4BF6-8E42-D4D79A7256D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3855490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22E2983-7428-40D3-A88F-4F7578F50A4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27227" y="0"/>
            <a:ext cx="9864773" cy="6857999"/>
          </a:xfrm>
          <a:custGeom>
            <a:avLst/>
            <a:gdLst>
              <a:gd name="connsiteX0" fmla="*/ 64484 w 9864773"/>
              <a:gd name="connsiteY0" fmla="*/ 0 h 6857999"/>
              <a:gd name="connsiteX1" fmla="*/ 9864773 w 9864773"/>
              <a:gd name="connsiteY1" fmla="*/ 0 h 6857999"/>
              <a:gd name="connsiteX2" fmla="*/ 9864773 w 9864773"/>
              <a:gd name="connsiteY2" fmla="*/ 6857999 h 6857999"/>
              <a:gd name="connsiteX3" fmla="*/ 2200305 w 9864773"/>
              <a:gd name="connsiteY3" fmla="*/ 6857999 h 6857999"/>
              <a:gd name="connsiteX4" fmla="*/ 2006573 w 9864773"/>
              <a:gd name="connsiteY4" fmla="*/ 6645412 h 6857999"/>
              <a:gd name="connsiteX5" fmla="*/ 0 w 9864773"/>
              <a:gd name="connsiteY5" fmla="*/ 1069897 h 6857999"/>
              <a:gd name="connsiteX6" fmla="*/ 35370 w 9864773"/>
              <a:gd name="connsiteY6" fmla="*/ 263705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64773" h="6857999">
                <a:moveTo>
                  <a:pt x="64484" y="0"/>
                </a:moveTo>
                <a:lnTo>
                  <a:pt x="9864773" y="0"/>
                </a:lnTo>
                <a:lnTo>
                  <a:pt x="9864773" y="6857999"/>
                </a:lnTo>
                <a:lnTo>
                  <a:pt x="2200305" y="6857999"/>
                </a:lnTo>
                <a:lnTo>
                  <a:pt x="2006573" y="6645412"/>
                </a:lnTo>
                <a:cubicBezTo>
                  <a:pt x="766810" y="5218514"/>
                  <a:pt x="0" y="3247272"/>
                  <a:pt x="0" y="1069897"/>
                </a:cubicBezTo>
                <a:cubicBezTo>
                  <a:pt x="0" y="797726"/>
                  <a:pt x="11981" y="528775"/>
                  <a:pt x="35370" y="263705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506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40">
          <p15:clr>
            <a:srgbClr val="FBAE40"/>
          </p15:clr>
        </p15:guide>
        <p15:guide id="2" pos="2560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479543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itle Slide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36AFD7-98EE-8EE1-C859-B04FC9E2EC6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254500" cy="6858000"/>
          </a:xfrm>
          <a:prstGeom prst="rect">
            <a:avLst/>
          </a:prstGeom>
          <a:pattFill prst="pct20">
            <a:fgClr>
              <a:srgbClr val="53993B"/>
            </a:fgClr>
            <a:bgClr>
              <a:schemeClr val="bg1"/>
            </a:bgClr>
          </a:pattFill>
        </p:spPr>
        <p:txBody>
          <a:bodyPr/>
          <a:lstStyle>
            <a:lvl1pPr>
              <a:defRPr sz="1333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39145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26" Type="http://schemas.openxmlformats.org/officeDocument/2006/relationships/slideLayout" Target="../slideLayouts/slideLayout61.xml"/><Relationship Id="rId3" Type="http://schemas.openxmlformats.org/officeDocument/2006/relationships/slideLayout" Target="../slideLayouts/slideLayout38.xml"/><Relationship Id="rId21" Type="http://schemas.openxmlformats.org/officeDocument/2006/relationships/slideLayout" Target="../slideLayouts/slideLayout56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5" Type="http://schemas.openxmlformats.org/officeDocument/2006/relationships/slideLayout" Target="../slideLayouts/slideLayout60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55.xml"/><Relationship Id="rId29" Type="http://schemas.openxmlformats.org/officeDocument/2006/relationships/theme" Target="../theme/theme3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24" Type="http://schemas.openxmlformats.org/officeDocument/2006/relationships/slideLayout" Target="../slideLayouts/slideLayout59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23" Type="http://schemas.openxmlformats.org/officeDocument/2006/relationships/slideLayout" Target="../slideLayouts/slideLayout58.xml"/><Relationship Id="rId28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54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Relationship Id="rId22" Type="http://schemas.openxmlformats.org/officeDocument/2006/relationships/slideLayout" Target="../slideLayouts/slideLayout57.xml"/><Relationship Id="rId27" Type="http://schemas.openxmlformats.org/officeDocument/2006/relationships/slideLayout" Target="../slideLayouts/slideLayout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391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444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703" r:id="rId17"/>
    <p:sldLayoutId id="2147483704" r:id="rId18"/>
    <p:sldLayoutId id="2147483705" r:id="rId19"/>
    <p:sldLayoutId id="2147483706" r:id="rId20"/>
    <p:sldLayoutId id="2147483707" r:id="rId21"/>
    <p:sldLayoutId id="2147483708" r:id="rId22"/>
    <p:sldLayoutId id="2147483709" r:id="rId23"/>
    <p:sldLayoutId id="2147483710" r:id="rId24"/>
    <p:sldLayoutId id="2147483711" r:id="rId25"/>
    <p:sldLayoutId id="2147483712" r:id="rId26"/>
    <p:sldLayoutId id="2147483713" r:id="rId27"/>
    <p:sldLayoutId id="2147483714" r:id="rId28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13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microsoft.com/office/2007/relationships/diagramDrawing" Target="../diagrams/drawing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6.png"/><Relationship Id="rId11" Type="http://schemas.openxmlformats.org/officeDocument/2006/relationships/diagramColors" Target="../diagrams/colors1.xml"/><Relationship Id="rId5" Type="http://schemas.microsoft.com/office/2007/relationships/hdphoto" Target="../media/hdphoto2.wdp"/><Relationship Id="rId15" Type="http://schemas.openxmlformats.org/officeDocument/2006/relationships/image" Target="../media/image1.png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15.png"/><Relationship Id="rId9" Type="http://schemas.openxmlformats.org/officeDocument/2006/relationships/diagramLayout" Target="../diagrams/layout1.xml"/><Relationship Id="rId1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9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27.png"/><Relationship Id="rId11" Type="http://schemas.openxmlformats.org/officeDocument/2006/relationships/image" Target="../media/image30.png"/><Relationship Id="rId5" Type="http://schemas.openxmlformats.org/officeDocument/2006/relationships/image" Target="../media/image26.png"/><Relationship Id="rId10" Type="http://schemas.openxmlformats.org/officeDocument/2006/relationships/image" Target="../media/image18.png"/><Relationship Id="rId4" Type="http://schemas.microsoft.com/office/2007/relationships/hdphoto" Target="../media/hdphoto4.wdp"/><Relationship Id="rId9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5" y="-267856"/>
            <a:ext cx="12191695" cy="7125855"/>
          </a:xfrm>
          <a:prstGeom prst="rect">
            <a:avLst/>
          </a:prstGeom>
          <a:solidFill>
            <a:srgbClr val="0C2340"/>
          </a:solidFill>
          <a:ln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347470"/>
            <a:ext cx="12192000" cy="73152"/>
          </a:xfrm>
          <a:prstGeom prst="rect">
            <a:avLst/>
          </a:prstGeom>
          <a:solidFill>
            <a:srgbClr val="C00000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94327" y="4620"/>
            <a:ext cx="1036289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1">
                <a:solidFill>
                  <a:srgbClr val="FFFFFF"/>
                </a:solidFill>
              </a:defRPr>
            </a:pPr>
            <a:r>
              <a:rPr kumimoji="0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Climate Change Strategies for Sustainable Tourism in </a:t>
            </a:r>
            <a:r>
              <a:rPr kumimoji="0" sz="4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Türkiye</a:t>
            </a:r>
            <a:endParaRPr kumimoji="0" sz="44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4714EAB-6975-416A-F794-AC7BBAA2FB10}"/>
              </a:ext>
            </a:extLst>
          </p:cNvPr>
          <p:cNvSpPr/>
          <p:nvPr/>
        </p:nvSpPr>
        <p:spPr>
          <a:xfrm>
            <a:off x="305" y="4577703"/>
            <a:ext cx="12191695" cy="22860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43946" y="1452244"/>
            <a:ext cx="10362895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F8F9FA"/>
                </a:solidFill>
              </a:defRPr>
            </a:pP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F8F9F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National Mitigation Frameworks, </a:t>
            </a:r>
            <a:endParaRPr kumimoji="0" lang="tr-TR" sz="3200" b="0" i="0" u="none" strike="noStrike" kern="1200" cap="none" spc="0" normalizeH="0" baseline="0" noProof="0" dirty="0">
              <a:ln>
                <a:noFill/>
              </a:ln>
              <a:solidFill>
                <a:srgbClr val="F8F9F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F8F9FA"/>
                </a:solidFill>
              </a:defRPr>
            </a:pPr>
            <a:r>
              <a:rPr kumimoji="0" sz="3200" b="0" i="0" u="none" strike="noStrike" kern="1200" cap="none" spc="0" normalizeH="0" baseline="0" noProof="0" dirty="0">
                <a:ln>
                  <a:noFill/>
                </a:ln>
                <a:solidFill>
                  <a:srgbClr val="F8F9F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Localized Adaptation &amp; Governance Models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8F9F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F8F9F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kumimoji="0" lang="tr-TR" sz="2000" b="0" i="0" u="none" strike="noStrike" kern="1200" cap="none" spc="0" normalizeH="0" baseline="0" noProof="0" dirty="0">
              <a:ln>
                <a:noFill/>
              </a:ln>
              <a:solidFill>
                <a:srgbClr val="F8F9F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F8F9FA"/>
                </a:solidFill>
              </a:defRPr>
            </a:pPr>
            <a:endParaRPr kumimoji="0" lang="tr-TR" sz="2000" b="0" i="0" u="none" strike="noStrike" kern="1200" cap="none" spc="0" normalizeH="0" baseline="0" noProof="0" dirty="0">
              <a:ln>
                <a:noFill/>
              </a:ln>
              <a:solidFill>
                <a:srgbClr val="F8F9F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F8F9FA"/>
                </a:solidFill>
              </a:defRPr>
            </a:pP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F8F9F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Dr. Zeynep </a:t>
            </a:r>
            <a:r>
              <a:rPr kumimoji="0" 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8F9F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Fikran</a:t>
            </a: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F8F9F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YENİCE, </a:t>
            </a:r>
            <a:r>
              <a:rPr kumimoji="0" 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8F9F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Expert</a:t>
            </a: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F8F9F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of </a:t>
            </a:r>
            <a:r>
              <a:rPr kumimoji="0" 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8F9F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Culture</a:t>
            </a: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F8F9F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8F9F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and</a:t>
            </a: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F8F9F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8F9F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Tourism</a:t>
            </a: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F8F9F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F8F9FA"/>
                </a:solidFill>
              </a:defRPr>
            </a:pP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F8F9F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Şeyda BÜLBÜL İŞLER, Junior Expert of Culture and Tourism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8F9F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F8F9FA"/>
                </a:solidFill>
              </a:defRPr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8F9F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Selin Can Yön, Certificate and Operation Assistant Manager, TGA</a:t>
            </a:r>
            <a:endParaRPr kumimoji="0" lang="tr-TR" sz="2000" b="0" i="0" u="none" strike="noStrike" kern="1200" cap="none" spc="0" normalizeH="0" baseline="0" noProof="0" dirty="0">
              <a:ln>
                <a:noFill/>
              </a:ln>
              <a:solidFill>
                <a:srgbClr val="F8F9F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F8F9FA"/>
                </a:solidFill>
              </a:defRPr>
            </a:pPr>
            <a:endParaRPr kumimoji="0" lang="tr-TR" sz="2000" b="0" i="0" u="none" strike="noStrike" kern="1200" cap="none" spc="0" normalizeH="0" baseline="0" noProof="0" dirty="0">
              <a:ln>
                <a:noFill/>
              </a:ln>
              <a:solidFill>
                <a:srgbClr val="F8F9F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F8F9FA"/>
                </a:solidFill>
              </a:defRPr>
            </a:pPr>
            <a:endParaRPr kumimoji="0" lang="tr-TR" sz="2000" b="0" i="0" u="none" strike="noStrike" kern="1200" cap="none" spc="0" normalizeH="0" baseline="0" noProof="0" dirty="0">
              <a:ln>
                <a:noFill/>
              </a:ln>
              <a:solidFill>
                <a:srgbClr val="F8F9F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F8F9FA"/>
                </a:solidFill>
              </a:defRPr>
            </a:pPr>
            <a:endParaRPr kumimoji="0" lang="tr-TR" sz="2000" b="0" i="0" u="none" strike="noStrike" kern="1200" cap="none" spc="0" normalizeH="0" baseline="0" noProof="0" dirty="0">
              <a:ln>
                <a:noFill/>
              </a:ln>
              <a:solidFill>
                <a:srgbClr val="F8F9F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F8F9FA"/>
                </a:solidFill>
              </a:defRPr>
            </a:pPr>
            <a:endParaRPr kumimoji="0" lang="tr-TR" sz="2000" b="0" i="0" u="none" strike="noStrike" kern="1200" cap="none" spc="0" normalizeH="0" baseline="0" noProof="0" dirty="0">
              <a:ln>
                <a:noFill/>
              </a:ln>
              <a:solidFill>
                <a:srgbClr val="F8F9F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F8F9FA"/>
                </a:solidFill>
              </a:defRPr>
            </a:pPr>
            <a:endParaRPr kumimoji="0" lang="tr-TR" sz="2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F8F9FA"/>
                </a:solidFill>
              </a:defRPr>
            </a:pPr>
            <a:r>
              <a:rPr kumimoji="0" lang="tr-TR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Ministry</a:t>
            </a:r>
            <a:r>
              <a:rPr kumimoji="0" lang="tr-TR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of </a:t>
            </a:r>
            <a:r>
              <a:rPr kumimoji="0" lang="tr-TR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Culture</a:t>
            </a:r>
            <a:r>
              <a:rPr kumimoji="0" lang="tr-TR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tr-TR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and</a:t>
            </a:r>
            <a:r>
              <a:rPr kumimoji="0" lang="tr-TR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tr-TR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Tourism</a:t>
            </a:r>
            <a:r>
              <a:rPr kumimoji="0" lang="tr-TR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F8F9FA"/>
                </a:solidFill>
              </a:defRPr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September 2026</a:t>
            </a:r>
          </a:p>
        </p:txBody>
      </p:sp>
      <p:pic>
        <p:nvPicPr>
          <p:cNvPr id="12" name="Picture 31" descr="A black and red background with text&#10;&#10;Description automatically generated">
            <a:extLst>
              <a:ext uri="{FF2B5EF4-FFF2-40B4-BE49-F238E27FC236}">
                <a16:creationId xmlns:a16="http://schemas.microsoft.com/office/drawing/2014/main" id="{1B8677B1-C5DB-DCD2-A98A-DCD10F09FEF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779" y="5422063"/>
            <a:ext cx="2487211" cy="781956"/>
          </a:xfrm>
          <a:prstGeom prst="rect">
            <a:avLst/>
          </a:prstGeom>
        </p:spPr>
      </p:pic>
      <p:pic>
        <p:nvPicPr>
          <p:cNvPr id="13" name="Picture 12" descr="Turkish Tourism Board Launches Industry Learning Platform for Agents and  Tour Operators | ittn.ie">
            <a:extLst>
              <a:ext uri="{FF2B5EF4-FFF2-40B4-BE49-F238E27FC236}">
                <a16:creationId xmlns:a16="http://schemas.microsoft.com/office/drawing/2014/main" id="{7CAF5D7D-989F-F9F9-BD81-5B724359A0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6796" y="5048586"/>
            <a:ext cx="1862138" cy="12661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solidFill>
              <a:srgbClr val="F8F9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C2340"/>
          </a:solidFill>
          <a:ln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3716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</a:defRPr>
            </a:pPr>
            <a:r>
              <a:t>Introduction &amp;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C2340"/>
          </a:solidFill>
          <a:ln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1127729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Climate Change Strategies for Sustainable Tourism in Türkiye | National Report Perspective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463040"/>
            <a:ext cx="658368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rPr dirty="0"/>
              <a:t>• Tourism is heavily climate-dependent, relying on stable environmental conditions.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rPr dirty="0"/>
              <a:t>• </a:t>
            </a:r>
            <a:r>
              <a:rPr dirty="0" err="1"/>
              <a:t>Türkiye's</a:t>
            </a:r>
            <a:r>
              <a:rPr dirty="0"/>
              <a:t> vital sector faces escalating pressure from accelerating climate change consequences.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rPr dirty="0"/>
              <a:t>• The Mediterranean basin is officially classified as a critical climate risk hotspot</a:t>
            </a:r>
            <a:r>
              <a:rPr lang="tr-TR" dirty="0"/>
              <a:t> in </a:t>
            </a:r>
            <a:r>
              <a:rPr lang="tr-TR" dirty="0" err="1"/>
              <a:t>most</a:t>
            </a:r>
            <a:r>
              <a:rPr lang="tr-TR" dirty="0"/>
              <a:t> </a:t>
            </a:r>
            <a:r>
              <a:rPr lang="tr-TR" dirty="0" err="1"/>
              <a:t>reports</a:t>
            </a:r>
            <a:r>
              <a:rPr lang="tr-TR" dirty="0"/>
              <a:t>. </a:t>
            </a:r>
            <a:endParaRPr dirty="0"/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rPr dirty="0"/>
              <a:t>• Transitioning from high-volume to high-value, climate-resilient models is essential.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98079" y="1463040"/>
            <a:ext cx="4114800" cy="4663440"/>
          </a:xfrm>
          <a:prstGeom prst="roundRect">
            <a:avLst/>
          </a:prstGeom>
          <a:solidFill>
            <a:srgbClr val="E6F2FA"/>
          </a:solidFill>
          <a:ln w="19050"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589520" y="1645920"/>
            <a:ext cx="3931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0C2340"/>
                </a:solidFill>
              </a:defRPr>
            </a:pPr>
            <a:r>
              <a:t>CORE NEXUS</a:t>
            </a:r>
          </a:p>
        </p:txBody>
      </p:sp>
      <p:sp>
        <p:nvSpPr>
          <p:cNvPr id="10" name="Rectangle 9"/>
          <p:cNvSpPr/>
          <p:nvPr/>
        </p:nvSpPr>
        <p:spPr>
          <a:xfrm>
            <a:off x="7818120" y="21945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Climate Volatility</a:t>
            </a:r>
          </a:p>
        </p:txBody>
      </p:sp>
      <p:sp>
        <p:nvSpPr>
          <p:cNvPr id="11" name="Down Arrow 10"/>
          <p:cNvSpPr/>
          <p:nvPr/>
        </p:nvSpPr>
        <p:spPr>
          <a:xfrm>
            <a:off x="9372600" y="2834639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818120" y="31089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Asset Degradation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9372600" y="3749039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818120" y="40233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Economic Risk</a:t>
            </a:r>
          </a:p>
        </p:txBody>
      </p:sp>
      <p:sp>
        <p:nvSpPr>
          <p:cNvPr id="15" name="Down Arrow 14"/>
          <p:cNvSpPr/>
          <p:nvPr/>
        </p:nvSpPr>
        <p:spPr>
          <a:xfrm>
            <a:off x="9372600" y="4663440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818120" y="49377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Resilient Shift</a:t>
            </a:r>
          </a:p>
        </p:txBody>
      </p:sp>
      <p:pic>
        <p:nvPicPr>
          <p:cNvPr id="17" name="Resim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V="1">
            <a:off x="2279113" y="4173679"/>
            <a:ext cx="4281706" cy="22317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solidFill>
              <a:srgbClr val="F8F9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C2340"/>
          </a:solidFill>
          <a:ln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3716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</a:defRPr>
            </a:pPr>
            <a:r>
              <a:t>Climate Risks &amp; Projections (IPCC 2022)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C2340"/>
          </a:solidFill>
          <a:ln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1127729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Climate Change Strategies for Sustainable Tourism in Türkiye | National Report Perspective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234440"/>
            <a:ext cx="6583680" cy="5283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rPr dirty="0"/>
              <a:t>• Average temperatures are projected to increase by 1-6 °C by the year 2100.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rPr dirty="0"/>
              <a:t>• Summer temperatures face an intense anticipated spike of 3-8 °C.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rPr dirty="0"/>
              <a:t>• Annual rainfall is expected to drop by approximately 20% across the region.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rPr dirty="0"/>
              <a:t>• Sea levels are projected to rise by 30 cm to 1 m along the Mediterranean coasts.</a:t>
            </a:r>
            <a:endParaRPr lang="tr-TR" dirty="0"/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endParaRPr lang="tr-TR" dirty="0"/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endParaRPr lang="tr-TR" dirty="0"/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endParaRPr lang="tr-TR" dirty="0"/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endParaRPr lang="tr-TR" dirty="0"/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rPr lang="tr-TR" sz="1400" dirty="0"/>
              <a:t>			Antalya Konyaaltı </a:t>
            </a:r>
            <a:r>
              <a:rPr lang="tr-TR" sz="1400" dirty="0" err="1"/>
              <a:t>Beach</a:t>
            </a:r>
            <a:r>
              <a:rPr lang="tr-TR" sz="1400" dirty="0"/>
              <a:t> </a:t>
            </a:r>
            <a:r>
              <a:rPr lang="tr-TR" sz="1400" dirty="0" err="1"/>
              <a:t>Retreat</a:t>
            </a:r>
            <a:r>
              <a:rPr lang="tr-TR" sz="1400" dirty="0"/>
              <a:t> </a:t>
            </a:r>
            <a:endParaRPr sz="1400" dirty="0"/>
          </a:p>
        </p:txBody>
      </p:sp>
      <p:sp>
        <p:nvSpPr>
          <p:cNvPr id="8" name="Rounded Rectangle 7"/>
          <p:cNvSpPr/>
          <p:nvPr/>
        </p:nvSpPr>
        <p:spPr>
          <a:xfrm>
            <a:off x="7498079" y="1463040"/>
            <a:ext cx="4114800" cy="4663440"/>
          </a:xfrm>
          <a:prstGeom prst="roundRect">
            <a:avLst/>
          </a:prstGeom>
          <a:solidFill>
            <a:srgbClr val="E6F2FA"/>
          </a:solidFill>
          <a:ln w="19050"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589520" y="1645920"/>
            <a:ext cx="3931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0C2340"/>
                </a:solidFill>
              </a:defRPr>
            </a:pPr>
            <a:r>
              <a:t>2100 FORECASTS</a:t>
            </a:r>
          </a:p>
        </p:txBody>
      </p:sp>
      <p:sp>
        <p:nvSpPr>
          <p:cNvPr id="10" name="Rectangle 9"/>
          <p:cNvSpPr/>
          <p:nvPr/>
        </p:nvSpPr>
        <p:spPr>
          <a:xfrm>
            <a:off x="7818120" y="21945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+1-6°C Temp Rise</a:t>
            </a:r>
          </a:p>
        </p:txBody>
      </p:sp>
      <p:sp>
        <p:nvSpPr>
          <p:cNvPr id="11" name="Down Arrow 10"/>
          <p:cNvSpPr/>
          <p:nvPr/>
        </p:nvSpPr>
        <p:spPr>
          <a:xfrm>
            <a:off x="9372600" y="2834639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818120" y="31089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-20% Rainfall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9372600" y="3749039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818120" y="40233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+30cm-1m Sea Level</a:t>
            </a:r>
          </a:p>
        </p:txBody>
      </p:sp>
      <p:sp>
        <p:nvSpPr>
          <p:cNvPr id="15" name="Down Arrow 14"/>
          <p:cNvSpPr/>
          <p:nvPr/>
        </p:nvSpPr>
        <p:spPr>
          <a:xfrm>
            <a:off x="9372600" y="4663440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818120" y="49377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rPr dirty="0"/>
              <a:t>Delta </a:t>
            </a:r>
            <a:r>
              <a:rPr lang="tr-TR" dirty="0"/>
              <a:t>Flash </a:t>
            </a:r>
            <a:r>
              <a:rPr lang="tr-TR" dirty="0" err="1"/>
              <a:t>Floods</a:t>
            </a:r>
            <a:r>
              <a:rPr lang="tr-TR" dirty="0"/>
              <a:t> </a:t>
            </a:r>
            <a:endParaRPr dirty="0"/>
          </a:p>
        </p:txBody>
      </p:sp>
      <p:pic>
        <p:nvPicPr>
          <p:cNvPr id="17" name="Resim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326" y="3899226"/>
            <a:ext cx="3381458" cy="22272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solidFill>
              <a:srgbClr val="F8F9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C2340"/>
          </a:solidFill>
          <a:ln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3716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</a:defRPr>
            </a:pPr>
            <a:r>
              <a:t>Extreme Weather Events &amp; Infrastructure Fragility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C2340"/>
          </a:solidFill>
          <a:ln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1127729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Climate Change Strategies for Sustainable Tourism in Türkiye | National Report Perspective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463040"/>
            <a:ext cx="658368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rPr dirty="0"/>
              <a:t>• Total number of extreme weather events in </a:t>
            </a:r>
            <a:r>
              <a:rPr dirty="0" err="1"/>
              <a:t>Türkiye</a:t>
            </a:r>
            <a:r>
              <a:rPr dirty="0"/>
              <a:t> </a:t>
            </a:r>
            <a:r>
              <a:rPr lang="tr-TR" dirty="0" err="1"/>
              <a:t>increased</a:t>
            </a:r>
            <a:r>
              <a:rPr dirty="0"/>
              <a:t> dramatically after 2020.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rPr dirty="0"/>
              <a:t>• Storms and significant rainfall/flooding consistently make up over half of all events.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rPr dirty="0"/>
              <a:t>• Recent severe storms directly disrupted critical tourism infrastructure and transport grids.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rPr dirty="0"/>
              <a:t>• Flight cancellations at Istanbul </a:t>
            </a:r>
            <a:r>
              <a:rPr dirty="0" err="1"/>
              <a:t>Sabiha</a:t>
            </a:r>
            <a:r>
              <a:rPr dirty="0"/>
              <a:t> </a:t>
            </a:r>
            <a:r>
              <a:rPr dirty="0" err="1"/>
              <a:t>Gökçen</a:t>
            </a:r>
            <a:r>
              <a:rPr dirty="0"/>
              <a:t> Airport (SAW) cut crucial destination flows.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98079" y="1463040"/>
            <a:ext cx="4114800" cy="4663440"/>
          </a:xfrm>
          <a:prstGeom prst="roundRect">
            <a:avLst/>
          </a:prstGeom>
          <a:solidFill>
            <a:srgbClr val="E6F2FA"/>
          </a:solidFill>
          <a:ln w="19050"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589520" y="1645920"/>
            <a:ext cx="3931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0C2340"/>
                </a:solidFill>
              </a:defRPr>
            </a:pPr>
            <a:r>
              <a:t>EVENT DOMINANCE</a:t>
            </a:r>
          </a:p>
        </p:txBody>
      </p:sp>
      <p:sp>
        <p:nvSpPr>
          <p:cNvPr id="10" name="Rectangle 9"/>
          <p:cNvSpPr/>
          <p:nvPr/>
        </p:nvSpPr>
        <p:spPr>
          <a:xfrm>
            <a:off x="7818120" y="21945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Wind Storms</a:t>
            </a:r>
          </a:p>
        </p:txBody>
      </p:sp>
      <p:sp>
        <p:nvSpPr>
          <p:cNvPr id="11" name="Down Arrow 10"/>
          <p:cNvSpPr/>
          <p:nvPr/>
        </p:nvSpPr>
        <p:spPr>
          <a:xfrm>
            <a:off x="9372600" y="2834639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818120" y="31089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Flash Floods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9372600" y="3749039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818120" y="40233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Severe Hail</a:t>
            </a:r>
          </a:p>
        </p:txBody>
      </p:sp>
      <p:sp>
        <p:nvSpPr>
          <p:cNvPr id="15" name="Down Arrow 14"/>
          <p:cNvSpPr/>
          <p:nvPr/>
        </p:nvSpPr>
        <p:spPr>
          <a:xfrm>
            <a:off x="9372600" y="4663440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818120" y="49377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Transport Halts</a:t>
            </a:r>
          </a:p>
        </p:txBody>
      </p:sp>
      <p:pic>
        <p:nvPicPr>
          <p:cNvPr id="17" name="Resim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9235" y="4132996"/>
            <a:ext cx="4096431" cy="22860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solidFill>
              <a:srgbClr val="F8F9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C2340"/>
          </a:solidFill>
          <a:ln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3716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</a:defRPr>
            </a:pPr>
            <a:r>
              <a:t>Wildfire Vulnerability &amp; Coastal Degradation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C2340"/>
          </a:solidFill>
          <a:ln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1127729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Climate Change Strategies for Sustainable Tourism in Türkiye | National Report Perspective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463040"/>
            <a:ext cx="658368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rPr dirty="0"/>
              <a:t>• Aegean and Mediterranean </a:t>
            </a:r>
            <a:r>
              <a:rPr lang="tr-TR" dirty="0" err="1"/>
              <a:t>coastal</a:t>
            </a:r>
            <a:r>
              <a:rPr lang="tr-TR" dirty="0"/>
              <a:t> </a:t>
            </a:r>
            <a:r>
              <a:rPr dirty="0"/>
              <a:t>cities accounted for over half of burned forest areas.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rPr dirty="0"/>
              <a:t>• The 2021 fires in Antalya and </a:t>
            </a:r>
            <a:r>
              <a:rPr dirty="0" err="1"/>
              <a:t>Muğla</a:t>
            </a:r>
            <a:r>
              <a:rPr dirty="0"/>
              <a:t> directly threatened major resort infrastructure.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rPr dirty="0"/>
              <a:t>• A 10% increase in burned land correlates to a 0.47% decrease in foreign visitor growth.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rPr dirty="0"/>
              <a:t>• Southeastern coasts (Mersin, Adana, </a:t>
            </a:r>
            <a:r>
              <a:rPr dirty="0" err="1"/>
              <a:t>Hatay</a:t>
            </a:r>
            <a:r>
              <a:rPr dirty="0"/>
              <a:t>) face structural long-term coastal erosion.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98079" y="1463040"/>
            <a:ext cx="4114800" cy="4663440"/>
          </a:xfrm>
          <a:prstGeom prst="roundRect">
            <a:avLst/>
          </a:prstGeom>
          <a:solidFill>
            <a:srgbClr val="E6F2FA"/>
          </a:solidFill>
          <a:ln w="19050"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589520" y="1645920"/>
            <a:ext cx="3931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0C2340"/>
                </a:solidFill>
              </a:defRPr>
            </a:pPr>
            <a:r>
              <a:t>IMPACT CYCLE</a:t>
            </a:r>
          </a:p>
        </p:txBody>
      </p:sp>
      <p:sp>
        <p:nvSpPr>
          <p:cNvPr id="10" name="Rectangle 9"/>
          <p:cNvSpPr/>
          <p:nvPr/>
        </p:nvSpPr>
        <p:spPr>
          <a:xfrm>
            <a:off x="7818120" y="21945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Forest Fires</a:t>
            </a:r>
          </a:p>
        </p:txBody>
      </p:sp>
      <p:sp>
        <p:nvSpPr>
          <p:cNvPr id="11" name="Down Arrow 10"/>
          <p:cNvSpPr/>
          <p:nvPr/>
        </p:nvSpPr>
        <p:spPr>
          <a:xfrm>
            <a:off x="9372600" y="2834639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818120" y="31089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Air Quality Drop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9372600" y="3749039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818120" y="40233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Poor Perception</a:t>
            </a:r>
          </a:p>
        </p:txBody>
      </p:sp>
      <p:sp>
        <p:nvSpPr>
          <p:cNvPr id="15" name="Down Arrow 14"/>
          <p:cNvSpPr/>
          <p:nvPr/>
        </p:nvSpPr>
        <p:spPr>
          <a:xfrm>
            <a:off x="9372600" y="4663440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818120" y="49377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Visitor Decline</a:t>
            </a:r>
          </a:p>
        </p:txBody>
      </p:sp>
      <p:pic>
        <p:nvPicPr>
          <p:cNvPr id="17" name="Resim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1248" y="4198528"/>
            <a:ext cx="2911092" cy="21185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solidFill>
              <a:srgbClr val="F8F9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C2340"/>
          </a:solidFill>
          <a:ln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37160"/>
            <a:ext cx="112772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</a:defRPr>
            </a:pPr>
            <a:r>
              <a:rPr dirty="0"/>
              <a:t>Spatial Re</a:t>
            </a:r>
            <a:r>
              <a:rPr lang="tr-TR" dirty="0" err="1"/>
              <a:t>location</a:t>
            </a:r>
            <a:r>
              <a:rPr lang="tr-TR" dirty="0"/>
              <a:t> </a:t>
            </a:r>
            <a:r>
              <a:rPr dirty="0"/>
              <a:t>of Winter Tourism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C2340"/>
          </a:solidFill>
          <a:ln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1127729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Climate Change Strategies for Sustainable Tourism in Türkiye | National Report Perspective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463040"/>
            <a:ext cx="658368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rPr dirty="0"/>
              <a:t>• Winter and mountain tourism stand as the second most climate-sensitive products.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rPr dirty="0"/>
              <a:t>• Ski industry reliability is dropping due to shrinking snow cover and wind stress.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rPr dirty="0"/>
              <a:t>• Lower-altitude western mountain regions are rapidly losing spatial climate suitability.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rPr dirty="0"/>
              <a:t>• </a:t>
            </a:r>
            <a:r>
              <a:rPr lang="tr-TR" dirty="0" err="1"/>
              <a:t>Investments</a:t>
            </a:r>
            <a:r>
              <a:rPr lang="tr-TR" dirty="0"/>
              <a:t> </a:t>
            </a:r>
            <a:r>
              <a:rPr dirty="0"/>
              <a:t>are shifting toward higher elevation continental areas of Eastern Anatolia.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98079" y="1463040"/>
            <a:ext cx="4114800" cy="4663440"/>
          </a:xfrm>
          <a:prstGeom prst="roundRect">
            <a:avLst/>
          </a:prstGeom>
          <a:solidFill>
            <a:srgbClr val="E6F2FA"/>
          </a:solidFill>
          <a:ln w="19050"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589520" y="1645920"/>
            <a:ext cx="3931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0C2340"/>
                </a:solidFill>
              </a:defRPr>
            </a:pPr>
            <a:r>
              <a:t>WINTER SHIFT</a:t>
            </a:r>
          </a:p>
        </p:txBody>
      </p:sp>
      <p:sp>
        <p:nvSpPr>
          <p:cNvPr id="10" name="Rectangle 9"/>
          <p:cNvSpPr/>
          <p:nvPr/>
        </p:nvSpPr>
        <p:spPr>
          <a:xfrm>
            <a:off x="7818120" y="21945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Western Decline</a:t>
            </a:r>
          </a:p>
        </p:txBody>
      </p:sp>
      <p:sp>
        <p:nvSpPr>
          <p:cNvPr id="11" name="Down Arrow 10"/>
          <p:cNvSpPr/>
          <p:nvPr/>
        </p:nvSpPr>
        <p:spPr>
          <a:xfrm>
            <a:off x="9372600" y="2834639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818120" y="31089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Shortened Seasons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9372600" y="3749039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818120" y="40233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Higher Elevation Shift</a:t>
            </a:r>
          </a:p>
        </p:txBody>
      </p:sp>
      <p:sp>
        <p:nvSpPr>
          <p:cNvPr id="15" name="Down Arrow 14"/>
          <p:cNvSpPr/>
          <p:nvPr/>
        </p:nvSpPr>
        <p:spPr>
          <a:xfrm>
            <a:off x="9372600" y="4663440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818120" y="49377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Ardahan Investments</a:t>
            </a:r>
          </a:p>
        </p:txBody>
      </p:sp>
      <p:pic>
        <p:nvPicPr>
          <p:cNvPr id="17" name="Resim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3014" y="4115974"/>
            <a:ext cx="3833424" cy="23031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solidFill>
              <a:srgbClr val="F8F9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C2340"/>
          </a:solidFill>
          <a:ln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37160"/>
            <a:ext cx="112772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28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</a:rPr>
              <a:t>Destination</a:t>
            </a:r>
            <a:r>
              <a:rPr kumimoji="0" lang="tr-TR" altLang="tr-TR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-Level </a:t>
            </a:r>
            <a:r>
              <a:rPr kumimoji="0" lang="tr-TR" altLang="tr-TR" sz="28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</a:rPr>
              <a:t>Climate</a:t>
            </a:r>
            <a:r>
              <a:rPr kumimoji="0" lang="tr-TR" altLang="tr-TR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 </a:t>
            </a:r>
            <a:r>
              <a:rPr kumimoji="0" lang="tr-TR" altLang="tr-TR" sz="28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</a:rPr>
              <a:t>Suitability</a:t>
            </a:r>
            <a:r>
              <a:rPr kumimoji="0" lang="tr-TR" altLang="tr-TR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 </a:t>
            </a:r>
            <a:r>
              <a:rPr kumimoji="0" lang="tr-TR" altLang="tr-TR" sz="28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</a:rPr>
              <a:t>Research</a:t>
            </a:r>
            <a:r>
              <a:rPr kumimoji="0" lang="tr-TR" altLang="tr-TR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C2340"/>
          </a:solidFill>
          <a:ln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1127729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Climate Change Strategies for Sustainable Tourism in Türkiye | National Report Perspective</a:t>
            </a:r>
          </a:p>
        </p:txBody>
      </p:sp>
      <p:sp>
        <p:nvSpPr>
          <p:cNvPr id="18" name="Rectangle 1">
            <a:extLst>
              <a:ext uri="{FF2B5EF4-FFF2-40B4-BE49-F238E27FC236}">
                <a16:creationId xmlns:a16="http://schemas.microsoft.com/office/drawing/2014/main" id="{2515C233-7324-CCEA-8E8E-8A346E92E5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305" y="1135142"/>
            <a:ext cx="5638800" cy="553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1700" b="1" i="0" u="none" strike="noStrike" cap="none" normalizeH="0" baseline="0" dirty="0" err="1">
                <a:ln>
                  <a:noFill/>
                </a:ln>
                <a:effectLst/>
              </a:rPr>
              <a:t>MoCT</a:t>
            </a:r>
            <a:r>
              <a:rPr kumimoji="0" lang="tr-TR" altLang="tr-TR" sz="1700" b="1" i="0" u="none" strike="noStrike" cap="none" normalizeH="0" baseline="0" dirty="0">
                <a:ln>
                  <a:noFill/>
                </a:ln>
                <a:effectLst/>
              </a:rPr>
              <a:t> Pilot </a:t>
            </a:r>
            <a:r>
              <a:rPr kumimoji="0" lang="tr-TR" altLang="tr-TR" sz="1700" b="1" i="0" u="none" strike="noStrike" cap="none" normalizeH="0" baseline="0" dirty="0" err="1">
                <a:ln>
                  <a:noFill/>
                </a:ln>
                <a:effectLst/>
              </a:rPr>
              <a:t>Study</a:t>
            </a:r>
            <a:r>
              <a:rPr kumimoji="0" lang="tr-TR" altLang="tr-TR" sz="1700" b="1" i="0" u="none" strike="noStrike" cap="none" normalizeH="0" baseline="0" dirty="0">
                <a:ln>
                  <a:noFill/>
                </a:ln>
                <a:effectLst/>
              </a:rPr>
              <a:t> (TCI </a:t>
            </a:r>
            <a:r>
              <a:rPr kumimoji="0" lang="tr-TR" altLang="tr-TR" sz="1700" b="1" i="0" u="none" strike="noStrike" cap="none" normalizeH="0" baseline="0" dirty="0" err="1">
                <a:ln>
                  <a:noFill/>
                </a:ln>
                <a:effectLst/>
              </a:rPr>
              <a:t>Methodology</a:t>
            </a:r>
            <a:r>
              <a:rPr kumimoji="0" lang="tr-TR" altLang="tr-TR" sz="1700" b="1" i="0" u="none" strike="noStrike" cap="none" normalizeH="0" baseline="0" dirty="0">
                <a:ln>
                  <a:noFill/>
                </a:ln>
                <a:effectLst/>
              </a:rPr>
              <a:t>):</a:t>
            </a:r>
            <a:endParaRPr lang="tr-TR" altLang="tr-TR" sz="17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Integrated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 IPCC </a:t>
            </a: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scenarios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 &amp; </a:t>
            </a: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Tourism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Climate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 Index (TCI) </a:t>
            </a: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to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assess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climate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suitability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 (1996–2100).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tr-TR" altLang="tr-TR" sz="17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altLang="tr-TR" sz="1700" b="1" i="0" u="none" strike="noStrike" cap="none" normalizeH="0" baseline="0" dirty="0">
                <a:ln>
                  <a:noFill/>
                </a:ln>
                <a:effectLst/>
              </a:rPr>
              <a:t>Mersin (</a:t>
            </a:r>
            <a:r>
              <a:rPr kumimoji="0" lang="tr-TR" altLang="tr-TR" sz="1700" b="1" i="0" u="none" strike="noStrike" cap="none" normalizeH="0" baseline="0" dirty="0" err="1">
                <a:ln>
                  <a:noFill/>
                </a:ln>
                <a:effectLst/>
              </a:rPr>
              <a:t>Coastal</a:t>
            </a:r>
            <a:r>
              <a:rPr kumimoji="0" lang="tr-TR" altLang="tr-TR" sz="1700" b="1" i="0" u="none" strike="noStrike" cap="none" normalizeH="0" baseline="0" dirty="0">
                <a:ln>
                  <a:noFill/>
                </a:ln>
                <a:effectLst/>
              </a:rPr>
              <a:t> &amp; Nature):</a:t>
            </a:r>
            <a:endParaRPr kumimoji="0" lang="tr-TR" altLang="tr-TR" sz="1700" b="0" i="0" u="none" strike="noStrike" cap="none" normalizeH="0" baseline="0" dirty="0">
              <a:ln>
                <a:noFill/>
              </a:ln>
              <a:effectLst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tr-TR" altLang="tr-TR" sz="1700" dirty="0"/>
              <a:t>Severe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summer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thermal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stress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 &amp; </a:t>
            </a: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sea-level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rise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 risk.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Shift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 of </a:t>
            </a: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peak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comfort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window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 (TCI) </a:t>
            </a: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toward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shoulder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seasons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 (Spring/</a:t>
            </a: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Autumn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).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tr-TR" altLang="tr-TR" sz="17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altLang="tr-TR" sz="1700" b="1" i="0" u="none" strike="noStrike" cap="none" normalizeH="0" baseline="0" dirty="0">
                <a:ln>
                  <a:noFill/>
                </a:ln>
                <a:effectLst/>
              </a:rPr>
              <a:t>Çanakkale (</a:t>
            </a:r>
            <a:r>
              <a:rPr kumimoji="0" lang="tr-TR" altLang="tr-TR" sz="1700" b="1" i="0" u="none" strike="noStrike" cap="none" normalizeH="0" baseline="0" dirty="0" err="1">
                <a:ln>
                  <a:noFill/>
                </a:ln>
                <a:effectLst/>
              </a:rPr>
              <a:t>Coastal</a:t>
            </a:r>
            <a:r>
              <a:rPr kumimoji="0" lang="tr-TR" altLang="tr-TR" sz="1700" b="1" i="0" u="none" strike="noStrike" cap="none" normalizeH="0" baseline="0" dirty="0">
                <a:ln>
                  <a:noFill/>
                </a:ln>
                <a:effectLst/>
              </a:rPr>
              <a:t> &amp; </a:t>
            </a:r>
            <a:r>
              <a:rPr kumimoji="0" lang="tr-TR" altLang="tr-TR" sz="1700" b="1" i="0" u="none" strike="noStrike" cap="none" normalizeH="0" baseline="0" dirty="0" err="1">
                <a:ln>
                  <a:noFill/>
                </a:ln>
                <a:effectLst/>
              </a:rPr>
              <a:t>Cultural</a:t>
            </a:r>
            <a:r>
              <a:rPr kumimoji="0" lang="tr-TR" altLang="tr-TR" sz="1700" b="1" i="0" u="none" strike="noStrike" cap="none" normalizeH="0" baseline="0" dirty="0">
                <a:ln>
                  <a:noFill/>
                </a:ln>
                <a:effectLst/>
              </a:rPr>
              <a:t>):</a:t>
            </a:r>
            <a:endParaRPr kumimoji="0" lang="tr-TR" altLang="tr-TR" sz="1700" b="0" i="0" u="none" strike="noStrike" cap="none" normalizeH="0" baseline="0" dirty="0">
              <a:ln>
                <a:noFill/>
              </a:ln>
              <a:effectLst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High </a:t>
            </a: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vulnerability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to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forest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fires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, </a:t>
            </a: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heatwaves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, </a:t>
            </a: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and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coastal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storms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.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Comfort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index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declines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 in </a:t>
            </a: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mid-summer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lang="tr-TR" altLang="tr-TR" sz="1700" dirty="0"/>
              <a:t>&gt; </a:t>
            </a: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Season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extension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strategies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required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.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tr-TR" altLang="tr-TR" sz="17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altLang="tr-TR" sz="1700" b="1" i="0" u="none" strike="noStrike" cap="none" normalizeH="0" baseline="0" dirty="0">
                <a:ln>
                  <a:noFill/>
                </a:ln>
                <a:effectLst/>
              </a:rPr>
              <a:t>Kayseri / Erciyes (</a:t>
            </a:r>
            <a:r>
              <a:rPr kumimoji="0" lang="tr-TR" altLang="tr-TR" sz="1700" b="1" i="0" u="none" strike="noStrike" cap="none" normalizeH="0" baseline="0" dirty="0" err="1">
                <a:ln>
                  <a:noFill/>
                </a:ln>
                <a:effectLst/>
              </a:rPr>
              <a:t>Winter</a:t>
            </a:r>
            <a:r>
              <a:rPr kumimoji="0" lang="tr-TR" altLang="tr-TR" sz="1700" b="1" i="0" u="none" strike="noStrike" cap="none" normalizeH="0" baseline="0" dirty="0">
                <a:ln>
                  <a:noFill/>
                </a:ln>
                <a:effectLst/>
              </a:rPr>
              <a:t> &amp; </a:t>
            </a:r>
            <a:r>
              <a:rPr kumimoji="0" lang="tr-TR" altLang="tr-TR" sz="1700" b="1" i="0" u="none" strike="noStrike" cap="none" normalizeH="0" baseline="0" dirty="0" err="1">
                <a:ln>
                  <a:noFill/>
                </a:ln>
                <a:effectLst/>
              </a:rPr>
              <a:t>Alpine</a:t>
            </a:r>
            <a:r>
              <a:rPr kumimoji="0" lang="tr-TR" altLang="tr-TR" sz="1700" b="1" i="0" u="none" strike="noStrike" cap="none" normalizeH="0" baseline="0" dirty="0">
                <a:ln>
                  <a:noFill/>
                </a:ln>
                <a:effectLst/>
              </a:rPr>
              <a:t>):</a:t>
            </a:r>
            <a:endParaRPr kumimoji="0" lang="tr-TR" altLang="tr-TR" sz="1700" b="0" i="0" u="none" strike="noStrike" cap="none" normalizeH="0" baseline="0" dirty="0">
              <a:ln>
                <a:noFill/>
              </a:ln>
              <a:effectLst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Decreasing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snow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cover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duration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and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snow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reliability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under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high-emission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projections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.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Strategic </a:t>
            </a: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imperative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for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 12-month </a:t>
            </a: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diversification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 (</a:t>
            </a: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alpine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, </a:t>
            </a: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eco-tourism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, </a:t>
            </a:r>
            <a:r>
              <a:rPr kumimoji="0" lang="tr-TR" altLang="tr-TR" sz="1700" b="0" i="0" u="none" strike="noStrike" cap="none" normalizeH="0" baseline="0" dirty="0" err="1">
                <a:ln>
                  <a:noFill/>
                </a:ln>
                <a:effectLst/>
              </a:rPr>
              <a:t>congress</a:t>
            </a:r>
            <a:r>
              <a:rPr kumimoji="0" lang="tr-TR" altLang="tr-TR" sz="1700" b="0" i="0" u="none" strike="noStrike" cap="none" normalizeH="0" baseline="0" dirty="0">
                <a:ln>
                  <a:noFill/>
                </a:ln>
                <a:effectLst/>
              </a:rPr>
              <a:t>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altLang="tr-TR" sz="17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</a:endParaRPr>
          </a:p>
        </p:txBody>
      </p:sp>
      <p:pic>
        <p:nvPicPr>
          <p:cNvPr id="20" name="Resim 19">
            <a:extLst>
              <a:ext uri="{FF2B5EF4-FFF2-40B4-BE49-F238E27FC236}">
                <a16:creationId xmlns:a16="http://schemas.microsoft.com/office/drawing/2014/main" id="{8F45BA60-936F-1329-EFA6-3C4679804DB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172"/>
          <a:stretch/>
        </p:blipFill>
        <p:spPr>
          <a:xfrm>
            <a:off x="5766817" y="1883664"/>
            <a:ext cx="6372312" cy="3598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649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solidFill>
              <a:srgbClr val="F8F9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C2340"/>
          </a:solidFill>
          <a:ln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3716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</a:defRPr>
            </a:pPr>
            <a:r>
              <a:t>Mitigation Strategies: Low-Carbon Transformation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C2340"/>
          </a:solidFill>
          <a:ln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1127729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Climate Change Strategies for Sustainable Tourism in Türkiye | National Report Perspective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463040"/>
            <a:ext cx="65836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t>• Mitigation aims to limit global temperature increase by actively reducing greenhouse gas emissions.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t>• Türkiye utilizes multi-sectoral roadmaps to integrate sustainable goals with low-carbon growth.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t>• Macro-level climate policies create direct transformation pressures on tourism operations.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t>• The Turkish Climate Change Action Plan drives systemic energy and efficiency upgrades.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98079" y="1463040"/>
            <a:ext cx="4114800" cy="4663440"/>
          </a:xfrm>
          <a:prstGeom prst="roundRect">
            <a:avLst/>
          </a:prstGeom>
          <a:solidFill>
            <a:srgbClr val="E6F2FA"/>
          </a:solidFill>
          <a:ln w="19050"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589520" y="1645920"/>
            <a:ext cx="3931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0C2340"/>
                </a:solidFill>
              </a:defRPr>
            </a:pPr>
            <a:r>
              <a:t>MITIGATION SUTORS</a:t>
            </a:r>
          </a:p>
        </p:txBody>
      </p:sp>
      <p:sp>
        <p:nvSpPr>
          <p:cNvPr id="10" name="Rectangle 9"/>
          <p:cNvSpPr/>
          <p:nvPr/>
        </p:nvSpPr>
        <p:spPr>
          <a:xfrm>
            <a:off x="7818120" y="21945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Emissions Tracking</a:t>
            </a:r>
          </a:p>
        </p:txBody>
      </p:sp>
      <p:sp>
        <p:nvSpPr>
          <p:cNvPr id="11" name="Down Arrow 10"/>
          <p:cNvSpPr/>
          <p:nvPr/>
        </p:nvSpPr>
        <p:spPr>
          <a:xfrm>
            <a:off x="9372600" y="2834639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818120" y="31089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Energy Efficiency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9372600" y="3749039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818120" y="40233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Renewable Power</a:t>
            </a:r>
          </a:p>
        </p:txBody>
      </p:sp>
      <p:sp>
        <p:nvSpPr>
          <p:cNvPr id="15" name="Down Arrow 14"/>
          <p:cNvSpPr/>
          <p:nvPr/>
        </p:nvSpPr>
        <p:spPr>
          <a:xfrm>
            <a:off x="9372600" y="4663440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818120" y="49377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Low-Carbon Transport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solidFill>
              <a:srgbClr val="F8F9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C2340"/>
          </a:solidFill>
          <a:ln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3716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</a:defRPr>
            </a:pPr>
            <a:r>
              <a:t>Climate Change Action Plan (2011-2023)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C2340"/>
          </a:solidFill>
          <a:ln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1127729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Climate Change Strategies for Sustainable Tourism in Türkiye | National Report Perspective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4379" y="1005840"/>
            <a:ext cx="65836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rPr dirty="0"/>
              <a:t>• The plan significantly impacted tourism through foundational macro-level sectoral regulations.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rPr dirty="0"/>
              <a:t>• Mandated energy performance certificates directly altered operations of hotel assets.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rPr dirty="0"/>
              <a:t>• Promoted tourism mobility shifts away from highways toward sustainable rail and sea transport.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rPr dirty="0"/>
              <a:t>• Enforced integrated waste disposal and treatment systems in high-density coastal regions.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98079" y="1463040"/>
            <a:ext cx="4114800" cy="4663440"/>
          </a:xfrm>
          <a:prstGeom prst="roundRect">
            <a:avLst/>
          </a:prstGeom>
          <a:solidFill>
            <a:srgbClr val="E6F2FA"/>
          </a:solidFill>
          <a:ln w="19050"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589520" y="1645920"/>
            <a:ext cx="3931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0C2340"/>
                </a:solidFill>
              </a:defRPr>
            </a:pPr>
            <a:r>
              <a:t>2011-2023 PILLARS</a:t>
            </a:r>
          </a:p>
        </p:txBody>
      </p:sp>
      <p:sp>
        <p:nvSpPr>
          <p:cNvPr id="10" name="Rectangle 9"/>
          <p:cNvSpPr/>
          <p:nvPr/>
        </p:nvSpPr>
        <p:spPr>
          <a:xfrm>
            <a:off x="7818120" y="21945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Building Energy</a:t>
            </a:r>
          </a:p>
        </p:txBody>
      </p:sp>
      <p:sp>
        <p:nvSpPr>
          <p:cNvPr id="11" name="Down Arrow 10"/>
          <p:cNvSpPr/>
          <p:nvPr/>
        </p:nvSpPr>
        <p:spPr>
          <a:xfrm>
            <a:off x="9372600" y="2834639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818120" y="31089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Transport Shifting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9372600" y="3749039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818120" y="40233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Coastal Waste Grids</a:t>
            </a:r>
          </a:p>
        </p:txBody>
      </p:sp>
      <p:sp>
        <p:nvSpPr>
          <p:cNvPr id="15" name="Down Arrow 14"/>
          <p:cNvSpPr/>
          <p:nvPr/>
        </p:nvSpPr>
        <p:spPr>
          <a:xfrm>
            <a:off x="9372600" y="4663440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818120" y="49377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Basin Protections</a:t>
            </a:r>
          </a:p>
        </p:txBody>
      </p:sp>
      <p:pic>
        <p:nvPicPr>
          <p:cNvPr id="18" name="Resim 17">
            <a:extLst>
              <a:ext uri="{FF2B5EF4-FFF2-40B4-BE49-F238E27FC236}">
                <a16:creationId xmlns:a16="http://schemas.microsoft.com/office/drawing/2014/main" id="{0897C9D8-4298-3127-42B2-554F006E226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37" t="2968" r="1328" b="1625"/>
          <a:stretch/>
        </p:blipFill>
        <p:spPr>
          <a:xfrm>
            <a:off x="1727028" y="3894179"/>
            <a:ext cx="4739078" cy="25820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solidFill>
              <a:srgbClr val="F8F9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C2340"/>
          </a:solidFill>
          <a:ln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3716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</a:defRPr>
            </a:pPr>
            <a:r>
              <a:t>Mitigation Strategy &amp; Action Plan (2024-2030)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C2340"/>
          </a:solidFill>
          <a:ln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1127729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Climate Change Strategies for Sustainable Tourism in Türkiye | National Report Perspective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104900"/>
            <a:ext cx="65836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rPr dirty="0"/>
              <a:t>• Presents a comprehensive multi-sectoral roadmap to accelerate low-carbon economic transition.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rPr dirty="0"/>
              <a:t>• Prioritizes clean production, circular economy design, and increasing natural carbon sinks.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rPr dirty="0"/>
              <a:t>• Prepares market-based carbon pricing tools and a domestic Emissions Trading System (ETS).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rPr dirty="0"/>
              <a:t>• Imposes economic cost on emissions to push sustainable building materials into tourism zones.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98079" y="1463040"/>
            <a:ext cx="4114800" cy="4663440"/>
          </a:xfrm>
          <a:prstGeom prst="roundRect">
            <a:avLst/>
          </a:prstGeom>
          <a:solidFill>
            <a:srgbClr val="E6F2FA"/>
          </a:solidFill>
          <a:ln w="19050"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589520" y="1645920"/>
            <a:ext cx="3931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0C2340"/>
                </a:solidFill>
              </a:defRPr>
            </a:pPr>
            <a:r>
              <a:t>2030 OBJECTIVES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7818120" y="21945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41% Reduction Target</a:t>
            </a:r>
          </a:p>
        </p:txBody>
      </p:sp>
      <p:sp>
        <p:nvSpPr>
          <p:cNvPr id="11" name="Down Arrow 10"/>
          <p:cNvSpPr/>
          <p:nvPr/>
        </p:nvSpPr>
        <p:spPr>
          <a:xfrm>
            <a:off x="9372600" y="2834639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818120" y="31089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ETS Infrastructure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9372600" y="3749039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818120" y="40233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Near-Zero Energy Hotels</a:t>
            </a:r>
          </a:p>
        </p:txBody>
      </p:sp>
      <p:sp>
        <p:nvSpPr>
          <p:cNvPr id="15" name="Down Arrow 14"/>
          <p:cNvSpPr/>
          <p:nvPr/>
        </p:nvSpPr>
        <p:spPr>
          <a:xfrm>
            <a:off x="9372600" y="4663440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818120" y="49377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Green Fleet Shifts</a:t>
            </a:r>
          </a:p>
        </p:txBody>
      </p:sp>
      <p:pic>
        <p:nvPicPr>
          <p:cNvPr id="18" name="Resim 17">
            <a:extLst>
              <a:ext uri="{FF2B5EF4-FFF2-40B4-BE49-F238E27FC236}">
                <a16:creationId xmlns:a16="http://schemas.microsoft.com/office/drawing/2014/main" id="{2F1B6ACF-A082-406C-0B20-2E58D33B78F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618"/>
          <a:stretch/>
        </p:blipFill>
        <p:spPr>
          <a:xfrm>
            <a:off x="1538734" y="3977639"/>
            <a:ext cx="4597737" cy="24989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solidFill>
              <a:srgbClr val="F8F9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C2340"/>
          </a:solidFill>
          <a:ln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3716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</a:defRPr>
            </a:pPr>
            <a:r>
              <a:rPr dirty="0"/>
              <a:t>Turkish Sustainable Tourism Industry Criteria (TR-I)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C2340"/>
          </a:solidFill>
          <a:ln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1127729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Climate Change Strategies for Sustainable Tourism in Türkiye | National Report Perspective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24128"/>
            <a:ext cx="65836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rPr dirty="0"/>
              <a:t>• Developed under the leadership of the Ministry of Culture and Tourism alongside the TGA.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rPr dirty="0"/>
              <a:t>• Fully recognized by the Global Sustainable Tourism Council (GSTC) as an institutional standard.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rPr dirty="0"/>
              <a:t>• Stands as a legally binding, mandatory system for all accommodation facilities in Türkiye.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rPr dirty="0"/>
              <a:t>• Acts as a dynamic policy tool, reviewed every 3 to 5 years to adapt to changing risks.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98079" y="1463040"/>
            <a:ext cx="4114800" cy="4663440"/>
          </a:xfrm>
          <a:prstGeom prst="roundRect">
            <a:avLst/>
          </a:prstGeom>
          <a:solidFill>
            <a:srgbClr val="E6F2FA"/>
          </a:solidFill>
          <a:ln w="19050"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589520" y="1645920"/>
            <a:ext cx="3931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0C2340"/>
                </a:solidFill>
              </a:defRPr>
            </a:pPr>
            <a:r>
              <a:t>TR-I CORE FOCUS</a:t>
            </a:r>
          </a:p>
        </p:txBody>
      </p:sp>
      <p:sp>
        <p:nvSpPr>
          <p:cNvPr id="10" name="Rectangle 9"/>
          <p:cNvSpPr/>
          <p:nvPr/>
        </p:nvSpPr>
        <p:spPr>
          <a:xfrm>
            <a:off x="7818120" y="21945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Risk Management</a:t>
            </a:r>
          </a:p>
        </p:txBody>
      </p:sp>
      <p:sp>
        <p:nvSpPr>
          <p:cNvPr id="11" name="Down Arrow 10"/>
          <p:cNvSpPr/>
          <p:nvPr/>
        </p:nvSpPr>
        <p:spPr>
          <a:xfrm>
            <a:off x="9372600" y="2834639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818120" y="31089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Emissions Audit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9372600" y="3749039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818120" y="40233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Water Risk Review</a:t>
            </a:r>
          </a:p>
        </p:txBody>
      </p:sp>
      <p:sp>
        <p:nvSpPr>
          <p:cNvPr id="15" name="Down Arrow 14"/>
          <p:cNvSpPr/>
          <p:nvPr/>
        </p:nvSpPr>
        <p:spPr>
          <a:xfrm>
            <a:off x="9372600" y="4663440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818120" y="49377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Local Supply Focus</a:t>
            </a:r>
          </a:p>
        </p:txBody>
      </p:sp>
      <p:pic>
        <p:nvPicPr>
          <p:cNvPr id="20" name="Resim 19">
            <a:extLst>
              <a:ext uri="{FF2B5EF4-FFF2-40B4-BE49-F238E27FC236}">
                <a16:creationId xmlns:a16="http://schemas.microsoft.com/office/drawing/2014/main" id="{F3A8E761-3892-579F-13EF-583C59BD47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359" b="4985"/>
          <a:stretch/>
        </p:blipFill>
        <p:spPr>
          <a:xfrm>
            <a:off x="1221105" y="3944389"/>
            <a:ext cx="5330189" cy="25185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solidFill>
              <a:srgbClr val="F8F9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C2340"/>
          </a:solidFill>
          <a:ln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3716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</a:defRPr>
            </a:pPr>
            <a:r>
              <a:t>Adaptation Strategies: Building Sector Resilience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C2340"/>
          </a:solidFill>
          <a:ln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1127729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Climate Change Strategies for Sustainable Tourism in Türkiye | National Report Perspective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463040"/>
            <a:ext cx="65836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rPr dirty="0"/>
              <a:t>• Adaptation focuses on enhancing resilience and reducing vulnerability to inevitable impacts.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rPr dirty="0"/>
              <a:t>• Technological / Hard Measures: Deploying water recovery networks and artificial snowmaking.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rPr dirty="0"/>
              <a:t>• Ecological / Nature-Based Measures: Restoring local ecosystems and integrated coastal buffers.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rPr dirty="0"/>
              <a:t>• Social / Soft Measures: Accelerating staff awareness, training, and emergency preparedness.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98079" y="1463040"/>
            <a:ext cx="4114800" cy="4663440"/>
          </a:xfrm>
          <a:prstGeom prst="roundRect">
            <a:avLst/>
          </a:prstGeom>
          <a:solidFill>
            <a:srgbClr val="E6F2FA"/>
          </a:solidFill>
          <a:ln w="19050"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589520" y="1645920"/>
            <a:ext cx="3931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0C2340"/>
                </a:solidFill>
              </a:defRPr>
            </a:pPr>
            <a:r>
              <a:t>FOURFOLD APPROACH</a:t>
            </a:r>
          </a:p>
        </p:txBody>
      </p:sp>
      <p:sp>
        <p:nvSpPr>
          <p:cNvPr id="10" name="Rectangle 9"/>
          <p:cNvSpPr/>
          <p:nvPr/>
        </p:nvSpPr>
        <p:spPr>
          <a:xfrm>
            <a:off x="7818120" y="21945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Hard Infrastructure</a:t>
            </a:r>
          </a:p>
        </p:txBody>
      </p:sp>
      <p:sp>
        <p:nvSpPr>
          <p:cNvPr id="11" name="Down Arrow 10"/>
          <p:cNvSpPr/>
          <p:nvPr/>
        </p:nvSpPr>
        <p:spPr>
          <a:xfrm>
            <a:off x="9372600" y="2834639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818120" y="31089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Nature Buffers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9372600" y="3749039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818120" y="40233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Staff Knowledge</a:t>
            </a:r>
          </a:p>
        </p:txBody>
      </p:sp>
      <p:sp>
        <p:nvSpPr>
          <p:cNvPr id="15" name="Down Arrow 14"/>
          <p:cNvSpPr/>
          <p:nvPr/>
        </p:nvSpPr>
        <p:spPr>
          <a:xfrm>
            <a:off x="9372600" y="4663440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818120" y="49377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Hybrid Systems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solidFill>
              <a:srgbClr val="F8F9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Rectangle 4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C2340"/>
          </a:solidFill>
          <a:ln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1127729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Climate Change Strategies for Sustainable Tourism in Türkiye | National Report Perspective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B9DBC6B8-F5DD-8730-15A3-AEC1A9D2DD57}"/>
              </a:ext>
            </a:extLst>
          </p:cNvPr>
          <p:cNvSpPr txBox="1"/>
          <p:nvPr/>
        </p:nvSpPr>
        <p:spPr>
          <a:xfrm>
            <a:off x="87783" y="1402944"/>
            <a:ext cx="6144768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700" b="1" dirty="0" err="1"/>
              <a:t>Spatial</a:t>
            </a:r>
            <a:r>
              <a:rPr lang="tr-TR" sz="1700" b="1" dirty="0"/>
              <a:t> Planning </a:t>
            </a:r>
            <a:r>
              <a:rPr lang="tr-TR" sz="1700" b="1" dirty="0" err="1"/>
              <a:t>Principles</a:t>
            </a:r>
            <a:r>
              <a:rPr lang="tr-TR" sz="1700" b="1" dirty="0"/>
              <a:t> (</a:t>
            </a:r>
            <a:r>
              <a:rPr lang="tr-TR" sz="1700" b="1" dirty="0" err="1"/>
              <a:t>MoCT</a:t>
            </a:r>
            <a:r>
              <a:rPr lang="tr-TR" sz="1700" b="1" dirty="0"/>
              <a:t> Framework):</a:t>
            </a:r>
          </a:p>
          <a:p>
            <a:pPr>
              <a:buFont typeface="Arial" panose="020B0604020202020204" pitchFamily="34" charset="0"/>
              <a:buChar char="•"/>
            </a:pPr>
            <a:endParaRPr lang="tr-TR" sz="17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1700" b="1" dirty="0" err="1"/>
              <a:t>Carrying</a:t>
            </a:r>
            <a:r>
              <a:rPr lang="tr-TR" sz="1700" b="1" dirty="0"/>
              <a:t> </a:t>
            </a:r>
            <a:r>
              <a:rPr lang="tr-TR" sz="1700" b="1" dirty="0" err="1"/>
              <a:t>Capacity</a:t>
            </a:r>
            <a:r>
              <a:rPr lang="tr-TR" sz="1700" b="1" dirty="0"/>
              <a:t> </a:t>
            </a:r>
            <a:r>
              <a:rPr lang="tr-TR" sz="1700" b="1" dirty="0" err="1"/>
              <a:t>Limits</a:t>
            </a:r>
            <a:r>
              <a:rPr lang="tr-TR" sz="1700" b="1" dirty="0"/>
              <a:t>:</a:t>
            </a:r>
            <a:r>
              <a:rPr lang="tr-TR" sz="1700" dirty="0"/>
              <a:t> </a:t>
            </a:r>
            <a:r>
              <a:rPr lang="tr-TR" sz="1700" dirty="0" err="1"/>
              <a:t>Restricting</a:t>
            </a:r>
            <a:r>
              <a:rPr lang="tr-TR" sz="1700" dirty="0"/>
              <a:t> </a:t>
            </a:r>
            <a:r>
              <a:rPr lang="tr-TR" sz="1700" dirty="0" err="1"/>
              <a:t>development</a:t>
            </a:r>
            <a:r>
              <a:rPr lang="tr-TR" sz="1700" dirty="0"/>
              <a:t> </a:t>
            </a:r>
            <a:r>
              <a:rPr lang="tr-TR" sz="1700" dirty="0" err="1"/>
              <a:t>intensity</a:t>
            </a:r>
            <a:r>
              <a:rPr lang="tr-TR" sz="1700" dirty="0"/>
              <a:t> in </a:t>
            </a:r>
            <a:r>
              <a:rPr lang="tr-TR" sz="1700" dirty="0" err="1"/>
              <a:t>climate-vulnerable</a:t>
            </a:r>
            <a:r>
              <a:rPr lang="tr-TR" sz="1700" dirty="0"/>
              <a:t> </a:t>
            </a:r>
            <a:r>
              <a:rPr lang="tr-TR" sz="1700" dirty="0" err="1"/>
              <a:t>zones</a:t>
            </a:r>
            <a:r>
              <a:rPr lang="tr-TR" sz="1700" dirty="0"/>
              <a:t> (</a:t>
            </a:r>
            <a:r>
              <a:rPr lang="tr-TR" sz="1700" dirty="0" err="1"/>
              <a:t>coastal</a:t>
            </a:r>
            <a:r>
              <a:rPr lang="tr-TR" sz="1700" dirty="0"/>
              <a:t>, </a:t>
            </a:r>
            <a:r>
              <a:rPr lang="tr-TR" sz="1700" dirty="0" err="1"/>
              <a:t>alpine</a:t>
            </a:r>
            <a:r>
              <a:rPr lang="tr-TR" sz="1700" dirty="0"/>
              <a:t>, </a:t>
            </a:r>
            <a:r>
              <a:rPr lang="tr-TR" sz="1700" dirty="0" err="1"/>
              <a:t>national</a:t>
            </a:r>
            <a:r>
              <a:rPr lang="tr-TR" sz="1700" dirty="0"/>
              <a:t> </a:t>
            </a:r>
            <a:r>
              <a:rPr lang="tr-TR" sz="1700" dirty="0" err="1"/>
              <a:t>parks</a:t>
            </a:r>
            <a:r>
              <a:rPr lang="tr-TR" sz="1700" dirty="0"/>
              <a:t>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tr-TR" sz="17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1700" b="1" dirty="0"/>
              <a:t>Blue-</a:t>
            </a:r>
            <a:r>
              <a:rPr lang="tr-TR" sz="1700" b="1" dirty="0" err="1"/>
              <a:t>Green</a:t>
            </a:r>
            <a:r>
              <a:rPr lang="tr-TR" sz="1700" b="1" dirty="0"/>
              <a:t> </a:t>
            </a:r>
            <a:r>
              <a:rPr lang="tr-TR" sz="1700" b="1" dirty="0" err="1"/>
              <a:t>Infrastructure</a:t>
            </a:r>
            <a:r>
              <a:rPr lang="tr-TR" sz="1700" b="1" dirty="0"/>
              <a:t>:</a:t>
            </a:r>
            <a:r>
              <a:rPr lang="tr-TR" sz="1700" dirty="0"/>
              <a:t> </a:t>
            </a:r>
            <a:r>
              <a:rPr lang="tr-TR" sz="1700" dirty="0" err="1"/>
              <a:t>Mandating</a:t>
            </a:r>
            <a:r>
              <a:rPr lang="tr-TR" sz="1700" dirty="0"/>
              <a:t> </a:t>
            </a:r>
            <a:r>
              <a:rPr lang="tr-TR" sz="1700" dirty="0" err="1"/>
              <a:t>natural</a:t>
            </a:r>
            <a:r>
              <a:rPr lang="tr-TR" sz="1700" dirty="0"/>
              <a:t> </a:t>
            </a:r>
            <a:r>
              <a:rPr lang="tr-TR" sz="1700" dirty="0" err="1"/>
              <a:t>shading</a:t>
            </a:r>
            <a:r>
              <a:rPr lang="tr-TR" sz="1700" dirty="0"/>
              <a:t>, </a:t>
            </a:r>
            <a:r>
              <a:rPr lang="tr-TR" sz="1700" dirty="0" err="1"/>
              <a:t>wind</a:t>
            </a:r>
            <a:r>
              <a:rPr lang="tr-TR" sz="1700" dirty="0"/>
              <a:t> </a:t>
            </a:r>
            <a:r>
              <a:rPr lang="tr-TR" sz="1700" dirty="0" err="1"/>
              <a:t>corridors</a:t>
            </a:r>
            <a:r>
              <a:rPr lang="tr-TR" sz="1700" dirty="0"/>
              <a:t>, </a:t>
            </a:r>
            <a:r>
              <a:rPr lang="tr-TR" sz="1700" dirty="0" err="1"/>
              <a:t>and</a:t>
            </a:r>
            <a:r>
              <a:rPr lang="tr-TR" sz="1700" dirty="0"/>
              <a:t> </a:t>
            </a:r>
            <a:r>
              <a:rPr lang="tr-TR" sz="1700" dirty="0" err="1"/>
              <a:t>microclimate</a:t>
            </a:r>
            <a:r>
              <a:rPr lang="tr-TR" sz="1700" dirty="0"/>
              <a:t> </a:t>
            </a:r>
            <a:r>
              <a:rPr lang="tr-TR" sz="1700" dirty="0" err="1"/>
              <a:t>green</a:t>
            </a:r>
            <a:r>
              <a:rPr lang="tr-TR" sz="1700" dirty="0"/>
              <a:t> </a:t>
            </a:r>
            <a:r>
              <a:rPr lang="tr-TR" sz="1700" dirty="0" err="1"/>
              <a:t>belts</a:t>
            </a:r>
            <a:r>
              <a:rPr lang="tr-TR" sz="1700" dirty="0"/>
              <a:t> in </a:t>
            </a:r>
            <a:r>
              <a:rPr lang="tr-TR" sz="1700" dirty="0" err="1"/>
              <a:t>tourism</a:t>
            </a:r>
            <a:r>
              <a:rPr lang="tr-TR" sz="1700" dirty="0"/>
              <a:t> </a:t>
            </a:r>
            <a:r>
              <a:rPr lang="tr-TR" sz="1700" dirty="0" err="1"/>
              <a:t>sites</a:t>
            </a:r>
            <a:r>
              <a:rPr lang="tr-TR" sz="1700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tr-TR" sz="17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1700" b="1" dirty="0" err="1"/>
              <a:t>Water</a:t>
            </a:r>
            <a:r>
              <a:rPr lang="tr-TR" sz="1700" b="1" dirty="0"/>
              <a:t> </a:t>
            </a:r>
            <a:r>
              <a:rPr lang="tr-TR" sz="1700" b="1" dirty="0" err="1"/>
              <a:t>Efficiency</a:t>
            </a:r>
            <a:r>
              <a:rPr lang="tr-TR" sz="1700" b="1" dirty="0"/>
              <a:t> </a:t>
            </a:r>
            <a:r>
              <a:rPr lang="tr-TR" sz="1700" b="1" dirty="0" err="1"/>
              <a:t>Standards</a:t>
            </a:r>
            <a:r>
              <a:rPr lang="tr-TR" sz="1700" b="1" dirty="0"/>
              <a:t>:</a:t>
            </a:r>
            <a:r>
              <a:rPr lang="tr-TR" sz="1700" dirty="0"/>
              <a:t> </a:t>
            </a:r>
            <a:r>
              <a:rPr lang="tr-TR" sz="1700" dirty="0" err="1"/>
              <a:t>Mandatory</a:t>
            </a:r>
            <a:r>
              <a:rPr lang="tr-TR" sz="1700" dirty="0"/>
              <a:t> </a:t>
            </a:r>
            <a:r>
              <a:rPr lang="tr-TR" sz="1700" dirty="0" err="1"/>
              <a:t>rainwater</a:t>
            </a:r>
            <a:r>
              <a:rPr lang="tr-TR" sz="1700" dirty="0"/>
              <a:t> </a:t>
            </a:r>
            <a:r>
              <a:rPr lang="tr-TR" sz="1700" dirty="0" err="1"/>
              <a:t>harvesting</a:t>
            </a:r>
            <a:r>
              <a:rPr lang="tr-TR" sz="1700" dirty="0"/>
              <a:t> </a:t>
            </a:r>
            <a:r>
              <a:rPr lang="tr-TR" sz="1700" dirty="0" err="1"/>
              <a:t>and</a:t>
            </a:r>
            <a:r>
              <a:rPr lang="tr-TR" sz="1700" dirty="0"/>
              <a:t> </a:t>
            </a:r>
            <a:r>
              <a:rPr lang="tr-TR" sz="1700" dirty="0" err="1"/>
              <a:t>greywater</a:t>
            </a:r>
            <a:r>
              <a:rPr lang="tr-TR" sz="1700" dirty="0"/>
              <a:t> </a:t>
            </a:r>
            <a:r>
              <a:rPr lang="tr-TR" sz="1700" dirty="0" err="1"/>
              <a:t>recycling</a:t>
            </a:r>
            <a:r>
              <a:rPr lang="tr-TR" sz="1700" dirty="0"/>
              <a:t> </a:t>
            </a:r>
            <a:r>
              <a:rPr lang="tr-TR" sz="1700" dirty="0" err="1"/>
              <a:t>systems</a:t>
            </a:r>
            <a:r>
              <a:rPr lang="tr-TR" sz="1700" dirty="0"/>
              <a:t> in </a:t>
            </a:r>
            <a:r>
              <a:rPr lang="tr-TR" sz="1700" dirty="0" err="1"/>
              <a:t>hospitality</a:t>
            </a:r>
            <a:r>
              <a:rPr lang="tr-TR" sz="1700" dirty="0"/>
              <a:t> </a:t>
            </a:r>
            <a:r>
              <a:rPr lang="tr-TR" sz="1700" dirty="0" err="1"/>
              <a:t>assets</a:t>
            </a:r>
            <a:r>
              <a:rPr lang="tr-TR" sz="1700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tr-TR" sz="17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1700" b="1" dirty="0" err="1"/>
              <a:t>Disaster-Resilient</a:t>
            </a:r>
            <a:r>
              <a:rPr lang="tr-TR" sz="1700" b="1" dirty="0"/>
              <a:t> </a:t>
            </a:r>
            <a:r>
              <a:rPr lang="tr-TR" sz="1700" b="1" dirty="0" err="1"/>
              <a:t>Buffers</a:t>
            </a:r>
            <a:r>
              <a:rPr lang="tr-TR" sz="1700" b="1" dirty="0"/>
              <a:t>:</a:t>
            </a:r>
            <a:r>
              <a:rPr lang="tr-TR" sz="1700" dirty="0"/>
              <a:t> </a:t>
            </a:r>
            <a:r>
              <a:rPr lang="tr-TR" sz="1700" dirty="0" err="1"/>
              <a:t>Establishing</a:t>
            </a:r>
            <a:r>
              <a:rPr lang="tr-TR" sz="1700" dirty="0"/>
              <a:t> </a:t>
            </a:r>
            <a:r>
              <a:rPr lang="tr-TR" sz="1700" dirty="0" err="1"/>
              <a:t>wildfire</a:t>
            </a:r>
            <a:r>
              <a:rPr lang="tr-TR" sz="1700" dirty="0"/>
              <a:t> </a:t>
            </a:r>
            <a:r>
              <a:rPr lang="tr-TR" sz="1700" dirty="0" err="1"/>
              <a:t>buffer</a:t>
            </a:r>
            <a:r>
              <a:rPr lang="tr-TR" sz="1700" dirty="0"/>
              <a:t> </a:t>
            </a:r>
            <a:r>
              <a:rPr lang="tr-TR" sz="1700" dirty="0" err="1"/>
              <a:t>zones</a:t>
            </a:r>
            <a:r>
              <a:rPr lang="tr-TR" sz="1700" dirty="0"/>
              <a:t> </a:t>
            </a:r>
            <a:r>
              <a:rPr lang="tr-TR" sz="1700" dirty="0" err="1"/>
              <a:t>and</a:t>
            </a:r>
            <a:r>
              <a:rPr lang="tr-TR" sz="1700" dirty="0"/>
              <a:t> </a:t>
            </a:r>
            <a:r>
              <a:rPr lang="tr-TR" sz="1700" dirty="0" err="1"/>
              <a:t>evacuation</a:t>
            </a:r>
            <a:r>
              <a:rPr lang="tr-TR" sz="1700" dirty="0"/>
              <a:t> </a:t>
            </a:r>
            <a:r>
              <a:rPr lang="tr-TR" sz="1700" dirty="0" err="1"/>
              <a:t>corridors</a:t>
            </a:r>
            <a:r>
              <a:rPr lang="tr-TR" sz="1700" dirty="0"/>
              <a:t> </a:t>
            </a:r>
            <a:r>
              <a:rPr lang="tr-TR" sz="1700" dirty="0" err="1"/>
              <a:t>aligned</a:t>
            </a:r>
            <a:r>
              <a:rPr lang="tr-TR" sz="1700" dirty="0"/>
              <a:t> </a:t>
            </a:r>
            <a:r>
              <a:rPr lang="tr-TR" sz="1700" dirty="0" err="1"/>
              <a:t>with</a:t>
            </a:r>
            <a:r>
              <a:rPr lang="tr-TR" sz="1700" dirty="0"/>
              <a:t> MEUS </a:t>
            </a:r>
            <a:r>
              <a:rPr lang="tr-TR" sz="1700" dirty="0" err="1"/>
              <a:t>early</a:t>
            </a:r>
            <a:r>
              <a:rPr lang="tr-TR" sz="1700" dirty="0"/>
              <a:t> </a:t>
            </a:r>
            <a:r>
              <a:rPr lang="tr-TR" sz="1700" dirty="0" err="1"/>
              <a:t>warning</a:t>
            </a:r>
            <a:r>
              <a:rPr lang="tr-TR" sz="1700" dirty="0"/>
              <a:t> data.</a:t>
            </a:r>
          </a:p>
        </p:txBody>
      </p:sp>
      <p:sp>
        <p:nvSpPr>
          <p:cNvPr id="20" name="Rectangle 2">
            <a:extLst>
              <a:ext uri="{FF2B5EF4-FFF2-40B4-BE49-F238E27FC236}">
                <a16:creationId xmlns:a16="http://schemas.microsoft.com/office/drawing/2014/main" id="{4CA0F873-5EEA-6511-9CA3-C62B51312554}"/>
              </a:ext>
            </a:extLst>
          </p:cNvPr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C2340"/>
          </a:solidFill>
          <a:ln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3">
            <a:extLst>
              <a:ext uri="{FF2B5EF4-FFF2-40B4-BE49-F238E27FC236}">
                <a16:creationId xmlns:a16="http://schemas.microsoft.com/office/drawing/2014/main" id="{3610292E-E34B-1A3E-AE99-0FD6ACD5D97B}"/>
              </a:ext>
            </a:extLst>
          </p:cNvPr>
          <p:cNvSpPr txBox="1"/>
          <p:nvPr/>
        </p:nvSpPr>
        <p:spPr>
          <a:xfrm>
            <a:off x="457200" y="137160"/>
            <a:ext cx="112772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</a:defRPr>
            </a:pPr>
            <a:r>
              <a:rPr lang="tr-TR" b="1" dirty="0" err="1">
                <a:solidFill>
                  <a:schemeClr val="bg1"/>
                </a:solidFill>
              </a:rPr>
              <a:t>Climate-Resilient</a:t>
            </a:r>
            <a:r>
              <a:rPr lang="tr-TR" b="1" dirty="0">
                <a:solidFill>
                  <a:schemeClr val="bg1"/>
                </a:solidFill>
              </a:rPr>
              <a:t> </a:t>
            </a:r>
            <a:r>
              <a:rPr lang="tr-TR" b="1" dirty="0" err="1">
                <a:solidFill>
                  <a:schemeClr val="bg1"/>
                </a:solidFill>
              </a:rPr>
              <a:t>Infrastructure</a:t>
            </a:r>
            <a:r>
              <a:rPr lang="tr-TR" b="1" dirty="0">
                <a:solidFill>
                  <a:schemeClr val="bg1"/>
                </a:solidFill>
              </a:rPr>
              <a:t> Development</a:t>
            </a:r>
            <a:endParaRPr dirty="0">
              <a:solidFill>
                <a:schemeClr val="bg1"/>
              </a:solidFill>
            </a:endParaRPr>
          </a:p>
        </p:txBody>
      </p:sp>
      <p:pic>
        <p:nvPicPr>
          <p:cNvPr id="23" name="Resim 22">
            <a:extLst>
              <a:ext uri="{FF2B5EF4-FFF2-40B4-BE49-F238E27FC236}">
                <a16:creationId xmlns:a16="http://schemas.microsoft.com/office/drawing/2014/main" id="{E9DE1C44-232C-0ACC-3A26-2836628D912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700" t="2563" r="1375" b="48487"/>
          <a:stretch/>
        </p:blipFill>
        <p:spPr>
          <a:xfrm>
            <a:off x="6232551" y="1914358"/>
            <a:ext cx="5843016" cy="325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573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" y="-73152"/>
            <a:ext cx="12191695" cy="6858000"/>
          </a:xfrm>
          <a:prstGeom prst="rect">
            <a:avLst/>
          </a:prstGeom>
          <a:solidFill>
            <a:srgbClr val="F8F9FA"/>
          </a:solidFill>
          <a:ln>
            <a:solidFill>
              <a:srgbClr val="F8F9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C2340"/>
          </a:solidFill>
          <a:ln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3716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</a:defRPr>
            </a:pPr>
            <a:r>
              <a:t>Policy Evolution: Systemic vs. Targeted Adaptation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C2340"/>
          </a:solidFill>
          <a:ln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1127729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Climate Change Strategies for Sustainable Tourism in Türkiye | National Report Perspective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1293092"/>
            <a:ext cx="7263020" cy="50270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rPr dirty="0"/>
              <a:t>• The historical 2011 plan utilized broad, system-level focuses where tourism was only indirect.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rPr dirty="0"/>
              <a:t>• The 2024-2030 Adaptation Plan explicitly establishes targeted, sector-specific strategies.</a:t>
            </a:r>
            <a:endParaRPr lang="tr-TR" dirty="0"/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endParaRPr lang="tr-TR" dirty="0"/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endParaRPr lang="tr-TR" dirty="0"/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endParaRPr lang="tr-TR" dirty="0"/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endParaRPr dirty="0"/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rPr dirty="0"/>
              <a:t>• Field survey data demonstrates high stakeholder concern regarding serious sector exposure.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rPr dirty="0"/>
              <a:t>• Notes significant room for improvement in establishing resilient building guidelines.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41768" y="1417319"/>
            <a:ext cx="4114800" cy="4663440"/>
          </a:xfrm>
          <a:prstGeom prst="roundRect">
            <a:avLst/>
          </a:prstGeom>
          <a:solidFill>
            <a:srgbClr val="E6F2FA"/>
          </a:solidFill>
          <a:ln w="19050"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589520" y="1645920"/>
            <a:ext cx="3931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0C2340"/>
                </a:solidFill>
              </a:defRPr>
            </a:pPr>
            <a:r>
              <a:t>POLICY SHIFT</a:t>
            </a:r>
          </a:p>
        </p:txBody>
      </p:sp>
      <p:sp>
        <p:nvSpPr>
          <p:cNvPr id="10" name="Rectangle 9"/>
          <p:cNvSpPr/>
          <p:nvPr/>
        </p:nvSpPr>
        <p:spPr>
          <a:xfrm>
            <a:off x="7818120" y="21945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2011 Indirect Plan</a:t>
            </a:r>
          </a:p>
        </p:txBody>
      </p:sp>
      <p:sp>
        <p:nvSpPr>
          <p:cNvPr id="11" name="Down Arrow 10"/>
          <p:cNvSpPr/>
          <p:nvPr/>
        </p:nvSpPr>
        <p:spPr>
          <a:xfrm>
            <a:off x="9372600" y="2834639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818120" y="31089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2024 Explicit Policy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9372600" y="3749039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818120" y="40233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Risk-Based Focus</a:t>
            </a:r>
          </a:p>
        </p:txBody>
      </p:sp>
      <p:sp>
        <p:nvSpPr>
          <p:cNvPr id="15" name="Down Arrow 14"/>
          <p:cNvSpPr/>
          <p:nvPr/>
        </p:nvSpPr>
        <p:spPr>
          <a:xfrm>
            <a:off x="9372600" y="4663440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818120" y="49377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Enforcement Need</a:t>
            </a:r>
          </a:p>
        </p:txBody>
      </p:sp>
      <p:pic>
        <p:nvPicPr>
          <p:cNvPr id="17" name="Resim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77" y="2834640"/>
            <a:ext cx="7321665" cy="188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383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solidFill>
              <a:srgbClr val="F8F9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C2340"/>
          </a:solidFill>
          <a:ln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3716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</a:defRPr>
            </a:pPr>
            <a:r>
              <a:t>Developing Climate-Resilient Infrastructure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C2340"/>
          </a:solidFill>
          <a:ln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1127729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Climate Change Strategies for Sustainable Tourism in Türkiye | National Report Perspective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463040"/>
            <a:ext cx="65836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t>• National plans prioritize structural hardening of physical assets against extreme hazards.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t>• Targeted funding is directed to vulnerable beach destinations like Antalya and Muğla.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t>• Promotes widespread deployment of water recovery, shading, and green micro-climates.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t>• Enforces strict carrying-capacity limits in fragile zones like Cappadocia and Pamukkale.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98079" y="1463040"/>
            <a:ext cx="4114800" cy="4663440"/>
          </a:xfrm>
          <a:prstGeom prst="roundRect">
            <a:avLst/>
          </a:prstGeom>
          <a:solidFill>
            <a:srgbClr val="E6F2FA"/>
          </a:solidFill>
          <a:ln w="19050"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589520" y="1645920"/>
            <a:ext cx="3931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0C2340"/>
                </a:solidFill>
              </a:defRPr>
            </a:pPr>
            <a:r>
              <a:t>INFRASTRUCTURE</a:t>
            </a:r>
          </a:p>
        </p:txBody>
      </p:sp>
      <p:sp>
        <p:nvSpPr>
          <p:cNvPr id="10" name="Rectangle 9"/>
          <p:cNvSpPr/>
          <p:nvPr/>
        </p:nvSpPr>
        <p:spPr>
          <a:xfrm>
            <a:off x="7818120" y="21945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Coastal Barriers</a:t>
            </a:r>
          </a:p>
        </p:txBody>
      </p:sp>
      <p:sp>
        <p:nvSpPr>
          <p:cNvPr id="11" name="Down Arrow 10"/>
          <p:cNvSpPr/>
          <p:nvPr/>
        </p:nvSpPr>
        <p:spPr>
          <a:xfrm>
            <a:off x="9372600" y="2834639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818120" y="31089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Water Recycling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9372600" y="3749039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818120" y="40233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Green Shading</a:t>
            </a:r>
          </a:p>
        </p:txBody>
      </p:sp>
      <p:sp>
        <p:nvSpPr>
          <p:cNvPr id="15" name="Down Arrow 14"/>
          <p:cNvSpPr/>
          <p:nvPr/>
        </p:nvSpPr>
        <p:spPr>
          <a:xfrm>
            <a:off x="9372600" y="4663440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818120" y="49377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Capacity Audits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solidFill>
              <a:srgbClr val="F8F9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C2340"/>
          </a:solidFill>
          <a:ln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37160"/>
            <a:ext cx="112772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</a:defRPr>
            </a:pPr>
            <a:r>
              <a:rPr lang="tr-TR" b="1" dirty="0" err="1"/>
              <a:t>Policy</a:t>
            </a:r>
            <a:r>
              <a:rPr lang="tr-TR" b="1" dirty="0"/>
              <a:t> </a:t>
            </a:r>
            <a:r>
              <a:rPr lang="tr-TR" b="1" dirty="0" err="1"/>
              <a:t>Evolution</a:t>
            </a:r>
            <a:r>
              <a:rPr lang="tr-TR" b="1" dirty="0"/>
              <a:t>: </a:t>
            </a:r>
            <a:r>
              <a:rPr lang="tr-TR" b="1" dirty="0" err="1"/>
              <a:t>Systemic</a:t>
            </a:r>
            <a:r>
              <a:rPr lang="tr-TR" b="1" dirty="0"/>
              <a:t> </a:t>
            </a:r>
            <a:r>
              <a:rPr lang="tr-TR" b="1" dirty="0" err="1"/>
              <a:t>to</a:t>
            </a:r>
            <a:r>
              <a:rPr lang="tr-TR" b="1" dirty="0"/>
              <a:t> </a:t>
            </a:r>
            <a:r>
              <a:rPr lang="tr-TR" b="1" dirty="0" err="1"/>
              <a:t>Targeted</a:t>
            </a:r>
            <a:r>
              <a:rPr lang="tr-TR" b="1" dirty="0"/>
              <a:t> Adaptation</a:t>
            </a:r>
            <a:endParaRPr dirty="0"/>
          </a:p>
        </p:txBody>
      </p:sp>
      <p:sp>
        <p:nvSpPr>
          <p:cNvPr id="5" name="Rectangle 4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C2340"/>
          </a:solidFill>
          <a:ln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1127729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Climate Change Strategies for Sustainable Tourism in Türkiye | National Report Perspective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2002674"/>
            <a:ext cx="5138928" cy="2446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700" b="1" dirty="0" err="1"/>
              <a:t>MoCT</a:t>
            </a:r>
            <a:r>
              <a:rPr lang="tr-TR" sz="1700" b="1" dirty="0"/>
              <a:t> Pilot Project </a:t>
            </a:r>
            <a:r>
              <a:rPr lang="tr-TR" sz="1700" b="1" dirty="0" err="1"/>
              <a:t>Milestone</a:t>
            </a:r>
            <a:endParaRPr lang="tr-TR" sz="1700" b="1" dirty="0"/>
          </a:p>
          <a:p>
            <a:endParaRPr lang="tr-TR" sz="17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1700" dirty="0"/>
              <a:t>First </a:t>
            </a:r>
            <a:r>
              <a:rPr lang="tr-TR" sz="1700" dirty="0" err="1"/>
              <a:t>comprehensive</a:t>
            </a:r>
            <a:r>
              <a:rPr lang="tr-TR" sz="1700" dirty="0"/>
              <a:t> TCI &amp; </a:t>
            </a:r>
            <a:r>
              <a:rPr lang="tr-TR" sz="1700" dirty="0" err="1"/>
              <a:t>climate</a:t>
            </a:r>
            <a:r>
              <a:rPr lang="tr-TR" sz="1700" dirty="0"/>
              <a:t> </a:t>
            </a:r>
            <a:r>
              <a:rPr lang="tr-TR" sz="1700" dirty="0" err="1"/>
              <a:t>suitability</a:t>
            </a:r>
            <a:r>
              <a:rPr lang="tr-TR" sz="1700" dirty="0"/>
              <a:t> </a:t>
            </a:r>
            <a:r>
              <a:rPr lang="tr-TR" sz="1700" dirty="0" err="1"/>
              <a:t>assessment</a:t>
            </a:r>
            <a:r>
              <a:rPr lang="tr-TR" sz="1700" dirty="0"/>
              <a:t> </a:t>
            </a:r>
            <a:r>
              <a:rPr lang="tr-TR" sz="1700" dirty="0" err="1"/>
              <a:t>implemented</a:t>
            </a:r>
            <a:r>
              <a:rPr lang="tr-TR" sz="1700" dirty="0"/>
              <a:t> at </a:t>
            </a:r>
            <a:r>
              <a:rPr lang="tr-TR" sz="1700" dirty="0" err="1"/>
              <a:t>provincial</a:t>
            </a:r>
            <a:r>
              <a:rPr lang="tr-TR" sz="1700" dirty="0"/>
              <a:t>/</a:t>
            </a:r>
            <a:r>
              <a:rPr lang="tr-TR" sz="1700" dirty="0" err="1"/>
              <a:t>district</a:t>
            </a:r>
            <a:r>
              <a:rPr lang="tr-TR" sz="1700" dirty="0"/>
              <a:t> </a:t>
            </a:r>
            <a:r>
              <a:rPr lang="tr-TR" sz="1700" dirty="0" err="1"/>
              <a:t>levels</a:t>
            </a:r>
            <a:r>
              <a:rPr lang="tr-TR" sz="1700" dirty="0"/>
              <a:t> (Çanakkale, Mersin, Kayseri).</a:t>
            </a:r>
          </a:p>
          <a:p>
            <a:pPr lvl="1"/>
            <a:endParaRPr lang="tr-TR" sz="17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1700" dirty="0"/>
              <a:t>Direct </a:t>
            </a:r>
            <a:r>
              <a:rPr lang="tr-TR" sz="1700" dirty="0" err="1"/>
              <a:t>translation</a:t>
            </a:r>
            <a:r>
              <a:rPr lang="tr-TR" sz="1700" dirty="0"/>
              <a:t> of IPCC </a:t>
            </a:r>
            <a:r>
              <a:rPr lang="tr-TR" sz="1700" dirty="0" err="1"/>
              <a:t>projections</a:t>
            </a:r>
            <a:r>
              <a:rPr lang="tr-TR" sz="1700" dirty="0"/>
              <a:t> </a:t>
            </a:r>
            <a:r>
              <a:rPr lang="tr-TR" sz="1700" dirty="0" err="1"/>
              <a:t>into</a:t>
            </a:r>
            <a:r>
              <a:rPr lang="tr-TR" sz="1700" dirty="0"/>
              <a:t> </a:t>
            </a:r>
            <a:r>
              <a:rPr lang="tr-TR" sz="1700" dirty="0" err="1"/>
              <a:t>local</a:t>
            </a:r>
            <a:r>
              <a:rPr lang="tr-TR" sz="1700" dirty="0"/>
              <a:t> </a:t>
            </a:r>
            <a:r>
              <a:rPr lang="tr-TR" sz="1700" dirty="0" err="1"/>
              <a:t>spatial</a:t>
            </a:r>
            <a:r>
              <a:rPr lang="tr-TR" sz="1700" dirty="0"/>
              <a:t> </a:t>
            </a:r>
            <a:r>
              <a:rPr lang="tr-TR" sz="1700" dirty="0" err="1"/>
              <a:t>planning</a:t>
            </a:r>
            <a:r>
              <a:rPr lang="tr-TR" sz="1700" dirty="0"/>
              <a:t> </a:t>
            </a:r>
            <a:r>
              <a:rPr lang="tr-TR" sz="1700" dirty="0" err="1"/>
              <a:t>guidelines</a:t>
            </a:r>
            <a:r>
              <a:rPr lang="tr-TR" sz="1700" dirty="0"/>
              <a:t> </a:t>
            </a:r>
            <a:r>
              <a:rPr lang="tr-TR" sz="1700" dirty="0" err="1"/>
              <a:t>and</a:t>
            </a:r>
            <a:r>
              <a:rPr lang="tr-TR" sz="1700" dirty="0"/>
              <a:t> </a:t>
            </a:r>
            <a:r>
              <a:rPr lang="tr-TR" sz="1700" dirty="0" err="1"/>
              <a:t>destination</a:t>
            </a:r>
            <a:r>
              <a:rPr lang="tr-TR" sz="1700" dirty="0"/>
              <a:t> </a:t>
            </a:r>
            <a:r>
              <a:rPr lang="tr-TR" sz="1700" dirty="0" err="1"/>
              <a:t>management</a:t>
            </a:r>
            <a:r>
              <a:rPr lang="tr-TR" sz="1700" dirty="0"/>
              <a:t> </a:t>
            </a:r>
            <a:r>
              <a:rPr lang="tr-TR" sz="1700" dirty="0" err="1"/>
              <a:t>plans</a:t>
            </a:r>
            <a:r>
              <a:rPr lang="tr-TR" sz="1700" dirty="0"/>
              <a:t>.</a:t>
            </a:r>
          </a:p>
        </p:txBody>
      </p:sp>
      <p:pic>
        <p:nvPicPr>
          <p:cNvPr id="18" name="Resim 17">
            <a:extLst>
              <a:ext uri="{FF2B5EF4-FFF2-40B4-BE49-F238E27FC236}">
                <a16:creationId xmlns:a16="http://schemas.microsoft.com/office/drawing/2014/main" id="{7EFDC3C0-0772-017D-8FC0-DA2331F746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1300" t="53494" r="2350" b="3662"/>
          <a:stretch/>
        </p:blipFill>
        <p:spPr>
          <a:xfrm>
            <a:off x="6053328" y="2004419"/>
            <a:ext cx="5650992" cy="284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08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solidFill>
              <a:srgbClr val="F8F9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C2340"/>
          </a:solidFill>
          <a:ln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3716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</a:defRPr>
            </a:pPr>
            <a:r>
              <a:t>Product Diversification &amp; Seasonality Overhaul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C2340"/>
          </a:solidFill>
          <a:ln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1127729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Climate Change Strategies for Sustainable Tourism in Türkiye | National Report Perspective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463040"/>
            <a:ext cx="65836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t>• Portfolios are shifting away from traditional coastal models to counter main-season heat stress.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t>• Actively supports alternative concepts: highland, cultural, gastronomic, and health tourism.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t>• The Black Sea region is gaining massive traction for mountain and highland development.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t>• Aims to spread tourism demand evenly across 12 months and all geographical regions.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98079" y="1463040"/>
            <a:ext cx="4114800" cy="4663440"/>
          </a:xfrm>
          <a:prstGeom prst="roundRect">
            <a:avLst/>
          </a:prstGeom>
          <a:solidFill>
            <a:srgbClr val="E6F2FA"/>
          </a:solidFill>
          <a:ln w="19050"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589520" y="1645920"/>
            <a:ext cx="3931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0C2340"/>
                </a:solidFill>
              </a:defRPr>
            </a:pPr>
            <a:r>
              <a:t>DIVERSIFICATION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7818120" y="21945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Cooler Highlands</a:t>
            </a:r>
          </a:p>
        </p:txBody>
      </p:sp>
      <p:sp>
        <p:nvSpPr>
          <p:cNvPr id="11" name="Down Arrow 10"/>
          <p:cNvSpPr/>
          <p:nvPr/>
        </p:nvSpPr>
        <p:spPr>
          <a:xfrm>
            <a:off x="9372600" y="2834639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818120" y="31089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Heritage Routes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9372600" y="3749039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818120" y="40233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Gastronomy Tracks</a:t>
            </a:r>
          </a:p>
        </p:txBody>
      </p:sp>
      <p:sp>
        <p:nvSpPr>
          <p:cNvPr id="15" name="Down Arrow 14"/>
          <p:cNvSpPr/>
          <p:nvPr/>
        </p:nvSpPr>
        <p:spPr>
          <a:xfrm>
            <a:off x="9372600" y="4663440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818120" y="49377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12-Month Spread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solidFill>
              <a:srgbClr val="F8F9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C2340"/>
          </a:solidFill>
          <a:ln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3716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</a:defRPr>
            </a:pPr>
            <a:r>
              <a:t>Early Warning Systems &amp; Disaster Management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C2340"/>
          </a:solidFill>
          <a:ln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1127729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Climate Change Strategies for Sustainable Tourism in Türkiye | National Report Perspective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463040"/>
            <a:ext cx="65836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t>• The massive 2021 coastal fires accelerated the need for real-time disaster resilience.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t>• Meteorological Early Warning System (MEUS) provides advance alerts for storms and fires.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t>• AFAD's National Disaster Response Plan anchors institutional coordination across regions.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t>• Mandates localized emergency plans, crisis protocols, and regular staff drill exercises.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98079" y="1463040"/>
            <a:ext cx="4114800" cy="4663440"/>
          </a:xfrm>
          <a:prstGeom prst="roundRect">
            <a:avLst/>
          </a:prstGeom>
          <a:solidFill>
            <a:srgbClr val="E6F2FA"/>
          </a:solidFill>
          <a:ln w="19050"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589520" y="1645920"/>
            <a:ext cx="3931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0C2340"/>
                </a:solidFill>
              </a:defRPr>
            </a:pPr>
            <a:r>
              <a:t>DISASTER GRID</a:t>
            </a:r>
          </a:p>
        </p:txBody>
      </p:sp>
      <p:sp>
        <p:nvSpPr>
          <p:cNvPr id="10" name="Rectangle 9"/>
          <p:cNvSpPr/>
          <p:nvPr/>
        </p:nvSpPr>
        <p:spPr>
          <a:xfrm>
            <a:off x="7818120" y="21945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Predictive MEUS</a:t>
            </a:r>
          </a:p>
        </p:txBody>
      </p:sp>
      <p:sp>
        <p:nvSpPr>
          <p:cNvPr id="11" name="Down Arrow 10"/>
          <p:cNvSpPr/>
          <p:nvPr/>
        </p:nvSpPr>
        <p:spPr>
          <a:xfrm>
            <a:off x="9372600" y="2834639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818120" y="31089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AFAD Coordination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9372600" y="3749039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818120" y="40233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Resort Evacuation</a:t>
            </a:r>
          </a:p>
        </p:txBody>
      </p:sp>
      <p:sp>
        <p:nvSpPr>
          <p:cNvPr id="15" name="Down Arrow 14"/>
          <p:cNvSpPr/>
          <p:nvPr/>
        </p:nvSpPr>
        <p:spPr>
          <a:xfrm>
            <a:off x="9372600" y="4663440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818120" y="49377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Micro-Level Drills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solidFill>
              <a:srgbClr val="F8F9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C2340"/>
          </a:solidFill>
          <a:ln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3716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</a:defRPr>
            </a:pPr>
            <a:r>
              <a:t>Chronological Milestones of Climate Governance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C2340"/>
          </a:solidFill>
          <a:ln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1127729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Climate Change Strategies for Sustainable Tourism in Türkiye | National Report Perspective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463040"/>
            <a:ext cx="65836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t>• 2001: Establishment of the central Climate Change Coordination Board (CCCB).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t>• 2004 &amp; 2009: Official ratification of the global UNFCCC and the Kyoto Protocol regimes.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t>• 2021: Formal signing of the Paris Agreement and commitment to the 2053 Net-Zero path.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t>• 2025: Passing of Türkiye's first comprehensive Climate Law (No. 7552) into statutory law.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98079" y="1463040"/>
            <a:ext cx="4114800" cy="4663440"/>
          </a:xfrm>
          <a:prstGeom prst="roundRect">
            <a:avLst/>
          </a:prstGeom>
          <a:solidFill>
            <a:srgbClr val="E6F2FA"/>
          </a:solidFill>
          <a:ln w="19050"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589520" y="1645920"/>
            <a:ext cx="3931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0C2340"/>
                </a:solidFill>
              </a:defRPr>
            </a:pPr>
            <a:r>
              <a:t>LEGAL EVOLUTION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7818120" y="21945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2001 Coordination</a:t>
            </a:r>
          </a:p>
        </p:txBody>
      </p:sp>
      <p:sp>
        <p:nvSpPr>
          <p:cNvPr id="11" name="Down Arrow 10"/>
          <p:cNvSpPr/>
          <p:nvPr/>
        </p:nvSpPr>
        <p:spPr>
          <a:xfrm>
            <a:off x="9372600" y="2834639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818120" y="31089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2004-09 Treaties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9372600" y="3749039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818120" y="40233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2021 Paris &amp; Net-Zero</a:t>
            </a:r>
          </a:p>
        </p:txBody>
      </p:sp>
      <p:sp>
        <p:nvSpPr>
          <p:cNvPr id="15" name="Down Arrow 14"/>
          <p:cNvSpPr/>
          <p:nvPr/>
        </p:nvSpPr>
        <p:spPr>
          <a:xfrm>
            <a:off x="9372600" y="4663440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818120" y="49377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2025 Climate Law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solidFill>
              <a:srgbClr val="F8F9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C2340"/>
          </a:solidFill>
          <a:ln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3716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</a:defRPr>
            </a:pPr>
            <a:r>
              <a:t>Financial Catalysts &amp; Market Incentives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C2340"/>
          </a:solidFill>
          <a:ln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1127729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Climate Change Strategies for Sustainable Tourism in Türkiye | National Report Perspective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463040"/>
            <a:ext cx="6583680" cy="32162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rPr dirty="0"/>
              <a:t>• The 2025 Climate Law defines multi-dimensional routes for public and private green capital.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rPr dirty="0"/>
              <a:t>• Tourism operations can leverage specialized green credit streams like the </a:t>
            </a:r>
            <a:r>
              <a:rPr lang="tr-TR" dirty="0"/>
              <a:t>E</a:t>
            </a:r>
            <a:r>
              <a:rPr lang="en-US" sz="1700" dirty="0" err="1"/>
              <a:t>uropean</a:t>
            </a:r>
            <a:r>
              <a:rPr lang="en-US" sz="1700" dirty="0"/>
              <a:t> Bank for Reconstruction and Development</a:t>
            </a:r>
            <a:r>
              <a:rPr lang="tr-TR" sz="1700" dirty="0"/>
              <a:t> (</a:t>
            </a:r>
            <a:r>
              <a:rPr dirty="0"/>
              <a:t>EBRD</a:t>
            </a:r>
            <a:r>
              <a:rPr lang="tr-TR" dirty="0"/>
              <a:t>)</a:t>
            </a:r>
            <a:r>
              <a:rPr dirty="0"/>
              <a:t>'s </a:t>
            </a:r>
            <a:r>
              <a:rPr lang="en-US" sz="1700" dirty="0"/>
              <a:t>T</a:t>
            </a:r>
            <a:r>
              <a:rPr lang="tr-TR" sz="1700" dirty="0" err="1"/>
              <a:t>ürkiye</a:t>
            </a:r>
            <a:r>
              <a:rPr lang="en-US" sz="1700" dirty="0"/>
              <a:t> Sustainable </a:t>
            </a:r>
            <a:r>
              <a:rPr lang="tr-TR" sz="1700" dirty="0" err="1"/>
              <a:t>Energy</a:t>
            </a:r>
            <a:r>
              <a:rPr lang="tr-TR" sz="1700" dirty="0"/>
              <a:t> </a:t>
            </a:r>
            <a:r>
              <a:rPr lang="en-US" sz="1700" dirty="0"/>
              <a:t>Financing Facility </a:t>
            </a:r>
            <a:r>
              <a:rPr lang="tr-TR" sz="1700" dirty="0"/>
              <a:t>(</a:t>
            </a:r>
            <a:r>
              <a:rPr lang="tr-TR" sz="1700" dirty="0" err="1"/>
              <a:t>TurSEFF</a:t>
            </a:r>
            <a:r>
              <a:rPr lang="tr-TR" sz="1700" dirty="0"/>
              <a:t>)</a:t>
            </a:r>
            <a:r>
              <a:rPr dirty="0"/>
              <a:t>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rPr dirty="0"/>
              <a:t>• Voluntary carbon credit markets offer financial upside for certified emission reductions.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rPr dirty="0"/>
              <a:t>• IPARD III grant support delivers funding for sustainable infrastructure and rural eco-lodges.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98079" y="1463040"/>
            <a:ext cx="4114800" cy="4663440"/>
          </a:xfrm>
          <a:prstGeom prst="roundRect">
            <a:avLst/>
          </a:prstGeom>
          <a:solidFill>
            <a:srgbClr val="E6F2FA"/>
          </a:solidFill>
          <a:ln w="19050"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589520" y="1645920"/>
            <a:ext cx="3931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0C2340"/>
                </a:solidFill>
              </a:defRPr>
            </a:pPr>
            <a:r>
              <a:t>CAPITAL TOOLS</a:t>
            </a:r>
          </a:p>
        </p:txBody>
      </p:sp>
      <p:sp>
        <p:nvSpPr>
          <p:cNvPr id="10" name="Rectangle 9"/>
          <p:cNvSpPr/>
          <p:nvPr/>
        </p:nvSpPr>
        <p:spPr>
          <a:xfrm>
            <a:off x="7818120" y="21945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TurSEFF Green Loans</a:t>
            </a:r>
          </a:p>
        </p:txBody>
      </p:sp>
      <p:sp>
        <p:nvSpPr>
          <p:cNvPr id="11" name="Down Arrow 10"/>
          <p:cNvSpPr/>
          <p:nvPr/>
        </p:nvSpPr>
        <p:spPr>
          <a:xfrm>
            <a:off x="9372600" y="2834639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818120" y="31089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Carbon Credits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9372600" y="3749039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818120" y="40233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IPARD III Grants</a:t>
            </a:r>
          </a:p>
        </p:txBody>
      </p:sp>
      <p:sp>
        <p:nvSpPr>
          <p:cNvPr id="15" name="Down Arrow 14"/>
          <p:cNvSpPr/>
          <p:nvPr/>
        </p:nvSpPr>
        <p:spPr>
          <a:xfrm>
            <a:off x="9372600" y="4663440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818120" y="49377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Tax Subsidies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solidFill>
              <a:srgbClr val="F8F9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C2340"/>
          </a:solidFill>
          <a:ln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3716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</a:defRPr>
            </a:pPr>
            <a:r>
              <a:rPr dirty="0"/>
              <a:t>Institutional Setup &amp; Multi-Level Coordination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C2340"/>
          </a:solidFill>
          <a:ln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1127729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Climate Change Strategies for Sustainable Tourism in Türkiye | National Report Perspective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113800"/>
            <a:ext cx="6583680" cy="32162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rPr dirty="0"/>
              <a:t>• Ministry of Culture and Tourism &amp; </a:t>
            </a:r>
            <a:r>
              <a:rPr lang="en-US" sz="1700" b="1" dirty="0"/>
              <a:t>Tourism Promotion and Development Agency </a:t>
            </a:r>
            <a:r>
              <a:rPr lang="tr-TR" sz="1700" b="1" dirty="0"/>
              <a:t>(</a:t>
            </a:r>
            <a:r>
              <a:rPr lang="en-US" dirty="0"/>
              <a:t>TGA</a:t>
            </a:r>
            <a:r>
              <a:rPr lang="tr-TR" dirty="0"/>
              <a:t>) </a:t>
            </a:r>
            <a:r>
              <a:rPr dirty="0"/>
              <a:t>direct mandatory green certification frameworks.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rPr dirty="0"/>
              <a:t>• Directorate of Climate Change acts as the primary monitoring, coordination, and </a:t>
            </a:r>
            <a:r>
              <a:rPr lang="en-US" sz="1700" dirty="0"/>
              <a:t>Emissions Trading System</a:t>
            </a:r>
            <a:r>
              <a:rPr lang="tr-TR" sz="1700" dirty="0"/>
              <a:t> (</a:t>
            </a:r>
            <a:r>
              <a:rPr dirty="0"/>
              <a:t>ETS</a:t>
            </a:r>
            <a:r>
              <a:rPr lang="tr-TR" dirty="0"/>
              <a:t>)</a:t>
            </a:r>
            <a:r>
              <a:rPr dirty="0"/>
              <a:t> authority.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rPr dirty="0"/>
              <a:t>• </a:t>
            </a:r>
            <a:r>
              <a:rPr lang="en-US" dirty="0"/>
              <a:t>Turkish Academy </a:t>
            </a:r>
            <a:r>
              <a:rPr lang="tr-TR" dirty="0"/>
              <a:t>of </a:t>
            </a:r>
            <a:r>
              <a:rPr lang="tr-TR" dirty="0" err="1"/>
              <a:t>Sciences</a:t>
            </a:r>
            <a:r>
              <a:rPr lang="en-US" dirty="0"/>
              <a:t> </a:t>
            </a:r>
            <a:r>
              <a:rPr lang="tr-TR" dirty="0"/>
              <a:t>(TUBA- T</a:t>
            </a:r>
            <a:r>
              <a:rPr dirty="0"/>
              <a:t>ÜBİTAK</a:t>
            </a:r>
            <a:r>
              <a:rPr lang="tr-TR" dirty="0"/>
              <a:t>)</a:t>
            </a:r>
            <a:r>
              <a:rPr dirty="0"/>
              <a:t> channels technological modeling and R&amp;D guidelines straight into state planning.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rPr dirty="0"/>
              <a:t>• Local Municipalities are legally mandated to execute localized climate action </a:t>
            </a:r>
            <a:r>
              <a:rPr lang="tr-TR" dirty="0" err="1"/>
              <a:t>plans</a:t>
            </a:r>
            <a:r>
              <a:rPr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98079" y="1463040"/>
            <a:ext cx="4114800" cy="4663440"/>
          </a:xfrm>
          <a:prstGeom prst="roundRect">
            <a:avLst/>
          </a:prstGeom>
          <a:solidFill>
            <a:srgbClr val="E6F2FA"/>
          </a:solidFill>
          <a:ln w="19050"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589520" y="1645920"/>
            <a:ext cx="3931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0C2340"/>
                </a:solidFill>
              </a:defRPr>
            </a:pPr>
            <a:r>
              <a:t>AGENCY MATRIX</a:t>
            </a:r>
          </a:p>
        </p:txBody>
      </p:sp>
      <p:sp>
        <p:nvSpPr>
          <p:cNvPr id="10" name="Rectangle 9"/>
          <p:cNvSpPr/>
          <p:nvPr/>
        </p:nvSpPr>
        <p:spPr>
          <a:xfrm>
            <a:off x="7818120" y="21945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MoCT Green Audits</a:t>
            </a:r>
          </a:p>
        </p:txBody>
      </p:sp>
      <p:sp>
        <p:nvSpPr>
          <p:cNvPr id="11" name="Down Arrow 10"/>
          <p:cNvSpPr/>
          <p:nvPr/>
        </p:nvSpPr>
        <p:spPr>
          <a:xfrm>
            <a:off x="9372600" y="2834639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818120" y="31089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Directorate Control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9372600" y="3749039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818120" y="40233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TÜBİTAK Technology</a:t>
            </a:r>
          </a:p>
        </p:txBody>
      </p:sp>
      <p:sp>
        <p:nvSpPr>
          <p:cNvPr id="15" name="Down Arrow 14"/>
          <p:cNvSpPr/>
          <p:nvPr/>
        </p:nvSpPr>
        <p:spPr>
          <a:xfrm>
            <a:off x="9372600" y="4663440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818120" y="49377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Municipal Action</a:t>
            </a:r>
          </a:p>
        </p:txBody>
      </p:sp>
      <p:pic>
        <p:nvPicPr>
          <p:cNvPr id="18" name="Resim 17">
            <a:extLst>
              <a:ext uri="{FF2B5EF4-FFF2-40B4-BE49-F238E27FC236}">
                <a16:creationId xmlns:a16="http://schemas.microsoft.com/office/drawing/2014/main" id="{8EC4D612-FC04-E2AB-F0EB-AD7CD46D4E8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00" t="10359" r="4750" b="8008"/>
          <a:stretch/>
        </p:blipFill>
        <p:spPr>
          <a:xfrm>
            <a:off x="1986917" y="4086603"/>
            <a:ext cx="4645772" cy="23324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solidFill>
              <a:srgbClr val="F8F9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C2340"/>
          </a:solidFill>
          <a:ln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3716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</a:defRPr>
            </a:pPr>
            <a:r>
              <a:t>Conclusion &amp; Actionable Strategic Next Steps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C2340"/>
          </a:solidFill>
          <a:ln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1127729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Climate Change Strategies for Sustainable Tourism in Türkiye | National Report Perspective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463040"/>
            <a:ext cx="65836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t>• Climate change is an active structural reality altering seasons and destination suitability.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t>• Türkiye has built an elite, legally grounded policy foundation via TR-I and the 2025 Climate Law.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t>• Converting policy momentum into rigorous, district-level enforcement remains the top priority.</a:t>
            </a:r>
          </a:p>
          <a:p>
            <a:pPr>
              <a:spcAft>
                <a:spcPts val="2000"/>
              </a:spcAft>
              <a:defRPr sz="1700">
                <a:solidFill>
                  <a:srgbClr val="3C3C3C"/>
                </a:solidFill>
              </a:defRPr>
            </a:pPr>
            <a:r>
              <a:t>• Future competitiveness relies on scaling up green finance and parametric climate insurance.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98079" y="1463040"/>
            <a:ext cx="4114800" cy="4663440"/>
          </a:xfrm>
          <a:prstGeom prst="roundRect">
            <a:avLst/>
          </a:prstGeom>
          <a:solidFill>
            <a:srgbClr val="E6F2FA"/>
          </a:solidFill>
          <a:ln w="19050"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589520" y="1645920"/>
            <a:ext cx="3931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0C2340"/>
                </a:solidFill>
              </a:defRPr>
            </a:pPr>
            <a:r>
              <a:t>THE ROAD AHEAD</a:t>
            </a:r>
          </a:p>
        </p:txBody>
      </p:sp>
      <p:sp>
        <p:nvSpPr>
          <p:cNvPr id="10" name="Rectangle 9"/>
          <p:cNvSpPr/>
          <p:nvPr/>
        </p:nvSpPr>
        <p:spPr>
          <a:xfrm>
            <a:off x="7818120" y="21945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Enforce TR-I Globally</a:t>
            </a:r>
          </a:p>
        </p:txBody>
      </p:sp>
      <p:sp>
        <p:nvSpPr>
          <p:cNvPr id="11" name="Down Arrow 10"/>
          <p:cNvSpPr/>
          <p:nvPr/>
        </p:nvSpPr>
        <p:spPr>
          <a:xfrm>
            <a:off x="9372600" y="2834639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818120" y="31089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Deploy Green Capital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9372600" y="3749039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818120" y="40233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Scale Hazard Alerts</a:t>
            </a:r>
          </a:p>
        </p:txBody>
      </p:sp>
      <p:sp>
        <p:nvSpPr>
          <p:cNvPr id="15" name="Down Arrow 14"/>
          <p:cNvSpPr/>
          <p:nvPr/>
        </p:nvSpPr>
        <p:spPr>
          <a:xfrm>
            <a:off x="9372600" y="4663440"/>
            <a:ext cx="365760" cy="228600"/>
          </a:xfrm>
          <a:prstGeom prst="downArrow">
            <a:avLst/>
          </a:prstGeom>
          <a:solidFill>
            <a:srgbClr val="17A2B8"/>
          </a:solidFill>
          <a:ln>
            <a:solidFill>
              <a:srgbClr val="17A2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818120" y="4937760"/>
            <a:ext cx="347472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C2340"/>
                </a:solidFill>
              </a:defRPr>
            </a:pPr>
            <a:r>
              <a:t>Secure 2053 Vision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bbon: Tilted Up 34">
            <a:extLst>
              <a:ext uri="{FF2B5EF4-FFF2-40B4-BE49-F238E27FC236}">
                <a16:creationId xmlns:a16="http://schemas.microsoft.com/office/drawing/2014/main" id="{370B1F1F-79DF-477B-AD2C-DA80356FC11E}"/>
              </a:ext>
            </a:extLst>
          </p:cNvPr>
          <p:cNvSpPr/>
          <p:nvPr/>
        </p:nvSpPr>
        <p:spPr>
          <a:xfrm>
            <a:off x="9455276" y="4311101"/>
            <a:ext cx="2107052" cy="1940957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F581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2.583</a:t>
            </a:r>
            <a:r>
              <a:rPr kumimoji="0" lang="tr-TR" sz="1600" b="1" i="0" u="none" strike="noStrike" kern="1200" cap="none" spc="0" normalizeH="0" baseline="0" noProof="0" dirty="0">
                <a:ln>
                  <a:noFill/>
                </a:ln>
                <a:solidFill>
                  <a:srgbClr val="2F581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/>
            </a:r>
            <a:br>
              <a:rPr kumimoji="0" lang="tr-TR" sz="1600" b="1" i="0" u="none" strike="noStrike" kern="1200" cap="none" spc="0" normalizeH="0" baseline="0" noProof="0" dirty="0">
                <a:ln>
                  <a:noFill/>
                </a:ln>
                <a:solidFill>
                  <a:srgbClr val="2F581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</a:br>
            <a:r>
              <a:rPr kumimoji="0" lang="en-US" sz="1600" b="1" i="0" u="none" strike="noStrike" kern="1200" cap="none" spc="-20" normalizeH="0" baseline="0" noProof="0" dirty="0">
                <a:ln>
                  <a:noFill/>
                </a:ln>
                <a:solidFill>
                  <a:srgbClr val="2F581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Environmental and Cultural Sustainability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-20" normalizeH="0" baseline="0" noProof="0" dirty="0">
                <a:ln>
                  <a:noFill/>
                </a:ln>
                <a:solidFill>
                  <a:srgbClr val="2F581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Certified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20" normalizeH="0" baseline="0" noProof="0" dirty="0">
                <a:ln>
                  <a:noFill/>
                </a:ln>
                <a:solidFill>
                  <a:srgbClr val="2F581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Accommodation Facility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F581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3" name="Snip Single Corner Rectangle 42">
            <a:extLst>
              <a:ext uri="{FF2B5EF4-FFF2-40B4-BE49-F238E27FC236}">
                <a16:creationId xmlns:a16="http://schemas.microsoft.com/office/drawing/2014/main" id="{F485069F-D88D-88AD-231A-4C60F382FC41}"/>
              </a:ext>
            </a:extLst>
          </p:cNvPr>
          <p:cNvSpPr/>
          <p:nvPr/>
        </p:nvSpPr>
        <p:spPr>
          <a:xfrm>
            <a:off x="208664" y="1826241"/>
            <a:ext cx="4799839" cy="3495375"/>
          </a:xfrm>
          <a:prstGeom prst="snip1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DB9DFED-508E-445A-8EF8-40986ED95384}"/>
              </a:ext>
            </a:extLst>
          </p:cNvPr>
          <p:cNvGrpSpPr/>
          <p:nvPr/>
        </p:nvGrpSpPr>
        <p:grpSpPr>
          <a:xfrm>
            <a:off x="11465509" y="348789"/>
            <a:ext cx="366657" cy="193638"/>
            <a:chOff x="5077609" y="2528047"/>
            <a:chExt cx="366657" cy="193638"/>
          </a:xfrm>
        </p:grpSpPr>
        <p:sp>
          <p:nvSpPr>
            <p:cNvPr id="24" name="Arrow: Chevron 23">
              <a:extLst>
                <a:ext uri="{FF2B5EF4-FFF2-40B4-BE49-F238E27FC236}">
                  <a16:creationId xmlns:a16="http://schemas.microsoft.com/office/drawing/2014/main" id="{5F738B7C-91FF-40E9-AFDD-DF5554724B0A}"/>
                </a:ext>
              </a:extLst>
            </p:cNvPr>
            <p:cNvSpPr/>
            <p:nvPr/>
          </p:nvSpPr>
          <p:spPr>
            <a:xfrm>
              <a:off x="5077609" y="2528047"/>
              <a:ext cx="193638" cy="193638"/>
            </a:xfrm>
            <a:prstGeom prst="chevr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Arrow: Chevron 24">
              <a:extLst>
                <a:ext uri="{FF2B5EF4-FFF2-40B4-BE49-F238E27FC236}">
                  <a16:creationId xmlns:a16="http://schemas.microsoft.com/office/drawing/2014/main" id="{1DA6B993-DC7D-42E3-8A82-A92BA8642D1E}"/>
                </a:ext>
              </a:extLst>
            </p:cNvPr>
            <p:cNvSpPr/>
            <p:nvPr/>
          </p:nvSpPr>
          <p:spPr>
            <a:xfrm>
              <a:off x="5250628" y="2528047"/>
              <a:ext cx="193638" cy="193638"/>
            </a:xfrm>
            <a:prstGeom prst="chevr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BDAF753C-7636-439B-9AC0-CCAE5ACFFC4C}"/>
              </a:ext>
            </a:extLst>
          </p:cNvPr>
          <p:cNvSpPr txBox="1"/>
          <p:nvPr/>
        </p:nvSpPr>
        <p:spPr>
          <a:xfrm>
            <a:off x="1183636" y="1909940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2F581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125CDD-B13F-4A95-B0BB-9352F86C5E41}"/>
              </a:ext>
            </a:extLst>
          </p:cNvPr>
          <p:cNvSpPr/>
          <p:nvPr/>
        </p:nvSpPr>
        <p:spPr>
          <a:xfrm>
            <a:off x="1160161" y="2261381"/>
            <a:ext cx="65327" cy="39355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6C43469-D779-416A-88E5-FBA8354A67CF}"/>
              </a:ext>
            </a:extLst>
          </p:cNvPr>
          <p:cNvSpPr txBox="1"/>
          <p:nvPr/>
        </p:nvSpPr>
        <p:spPr>
          <a:xfrm>
            <a:off x="1132489" y="3039147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2F581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42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0558E12-C162-468F-8494-5F28F4AFD904}"/>
              </a:ext>
            </a:extLst>
          </p:cNvPr>
          <p:cNvSpPr/>
          <p:nvPr/>
        </p:nvSpPr>
        <p:spPr>
          <a:xfrm>
            <a:off x="1160161" y="3390178"/>
            <a:ext cx="65327" cy="39355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17C2A56-9B75-4247-88FA-56DBE0B60EF6}"/>
              </a:ext>
            </a:extLst>
          </p:cNvPr>
          <p:cNvSpPr txBox="1"/>
          <p:nvPr/>
        </p:nvSpPr>
        <p:spPr>
          <a:xfrm>
            <a:off x="1037332" y="4094382"/>
            <a:ext cx="11096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2F581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 Stage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9DBE508-2FEB-4214-B27C-FCD916668DCE}"/>
              </a:ext>
            </a:extLst>
          </p:cNvPr>
          <p:cNvSpPr/>
          <p:nvPr/>
        </p:nvSpPr>
        <p:spPr>
          <a:xfrm>
            <a:off x="1160161" y="4506783"/>
            <a:ext cx="65327" cy="39355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BC5C8F30-8069-448B-934A-EC3338563837}"/>
              </a:ext>
            </a:extLst>
          </p:cNvPr>
          <p:cNvSpPr/>
          <p:nvPr/>
        </p:nvSpPr>
        <p:spPr>
          <a:xfrm>
            <a:off x="1" y="680237"/>
            <a:ext cx="508637" cy="1017273"/>
          </a:xfrm>
          <a:custGeom>
            <a:avLst/>
            <a:gdLst>
              <a:gd name="connsiteX0" fmla="*/ 0 w 719667"/>
              <a:gd name="connsiteY0" fmla="*/ 0 h 1439334"/>
              <a:gd name="connsiteX1" fmla="*/ 719667 w 719667"/>
              <a:gd name="connsiteY1" fmla="*/ 719667 h 1439334"/>
              <a:gd name="connsiteX2" fmla="*/ 0 w 719667"/>
              <a:gd name="connsiteY2" fmla="*/ 1439334 h 1439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9667" h="1439334">
                <a:moveTo>
                  <a:pt x="0" y="0"/>
                </a:moveTo>
                <a:cubicBezTo>
                  <a:pt x="397461" y="0"/>
                  <a:pt x="719667" y="322206"/>
                  <a:pt x="719667" y="719667"/>
                </a:cubicBezTo>
                <a:cubicBezTo>
                  <a:pt x="719667" y="1117128"/>
                  <a:pt x="397461" y="1439334"/>
                  <a:pt x="0" y="14393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416C3C-86DD-E0E5-F425-B591A44EF60E}"/>
              </a:ext>
            </a:extLst>
          </p:cNvPr>
          <p:cNvSpPr txBox="1"/>
          <p:nvPr/>
        </p:nvSpPr>
        <p:spPr>
          <a:xfrm>
            <a:off x="955069" y="593785"/>
            <a:ext cx="99879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Environmental and Cultural Sustainability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8AB83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Program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F581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Accommodation Facilities (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September 2026)</a:t>
            </a:r>
            <a:endParaRPr kumimoji="0" lang="en-ID" sz="16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C16791D-151E-6959-CD0D-3412FEDCE03B}"/>
              </a:ext>
            </a:extLst>
          </p:cNvPr>
          <p:cNvGrpSpPr/>
          <p:nvPr/>
        </p:nvGrpSpPr>
        <p:grpSpPr>
          <a:xfrm>
            <a:off x="1077899" y="371278"/>
            <a:ext cx="423081" cy="113325"/>
            <a:chOff x="3370997" y="2538484"/>
            <a:chExt cx="1273790" cy="341194"/>
          </a:xfrm>
        </p:grpSpPr>
        <p:sp>
          <p:nvSpPr>
            <p:cNvPr id="12" name="Rectangle: Rounded Corners 2">
              <a:extLst>
                <a:ext uri="{FF2B5EF4-FFF2-40B4-BE49-F238E27FC236}">
                  <a16:creationId xmlns:a16="http://schemas.microsoft.com/office/drawing/2014/main" id="{2C5DA560-B841-D5A7-F149-C0293F6FB6D5}"/>
                </a:ext>
              </a:extLst>
            </p:cNvPr>
            <p:cNvSpPr/>
            <p:nvPr/>
          </p:nvSpPr>
          <p:spPr>
            <a:xfrm>
              <a:off x="3370997" y="2538484"/>
              <a:ext cx="341194" cy="34119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: Rounded Corners 9">
              <a:extLst>
                <a:ext uri="{FF2B5EF4-FFF2-40B4-BE49-F238E27FC236}">
                  <a16:creationId xmlns:a16="http://schemas.microsoft.com/office/drawing/2014/main" id="{F3868DDD-2E5B-7F2C-C9C2-C130D9B149CF}"/>
                </a:ext>
              </a:extLst>
            </p:cNvPr>
            <p:cNvSpPr/>
            <p:nvPr/>
          </p:nvSpPr>
          <p:spPr>
            <a:xfrm>
              <a:off x="3837295" y="2538484"/>
              <a:ext cx="341194" cy="341194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: Rounded Corners 10">
              <a:extLst>
                <a:ext uri="{FF2B5EF4-FFF2-40B4-BE49-F238E27FC236}">
                  <a16:creationId xmlns:a16="http://schemas.microsoft.com/office/drawing/2014/main" id="{76D18EB6-5E33-59F6-5408-59033777232D}"/>
                </a:ext>
              </a:extLst>
            </p:cNvPr>
            <p:cNvSpPr/>
            <p:nvPr/>
          </p:nvSpPr>
          <p:spPr>
            <a:xfrm>
              <a:off x="4303593" y="2538484"/>
              <a:ext cx="341194" cy="341194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C0550C51-78A7-8994-6361-3FB9703D1DA0}"/>
              </a:ext>
            </a:extLst>
          </p:cNvPr>
          <p:cNvSpPr txBox="1"/>
          <p:nvPr/>
        </p:nvSpPr>
        <p:spPr>
          <a:xfrm>
            <a:off x="5757077" y="6596390"/>
            <a:ext cx="62744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These slides are the property of TGA with all rights. It cannot be distributed or used without the permission of TGA.</a:t>
            </a:r>
            <a:endParaRPr kumimoji="0" lang="tr-TR" sz="1000" b="1" i="1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9" name="object 26">
            <a:extLst>
              <a:ext uri="{FF2B5EF4-FFF2-40B4-BE49-F238E27FC236}">
                <a16:creationId xmlns:a16="http://schemas.microsoft.com/office/drawing/2014/main" id="{30581251-B8A5-F2F4-8DD1-C1E7BC6A4101}"/>
              </a:ext>
            </a:extLst>
          </p:cNvPr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2014" y="3153137"/>
            <a:ext cx="688847" cy="676655"/>
          </a:xfrm>
          <a:prstGeom prst="rect">
            <a:avLst/>
          </a:prstGeom>
        </p:spPr>
      </p:pic>
      <p:pic>
        <p:nvPicPr>
          <p:cNvPr id="20" name="object 27">
            <a:extLst>
              <a:ext uri="{FF2B5EF4-FFF2-40B4-BE49-F238E27FC236}">
                <a16:creationId xmlns:a16="http://schemas.microsoft.com/office/drawing/2014/main" id="{99B6BD11-C689-5C00-5FB1-04190FDFEE25}"/>
              </a:ext>
            </a:extLst>
          </p:cNvPr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0385" y="1915471"/>
            <a:ext cx="832104" cy="966215"/>
          </a:xfrm>
          <a:prstGeom prst="rect">
            <a:avLst/>
          </a:prstGeom>
        </p:spPr>
      </p:pic>
      <p:pic>
        <p:nvPicPr>
          <p:cNvPr id="21" name="object 28">
            <a:extLst>
              <a:ext uri="{FF2B5EF4-FFF2-40B4-BE49-F238E27FC236}">
                <a16:creationId xmlns:a16="http://schemas.microsoft.com/office/drawing/2014/main" id="{894B5BDD-9E9A-4555-158E-5455DBE340D9}"/>
              </a:ext>
            </a:extLst>
          </p:cNvPr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0385" y="4145054"/>
            <a:ext cx="832104" cy="82905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B163DAC-FF90-E133-D3C6-7B6BD84A612F}"/>
              </a:ext>
            </a:extLst>
          </p:cNvPr>
          <p:cNvSpPr txBox="1"/>
          <p:nvPr/>
        </p:nvSpPr>
        <p:spPr>
          <a:xfrm>
            <a:off x="1232777" y="2270236"/>
            <a:ext cx="1714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TR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Annual Certificate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FC7F709-6FF4-E9BC-3316-F8A2175C95AE}"/>
              </a:ext>
            </a:extLst>
          </p:cNvPr>
          <p:cNvSpPr txBox="1"/>
          <p:nvPr/>
        </p:nvSpPr>
        <p:spPr>
          <a:xfrm>
            <a:off x="1232777" y="3404092"/>
            <a:ext cx="15788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TR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Audit by Criteria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74C50A0-8EFB-26C1-7574-28235AD8D392}"/>
              </a:ext>
            </a:extLst>
          </p:cNvPr>
          <p:cNvSpPr txBox="1"/>
          <p:nvPr/>
        </p:nvSpPr>
        <p:spPr>
          <a:xfrm>
            <a:off x="1232777" y="4403836"/>
            <a:ext cx="18330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TR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Ease of Compliance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TR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with Criteria</a:t>
            </a:r>
          </a:p>
        </p:txBody>
      </p:sp>
      <p:sp>
        <p:nvSpPr>
          <p:cNvPr id="30" name="Scroll: Horizontal 34">
            <a:extLst>
              <a:ext uri="{FF2B5EF4-FFF2-40B4-BE49-F238E27FC236}">
                <a16:creationId xmlns:a16="http://schemas.microsoft.com/office/drawing/2014/main" id="{B0B0FE26-05DD-8E6E-0092-A0CEFFF7577B}"/>
              </a:ext>
            </a:extLst>
          </p:cNvPr>
          <p:cNvSpPr/>
          <p:nvPr/>
        </p:nvSpPr>
        <p:spPr>
          <a:xfrm>
            <a:off x="5459317" y="1530816"/>
            <a:ext cx="6179211" cy="2043113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none" strike="noStrike" kern="1200" cap="none" spc="0" normalizeH="0" baseline="0" noProof="0">
                <a:ln>
                  <a:noFill/>
                </a:ln>
                <a:solidFill>
                  <a:srgbClr val="1F3A1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GOALS</a:t>
            </a:r>
            <a:endParaRPr kumimoji="0" lang="tr-TR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By the end of 2023, all accommodation facilities in T</a:t>
            </a:r>
            <a:r>
              <a:rPr kumimoji="0" lang="tr-T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ürkiye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;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Receive at least Stage 1 Verification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By the end of 2025, all accommodation facilities in T</a:t>
            </a:r>
            <a:r>
              <a:rPr kumimoji="0" lang="tr-TR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ürkiye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;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Receive at least Stage 2 Verification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As of 2030, all accommodation facilities in T</a:t>
            </a:r>
            <a:r>
              <a:rPr kumimoji="0" lang="tr-TR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ürkiye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;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Obtaining a Environmental and Cultural Sustainability Certificate</a:t>
            </a:r>
            <a:endParaRPr kumimoji="0" lang="tr-TR" sz="1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graphicFrame>
        <p:nvGraphicFramePr>
          <p:cNvPr id="31" name="Diagram 30">
            <a:extLst>
              <a:ext uri="{FF2B5EF4-FFF2-40B4-BE49-F238E27FC236}">
                <a16:creationId xmlns:a16="http://schemas.microsoft.com/office/drawing/2014/main" id="{852A7C68-39A9-ADAD-A3D0-3F8C951F3DCD}"/>
              </a:ext>
            </a:extLst>
          </p:cNvPr>
          <p:cNvGraphicFramePr/>
          <p:nvPr/>
        </p:nvGraphicFramePr>
        <p:xfrm>
          <a:off x="5521613" y="3666958"/>
          <a:ext cx="6213734" cy="61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506F3AD9-CA6E-4DC5-9181-B14DBA67991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128009" y="5888091"/>
            <a:ext cx="874851" cy="295681"/>
          </a:xfrm>
          <a:prstGeom prst="rect">
            <a:avLst/>
          </a:prstGeom>
        </p:spPr>
      </p:pic>
      <p:sp>
        <p:nvSpPr>
          <p:cNvPr id="4" name="Ribbon: Tilted Up 34">
            <a:extLst>
              <a:ext uri="{FF2B5EF4-FFF2-40B4-BE49-F238E27FC236}">
                <a16:creationId xmlns:a16="http://schemas.microsoft.com/office/drawing/2014/main" id="{EBB1FF5C-FE23-D107-0A94-5E3DEC6CDC05}"/>
              </a:ext>
            </a:extLst>
          </p:cNvPr>
          <p:cNvSpPr/>
          <p:nvPr/>
        </p:nvSpPr>
        <p:spPr>
          <a:xfrm>
            <a:off x="5579262" y="4382091"/>
            <a:ext cx="1842815" cy="919401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F581F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  <a:sym typeface="Arial"/>
              </a:rPr>
              <a:t>38  </a:t>
            </a:r>
            <a:r>
              <a:rPr kumimoji="0" lang="tr-T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/>
            </a:r>
            <a:br>
              <a:rPr kumimoji="0" lang="tr-T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tr-TR" sz="1600" b="1" i="0" u="none" strike="noStrike" kern="1200" cap="none" spc="-20" normalizeH="0" baseline="0" noProof="0" dirty="0">
                <a:ln>
                  <a:noFill/>
                </a:ln>
                <a:solidFill>
                  <a:srgbClr val="2F581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Stage</a:t>
            </a:r>
            <a:r>
              <a:rPr kumimoji="0" lang="en-US" sz="1600" b="1" i="0" u="none" strike="noStrike" kern="1200" cap="none" spc="-20" normalizeH="0" baseline="0" noProof="0" dirty="0">
                <a:ln>
                  <a:noFill/>
                </a:ln>
                <a:solidFill>
                  <a:srgbClr val="2F581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1 </a:t>
            </a:r>
            <a:r>
              <a:rPr kumimoji="0" lang="tr-TR" sz="1600" b="1" i="0" u="none" strike="noStrike" kern="1200" cap="none" spc="-20" normalizeH="0" baseline="0" noProof="0" dirty="0">
                <a:ln>
                  <a:noFill/>
                </a:ln>
                <a:solidFill>
                  <a:srgbClr val="2F581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Verified</a:t>
            </a:r>
            <a:endParaRPr kumimoji="0" lang="en-US" sz="1400" b="1" i="0" u="none" strike="noStrike" kern="1200" cap="none" spc="-20" normalizeH="0" baseline="0" noProof="0" dirty="0">
              <a:ln>
                <a:noFill/>
              </a:ln>
              <a:solidFill>
                <a:srgbClr val="2F581F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20" normalizeH="0" baseline="0" noProof="0" dirty="0">
                <a:ln>
                  <a:noFill/>
                </a:ln>
                <a:solidFill>
                  <a:srgbClr val="2F581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Accommodation Facility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F581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Ribbon: Tilted Up 34">
            <a:extLst>
              <a:ext uri="{FF2B5EF4-FFF2-40B4-BE49-F238E27FC236}">
                <a16:creationId xmlns:a16="http://schemas.microsoft.com/office/drawing/2014/main" id="{965BF528-4B9F-B288-0F2E-9A403D9EF32D}"/>
              </a:ext>
            </a:extLst>
          </p:cNvPr>
          <p:cNvSpPr/>
          <p:nvPr/>
        </p:nvSpPr>
        <p:spPr>
          <a:xfrm>
            <a:off x="7525340" y="4375257"/>
            <a:ext cx="1842815" cy="919401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F581F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  <a:sym typeface="Arial"/>
              </a:rPr>
              <a:t>17.250  </a:t>
            </a:r>
            <a:r>
              <a:rPr kumimoji="0" lang="tr-T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/>
            </a:r>
            <a:br>
              <a:rPr kumimoji="0" lang="tr-T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tr-TR" sz="1600" b="1" i="0" u="none" strike="noStrike" kern="1200" cap="none" spc="-20" normalizeH="0" baseline="0" noProof="0" dirty="0">
                <a:ln>
                  <a:noFill/>
                </a:ln>
                <a:solidFill>
                  <a:srgbClr val="2F581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Stage</a:t>
            </a:r>
            <a:r>
              <a:rPr kumimoji="0" lang="en-US" sz="1600" b="1" i="0" u="none" strike="noStrike" kern="1200" cap="none" spc="-20" normalizeH="0" baseline="0" noProof="0" dirty="0">
                <a:ln>
                  <a:noFill/>
                </a:ln>
                <a:solidFill>
                  <a:srgbClr val="2F581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2 </a:t>
            </a:r>
            <a:r>
              <a:rPr kumimoji="0" lang="tr-TR" sz="1600" b="1" i="0" u="none" strike="noStrike" kern="1200" cap="none" spc="-20" normalizeH="0" baseline="0" noProof="0" dirty="0">
                <a:ln>
                  <a:noFill/>
                </a:ln>
                <a:solidFill>
                  <a:srgbClr val="2F581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Verified</a:t>
            </a:r>
            <a:endParaRPr kumimoji="0" lang="en-US" sz="1400" b="1" i="0" u="none" strike="noStrike" kern="1200" cap="none" spc="-20" normalizeH="0" baseline="0" noProof="0" dirty="0">
              <a:ln>
                <a:noFill/>
              </a:ln>
              <a:solidFill>
                <a:srgbClr val="2F581F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20" normalizeH="0" baseline="0" noProof="0" dirty="0">
                <a:ln>
                  <a:noFill/>
                </a:ln>
                <a:solidFill>
                  <a:srgbClr val="2F581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Accommodation Facility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2F581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3FF8732-A190-1F0D-C1CD-39301A5C7EC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725" y="2139341"/>
            <a:ext cx="1615080" cy="1250837"/>
          </a:xfrm>
          <a:prstGeom prst="rect">
            <a:avLst/>
          </a:prstGeom>
        </p:spPr>
      </p:pic>
      <p:pic>
        <p:nvPicPr>
          <p:cNvPr id="13" name="Picture 31" descr="A black and red background with text&#10;&#10;Description automatically generated">
            <a:extLst>
              <a:ext uri="{FF2B5EF4-FFF2-40B4-BE49-F238E27FC236}">
                <a16:creationId xmlns:a16="http://schemas.microsoft.com/office/drawing/2014/main" id="{0449B7C8-0EC4-F431-ED6E-1EFA3D46EC75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522" y="6051820"/>
            <a:ext cx="2145404" cy="674495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70F3237-3D1F-3BCB-FBC4-65D739080A74}"/>
              </a:ext>
            </a:extLst>
          </p:cNvPr>
          <p:cNvSpPr/>
          <p:nvPr/>
        </p:nvSpPr>
        <p:spPr>
          <a:xfrm>
            <a:off x="5579261" y="5362945"/>
            <a:ext cx="3788893" cy="889113"/>
          </a:xfrm>
          <a:prstGeom prst="roundRect">
            <a:avLst/>
          </a:prstGeom>
          <a:solidFill>
            <a:schemeClr val="accent6">
              <a:lumMod val="90000"/>
              <a:lumOff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Türkiye boasts the</a:t>
            </a:r>
            <a:r>
              <a:rPr kumimoji="0" lang="tr-T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highest number of GSTC-certified accommodation facilities </a:t>
            </a: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the world.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tar: 5 Points 17">
            <a:extLst>
              <a:ext uri="{FF2B5EF4-FFF2-40B4-BE49-F238E27FC236}">
                <a16:creationId xmlns:a16="http://schemas.microsoft.com/office/drawing/2014/main" id="{C8BD6B6A-32A0-EBF0-762F-9A2AC1D711C0}"/>
              </a:ext>
            </a:extLst>
          </p:cNvPr>
          <p:cNvSpPr/>
          <p:nvPr/>
        </p:nvSpPr>
        <p:spPr>
          <a:xfrm>
            <a:off x="4880550" y="5497261"/>
            <a:ext cx="655150" cy="584775"/>
          </a:xfrm>
          <a:prstGeom prst="star5">
            <a:avLst/>
          </a:prstGeom>
          <a:solidFill>
            <a:schemeClr val="accent6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3775869"/>
      </p:ext>
    </p:extLst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490BA-C70E-0C10-33E2-365A27EEA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A6D9D8-7921-E62C-698C-424E6D9C5FB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-1"/>
            <a:ext cx="12219419" cy="685800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35E4669-886A-CAD7-D0E4-CFC0454F89E8}"/>
              </a:ext>
            </a:extLst>
          </p:cNvPr>
          <p:cNvSpPr/>
          <p:nvPr/>
        </p:nvSpPr>
        <p:spPr>
          <a:xfrm>
            <a:off x="1" y="0"/>
            <a:ext cx="12219419" cy="6873423"/>
          </a:xfrm>
          <a:prstGeom prst="rect">
            <a:avLst/>
          </a:prstGeom>
          <a:solidFill>
            <a:schemeClr val="tx1">
              <a:lumMod val="95000"/>
              <a:lumOff val="5000"/>
              <a:alpha val="6195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048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EE80DF-88F5-D7B4-6211-E117AA5D0FCB}"/>
              </a:ext>
            </a:extLst>
          </p:cNvPr>
          <p:cNvSpPr/>
          <p:nvPr/>
        </p:nvSpPr>
        <p:spPr>
          <a:xfrm>
            <a:off x="0" y="15603"/>
            <a:ext cx="5149845" cy="6873423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048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1">
            <a:extLst>
              <a:ext uri="{FF2B5EF4-FFF2-40B4-BE49-F238E27FC236}">
                <a16:creationId xmlns:a16="http://schemas.microsoft.com/office/drawing/2014/main" id="{ABE33A7C-0CCC-8ED6-01B6-74B0BC9BDE6E}"/>
              </a:ext>
            </a:extLst>
          </p:cNvPr>
          <p:cNvSpPr/>
          <p:nvPr/>
        </p:nvSpPr>
        <p:spPr>
          <a:xfrm>
            <a:off x="984582" y="1503891"/>
            <a:ext cx="3353273" cy="64918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92D051"/>
              </a:gs>
              <a:gs pos="50000">
                <a:srgbClr val="09AF4F"/>
              </a:gs>
              <a:gs pos="100000">
                <a:srgbClr val="2C421E"/>
              </a:gs>
            </a:gsLst>
            <a:path path="circle">
              <a:fillToRect r="100000" b="100000"/>
            </a:path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numCol="1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200" b="0" i="0" u="none" strike="noStrike" kern="1200" cap="none" spc="0" normalizeH="0" baseline="0" noProof="0" dirty="0" err="1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Certified</a:t>
            </a:r>
            <a:r>
              <a:rPr kumimoji="0" lang="tr-TR" sz="12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tr-TR" sz="1200" b="0" i="0" u="none" strike="noStrike" kern="1200" cap="none" spc="0" normalizeH="0" baseline="0" noProof="0" dirty="0" err="1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facilities</a:t>
            </a:r>
            <a:r>
              <a:rPr kumimoji="0" lang="tr-TR" sz="12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can </a:t>
            </a:r>
            <a:r>
              <a:rPr kumimoji="0" lang="tr-TR" sz="1200" b="0" i="0" u="none" strike="noStrike" kern="1200" cap="none" spc="0" normalizeH="0" baseline="0" noProof="0" dirty="0" err="1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find</a:t>
            </a:r>
            <a:r>
              <a:rPr kumimoji="0" lang="tr-TR" sz="12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on </a:t>
            </a:r>
            <a:r>
              <a:rPr kumimoji="0" lang="tr-TR" sz="1200" b="0" i="0" u="none" strike="noStrike" kern="1200" cap="none" spc="0" normalizeH="0" baseline="0" noProof="0" dirty="0" err="1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the</a:t>
            </a:r>
            <a:r>
              <a:rPr kumimoji="0" lang="tr-TR" sz="12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tr-TR" sz="1200" b="1" i="0" u="none" strike="noStrike" kern="1200" cap="none" spc="0" normalizeH="0" baseline="0" noProof="0" dirty="0" err="1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TGA</a:t>
            </a:r>
            <a:r>
              <a:rPr kumimoji="0" lang="tr-TR" sz="1200" b="0" i="0" u="none" strike="noStrike" kern="1200" cap="none" spc="0" normalizeH="0" baseline="0" noProof="0" dirty="0" err="1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’s</a:t>
            </a:r>
            <a:r>
              <a:rPr kumimoji="0" lang="en-US" sz="12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tr-TR" sz="12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tr-TR" sz="1200" b="1" i="0" u="none" strike="noStrike" kern="1200" cap="none" spc="0" normalizeH="0" baseline="0" noProof="0" dirty="0" err="1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the</a:t>
            </a:r>
            <a:r>
              <a:rPr kumimoji="0" lang="tr-TR" sz="12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tr-TR" sz="1200" b="1" i="0" u="none" strike="noStrike" kern="1200" cap="none" spc="0" normalizeH="0" baseline="0" noProof="0" dirty="0" err="1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Ministry’s</a:t>
            </a:r>
            <a:r>
              <a:rPr kumimoji="0" lang="en-US" sz="12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and </a:t>
            </a:r>
            <a:r>
              <a:rPr kumimoji="0" lang="en-US" sz="1200" b="1" i="0" u="none" strike="noStrike" kern="1200" cap="none" spc="0" normalizeH="0" baseline="0" noProof="0" dirty="0" err="1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GoTürkiye</a:t>
            </a:r>
            <a:r>
              <a:rPr kumimoji="0" lang="tr-TR" sz="12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tr-TR" sz="1200" b="0" i="0" u="none" strike="noStrike" kern="1200" cap="none" spc="0" normalizeH="0" baseline="0" noProof="0" dirty="0" err="1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websites</a:t>
            </a:r>
            <a:r>
              <a:rPr kumimoji="0" lang="tr-TR" sz="12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71D175-FA0D-1EB3-228B-C665D6C808C9}"/>
              </a:ext>
            </a:extLst>
          </p:cNvPr>
          <p:cNvSpPr txBox="1"/>
          <p:nvPr/>
        </p:nvSpPr>
        <p:spPr>
          <a:xfrm>
            <a:off x="145289" y="90348"/>
            <a:ext cx="5276679" cy="90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33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Real-Time Transparent </a:t>
            </a:r>
          </a:p>
          <a:p>
            <a:pPr marL="0" marR="0" lvl="0" indent="0" algn="ctr" defTabSz="91444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33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Listing of</a:t>
            </a:r>
            <a:endParaRPr kumimoji="0" lang="en-ID" sz="2933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967F76-9AF7-0467-8178-7CEA4B2FCFAD}"/>
              </a:ext>
            </a:extLst>
          </p:cNvPr>
          <p:cNvSpPr/>
          <p:nvPr/>
        </p:nvSpPr>
        <p:spPr>
          <a:xfrm>
            <a:off x="709607" y="934002"/>
            <a:ext cx="414804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3048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Certified Accommodation Facilities</a:t>
            </a:r>
            <a:endParaRPr kumimoji="0" lang="en-ID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34" name="Grup 33">
            <a:extLst>
              <a:ext uri="{FF2B5EF4-FFF2-40B4-BE49-F238E27FC236}">
                <a16:creationId xmlns:a16="http://schemas.microsoft.com/office/drawing/2014/main" id="{C05E0D97-71D5-5747-9392-15E45E3BCFCE}"/>
              </a:ext>
            </a:extLst>
          </p:cNvPr>
          <p:cNvGrpSpPr/>
          <p:nvPr/>
        </p:nvGrpSpPr>
        <p:grpSpPr>
          <a:xfrm>
            <a:off x="5918199" y="353004"/>
            <a:ext cx="5716535" cy="3075997"/>
            <a:chOff x="4175444" y="2967794"/>
            <a:chExt cx="9936436" cy="5228771"/>
          </a:xfrm>
        </p:grpSpPr>
        <p:pic>
          <p:nvPicPr>
            <p:cNvPr id="33" name="Picture 14">
              <a:extLst>
                <a:ext uri="{FF2B5EF4-FFF2-40B4-BE49-F238E27FC236}">
                  <a16:creationId xmlns:a16="http://schemas.microsoft.com/office/drawing/2014/main" id="{2B4B68D1-98E0-3161-D911-7EE5D24CF8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75444" y="2967794"/>
              <a:ext cx="9936436" cy="5228771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92289CEC-37D2-CF1D-0BDC-078F17959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368026" y="3290277"/>
              <a:ext cx="7681052" cy="3967701"/>
            </a:xfrm>
            <a:prstGeom prst="rect">
              <a:avLst/>
            </a:prstGeom>
          </p:spPr>
        </p:pic>
      </p:grpSp>
      <p:grpSp>
        <p:nvGrpSpPr>
          <p:cNvPr id="50" name="Grup 49">
            <a:extLst>
              <a:ext uri="{FF2B5EF4-FFF2-40B4-BE49-F238E27FC236}">
                <a16:creationId xmlns:a16="http://schemas.microsoft.com/office/drawing/2014/main" id="{0971251D-2A8D-F715-218E-AA66D8DFE67D}"/>
              </a:ext>
            </a:extLst>
          </p:cNvPr>
          <p:cNvGrpSpPr/>
          <p:nvPr/>
        </p:nvGrpSpPr>
        <p:grpSpPr>
          <a:xfrm>
            <a:off x="5918198" y="3603388"/>
            <a:ext cx="5791202" cy="3021230"/>
            <a:chOff x="8898285" y="3044417"/>
            <a:chExt cx="8715832" cy="5039313"/>
          </a:xfrm>
        </p:grpSpPr>
        <p:pic>
          <p:nvPicPr>
            <p:cNvPr id="36" name="Picture 14">
              <a:extLst>
                <a:ext uri="{FF2B5EF4-FFF2-40B4-BE49-F238E27FC236}">
                  <a16:creationId xmlns:a16="http://schemas.microsoft.com/office/drawing/2014/main" id="{8706581F-0D09-B38F-75B0-09D2586DCE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98285" y="3044417"/>
              <a:ext cx="8715832" cy="5039313"/>
            </a:xfrm>
            <a:prstGeom prst="rect">
              <a:avLst/>
            </a:prstGeom>
          </p:spPr>
        </p:pic>
        <p:pic>
          <p:nvPicPr>
            <p:cNvPr id="48" name="Resim 47">
              <a:extLst>
                <a:ext uri="{FF2B5EF4-FFF2-40B4-BE49-F238E27FC236}">
                  <a16:creationId xmlns:a16="http://schemas.microsoft.com/office/drawing/2014/main" id="{20A58BF6-668A-0BD5-FE8C-A547AE38EA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690"/>
            <a:stretch>
              <a:fillRect/>
            </a:stretch>
          </p:blipFill>
          <p:spPr>
            <a:xfrm>
              <a:off x="9800328" y="3342344"/>
              <a:ext cx="6911743" cy="3659514"/>
            </a:xfrm>
            <a:prstGeom prst="rect">
              <a:avLst/>
            </a:prstGeom>
          </p:spPr>
        </p:pic>
      </p:grpSp>
      <p:pic>
        <p:nvPicPr>
          <p:cNvPr id="49" name="Picture 3">
            <a:extLst>
              <a:ext uri="{FF2B5EF4-FFF2-40B4-BE49-F238E27FC236}">
                <a16:creationId xmlns:a16="http://schemas.microsoft.com/office/drawing/2014/main" id="{439F8766-2FC3-0ADB-564A-6B7460EC65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1" b="791"/>
          <a:stretch/>
        </p:blipFill>
        <p:spPr>
          <a:xfrm>
            <a:off x="1328990" y="2204981"/>
            <a:ext cx="2664456" cy="37415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31" descr="A black and red background with text&#10;&#10;Description automatically generated">
            <a:extLst>
              <a:ext uri="{FF2B5EF4-FFF2-40B4-BE49-F238E27FC236}">
                <a16:creationId xmlns:a16="http://schemas.microsoft.com/office/drawing/2014/main" id="{541AEDFE-ABCC-7167-9C89-AD559A5DFA16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522" y="6051820"/>
            <a:ext cx="2145404" cy="674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152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4C4F9-5E5A-2193-95E2-F22FF43B2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2B4B2919-1132-D6B5-CF45-F621FF9A0976}"/>
              </a:ext>
            </a:extLst>
          </p:cNvPr>
          <p:cNvGrpSpPr/>
          <p:nvPr/>
        </p:nvGrpSpPr>
        <p:grpSpPr>
          <a:xfrm>
            <a:off x="11465509" y="348789"/>
            <a:ext cx="366657" cy="193638"/>
            <a:chOff x="5077609" y="2528047"/>
            <a:chExt cx="366657" cy="193638"/>
          </a:xfrm>
        </p:grpSpPr>
        <p:sp>
          <p:nvSpPr>
            <p:cNvPr id="24" name="Arrow: Chevron 23">
              <a:extLst>
                <a:ext uri="{FF2B5EF4-FFF2-40B4-BE49-F238E27FC236}">
                  <a16:creationId xmlns:a16="http://schemas.microsoft.com/office/drawing/2014/main" id="{E0F26399-8ABF-214D-9117-B68CEAF7FA68}"/>
                </a:ext>
              </a:extLst>
            </p:cNvPr>
            <p:cNvSpPr/>
            <p:nvPr/>
          </p:nvSpPr>
          <p:spPr>
            <a:xfrm>
              <a:off x="5077609" y="2528047"/>
              <a:ext cx="193638" cy="193638"/>
            </a:xfrm>
            <a:prstGeom prst="chevr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Arrow: Chevron 24">
              <a:extLst>
                <a:ext uri="{FF2B5EF4-FFF2-40B4-BE49-F238E27FC236}">
                  <a16:creationId xmlns:a16="http://schemas.microsoft.com/office/drawing/2014/main" id="{B529DFF6-B9DF-3211-0472-5F6B8F555A5F}"/>
                </a:ext>
              </a:extLst>
            </p:cNvPr>
            <p:cNvSpPr/>
            <p:nvPr/>
          </p:nvSpPr>
          <p:spPr>
            <a:xfrm>
              <a:off x="5250628" y="2528047"/>
              <a:ext cx="193638" cy="193638"/>
            </a:xfrm>
            <a:prstGeom prst="chevr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EA9F8EDC-135A-0F43-AD31-D4888C62C52F}"/>
              </a:ext>
            </a:extLst>
          </p:cNvPr>
          <p:cNvSpPr/>
          <p:nvPr/>
        </p:nvSpPr>
        <p:spPr>
          <a:xfrm>
            <a:off x="1" y="680237"/>
            <a:ext cx="508637" cy="1017273"/>
          </a:xfrm>
          <a:custGeom>
            <a:avLst/>
            <a:gdLst>
              <a:gd name="connsiteX0" fmla="*/ 0 w 719667"/>
              <a:gd name="connsiteY0" fmla="*/ 0 h 1439334"/>
              <a:gd name="connsiteX1" fmla="*/ 719667 w 719667"/>
              <a:gd name="connsiteY1" fmla="*/ 719667 h 1439334"/>
              <a:gd name="connsiteX2" fmla="*/ 0 w 719667"/>
              <a:gd name="connsiteY2" fmla="*/ 1439334 h 1439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9667" h="1439334">
                <a:moveTo>
                  <a:pt x="0" y="0"/>
                </a:moveTo>
                <a:cubicBezTo>
                  <a:pt x="397461" y="0"/>
                  <a:pt x="719667" y="322206"/>
                  <a:pt x="719667" y="719667"/>
                </a:cubicBezTo>
                <a:cubicBezTo>
                  <a:pt x="719667" y="1117128"/>
                  <a:pt x="397461" y="1439334"/>
                  <a:pt x="0" y="14393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3A3B943B-EF92-9840-4AB6-225E96E30F86}"/>
              </a:ext>
            </a:extLst>
          </p:cNvPr>
          <p:cNvSpPr/>
          <p:nvPr/>
        </p:nvSpPr>
        <p:spPr>
          <a:xfrm rot="10800000">
            <a:off x="11472333" y="5026191"/>
            <a:ext cx="719667" cy="1439334"/>
          </a:xfrm>
          <a:custGeom>
            <a:avLst/>
            <a:gdLst>
              <a:gd name="connsiteX0" fmla="*/ 0 w 719667"/>
              <a:gd name="connsiteY0" fmla="*/ 0 h 1439334"/>
              <a:gd name="connsiteX1" fmla="*/ 719667 w 719667"/>
              <a:gd name="connsiteY1" fmla="*/ 719667 h 1439334"/>
              <a:gd name="connsiteX2" fmla="*/ 0 w 719667"/>
              <a:gd name="connsiteY2" fmla="*/ 1439334 h 1439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9667" h="1439334">
                <a:moveTo>
                  <a:pt x="0" y="0"/>
                </a:moveTo>
                <a:cubicBezTo>
                  <a:pt x="397461" y="0"/>
                  <a:pt x="719667" y="322206"/>
                  <a:pt x="719667" y="719667"/>
                </a:cubicBezTo>
                <a:cubicBezTo>
                  <a:pt x="719667" y="1117128"/>
                  <a:pt x="397461" y="1439334"/>
                  <a:pt x="0" y="14393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31E5BD-BC1C-1DCF-EAB2-222DEE809E53}"/>
              </a:ext>
            </a:extLst>
          </p:cNvPr>
          <p:cNvSpPr txBox="1"/>
          <p:nvPr/>
        </p:nvSpPr>
        <p:spPr>
          <a:xfrm>
            <a:off x="955069" y="593785"/>
            <a:ext cx="99879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Environmental and Cultural Sustainability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8AB83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Program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F581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Climate Action Related Criteria</a:t>
            </a:r>
            <a:endParaRPr kumimoji="0" lang="en-ID" sz="16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B3B755F-83A5-3A60-07E5-F9BC06BC691E}"/>
              </a:ext>
            </a:extLst>
          </p:cNvPr>
          <p:cNvGrpSpPr/>
          <p:nvPr/>
        </p:nvGrpSpPr>
        <p:grpSpPr>
          <a:xfrm>
            <a:off x="1077899" y="371278"/>
            <a:ext cx="423081" cy="113325"/>
            <a:chOff x="3370997" y="2538484"/>
            <a:chExt cx="1273790" cy="341194"/>
          </a:xfrm>
        </p:grpSpPr>
        <p:sp>
          <p:nvSpPr>
            <p:cNvPr id="12" name="Rectangle: Rounded Corners 2">
              <a:extLst>
                <a:ext uri="{FF2B5EF4-FFF2-40B4-BE49-F238E27FC236}">
                  <a16:creationId xmlns:a16="http://schemas.microsoft.com/office/drawing/2014/main" id="{E6D8204A-A639-7E60-D0C5-1DA3E9D1FD36}"/>
                </a:ext>
              </a:extLst>
            </p:cNvPr>
            <p:cNvSpPr/>
            <p:nvPr/>
          </p:nvSpPr>
          <p:spPr>
            <a:xfrm>
              <a:off x="3370997" y="2538484"/>
              <a:ext cx="341194" cy="34119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: Rounded Corners 9">
              <a:extLst>
                <a:ext uri="{FF2B5EF4-FFF2-40B4-BE49-F238E27FC236}">
                  <a16:creationId xmlns:a16="http://schemas.microsoft.com/office/drawing/2014/main" id="{D398535A-46AB-F55D-D0ED-A5F51C67E4D7}"/>
                </a:ext>
              </a:extLst>
            </p:cNvPr>
            <p:cNvSpPr/>
            <p:nvPr/>
          </p:nvSpPr>
          <p:spPr>
            <a:xfrm>
              <a:off x="3837295" y="2538484"/>
              <a:ext cx="341194" cy="341194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: Rounded Corners 10">
              <a:extLst>
                <a:ext uri="{FF2B5EF4-FFF2-40B4-BE49-F238E27FC236}">
                  <a16:creationId xmlns:a16="http://schemas.microsoft.com/office/drawing/2014/main" id="{D736C576-3CB4-4CC5-8AE4-3D2ACAB1C5F4}"/>
                </a:ext>
              </a:extLst>
            </p:cNvPr>
            <p:cNvSpPr/>
            <p:nvPr/>
          </p:nvSpPr>
          <p:spPr>
            <a:xfrm>
              <a:off x="4303593" y="2538484"/>
              <a:ext cx="341194" cy="341194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B84CF58F-FDA6-7195-5A80-FE25637F0055}"/>
              </a:ext>
            </a:extLst>
          </p:cNvPr>
          <p:cNvSpPr txBox="1"/>
          <p:nvPr/>
        </p:nvSpPr>
        <p:spPr>
          <a:xfrm>
            <a:off x="5757077" y="6596390"/>
            <a:ext cx="62744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These slides are the property of TGA with all rights. It cannot be distributed or used without the permission of TGA.</a:t>
            </a:r>
            <a:endParaRPr kumimoji="0" lang="tr-TR" sz="1000" b="1" i="1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6DDA7BF5-C814-A682-B3A1-C884E1F9AD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060"/>
          <a:stretch>
            <a:fillRect/>
          </a:stretch>
        </p:blipFill>
        <p:spPr>
          <a:xfrm>
            <a:off x="3239" y="1718630"/>
            <a:ext cx="12185522" cy="513937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29E8AD2A-CC65-5CCE-5BFB-F65C71FF79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3248" y="608881"/>
            <a:ext cx="1272437" cy="985469"/>
          </a:xfrm>
          <a:prstGeom prst="rect">
            <a:avLst/>
          </a:prstGeom>
        </p:spPr>
      </p:pic>
      <p:pic>
        <p:nvPicPr>
          <p:cNvPr id="41" name="Picture 31" descr="A black and red background with text&#10;&#10;Description automatically generated">
            <a:extLst>
              <a:ext uri="{FF2B5EF4-FFF2-40B4-BE49-F238E27FC236}">
                <a16:creationId xmlns:a16="http://schemas.microsoft.com/office/drawing/2014/main" id="{48D893C2-274A-546A-3C80-8D7BFD5083C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522" y="6051820"/>
            <a:ext cx="2145404" cy="674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395835"/>
      </p:ext>
    </p:extLst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2F611-5892-9B1C-0009-5FF88672F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F51CC5E1-1150-6807-F357-189FCCC9380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749" b="2041"/>
          <a:stretch/>
        </p:blipFill>
        <p:spPr>
          <a:xfrm>
            <a:off x="4211968" y="1982507"/>
            <a:ext cx="4611390" cy="38295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05CB49-9C92-CF00-785F-87ED568DE3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0150" y="270620"/>
            <a:ext cx="2657522" cy="383109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E1014B9-EF86-DF04-03E4-2DF2373D416A}"/>
              </a:ext>
            </a:extLst>
          </p:cNvPr>
          <p:cNvGrpSpPr/>
          <p:nvPr/>
        </p:nvGrpSpPr>
        <p:grpSpPr>
          <a:xfrm>
            <a:off x="4397068" y="2229332"/>
            <a:ext cx="4232006" cy="2337122"/>
            <a:chOff x="3266291" y="980630"/>
            <a:chExt cx="4854791" cy="268105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753ECF5-54BF-95B4-98D6-D04315756F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734" t="4292" r="1162" b="-3122"/>
            <a:stretch/>
          </p:blipFill>
          <p:spPr>
            <a:xfrm>
              <a:off x="3266291" y="980630"/>
              <a:ext cx="4854791" cy="2681055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2BF688B-EA94-99C0-95FA-FE793C6AEAE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356126" y="2286935"/>
              <a:ext cx="2058581" cy="1113704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B4550D6-672B-7EAE-1CC7-1BE5283C1BB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179448" y="2429115"/>
              <a:ext cx="2887673" cy="678455"/>
            </a:xfrm>
            <a:prstGeom prst="rect">
              <a:avLst/>
            </a:prstGeom>
          </p:spPr>
        </p:pic>
      </p:grpSp>
      <p:sp>
        <p:nvSpPr>
          <p:cNvPr id="16" name="Bent Arrow 15">
            <a:extLst>
              <a:ext uri="{FF2B5EF4-FFF2-40B4-BE49-F238E27FC236}">
                <a16:creationId xmlns:a16="http://schemas.microsoft.com/office/drawing/2014/main" id="{C2FF487C-FB24-4A64-A48D-BBC941F2F467}"/>
              </a:ext>
            </a:extLst>
          </p:cNvPr>
          <p:cNvSpPr/>
          <p:nvPr/>
        </p:nvSpPr>
        <p:spPr>
          <a:xfrm>
            <a:off x="7114778" y="652162"/>
            <a:ext cx="1911977" cy="1362156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rgbClr val="92D0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36C3040-2D63-0B9E-3D58-B3CF3EB9D993}"/>
              </a:ext>
            </a:extLst>
          </p:cNvPr>
          <p:cNvSpPr txBox="1"/>
          <p:nvPr/>
        </p:nvSpPr>
        <p:spPr>
          <a:xfrm>
            <a:off x="304328" y="270620"/>
            <a:ext cx="417105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Carbon Footprint </a:t>
            </a:r>
            <a:r>
              <a:rPr kumimoji="0" lang="tr-TR" sz="3200" b="1" i="0" u="none" strike="noStrike" kern="1200" cap="none" spc="0" normalizeH="0" baseline="0" noProof="0" dirty="0">
                <a:ln>
                  <a:noFill/>
                </a:ln>
                <a:solidFill>
                  <a:srgbClr val="DB1D3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Monitoring System </a:t>
            </a:r>
          </a:p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for Accommodation Facilities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0" name="Picture 8" descr="A black and red background with text&#10;&#10;Description automatically generated">
            <a:extLst>
              <a:ext uri="{FF2B5EF4-FFF2-40B4-BE49-F238E27FC236}">
                <a16:creationId xmlns:a16="http://schemas.microsoft.com/office/drawing/2014/main" id="{253D3F51-4390-6721-B627-4D47052BB71E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329" y="5951344"/>
            <a:ext cx="2487211" cy="78195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630E310-69A5-BEFB-F02E-010DF017F04E}"/>
              </a:ext>
            </a:extLst>
          </p:cNvPr>
          <p:cNvSpPr txBox="1"/>
          <p:nvPr/>
        </p:nvSpPr>
        <p:spPr>
          <a:xfrm>
            <a:off x="5840155" y="6596391"/>
            <a:ext cx="62744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These slides are the property of TGA with all rights. It cannot be distributed or used without the permission of TGA.</a:t>
            </a:r>
            <a:endParaRPr kumimoji="0" lang="tr-TR" sz="10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98A17DF-355C-8F0E-E3E6-7FE048FC1461}"/>
              </a:ext>
            </a:extLst>
          </p:cNvPr>
          <p:cNvGrpSpPr/>
          <p:nvPr/>
        </p:nvGrpSpPr>
        <p:grpSpPr>
          <a:xfrm>
            <a:off x="9937446" y="1782218"/>
            <a:ext cx="1267656" cy="807902"/>
            <a:chOff x="4175185" y="2833827"/>
            <a:chExt cx="2242939" cy="1615804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4EE42304-89B8-0FE9-4DB4-58CF3C73062E}"/>
                </a:ext>
              </a:extLst>
            </p:cNvPr>
            <p:cNvSpPr/>
            <p:nvPr/>
          </p:nvSpPr>
          <p:spPr>
            <a:xfrm>
              <a:off x="4175185" y="2833827"/>
              <a:ext cx="2242939" cy="161580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928B9D2-90B7-9D8B-2617-B6D82898108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6002" y="2863888"/>
              <a:ext cx="2045062" cy="1585743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14B5CF33-ACE9-2622-0869-94420ECCC9D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4752" y="1958160"/>
            <a:ext cx="2649861" cy="30676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322A100-5528-B129-8137-6043437E2F6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549EE5C1-1BEC-9D6E-57CA-0B54809B76B3}"/>
              </a:ext>
            </a:extLst>
          </p:cNvPr>
          <p:cNvSpPr/>
          <p:nvPr/>
        </p:nvSpPr>
        <p:spPr>
          <a:xfrm>
            <a:off x="9801849" y="2129142"/>
            <a:ext cx="1408420" cy="95201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20164D0-853B-AF79-82EE-B62D6A08265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6044" y="2112416"/>
            <a:ext cx="1272437" cy="98546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4462093-4BBE-2613-00F2-6C959BF06441}"/>
              </a:ext>
            </a:extLst>
          </p:cNvPr>
          <p:cNvSpPr/>
          <p:nvPr/>
        </p:nvSpPr>
        <p:spPr>
          <a:xfrm>
            <a:off x="3240" y="5638800"/>
            <a:ext cx="3341374" cy="121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5ECFC07-C5E0-A717-238C-2928FF099D0A}"/>
              </a:ext>
            </a:extLst>
          </p:cNvPr>
          <p:cNvSpPr/>
          <p:nvPr/>
        </p:nvSpPr>
        <p:spPr>
          <a:xfrm>
            <a:off x="9485211" y="3760116"/>
            <a:ext cx="2116239" cy="7467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6" name="Picture 31" descr="A black and red background with text&#10;&#10;Description automatically generated">
            <a:extLst>
              <a:ext uri="{FF2B5EF4-FFF2-40B4-BE49-F238E27FC236}">
                <a16:creationId xmlns:a16="http://schemas.microsoft.com/office/drawing/2014/main" id="{C84B3AAA-46F6-78F3-5AAC-6AC5B807D026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3430" y="3776841"/>
            <a:ext cx="2048020" cy="643878"/>
          </a:xfrm>
          <a:prstGeom prst="rect">
            <a:avLst/>
          </a:prstGeom>
        </p:spPr>
      </p:pic>
      <p:pic>
        <p:nvPicPr>
          <p:cNvPr id="32" name="Picture 31" descr="A black and red background with text&#10;&#10;Description automatically generated">
            <a:extLst>
              <a:ext uri="{FF2B5EF4-FFF2-40B4-BE49-F238E27FC236}">
                <a16:creationId xmlns:a16="http://schemas.microsoft.com/office/drawing/2014/main" id="{1FD0DD1C-154F-4FD8-C3F7-27200110CCBB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522" y="6051820"/>
            <a:ext cx="2145404" cy="674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781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C2340"/>
          </a:solidFill>
          <a:ln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C2340"/>
          </a:solidFill>
          <a:ln>
            <a:solidFill>
              <a:srgbClr val="0C23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1127729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Climate Change Strategies for Sustainable Tourism in Türkiye | National Report Perspective</a:t>
            </a:r>
          </a:p>
        </p:txBody>
      </p:sp>
      <p:pic>
        <p:nvPicPr>
          <p:cNvPr id="17" name="Resim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823" y="1116102"/>
            <a:ext cx="9736320" cy="5321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81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Custom 9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C0CF3A"/>
      </a:accent1>
      <a:accent2>
        <a:srgbClr val="8AB833"/>
      </a:accent2>
      <a:accent3>
        <a:srgbClr val="549E39"/>
      </a:accent3>
      <a:accent4>
        <a:srgbClr val="678A26"/>
      </a:accent4>
      <a:accent5>
        <a:srgbClr val="2F581F"/>
      </a:accent5>
      <a:accent6>
        <a:srgbClr val="1F3A15"/>
      </a:accent6>
      <a:hlink>
        <a:srgbClr val="6B9F25"/>
      </a:hlink>
      <a:folHlink>
        <a:srgbClr val="BA690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</TotalTime>
  <Words>3511</Words>
  <Application>Microsoft Office PowerPoint</Application>
  <PresentationFormat>Geniş ekran</PresentationFormat>
  <Paragraphs>372</Paragraphs>
  <Slides>27</Slides>
  <Notes>23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3</vt:i4>
      </vt:variant>
      <vt:variant>
        <vt:lpstr>Slayt Başlıkları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Office Theme</vt:lpstr>
      <vt:lpstr>1_Office Theme</vt:lpstr>
      <vt:lpstr>2_Office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subject/>
  <dc:creator>yigm</dc:creator>
  <cp:keywords/>
  <dc:description>generated using python-pptx</dc:description>
  <cp:lastModifiedBy>yigm</cp:lastModifiedBy>
  <cp:revision>31</cp:revision>
  <dcterms:created xsi:type="dcterms:W3CDTF">2013-01-27T09:14:16Z</dcterms:created>
  <dcterms:modified xsi:type="dcterms:W3CDTF">2026-09-16T06:36:15Z</dcterms:modified>
  <cp:category/>
</cp:coreProperties>
</file>