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6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10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11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342" r:id="rId5"/>
    <p:sldId id="827" r:id="rId6"/>
    <p:sldId id="886" r:id="rId7"/>
    <p:sldId id="965" r:id="rId8"/>
    <p:sldId id="1126" r:id="rId9"/>
    <p:sldId id="1127" r:id="rId10"/>
    <p:sldId id="1128" r:id="rId11"/>
    <p:sldId id="1124" r:id="rId12"/>
    <p:sldId id="1125" r:id="rId13"/>
    <p:sldId id="371" r:id="rId14"/>
    <p:sldId id="1009" r:id="rId15"/>
    <p:sldId id="1012" r:id="rId16"/>
    <p:sldId id="1010" r:id="rId17"/>
    <p:sldId id="1013" r:id="rId18"/>
    <p:sldId id="870" r:id="rId19"/>
    <p:sldId id="1119" r:id="rId20"/>
    <p:sldId id="297" r:id="rId21"/>
    <p:sldId id="1120" r:id="rId22"/>
    <p:sldId id="828" r:id="rId23"/>
    <p:sldId id="810" r:id="rId24"/>
    <p:sldId id="1121" r:id="rId25"/>
    <p:sldId id="926" r:id="rId26"/>
  </p:sldIdLst>
  <p:sldSz cx="12206288" cy="6865938"/>
  <p:notesSz cx="6810375" cy="9942513"/>
  <p:embeddedFontLst>
    <p:embeddedFont>
      <p:font typeface="Century Gothic" panose="020B050202020202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6097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04857" algn="l" defTabSz="6097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609714" algn="l" defTabSz="6097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914571" algn="l" defTabSz="6097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219427" algn="l" defTabSz="6097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1524284" algn="l" defTabSz="6097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1829141" algn="l" defTabSz="6097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2133998" algn="l" defTabSz="6097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2438855" algn="l" defTabSz="6097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42" userDrawn="1">
          <p15:clr>
            <a:srgbClr val="A4A3A4"/>
          </p15:clr>
        </p15:guide>
        <p15:guide id="2" pos="192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7A00F04-D1D3-46B7-758C-CDDB0AB14138}" name="Guney Ozdemir" initials="GO" userId="S::guney.ozdemir@undp.org::49a03f9a-3e4e-4c95-8704-72b740e7757a" providerId="AD"/>
  <p188:author id="{7D7E4C35-E608-2AF3-79C8-0AAB6E94151D}" name="Burcu Uysal" initials="BU" userId="Burcu Uysal" providerId="None"/>
  <p188:author id="{DED55138-4475-E087-A663-DCD69645C858}" name="Diren Ertekin" initials="DE" userId="S::diren.ertekin@undp.org::5cfa7e18-51e6-41bf-bc67-7dbf0ff439cb" providerId="AD"/>
  <p188:author id="{470ABC42-D1DA-61E6-8429-749FF7CA63C1}" name="Tuba Seyyah" initials="TS" userId="S::tuba.seyyah@undp.org::c4aa8682-44d5-4abb-8862-c830c1c277ff" providerId="AD"/>
  <p188:author id="{E9516F87-A73A-4CD0-3A12-9867F9374B76}" name="Ozlem Yuvarlak" initials="OY" userId="S::ozlem.yuvarlak@undp.org::b9dfaa89-7c7c-4fd8-96a2-c7e035847719" providerId="AD"/>
  <p188:author id="{F4BCFE8A-8B9D-3F4F-EE73-20ADA1EEC7E1}" name="Ceren Ozkan" initials="CO" userId="S::ceren.ozkan@undp.org::d361e9ed-dcce-4712-9522-652c7d5bf1b2" providerId="AD"/>
  <p188:author id="{3795EBD5-6D92-EAB4-078D-26B8DCBA6976}" name="Meral Mungan Arda" initials="" userId="S::meral.mungan-arda@undp.org::d4587d24-cf7c-4813-abdc-a09d0df2085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A06F"/>
    <a:srgbClr val="DC870A"/>
    <a:srgbClr val="FFD275"/>
    <a:srgbClr val="FCEBE4"/>
    <a:srgbClr val="E5E3EA"/>
    <a:srgbClr val="7FCAB7"/>
    <a:srgbClr val="7BBCBF"/>
    <a:srgbClr val="BF5701"/>
    <a:srgbClr val="95B6C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26"/>
    <p:restoredTop sz="94681"/>
  </p:normalViewPr>
  <p:slideViewPr>
    <p:cSldViewPr snapToGrid="0">
      <p:cViewPr>
        <p:scale>
          <a:sx n="142" d="100"/>
          <a:sy n="142" d="100"/>
        </p:scale>
        <p:origin x="736" y="312"/>
      </p:cViewPr>
      <p:guideLst>
        <p:guide orient="horz" pos="1442"/>
        <p:guide pos="19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4486B2"/>
              </a:solidFill>
              <a:ln w="19050">
                <a:solidFill>
                  <a:schemeClr val="lt1"/>
                </a:solidFill>
              </a:ln>
            </c:spPr>
            <c:extLst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1-8CE6-4C9F-BAC9-1E65F1755EC8}"/>
              </c:ext>
            </c:extLst>
          </c:dPt>
          <c:dPt>
            <c:idx val="1"/>
            <c:bubble3D val="0"/>
            <c:spPr>
              <a:solidFill>
                <a:srgbClr val="7BBCBF"/>
              </a:solidFill>
              <a:ln w="19050">
                <a:solidFill>
                  <a:schemeClr val="lt1"/>
                </a:solidFill>
              </a:ln>
            </c:spPr>
            <c:extLst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2-8CE6-4C9F-BAC9-1E65F1755EC8}"/>
              </c:ext>
            </c:extLst>
          </c:dPt>
          <c:dPt>
            <c:idx val="2"/>
            <c:bubble3D val="0"/>
            <c:spPr>
              <a:solidFill>
                <a:srgbClr val="7FCAB7"/>
              </a:solidFill>
              <a:ln w="19050">
                <a:solidFill>
                  <a:schemeClr val="lt1"/>
                </a:solidFill>
              </a:ln>
            </c:spPr>
            <c:extLst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3-8CE6-4C9F-BAC9-1E65F1755EC8}"/>
              </c:ext>
            </c:extLst>
          </c:dPt>
          <c:dPt>
            <c:idx val="3"/>
            <c:bubble3D val="0"/>
            <c:spPr>
              <a:solidFill>
                <a:srgbClr val="78C090"/>
              </a:solidFill>
              <a:ln w="19050">
                <a:solidFill>
                  <a:schemeClr val="lt1"/>
                </a:solidFill>
              </a:ln>
            </c:spPr>
            <c:extLst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4-8CE6-4C9F-BAC9-1E65F1755EC8}"/>
              </c:ext>
            </c:extLst>
          </c:dPt>
          <c:dPt>
            <c:idx val="4"/>
            <c:bubble3D val="0"/>
            <c:spPr>
              <a:solidFill>
                <a:srgbClr val="BCDDBC"/>
              </a:solidFill>
              <a:ln w="19050">
                <a:solidFill>
                  <a:schemeClr val="lt1"/>
                </a:solidFill>
              </a:ln>
            </c:spPr>
            <c:extLst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5-8CE6-4C9F-BAC9-1E65F1755EC8}"/>
              </c:ext>
            </c:extLst>
          </c:dPt>
          <c:cat>
            <c:strRef>
              <c:f>Sheet1!$A$2:$A$6</c:f>
              <c:strCache>
                <c:ptCount val="5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  <c:pt idx="4">
                  <c:v>5th Qtr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>
            <c:ext xmlns:c16="http://schemas.microsoft.com/office/drawing/2014/chart" uri="{C3380CC4-5D6E-409C-BE32-E72D297353CC}">
              <c16:uniqueId val="{00000000-8CE6-4C9F-BAC9-1E65F1755E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A351C5-A1CC-42F0-8F3E-7B9168F271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1162" cy="498852"/>
          </a:xfrm>
          <a:prstGeom prst="rect">
            <a:avLst/>
          </a:prstGeom>
        </p:spPr>
        <p:txBody>
          <a:bodyPr vert="horz" lIns="95720" tIns="47860" rIns="95720" bIns="47860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A56227-3307-433E-AE94-8D84C57BB7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7637" y="0"/>
            <a:ext cx="2951162" cy="498852"/>
          </a:xfrm>
          <a:prstGeom prst="rect">
            <a:avLst/>
          </a:prstGeom>
        </p:spPr>
        <p:txBody>
          <a:bodyPr vert="horz" lIns="95720" tIns="47860" rIns="95720" bIns="47860" rtlCol="0"/>
          <a:lstStyle>
            <a:lvl1pPr algn="r">
              <a:defRPr sz="1300"/>
            </a:lvl1pPr>
          </a:lstStyle>
          <a:p>
            <a:r>
              <a:rPr lang="en-GB"/>
              <a:t>06/09/2024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2D2293-D7D5-57D8-E85B-424A693B6A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43663"/>
            <a:ext cx="2951162" cy="498851"/>
          </a:xfrm>
          <a:prstGeom prst="rect">
            <a:avLst/>
          </a:prstGeom>
        </p:spPr>
        <p:txBody>
          <a:bodyPr vert="horz" lIns="95720" tIns="47860" rIns="95720" bIns="47860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AA91E1-00A1-ADC1-CAB5-FB0EC6BF39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7637" y="9443663"/>
            <a:ext cx="2951162" cy="498851"/>
          </a:xfrm>
          <a:prstGeom prst="rect">
            <a:avLst/>
          </a:prstGeom>
        </p:spPr>
        <p:txBody>
          <a:bodyPr vert="horz" lIns="95720" tIns="47860" rIns="95720" bIns="47860" rtlCol="0" anchor="b"/>
          <a:lstStyle>
            <a:lvl1pPr algn="r">
              <a:defRPr sz="1300"/>
            </a:lvl1pPr>
          </a:lstStyle>
          <a:p>
            <a:fld id="{D3AB32DD-0D06-4894-BCB8-CF959ED16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12122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1162" cy="498852"/>
          </a:xfrm>
          <a:prstGeom prst="rect">
            <a:avLst/>
          </a:prstGeom>
        </p:spPr>
        <p:txBody>
          <a:bodyPr vert="horz" lIns="95720" tIns="47860" rIns="95720" bIns="47860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7" y="0"/>
            <a:ext cx="2951162" cy="498852"/>
          </a:xfrm>
          <a:prstGeom prst="rect">
            <a:avLst/>
          </a:prstGeom>
        </p:spPr>
        <p:txBody>
          <a:bodyPr vert="horz" lIns="95720" tIns="47860" rIns="95720" bIns="47860" rtlCol="0"/>
          <a:lstStyle>
            <a:lvl1pPr algn="r">
              <a:defRPr sz="1300"/>
            </a:lvl1pPr>
          </a:lstStyle>
          <a:p>
            <a:r>
              <a:rPr lang="en-GB"/>
              <a:t>06/09/2024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20" tIns="47860" rIns="95720" bIns="4786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834"/>
            <a:ext cx="5448300" cy="3914865"/>
          </a:xfrm>
          <a:prstGeom prst="rect">
            <a:avLst/>
          </a:prstGeom>
        </p:spPr>
        <p:txBody>
          <a:bodyPr vert="horz" lIns="95720" tIns="47860" rIns="95720" bIns="4786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3663"/>
            <a:ext cx="2951162" cy="498851"/>
          </a:xfrm>
          <a:prstGeom prst="rect">
            <a:avLst/>
          </a:prstGeom>
        </p:spPr>
        <p:txBody>
          <a:bodyPr vert="horz" lIns="95720" tIns="47860" rIns="95720" bIns="47860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7" y="9443663"/>
            <a:ext cx="2951162" cy="498851"/>
          </a:xfrm>
          <a:prstGeom prst="rect">
            <a:avLst/>
          </a:prstGeom>
        </p:spPr>
        <p:txBody>
          <a:bodyPr vert="horz" lIns="95720" tIns="47860" rIns="95720" bIns="47860" rtlCol="0" anchor="b"/>
          <a:lstStyle>
            <a:lvl1pPr algn="r">
              <a:defRPr sz="1300"/>
            </a:lvl1pPr>
          </a:lstStyle>
          <a:p>
            <a:fld id="{B65ADCB5-871D-4C9A-A343-2AED222DF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76287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60971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04857" algn="l" defTabSz="60971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609714" algn="l" defTabSz="60971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914571" algn="l" defTabSz="60971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219427" algn="l" defTabSz="60971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524284" algn="l" defTabSz="60971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829141" algn="l" defTabSz="60971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133998" algn="l" defTabSz="60971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438855" algn="l" defTabSz="609714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slide" Target="../slides/slide7.xml"/><Relationship Id="rId4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5" Type="http://schemas.openxmlformats.org/officeDocument/2006/relationships/slide" Target="../slides/slide19.xml"/><Relationship Id="rId4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5" Type="http://schemas.openxmlformats.org/officeDocument/2006/relationships/slide" Target="../slides/slide20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GB"/>
              <a:t>06/09/2024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5ADCB5-871D-4C9A-A343-2AED222DF43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041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45371C-2FAB-4464-98F0-4AFE60D9835D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5179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45371C-2FAB-4464-98F0-4AFE60D9835D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2023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142B4-B783-16EA-27E3-3FA5DC6AD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827C7A-26F8-DC79-6E9E-58A0DF78CC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09577E-91C7-AE76-42C6-507A30FD1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D379A0-09EE-C640-29F2-F6892D738F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D7FC29-D323-48A2-AD4F-8FF25931C571}" type="slidenum">
              <a:rPr lang="en-US" smtClean="0"/>
              <a:t>5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7E4B2E9-FB62-D367-1F9F-55C30599D44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GB"/>
              <a:t>06/09/2024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734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8ED3D-962F-4652-58BB-D14C621CF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0CC039-8B6D-8896-5A9D-31BEDC532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A5EAF5-4E18-627A-98D8-44C77A437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379540-2AAC-9D94-157F-6B2B614E4F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45371C-2FAB-4464-98F0-4AFE60D9835D}" type="slidenum">
              <a:rPr lang="tr-TR"/>
              <a:t>6</a:t>
            </a:fld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5897AE-F6DD-CB0F-7ECB-DB38E9A425F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GB"/>
              <a:t>06/09/2024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15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32EE0-7242-D6D9-7D9E-61548434C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57250F-FA20-3B3E-8C0B-E3FDA0035342}"/>
              </a:ext>
            </a:extLst>
          </p:cNvPr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434484-1CB0-FEED-4561-76F346AF7DDD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C31A20-CE95-8C71-47B5-16891F12758C}"/>
              </a:ext>
            </a:extLst>
          </p:cNvPr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F445371C-2FAB-4464-98F0-4AFE60D9835D}" type="slidenum">
              <a:rPr lang="tr-TR" smtClean="0"/>
              <a:t>7</a:t>
            </a:fld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2CE430-631A-AA2E-DFD8-0EF56B5FF65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GB"/>
              <a:t>06/09/2024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82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45371C-2FAB-4464-98F0-4AFE60D9835D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1196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45371C-2FAB-4464-98F0-4AFE60D9835D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2531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" b="0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45371C-2FAB-4464-98F0-4AFE60D9835D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08706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algn="just"/>
            <a:endParaRPr lang="tr-TR" sz="210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F445371C-2FAB-4464-98F0-4AFE60D9835D}" type="slidenum">
              <a:rPr lang="tr-TR"/>
              <a:t>19</a:t>
            </a:fld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C71288-E50F-8506-8786-DC438A755D9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GB"/>
              <a:t>06/09/2024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3235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algn="just"/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F445371C-2FAB-4464-98F0-4AFE60D9835D}" type="slidenum">
              <a:rPr lang="tr-TR"/>
              <a:t>20</a:t>
            </a:fld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7C7BBD-4586-A95B-8D7D-7FEDFE15106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GB"/>
              <a:t>06/09/2024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337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1928"/>
            <a:ext cx="5181600" cy="981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3799"/>
            <a:ext cx="4267200" cy="11697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06/09/2024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06/09/2024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41335"/>
            <a:ext cx="5181600" cy="90910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40052"/>
            <a:ext cx="5181600" cy="1001282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06/09/2024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57" y="1068035"/>
            <a:ext cx="2695555" cy="3020802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02432" y="1068035"/>
            <a:ext cx="2695555" cy="3020802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06/09/2024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5158" y="1024594"/>
            <a:ext cx="2696616" cy="42700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5158" y="1451596"/>
            <a:ext cx="2696616" cy="2637240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00314" y="1024594"/>
            <a:ext cx="2697675" cy="42700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100314" y="1451596"/>
            <a:ext cx="2697675" cy="2637240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06/09/2024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06/09/2024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06/09/2024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157" y="182245"/>
            <a:ext cx="2007892" cy="775597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6161" y="182245"/>
            <a:ext cx="3411827" cy="3906592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5157" y="957843"/>
            <a:ext cx="2007892" cy="313099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06/09/2024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4104"/>
            <a:ext cx="3657600" cy="378263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990"/>
            <a:ext cx="3657600" cy="2746375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82369"/>
            <a:ext cx="3657600" cy="53719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06/09/2024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06/09/2024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24780" y="183305"/>
            <a:ext cx="1373207" cy="39055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5157" y="183305"/>
            <a:ext cx="4017903" cy="39055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06/09/2024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5157" y="183304"/>
            <a:ext cx="5492830" cy="7628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5157" y="1068035"/>
            <a:ext cx="5492830" cy="3020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5157" y="4242473"/>
            <a:ext cx="1424067" cy="2436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06/09/2024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5241" y="4242473"/>
            <a:ext cx="1932662" cy="2436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73920" y="4242473"/>
            <a:ext cx="1424067" cy="2436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chart" Target="../charts/chart1.xml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Relationship Id="rId9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notesSlide" Target="../notesSlides/notesSlide6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41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9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13" Type="http://schemas.openxmlformats.org/officeDocument/2006/relationships/tags" Target="../tags/tag56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12" Type="http://schemas.openxmlformats.org/officeDocument/2006/relationships/tags" Target="../tags/tag55.xml"/><Relationship Id="rId17" Type="http://schemas.openxmlformats.org/officeDocument/2006/relationships/tags" Target="../tags/tag60.xml"/><Relationship Id="rId2" Type="http://schemas.openxmlformats.org/officeDocument/2006/relationships/tags" Target="../tags/tag45.xml"/><Relationship Id="rId16" Type="http://schemas.openxmlformats.org/officeDocument/2006/relationships/tags" Target="../tags/tag59.xml"/><Relationship Id="rId20" Type="http://schemas.openxmlformats.org/officeDocument/2006/relationships/image" Target="../media/image50.gif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tags" Target="../tags/tag54.xml"/><Relationship Id="rId5" Type="http://schemas.openxmlformats.org/officeDocument/2006/relationships/tags" Target="../tags/tag48.xml"/><Relationship Id="rId15" Type="http://schemas.openxmlformats.org/officeDocument/2006/relationships/tags" Target="../tags/tag58.xml"/><Relationship Id="rId10" Type="http://schemas.openxmlformats.org/officeDocument/2006/relationships/tags" Target="../tags/tag53.xml"/><Relationship Id="rId19" Type="http://schemas.openxmlformats.org/officeDocument/2006/relationships/notesSlide" Target="../notesSlides/notesSlide10.xml"/><Relationship Id="rId4" Type="http://schemas.openxmlformats.org/officeDocument/2006/relationships/tags" Target="../tags/tag47.xml"/><Relationship Id="rId9" Type="http://schemas.openxmlformats.org/officeDocument/2006/relationships/tags" Target="../tags/tag52.xml"/><Relationship Id="rId14" Type="http://schemas.openxmlformats.org/officeDocument/2006/relationships/tags" Target="../tags/tag5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3" Type="http://schemas.openxmlformats.org/officeDocument/2006/relationships/tags" Target="../tags/tag64.xml"/><Relationship Id="rId7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9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green gradient">
            <a:extLst>
              <a:ext uri="{FF2B5EF4-FFF2-40B4-BE49-F238E27FC236}">
                <a16:creationId xmlns:a16="http://schemas.microsoft.com/office/drawing/2014/main" id="{6FAF1348-3512-963D-16D4-8319CBBF0F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" y="1343671"/>
            <a:ext cx="12192000" cy="4827182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0023F6FE-95CC-5DA9-7900-D330D77A2C2B}"/>
              </a:ext>
            </a:extLst>
          </p:cNvPr>
          <p:cNvSpPr txBox="1">
            <a:spLocks/>
          </p:cNvSpPr>
          <p:nvPr/>
        </p:nvSpPr>
        <p:spPr>
          <a:xfrm>
            <a:off x="1218106" y="4220180"/>
            <a:ext cx="9564130" cy="682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tr-TR" sz="200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5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2CAF5180-095B-9D2B-9BD3-1E4A69B2DC0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78"/>
          <a:stretch/>
        </p:blipFill>
        <p:spPr>
          <a:xfrm rot="17990456">
            <a:off x="1116504" y="643389"/>
            <a:ext cx="3749575" cy="69019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D6879A-1538-69A0-85EF-800B85EB24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04308" y="4220181"/>
            <a:ext cx="2407818" cy="169398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78CEB06A-0BF2-309D-B6C4-53A84F36C7BC}"/>
              </a:ext>
            </a:extLst>
          </p:cNvPr>
          <p:cNvGrpSpPr/>
          <p:nvPr/>
        </p:nvGrpSpPr>
        <p:grpSpPr>
          <a:xfrm>
            <a:off x="294163" y="2511893"/>
            <a:ext cx="8959305" cy="1539097"/>
            <a:chOff x="287018" y="2511893"/>
            <a:chExt cx="8959305" cy="1539097"/>
          </a:xfrm>
        </p:grpSpPr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06CAF867-672C-2293-9044-C498059A781C}"/>
                </a:ext>
              </a:extLst>
            </p:cNvPr>
            <p:cNvSpPr txBox="1">
              <a:spLocks/>
            </p:cNvSpPr>
            <p:nvPr/>
          </p:nvSpPr>
          <p:spPr>
            <a:xfrm>
              <a:off x="287018" y="2511893"/>
              <a:ext cx="8959305" cy="106975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tr-TR" sz="32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EU PARTNERSHIP FOR </a:t>
              </a:r>
            </a:p>
            <a:p>
              <a:pPr algn="l"/>
              <a:r>
                <a:rPr lang="tr-TR" sz="32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LOCAL CLIMATE ACTION IN TÜRKİYE PROJECT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0EB2EA0-19FF-0695-41FA-040A42040464}"/>
                </a:ext>
              </a:extLst>
            </p:cNvPr>
            <p:cNvSpPr txBox="1"/>
            <p:nvPr/>
          </p:nvSpPr>
          <p:spPr>
            <a:xfrm>
              <a:off x="301834" y="3712436"/>
              <a:ext cx="660861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22A302E-D9E9-13EA-5737-2D995BC8D5C0}"/>
                </a:ext>
              </a:extLst>
            </p:cNvPr>
            <p:cNvCxnSpPr>
              <a:cxnSpLocks/>
            </p:cNvCxnSpPr>
            <p:nvPr/>
          </p:nvCxnSpPr>
          <p:spPr>
            <a:xfrm>
              <a:off x="384233" y="3633604"/>
              <a:ext cx="8687031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25114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FDA2AD1-60FF-CCD3-1E0F-A0A362C6C677}"/>
              </a:ext>
            </a:extLst>
          </p:cNvPr>
          <p:cNvSpPr/>
          <p:nvPr/>
        </p:nvSpPr>
        <p:spPr>
          <a:xfrm>
            <a:off x="88" y="1"/>
            <a:ext cx="12224218" cy="1552804"/>
          </a:xfrm>
          <a:prstGeom prst="rect">
            <a:avLst/>
          </a:prstGeom>
          <a:gradFill flip="none" rotWithShape="1">
            <a:gsLst>
              <a:gs pos="0">
                <a:srgbClr val="0A0A0A"/>
              </a:gs>
              <a:gs pos="50000">
                <a:srgbClr val="0A0A0A"/>
              </a:gs>
              <a:gs pos="100000">
                <a:srgbClr val="0A0A0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23BE39-45A2-5432-940F-24E44A5E1F81}"/>
              </a:ext>
            </a:extLst>
          </p:cNvPr>
          <p:cNvSpPr/>
          <p:nvPr/>
        </p:nvSpPr>
        <p:spPr>
          <a:xfrm rot="10800000">
            <a:off x="88" y="5313134"/>
            <a:ext cx="12224218" cy="1552804"/>
          </a:xfrm>
          <a:prstGeom prst="rect">
            <a:avLst/>
          </a:prstGeom>
          <a:gradFill flip="none" rotWithShape="1">
            <a:gsLst>
              <a:gs pos="0">
                <a:srgbClr val="C2C2C2"/>
              </a:gs>
              <a:gs pos="50000">
                <a:srgbClr val="C2C2C2"/>
              </a:gs>
              <a:gs pos="100000">
                <a:srgbClr val="C2C2C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1"/>
          </a:p>
        </p:txBody>
      </p:sp>
      <p:pic>
        <p:nvPicPr>
          <p:cNvPr id="11" name="Projection Model.Scenarios">
            <a:hlinkClick r:id="" action="ppaction://media"/>
            <a:extLst>
              <a:ext uri="{FF2B5EF4-FFF2-40B4-BE49-F238E27FC236}">
                <a16:creationId xmlns:a16="http://schemas.microsoft.com/office/drawing/2014/main" id="{1AC02BFF-0A7D-CEDB-75FD-880D1E1883D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8243"/>
                </p14:media>
              </p:ext>
            </p:extLst>
          </p:nvPr>
        </p:nvPicPr>
        <p:blipFill rotWithShape="1">
          <a:blip r:embed="rId5"/>
          <a:srcRect t="23146" b="17853"/>
          <a:stretch/>
        </p:blipFill>
        <p:spPr>
          <a:xfrm>
            <a:off x="88" y="1552805"/>
            <a:ext cx="12224218" cy="405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09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2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C32F28C-147D-77D9-2A09-B80182D93C0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" y="1532285"/>
            <a:ext cx="12206111" cy="409795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57A7C32-8609-AA35-BFA2-2F72EF762F15}"/>
              </a:ext>
            </a:extLst>
          </p:cNvPr>
          <p:cNvGrpSpPr/>
          <p:nvPr/>
        </p:nvGrpSpPr>
        <p:grpSpPr>
          <a:xfrm>
            <a:off x="2617748" y="2674326"/>
            <a:ext cx="7571858" cy="539103"/>
            <a:chOff x="2614634" y="2535042"/>
            <a:chExt cx="7563104" cy="53848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6938978-F454-5A68-00C3-EB648A809B97}"/>
                </a:ext>
              </a:extLst>
            </p:cNvPr>
            <p:cNvSpPr/>
            <p:nvPr/>
          </p:nvSpPr>
          <p:spPr>
            <a:xfrm>
              <a:off x="2614634" y="2535042"/>
              <a:ext cx="955040" cy="538480"/>
            </a:xfrm>
            <a:prstGeom prst="rect">
              <a:avLst/>
            </a:prstGeom>
            <a:noFill/>
            <a:ln w="28575">
              <a:solidFill>
                <a:srgbClr val="8CBCD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1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2461559-F489-D702-BB56-8500DE4CBBEB}"/>
                </a:ext>
              </a:extLst>
            </p:cNvPr>
            <p:cNvSpPr/>
            <p:nvPr/>
          </p:nvSpPr>
          <p:spPr>
            <a:xfrm>
              <a:off x="9222698" y="2535042"/>
              <a:ext cx="955040" cy="538480"/>
            </a:xfrm>
            <a:prstGeom prst="rect">
              <a:avLst/>
            </a:prstGeom>
            <a:noFill/>
            <a:ln w="28575">
              <a:solidFill>
                <a:srgbClr val="8CBCD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1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2A8DF1B8-C5A7-0185-13EF-861F5B21BD87}"/>
              </a:ext>
            </a:extLst>
          </p:cNvPr>
          <p:cNvSpPr/>
          <p:nvPr/>
        </p:nvSpPr>
        <p:spPr>
          <a:xfrm>
            <a:off x="-18018" y="-10259"/>
            <a:ext cx="12224218" cy="1552804"/>
          </a:xfrm>
          <a:prstGeom prst="rect">
            <a:avLst/>
          </a:prstGeom>
          <a:gradFill flip="none" rotWithShape="1">
            <a:gsLst>
              <a:gs pos="0">
                <a:srgbClr val="0A0A0A"/>
              </a:gs>
              <a:gs pos="50000">
                <a:srgbClr val="0A0A0A"/>
              </a:gs>
              <a:gs pos="100000">
                <a:srgbClr val="0A0A0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B418C-8A85-B32F-3117-5333AF823EDE}"/>
              </a:ext>
            </a:extLst>
          </p:cNvPr>
          <p:cNvSpPr/>
          <p:nvPr/>
        </p:nvSpPr>
        <p:spPr>
          <a:xfrm rot="10800000">
            <a:off x="-8965" y="5630764"/>
            <a:ext cx="12224218" cy="1552804"/>
          </a:xfrm>
          <a:prstGeom prst="rect">
            <a:avLst/>
          </a:prstGeom>
          <a:gradFill flip="none" rotWithShape="1">
            <a:gsLst>
              <a:gs pos="0">
                <a:srgbClr val="C2C2C2"/>
              </a:gs>
              <a:gs pos="50000">
                <a:srgbClr val="C2C2C2"/>
              </a:gs>
              <a:gs pos="100000">
                <a:srgbClr val="C2C2C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1"/>
          </a:p>
        </p:txBody>
      </p:sp>
    </p:spTree>
    <p:extLst>
      <p:ext uri="{BB962C8B-B14F-4D97-AF65-F5344CB8AC3E}">
        <p14:creationId xmlns:p14="http://schemas.microsoft.com/office/powerpoint/2010/main" val="310921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4E4FA9-C4DB-569F-3E34-EAD5C3BEA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60" y="1339482"/>
            <a:ext cx="5461591" cy="46718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A7BDF8-9792-5765-B39C-5768ABABE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119" y="1339482"/>
            <a:ext cx="5457559" cy="46718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C5D134-929B-25D2-D996-10550AC92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119" y="1339482"/>
            <a:ext cx="5450453" cy="467181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F20D33B-3C16-AC0C-2212-B8067B1AC99E}"/>
              </a:ext>
            </a:extLst>
          </p:cNvPr>
          <p:cNvGrpSpPr/>
          <p:nvPr/>
        </p:nvGrpSpPr>
        <p:grpSpPr>
          <a:xfrm>
            <a:off x="0" y="808752"/>
            <a:ext cx="6446444" cy="340893"/>
            <a:chOff x="1028701" y="876574"/>
            <a:chExt cx="7216399" cy="511347"/>
          </a:xfrm>
        </p:grpSpPr>
        <p:sp>
          <p:nvSpPr>
            <p:cNvPr id="3" name="AutoShape 7">
              <a:extLst>
                <a:ext uri="{FF2B5EF4-FFF2-40B4-BE49-F238E27FC236}">
                  <a16:creationId xmlns:a16="http://schemas.microsoft.com/office/drawing/2014/main" id="{B23157B3-9D4E-BB3C-5168-E4F0B2445C5F}"/>
                </a:ext>
              </a:extLst>
            </p:cNvPr>
            <p:cNvSpPr/>
            <p:nvPr/>
          </p:nvSpPr>
          <p:spPr>
            <a:xfrm rot="16200000">
              <a:off x="841858" y="1063417"/>
              <a:ext cx="511347" cy="1376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>
              <a:noAutofit/>
            </a:bodyPr>
            <a:lstStyle/>
            <a:p>
              <a:endParaRPr lang="en-US" sz="80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F31193B-24CD-D7C5-4EAB-C6DB7E856D5E}"/>
                </a:ext>
              </a:extLst>
            </p:cNvPr>
            <p:cNvSpPr txBox="1"/>
            <p:nvPr/>
          </p:nvSpPr>
          <p:spPr>
            <a:xfrm>
              <a:off x="1295399" y="924255"/>
              <a:ext cx="6949701" cy="415985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>
              <a:defPPr>
                <a:defRPr lang="en-US"/>
              </a:defPPr>
              <a:lvl1pPr>
                <a:defRPr b="1">
                  <a:solidFill>
                    <a:srgbClr val="545454"/>
                  </a:solidFill>
                  <a:latin typeface="Century Gothic" panose="020B0502020202020204" pitchFamily="34" charset="0"/>
                </a:defRPr>
              </a:lvl1pPr>
            </a:lstStyle>
            <a:p>
              <a:pPr rtl="0"/>
              <a:r>
                <a:rPr lang="en" sz="1802" dirty="0">
                  <a:latin typeface="Century Gothic"/>
                </a:rPr>
                <a:t>Changes in Climate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2414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2BB68-837E-A6DF-4B50-3FF302640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Oval 110">
            <a:extLst>
              <a:ext uri="{FF2B5EF4-FFF2-40B4-BE49-F238E27FC236}">
                <a16:creationId xmlns:a16="http://schemas.microsoft.com/office/drawing/2014/main" id="{FD0D9CBA-3D4D-6E76-C634-DCF79AA9F41E}"/>
              </a:ext>
            </a:extLst>
          </p:cNvPr>
          <p:cNvSpPr/>
          <p:nvPr/>
        </p:nvSpPr>
        <p:spPr>
          <a:xfrm>
            <a:off x="4669598" y="2194609"/>
            <a:ext cx="2842290" cy="2842290"/>
          </a:xfrm>
          <a:prstGeom prst="ellipse">
            <a:avLst/>
          </a:prstGeom>
          <a:noFill/>
          <a:ln w="1905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20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3B7F0-8F3D-33A8-98E0-75F5AE2DCD97}"/>
              </a:ext>
            </a:extLst>
          </p:cNvPr>
          <p:cNvSpPr/>
          <p:nvPr/>
        </p:nvSpPr>
        <p:spPr>
          <a:xfrm>
            <a:off x="1429390" y="1466316"/>
            <a:ext cx="1611290" cy="1611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80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B894069-9EE8-F625-7E76-0A7AD7D0EE7B}"/>
              </a:ext>
            </a:extLst>
          </p:cNvPr>
          <p:cNvGrpSpPr/>
          <p:nvPr/>
        </p:nvGrpSpPr>
        <p:grpSpPr>
          <a:xfrm>
            <a:off x="4053895" y="2271960"/>
            <a:ext cx="4029932" cy="2686623"/>
            <a:chOff x="-400389" y="2178886"/>
            <a:chExt cx="3973300" cy="2648867"/>
          </a:xfrm>
        </p:grpSpPr>
        <p:graphicFrame>
          <p:nvGraphicFramePr>
            <p:cNvPr id="18" name="Chart 17">
              <a:extLst>
                <a:ext uri="{FF2B5EF4-FFF2-40B4-BE49-F238E27FC236}">
                  <a16:creationId xmlns:a16="http://schemas.microsoft.com/office/drawing/2014/main" id="{CE096845-25EB-8F77-A3F5-2BAE49E45E27}"/>
                </a:ext>
              </a:extLst>
            </p:cNvPr>
            <p:cNvGraphicFramePr/>
            <p:nvPr/>
          </p:nvGraphicFramePr>
          <p:xfrm>
            <a:off x="-400389" y="2178886"/>
            <a:ext cx="3973300" cy="26488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pic>
          <p:nvPicPr>
            <p:cNvPr id="7" name="Picture 23">
              <a:extLst>
                <a:ext uri="{FF2B5EF4-FFF2-40B4-BE49-F238E27FC236}">
                  <a16:creationId xmlns:a16="http://schemas.microsoft.com/office/drawing/2014/main" id="{056D8B03-85B5-98DE-111E-087AFB98CD2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-4914" b="-2137"/>
            <a:stretch>
              <a:fillRect/>
            </a:stretch>
          </p:blipFill>
          <p:spPr>
            <a:xfrm>
              <a:off x="783049" y="2682193"/>
              <a:ext cx="1686895" cy="1642252"/>
            </a:xfrm>
            <a:prstGeom prst="rect">
              <a:avLst/>
            </a:prstGeom>
          </p:spPr>
        </p:pic>
        <p:sp>
          <p:nvSpPr>
            <p:cNvPr id="8" name="TextBox 48">
              <a:extLst>
                <a:ext uri="{FF2B5EF4-FFF2-40B4-BE49-F238E27FC236}">
                  <a16:creationId xmlns:a16="http://schemas.microsoft.com/office/drawing/2014/main" id="{E93BBC2B-1F36-A822-2678-9B8B91F3F1E9}"/>
                </a:ext>
              </a:extLst>
            </p:cNvPr>
            <p:cNvSpPr txBox="1"/>
            <p:nvPr/>
          </p:nvSpPr>
          <p:spPr>
            <a:xfrm>
              <a:off x="917224" y="2860292"/>
              <a:ext cx="1339439" cy="1108181"/>
            </a:xfrm>
            <a:prstGeom prst="rect">
              <a:avLst/>
            </a:prstGeom>
          </p:spPr>
          <p:txBody>
            <a:bodyPr wrap="square" lIns="0" tIns="0" rIns="0" bIns="0" rtlCol="0" anchor="t">
              <a:noAutofit/>
            </a:bodyPr>
            <a:lstStyle/>
            <a:p>
              <a:pPr algn="ctr"/>
              <a:r>
                <a:rPr lang="en" sz="1400" b="1" spc="53">
                  <a:solidFill>
                    <a:srgbClr val="595959"/>
                  </a:solidFill>
                  <a:latin typeface="Century Gothic"/>
                </a:rPr>
                <a:t>EU PARTNERSHIP FOR LOCAL CLIMATE ACTION IN TÜRKIYE</a:t>
              </a:r>
              <a:endParaRPr lang="en-US" sz="1400" b="1" spc="53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793A50B3-FE1D-145A-53E8-EE29F5656CC0}"/>
              </a:ext>
            </a:extLst>
          </p:cNvPr>
          <p:cNvGrpSpPr/>
          <p:nvPr/>
        </p:nvGrpSpPr>
        <p:grpSpPr>
          <a:xfrm>
            <a:off x="6833516" y="2392233"/>
            <a:ext cx="4048508" cy="856121"/>
            <a:chOff x="7012639" y="1879110"/>
            <a:chExt cx="4715358" cy="1012804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FF70EF21-5D08-A211-7882-F99D40130470}"/>
                </a:ext>
              </a:extLst>
            </p:cNvPr>
            <p:cNvGrpSpPr/>
            <p:nvPr/>
          </p:nvGrpSpPr>
          <p:grpSpPr>
            <a:xfrm>
              <a:off x="8402622" y="1879565"/>
              <a:ext cx="3325375" cy="1012349"/>
              <a:chOff x="8005640" y="1886307"/>
              <a:chExt cx="3325375" cy="1012349"/>
            </a:xfrm>
          </p:grpSpPr>
          <p:sp>
            <p:nvSpPr>
              <p:cNvPr id="36" name="TextBox 8">
                <a:extLst>
                  <a:ext uri="{FF2B5EF4-FFF2-40B4-BE49-F238E27FC236}">
                    <a16:creationId xmlns:a16="http://schemas.microsoft.com/office/drawing/2014/main" id="{97B6CAD4-0002-0C52-7EAD-AF810FB1E87F}"/>
                  </a:ext>
                </a:extLst>
              </p:cNvPr>
              <p:cNvSpPr txBox="1"/>
              <p:nvPr/>
            </p:nvSpPr>
            <p:spPr>
              <a:xfrm>
                <a:off x="8646661" y="2045600"/>
                <a:ext cx="2679732" cy="76177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noAutofit/>
              </a:bodyPr>
              <a:lstStyle/>
              <a:p>
                <a:pPr>
                  <a:lnSpc>
                    <a:spcPts val="2100"/>
                  </a:lnSpc>
                </a:pPr>
                <a:r>
                  <a:rPr lang="en" sz="1201" b="1">
                    <a:solidFill>
                      <a:srgbClr val="545454"/>
                    </a:solidFill>
                    <a:latin typeface="Century Gothic"/>
                  </a:rPr>
                  <a:t>Project Duration</a:t>
                </a:r>
              </a:p>
              <a:p>
                <a:pPr rtl="0"/>
                <a:r>
                  <a:rPr lang="en" sz="1201">
                    <a:solidFill>
                      <a:srgbClr val="545454"/>
                    </a:solidFill>
                    <a:latin typeface="Century Gothic"/>
                  </a:rPr>
                  <a:t>01 May 2023 – 01 May 2028 (60 months)</a:t>
                </a:r>
                <a:endParaRPr lang="en-US" sz="120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/>
                </a:endParaRPr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39AAE269-BD59-0744-C7E0-C9FCEDD0B051}"/>
                  </a:ext>
                </a:extLst>
              </p:cNvPr>
              <p:cNvSpPr/>
              <p:nvPr/>
            </p:nvSpPr>
            <p:spPr>
              <a:xfrm>
                <a:off x="8325701" y="1886307"/>
                <a:ext cx="3005314" cy="1012349"/>
              </a:xfrm>
              <a:prstGeom prst="roundRect">
                <a:avLst/>
              </a:prstGeom>
              <a:noFill/>
              <a:ln w="57150">
                <a:solidFill>
                  <a:srgbClr val="4486B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F796D40-31FB-DCBD-57F5-9B8CC966D809}"/>
                  </a:ext>
                </a:extLst>
              </p:cNvPr>
              <p:cNvSpPr/>
              <p:nvPr/>
            </p:nvSpPr>
            <p:spPr>
              <a:xfrm>
                <a:off x="8043697" y="2122709"/>
                <a:ext cx="540957" cy="5409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pic>
            <p:nvPicPr>
              <p:cNvPr id="26" name="Graphic 25" descr="Monthly calendar with solid fill">
                <a:extLst>
                  <a:ext uri="{FF2B5EF4-FFF2-40B4-BE49-F238E27FC236}">
                    <a16:creationId xmlns:a16="http://schemas.microsoft.com/office/drawing/2014/main" id="{0F6FBB84-EF05-BC62-2BAA-DF7C5A05B6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005640" y="2083945"/>
                <a:ext cx="617073" cy="617073"/>
              </a:xfrm>
              <a:prstGeom prst="rect">
                <a:avLst/>
              </a:prstGeom>
            </p:spPr>
          </p:pic>
        </p:grp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32D55B38-C1CD-1EC9-4185-94CD1F3F6F57}"/>
                </a:ext>
              </a:extLst>
            </p:cNvPr>
            <p:cNvSpPr/>
            <p:nvPr/>
          </p:nvSpPr>
          <p:spPr>
            <a:xfrm>
              <a:off x="7012639" y="1879110"/>
              <a:ext cx="243840" cy="24384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201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E9631ED-7E69-37A9-64CD-3A59337FD4DA}"/>
              </a:ext>
            </a:extLst>
          </p:cNvPr>
          <p:cNvGrpSpPr/>
          <p:nvPr/>
        </p:nvGrpSpPr>
        <p:grpSpPr>
          <a:xfrm>
            <a:off x="7357072" y="3862151"/>
            <a:ext cx="3441465" cy="1174749"/>
            <a:chOff x="7636428" y="3616003"/>
            <a:chExt cx="4100305" cy="1399645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9CE36F25-6964-7A16-641D-C87C789B4109}"/>
                </a:ext>
              </a:extLst>
            </p:cNvPr>
            <p:cNvGrpSpPr/>
            <p:nvPr/>
          </p:nvGrpSpPr>
          <p:grpSpPr>
            <a:xfrm>
              <a:off x="8460941" y="4003299"/>
              <a:ext cx="3275792" cy="1012349"/>
              <a:chOff x="7848061" y="3555193"/>
              <a:chExt cx="3275792" cy="1012349"/>
            </a:xfrm>
          </p:grpSpPr>
          <p:sp>
            <p:nvSpPr>
              <p:cNvPr id="39" name="TextBox 8">
                <a:extLst>
                  <a:ext uri="{FF2B5EF4-FFF2-40B4-BE49-F238E27FC236}">
                    <a16:creationId xmlns:a16="http://schemas.microsoft.com/office/drawing/2014/main" id="{80192975-5CFF-E6D4-C2A5-99F65BE164E5}"/>
                  </a:ext>
                </a:extLst>
              </p:cNvPr>
              <p:cNvSpPr txBox="1"/>
              <p:nvPr/>
            </p:nvSpPr>
            <p:spPr>
              <a:xfrm>
                <a:off x="8389018" y="3704476"/>
                <a:ext cx="2591546" cy="60292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noAutofit/>
              </a:bodyPr>
              <a:lstStyle/>
              <a:p>
                <a:pPr>
                  <a:lnSpc>
                    <a:spcPts val="2100"/>
                  </a:lnSpc>
                </a:pPr>
                <a:r>
                  <a:rPr lang="en" sz="1201" b="1">
                    <a:solidFill>
                      <a:srgbClr val="545454"/>
                    </a:solidFill>
                    <a:latin typeface="Century Gothic"/>
                  </a:rPr>
                  <a:t>Budget</a:t>
                </a:r>
              </a:p>
              <a:p>
                <a:pPr>
                  <a:lnSpc>
                    <a:spcPts val="2100"/>
                  </a:lnSpc>
                </a:pPr>
                <a:r>
                  <a:rPr lang="en" sz="1201">
                    <a:solidFill>
                      <a:srgbClr val="545454"/>
                    </a:solidFill>
                    <a:latin typeface="Century Gothic"/>
                  </a:rPr>
                  <a:t>EUR 7,500,000 (USD 7,986,750)</a:t>
                </a:r>
              </a:p>
            </p:txBody>
          </p:sp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D12E2428-B8CB-24DD-E2F9-C39B7B8178D3}"/>
                  </a:ext>
                </a:extLst>
              </p:cNvPr>
              <p:cNvSpPr/>
              <p:nvPr/>
            </p:nvSpPr>
            <p:spPr>
              <a:xfrm>
                <a:off x="8118540" y="3555193"/>
                <a:ext cx="3005313" cy="1012349"/>
              </a:xfrm>
              <a:prstGeom prst="roundRect">
                <a:avLst/>
              </a:prstGeom>
              <a:noFill/>
              <a:ln w="57150">
                <a:solidFill>
                  <a:srgbClr val="7BBCB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A4BDD36-5159-CD24-6BA6-2FAAA94A7D75}"/>
                  </a:ext>
                </a:extLst>
              </p:cNvPr>
              <p:cNvSpPr/>
              <p:nvPr/>
            </p:nvSpPr>
            <p:spPr>
              <a:xfrm>
                <a:off x="7848061" y="3790324"/>
                <a:ext cx="540957" cy="5409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pic>
            <p:nvPicPr>
              <p:cNvPr id="44" name="Graphic 43" descr="Euro with solid fill">
                <a:extLst>
                  <a:ext uri="{FF2B5EF4-FFF2-40B4-BE49-F238E27FC236}">
                    <a16:creationId xmlns:a16="http://schemas.microsoft.com/office/drawing/2014/main" id="{9E941B1A-4606-D61B-240B-73B6E1965A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863585" y="3833497"/>
                <a:ext cx="454609" cy="454610"/>
              </a:xfrm>
              <a:prstGeom prst="rect">
                <a:avLst/>
              </a:prstGeom>
            </p:spPr>
          </p:pic>
        </p:grp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9BED8BBC-83D2-972D-81CD-0FF744FFA932}"/>
                </a:ext>
              </a:extLst>
            </p:cNvPr>
            <p:cNvSpPr/>
            <p:nvPr/>
          </p:nvSpPr>
          <p:spPr>
            <a:xfrm>
              <a:off x="7636428" y="3616003"/>
              <a:ext cx="243840" cy="24384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201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2CBB812-26B7-926D-001E-0853044331D6}"/>
              </a:ext>
            </a:extLst>
          </p:cNvPr>
          <p:cNvGrpSpPr/>
          <p:nvPr/>
        </p:nvGrpSpPr>
        <p:grpSpPr>
          <a:xfrm>
            <a:off x="4724931" y="4935581"/>
            <a:ext cx="2749437" cy="1371534"/>
            <a:chOff x="4500384" y="4894934"/>
            <a:chExt cx="3275794" cy="1634103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2AAA2E03-2071-C7B7-1427-FF5D6AE231C1}"/>
                </a:ext>
              </a:extLst>
            </p:cNvPr>
            <p:cNvGrpSpPr/>
            <p:nvPr/>
          </p:nvGrpSpPr>
          <p:grpSpPr>
            <a:xfrm>
              <a:off x="4500384" y="5516688"/>
              <a:ext cx="3275794" cy="1012349"/>
              <a:chOff x="4730127" y="5340952"/>
              <a:chExt cx="3275794" cy="1012349"/>
            </a:xfrm>
          </p:grpSpPr>
          <p:sp>
            <p:nvSpPr>
              <p:cNvPr id="29" name="TextBox 8">
                <a:extLst>
                  <a:ext uri="{FF2B5EF4-FFF2-40B4-BE49-F238E27FC236}">
                    <a16:creationId xmlns:a16="http://schemas.microsoft.com/office/drawing/2014/main" id="{B1535C74-E375-D2A0-D5BF-D3A20AB4DC45}"/>
                  </a:ext>
                </a:extLst>
              </p:cNvPr>
              <p:cNvSpPr txBox="1"/>
              <p:nvPr/>
            </p:nvSpPr>
            <p:spPr>
              <a:xfrm>
                <a:off x="5271082" y="5454668"/>
                <a:ext cx="2595089" cy="63863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noAutofit/>
              </a:bodyPr>
              <a:lstStyle/>
              <a:p>
                <a:pPr>
                  <a:lnSpc>
                    <a:spcPts val="2100"/>
                  </a:lnSpc>
                </a:pPr>
                <a:r>
                  <a:rPr lang="en" sz="1201" b="1">
                    <a:solidFill>
                      <a:srgbClr val="545454"/>
                    </a:solidFill>
                    <a:latin typeface="Century Gothic"/>
                  </a:rPr>
                  <a:t>Objective</a:t>
                </a:r>
              </a:p>
              <a:p>
                <a:pPr rtl="0"/>
                <a:r>
                  <a:rPr lang="en" sz="1151">
                    <a:solidFill>
                      <a:srgbClr val="404040"/>
                    </a:solidFill>
                    <a:latin typeface="Century Gothic"/>
                  </a:rPr>
                  <a:t> Sustainable, low-carbon and climate-resilient development</a:t>
                </a:r>
              </a:p>
            </p:txBody>
          </p:sp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06E8ABBF-0494-56E0-18B1-869432E033B7}"/>
                  </a:ext>
                </a:extLst>
              </p:cNvPr>
              <p:cNvSpPr/>
              <p:nvPr/>
            </p:nvSpPr>
            <p:spPr>
              <a:xfrm>
                <a:off x="5000608" y="5340952"/>
                <a:ext cx="3005313" cy="1012349"/>
              </a:xfrm>
              <a:prstGeom prst="roundRect">
                <a:avLst/>
              </a:prstGeom>
              <a:noFill/>
              <a:ln w="57150">
                <a:solidFill>
                  <a:srgbClr val="7FCAB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2A6DE105-1CC9-D83A-617E-6C2BF7997501}"/>
                  </a:ext>
                </a:extLst>
              </p:cNvPr>
              <p:cNvSpPr/>
              <p:nvPr/>
            </p:nvSpPr>
            <p:spPr>
              <a:xfrm>
                <a:off x="4730127" y="5578853"/>
                <a:ext cx="540957" cy="5409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pic>
            <p:nvPicPr>
              <p:cNvPr id="62" name="Graphic 61" descr="Target with solid fill">
                <a:extLst>
                  <a:ext uri="{FF2B5EF4-FFF2-40B4-BE49-F238E27FC236}">
                    <a16:creationId xmlns:a16="http://schemas.microsoft.com/office/drawing/2014/main" id="{C16E9A21-64FC-1178-F68E-900F20B61E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752119" y="5598641"/>
                <a:ext cx="496971" cy="496972"/>
              </a:xfrm>
              <a:prstGeom prst="rect">
                <a:avLst/>
              </a:prstGeom>
            </p:spPr>
          </p:pic>
        </p:grp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023454EC-4B96-44D7-FB14-3D8F7705E413}"/>
                </a:ext>
              </a:extLst>
            </p:cNvPr>
            <p:cNvSpPr/>
            <p:nvPr/>
          </p:nvSpPr>
          <p:spPr>
            <a:xfrm>
              <a:off x="6028300" y="4894934"/>
              <a:ext cx="243840" cy="24384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201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235BBF6F-D9BC-A125-CE80-CC21007CB245}"/>
              </a:ext>
            </a:extLst>
          </p:cNvPr>
          <p:cNvGrpSpPr/>
          <p:nvPr/>
        </p:nvGrpSpPr>
        <p:grpSpPr>
          <a:xfrm>
            <a:off x="1398584" y="3862151"/>
            <a:ext cx="3390964" cy="1134164"/>
            <a:chOff x="537234" y="3616003"/>
            <a:chExt cx="4040137" cy="135129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6C6E9007-4A5B-2BFC-8095-7F18E231744E}"/>
                </a:ext>
              </a:extLst>
            </p:cNvPr>
            <p:cNvGrpSpPr/>
            <p:nvPr/>
          </p:nvGrpSpPr>
          <p:grpSpPr>
            <a:xfrm>
              <a:off x="537234" y="3954945"/>
              <a:ext cx="3341499" cy="1012349"/>
              <a:chOff x="1903017" y="3842146"/>
              <a:chExt cx="3341499" cy="1012349"/>
            </a:xfrm>
          </p:grpSpPr>
          <p:sp>
            <p:nvSpPr>
              <p:cNvPr id="69" name="TextBox 8">
                <a:extLst>
                  <a:ext uri="{FF2B5EF4-FFF2-40B4-BE49-F238E27FC236}">
                    <a16:creationId xmlns:a16="http://schemas.microsoft.com/office/drawing/2014/main" id="{577620E2-0787-EE9C-4D3A-EEA663BAAEA5}"/>
                  </a:ext>
                </a:extLst>
              </p:cNvPr>
              <p:cNvSpPr txBox="1"/>
              <p:nvPr/>
            </p:nvSpPr>
            <p:spPr>
              <a:xfrm>
                <a:off x="2060008" y="3926481"/>
                <a:ext cx="2539197" cy="63863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noAutofit/>
              </a:bodyPr>
              <a:lstStyle/>
              <a:p>
                <a:pPr algn="r">
                  <a:lnSpc>
                    <a:spcPts val="2100"/>
                  </a:lnSpc>
                </a:pPr>
                <a:r>
                  <a:rPr lang="en" sz="1201" b="1">
                    <a:solidFill>
                      <a:srgbClr val="545454"/>
                    </a:solidFill>
                    <a:latin typeface="Century Gothic"/>
                  </a:rPr>
                  <a:t>Purpose</a:t>
                </a:r>
              </a:p>
              <a:p>
                <a:pPr algn="r" rtl="0"/>
                <a:r>
                  <a:rPr lang="en" sz="1101">
                    <a:solidFill>
                      <a:srgbClr val="404040"/>
                    </a:solidFill>
                    <a:latin typeface="Century Gothic"/>
                  </a:rPr>
                  <a:t>To improve the local mitigation and adaptation capacity</a:t>
                </a:r>
              </a:p>
            </p:txBody>
          </p:sp>
          <p:sp>
            <p:nvSpPr>
              <p:cNvPr id="72" name="Rectangle: Rounded Corners 71">
                <a:extLst>
                  <a:ext uri="{FF2B5EF4-FFF2-40B4-BE49-F238E27FC236}">
                    <a16:creationId xmlns:a16="http://schemas.microsoft.com/office/drawing/2014/main" id="{D816D7C1-EB1A-74EC-174F-B4FBE7680B9B}"/>
                  </a:ext>
                </a:extLst>
              </p:cNvPr>
              <p:cNvSpPr/>
              <p:nvPr/>
            </p:nvSpPr>
            <p:spPr>
              <a:xfrm>
                <a:off x="1903017" y="3842146"/>
                <a:ext cx="3005313" cy="1012349"/>
              </a:xfrm>
              <a:prstGeom prst="roundRect">
                <a:avLst/>
              </a:prstGeom>
              <a:noFill/>
              <a:ln w="57150">
                <a:solidFill>
                  <a:srgbClr val="78C09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7DBB0D87-2B7C-E526-A4CA-D25818269A4C}"/>
                  </a:ext>
                </a:extLst>
              </p:cNvPr>
              <p:cNvSpPr/>
              <p:nvPr/>
            </p:nvSpPr>
            <p:spPr>
              <a:xfrm>
                <a:off x="4644713" y="4077841"/>
                <a:ext cx="540957" cy="5409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pic>
            <p:nvPicPr>
              <p:cNvPr id="75" name="Graphic 74" descr="Business Growth with solid fill">
                <a:extLst>
                  <a:ext uri="{FF2B5EF4-FFF2-40B4-BE49-F238E27FC236}">
                    <a16:creationId xmlns:a16="http://schemas.microsoft.com/office/drawing/2014/main" id="{441C56C9-C424-AF05-484A-B0E90CE35F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627443" y="4039782"/>
                <a:ext cx="617073" cy="617073"/>
              </a:xfrm>
              <a:prstGeom prst="rect">
                <a:avLst/>
              </a:prstGeom>
            </p:spPr>
          </p:pic>
        </p:grp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3B1B0C16-1415-0983-CD27-923DE54181F5}"/>
                </a:ext>
              </a:extLst>
            </p:cNvPr>
            <p:cNvSpPr/>
            <p:nvPr/>
          </p:nvSpPr>
          <p:spPr>
            <a:xfrm>
              <a:off x="4333531" y="3616003"/>
              <a:ext cx="243840" cy="24384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201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06C9F8CA-4E10-323E-E702-FEEC693AA41F}"/>
              </a:ext>
            </a:extLst>
          </p:cNvPr>
          <p:cNvGrpSpPr/>
          <p:nvPr/>
        </p:nvGrpSpPr>
        <p:grpSpPr>
          <a:xfrm>
            <a:off x="1430392" y="2385692"/>
            <a:ext cx="3864420" cy="1039696"/>
            <a:chOff x="575131" y="1856890"/>
            <a:chExt cx="4604232" cy="1238737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2C094750-8AA4-6271-E4A5-1B83951EF515}"/>
                </a:ext>
              </a:extLst>
            </p:cNvPr>
            <p:cNvGrpSpPr/>
            <p:nvPr/>
          </p:nvGrpSpPr>
          <p:grpSpPr>
            <a:xfrm>
              <a:off x="575131" y="1865499"/>
              <a:ext cx="3303602" cy="1230128"/>
              <a:chOff x="977920" y="1989894"/>
              <a:chExt cx="3303602" cy="1230128"/>
            </a:xfrm>
          </p:grpSpPr>
          <p:sp>
            <p:nvSpPr>
              <p:cNvPr id="77" name="TextBox 8">
                <a:extLst>
                  <a:ext uri="{FF2B5EF4-FFF2-40B4-BE49-F238E27FC236}">
                    <a16:creationId xmlns:a16="http://schemas.microsoft.com/office/drawing/2014/main" id="{D02F3952-2B7F-B687-67E6-CB4EB1338252}"/>
                  </a:ext>
                </a:extLst>
              </p:cNvPr>
              <p:cNvSpPr txBox="1"/>
              <p:nvPr/>
            </p:nvSpPr>
            <p:spPr>
              <a:xfrm>
                <a:off x="1118513" y="2102899"/>
                <a:ext cx="2511546" cy="63863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noAutofit/>
              </a:bodyPr>
              <a:lstStyle/>
              <a:p>
                <a:pPr algn="r">
                  <a:lnSpc>
                    <a:spcPts val="2100"/>
                  </a:lnSpc>
                </a:pPr>
                <a:r>
                  <a:rPr lang="en" b="1">
                    <a:solidFill>
                      <a:srgbClr val="545454"/>
                    </a:solidFill>
                    <a:latin typeface="Century Gothic"/>
                  </a:rPr>
                  <a:t>Target Groups</a:t>
                </a:r>
              </a:p>
              <a:p>
                <a:pPr algn="r"/>
                <a:r>
                  <a:rPr lang="en">
                    <a:solidFill>
                      <a:srgbClr val="404040"/>
                    </a:solidFill>
                    <a:latin typeface="Century Gothic"/>
                  </a:rPr>
                  <a:t>Local authorities, public institutions, NGOs, academia, private sector</a:t>
                </a:r>
              </a:p>
            </p:txBody>
          </p:sp>
          <p:sp>
            <p:nvSpPr>
              <p:cNvPr id="80" name="Rectangle: Rounded Corners 79">
                <a:extLst>
                  <a:ext uri="{FF2B5EF4-FFF2-40B4-BE49-F238E27FC236}">
                    <a16:creationId xmlns:a16="http://schemas.microsoft.com/office/drawing/2014/main" id="{42BE4A97-F56D-D434-3287-B5DF5998F489}"/>
                  </a:ext>
                </a:extLst>
              </p:cNvPr>
              <p:cNvSpPr/>
              <p:nvPr/>
            </p:nvSpPr>
            <p:spPr>
              <a:xfrm>
                <a:off x="977920" y="1989894"/>
                <a:ext cx="2991696" cy="1230128"/>
              </a:xfrm>
              <a:prstGeom prst="roundRect">
                <a:avLst/>
              </a:prstGeom>
              <a:noFill/>
              <a:ln w="57150">
                <a:solidFill>
                  <a:srgbClr val="A4D4B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999C04E4-58BA-4E42-BA8F-F4EA01477CBC}"/>
                  </a:ext>
                </a:extLst>
              </p:cNvPr>
              <p:cNvSpPr/>
              <p:nvPr/>
            </p:nvSpPr>
            <p:spPr>
              <a:xfrm>
                <a:off x="3690141" y="2200578"/>
                <a:ext cx="540957" cy="5409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pic>
            <p:nvPicPr>
              <p:cNvPr id="83" name="Graphic 82" descr="Cycle with people with solid fill">
                <a:extLst>
                  <a:ext uri="{FF2B5EF4-FFF2-40B4-BE49-F238E27FC236}">
                    <a16:creationId xmlns:a16="http://schemas.microsoft.com/office/drawing/2014/main" id="{523D7FFF-2AE5-F59A-62EA-C2E1A852B0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3657710" y="2165945"/>
                <a:ext cx="623812" cy="623812"/>
              </a:xfrm>
              <a:prstGeom prst="rect">
                <a:avLst/>
              </a:prstGeom>
            </p:spPr>
          </p:pic>
        </p:grp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115AF7C7-65E9-1AB2-BFEA-97E944DBEE4D}"/>
                </a:ext>
              </a:extLst>
            </p:cNvPr>
            <p:cNvSpPr/>
            <p:nvPr/>
          </p:nvSpPr>
          <p:spPr>
            <a:xfrm>
              <a:off x="4935523" y="1856890"/>
              <a:ext cx="243840" cy="24384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201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48A0219-8434-C35E-ED8D-D85063437775}"/>
              </a:ext>
            </a:extLst>
          </p:cNvPr>
          <p:cNvGrpSpPr/>
          <p:nvPr/>
        </p:nvGrpSpPr>
        <p:grpSpPr>
          <a:xfrm>
            <a:off x="418709" y="1663001"/>
            <a:ext cx="6446444" cy="340893"/>
            <a:chOff x="1028701" y="876574"/>
            <a:chExt cx="7216399" cy="511347"/>
          </a:xfrm>
        </p:grpSpPr>
        <p:sp>
          <p:nvSpPr>
            <p:cNvPr id="3" name="AutoShape 7">
              <a:extLst>
                <a:ext uri="{FF2B5EF4-FFF2-40B4-BE49-F238E27FC236}">
                  <a16:creationId xmlns:a16="http://schemas.microsoft.com/office/drawing/2014/main" id="{E8ABCB39-C6B9-32B6-AD80-987788AE533A}"/>
                </a:ext>
              </a:extLst>
            </p:cNvPr>
            <p:cNvSpPr/>
            <p:nvPr/>
          </p:nvSpPr>
          <p:spPr>
            <a:xfrm rot="16200000">
              <a:off x="841858" y="1063417"/>
              <a:ext cx="511347" cy="1376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>
              <a:noAutofit/>
            </a:bodyPr>
            <a:lstStyle/>
            <a:p>
              <a:endParaRPr lang="en-US" sz="80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FEA8E4E-4627-00AF-C37F-DB9330CC9362}"/>
                </a:ext>
              </a:extLst>
            </p:cNvPr>
            <p:cNvSpPr txBox="1"/>
            <p:nvPr/>
          </p:nvSpPr>
          <p:spPr>
            <a:xfrm>
              <a:off x="1295399" y="924255"/>
              <a:ext cx="6949701" cy="415985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>
              <a:defPPr>
                <a:defRPr lang="en-US"/>
              </a:defPPr>
              <a:lvl1pPr>
                <a:defRPr b="1">
                  <a:solidFill>
                    <a:srgbClr val="545454"/>
                  </a:solidFill>
                  <a:latin typeface="Century Gothic" panose="020B0502020202020204" pitchFamily="34" charset="0"/>
                </a:defRPr>
              </a:lvl1pPr>
            </a:lstStyle>
            <a:p>
              <a:pPr rtl="0"/>
              <a:r>
                <a:rPr lang="en" sz="1802">
                  <a:latin typeface="Century Gothic"/>
                </a:rPr>
                <a:t>Project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673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66A75-34ED-2785-6489-162AF605B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9301BD26-1D5B-5C76-F876-C5044E55ADE7}"/>
              </a:ext>
            </a:extLst>
          </p:cNvPr>
          <p:cNvCxnSpPr>
            <a:stCxn id="73" idx="3"/>
            <a:endCxn id="68" idx="6"/>
          </p:cNvCxnSpPr>
          <p:nvPr/>
        </p:nvCxnSpPr>
        <p:spPr>
          <a:xfrm flipH="1">
            <a:off x="2966500" y="2711686"/>
            <a:ext cx="5544911" cy="2758600"/>
          </a:xfrm>
          <a:prstGeom prst="line">
            <a:avLst/>
          </a:prstGeom>
          <a:ln w="190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7FF5FFC8-EB32-CDD5-956C-D8C38EBA66B2}"/>
              </a:ext>
            </a:extLst>
          </p:cNvPr>
          <p:cNvCxnSpPr>
            <a:stCxn id="73" idx="3"/>
            <a:endCxn id="67" idx="6"/>
          </p:cNvCxnSpPr>
          <p:nvPr/>
        </p:nvCxnSpPr>
        <p:spPr>
          <a:xfrm flipH="1">
            <a:off x="1777046" y="2711685"/>
            <a:ext cx="6734365" cy="134313"/>
          </a:xfrm>
          <a:prstGeom prst="line">
            <a:avLst/>
          </a:prstGeom>
          <a:ln w="190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17B70875-A81F-FA49-6475-020B055FEFFE}"/>
              </a:ext>
            </a:extLst>
          </p:cNvPr>
          <p:cNvCxnSpPr>
            <a:stCxn id="74" idx="1"/>
            <a:endCxn id="69" idx="5"/>
          </p:cNvCxnSpPr>
          <p:nvPr/>
        </p:nvCxnSpPr>
        <p:spPr>
          <a:xfrm flipH="1" flipV="1">
            <a:off x="5732036" y="3218854"/>
            <a:ext cx="2779375" cy="1642211"/>
          </a:xfrm>
          <a:prstGeom prst="line">
            <a:avLst/>
          </a:prstGeom>
          <a:ln w="190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67581A45-9A7F-B5C6-A90A-C4F00ABE5E5F}"/>
              </a:ext>
            </a:extLst>
          </p:cNvPr>
          <p:cNvCxnSpPr>
            <a:stCxn id="74" idx="1"/>
            <a:endCxn id="67" idx="6"/>
          </p:cNvCxnSpPr>
          <p:nvPr/>
        </p:nvCxnSpPr>
        <p:spPr>
          <a:xfrm flipH="1" flipV="1">
            <a:off x="1777046" y="2845999"/>
            <a:ext cx="6734365" cy="2015067"/>
          </a:xfrm>
          <a:prstGeom prst="line">
            <a:avLst/>
          </a:prstGeom>
          <a:ln w="190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7CF3ABF1-5E22-D894-6C04-4B8168A70C78}"/>
              </a:ext>
            </a:extLst>
          </p:cNvPr>
          <p:cNvCxnSpPr>
            <a:stCxn id="74" idx="1"/>
            <a:endCxn id="68" idx="6"/>
          </p:cNvCxnSpPr>
          <p:nvPr/>
        </p:nvCxnSpPr>
        <p:spPr>
          <a:xfrm flipH="1">
            <a:off x="2966500" y="4861065"/>
            <a:ext cx="5544911" cy="609220"/>
          </a:xfrm>
          <a:prstGeom prst="line">
            <a:avLst/>
          </a:prstGeom>
          <a:ln w="190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18EEC4B-80A2-1EE6-8D2E-88317D352786}"/>
              </a:ext>
            </a:extLst>
          </p:cNvPr>
          <p:cNvCxnSpPr>
            <a:stCxn id="73" idx="2"/>
          </p:cNvCxnSpPr>
          <p:nvPr/>
        </p:nvCxnSpPr>
        <p:spPr>
          <a:xfrm flipH="1">
            <a:off x="5931574" y="2201979"/>
            <a:ext cx="2368710" cy="354479"/>
          </a:xfrm>
          <a:prstGeom prst="line">
            <a:avLst/>
          </a:prstGeom>
          <a:ln w="57150">
            <a:gradFill>
              <a:gsLst>
                <a:gs pos="0">
                  <a:srgbClr val="78C090"/>
                </a:gs>
                <a:gs pos="100000">
                  <a:srgbClr val="7FCAB7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11930F3-0AD9-9211-EB17-80F58A73C73C}"/>
              </a:ext>
            </a:extLst>
          </p:cNvPr>
          <p:cNvCxnSpPr>
            <a:endCxn id="68" idx="0"/>
          </p:cNvCxnSpPr>
          <p:nvPr/>
        </p:nvCxnSpPr>
        <p:spPr>
          <a:xfrm flipH="1">
            <a:off x="2245667" y="2988488"/>
            <a:ext cx="2321094" cy="1760964"/>
          </a:xfrm>
          <a:prstGeom prst="line">
            <a:avLst/>
          </a:prstGeom>
          <a:ln w="57150">
            <a:gradFill>
              <a:gsLst>
                <a:gs pos="0">
                  <a:srgbClr val="7FCAB7"/>
                </a:gs>
                <a:gs pos="100000">
                  <a:srgbClr val="7BBCBF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901D814-B99F-E9BD-15AD-1808D9430EA7}"/>
              </a:ext>
            </a:extLst>
          </p:cNvPr>
          <p:cNvCxnSpPr>
            <a:cxnSpLocks/>
            <a:stCxn id="67" idx="4"/>
            <a:endCxn id="68" idx="0"/>
          </p:cNvCxnSpPr>
          <p:nvPr/>
        </p:nvCxnSpPr>
        <p:spPr>
          <a:xfrm>
            <a:off x="1056213" y="3566832"/>
            <a:ext cx="1189454" cy="1182620"/>
          </a:xfrm>
          <a:prstGeom prst="line">
            <a:avLst/>
          </a:prstGeom>
          <a:ln w="57150">
            <a:gradFill>
              <a:gsLst>
                <a:gs pos="0">
                  <a:srgbClr val="4486B2"/>
                </a:gs>
                <a:gs pos="100000">
                  <a:srgbClr val="7BBCBF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0821DDC-244D-7EBD-DC56-BA712A2B43CB}"/>
              </a:ext>
            </a:extLst>
          </p:cNvPr>
          <p:cNvCxnSpPr>
            <a:stCxn id="74" idx="0"/>
            <a:endCxn id="73" idx="4"/>
          </p:cNvCxnSpPr>
          <p:nvPr/>
        </p:nvCxnSpPr>
        <p:spPr>
          <a:xfrm flipH="1" flipV="1">
            <a:off x="9021117" y="2922813"/>
            <a:ext cx="0" cy="1727126"/>
          </a:xfrm>
          <a:prstGeom prst="line">
            <a:avLst/>
          </a:prstGeom>
          <a:ln w="57150">
            <a:gradFill>
              <a:gsLst>
                <a:gs pos="0">
                  <a:srgbClr val="BCDDBC"/>
                </a:gs>
                <a:gs pos="100000">
                  <a:srgbClr val="78C090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0C55E1F6-2429-26B0-72FD-00376F444792}"/>
              </a:ext>
            </a:extLst>
          </p:cNvPr>
          <p:cNvGrpSpPr/>
          <p:nvPr/>
        </p:nvGrpSpPr>
        <p:grpSpPr>
          <a:xfrm>
            <a:off x="335379" y="2125165"/>
            <a:ext cx="1441667" cy="1441667"/>
            <a:chOff x="1537908" y="2443466"/>
            <a:chExt cx="1440000" cy="116068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26F41A2-E33C-68C4-1843-A9CD20A4A1F2}"/>
                </a:ext>
              </a:extLst>
            </p:cNvPr>
            <p:cNvSpPr/>
            <p:nvPr/>
          </p:nvSpPr>
          <p:spPr>
            <a:xfrm>
              <a:off x="1537908" y="2443466"/>
              <a:ext cx="1440000" cy="1160689"/>
            </a:xfrm>
            <a:prstGeom prst="ellipse">
              <a:avLst/>
            </a:prstGeom>
            <a:solidFill>
              <a:srgbClr val="4486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201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F130FE9-B05F-7090-98E4-964C7B0DAAE5}"/>
                </a:ext>
              </a:extLst>
            </p:cNvPr>
            <p:cNvSpPr txBox="1"/>
            <p:nvPr/>
          </p:nvSpPr>
          <p:spPr>
            <a:xfrm>
              <a:off x="2015531" y="2654722"/>
              <a:ext cx="542564" cy="56575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0"/>
              <a:r>
                <a:rPr lang="en" sz="4806" b="1">
                  <a:solidFill>
                    <a:srgbClr val="FFFFFF"/>
                  </a:solidFill>
                  <a:latin typeface="Century Gothic"/>
                </a:rPr>
                <a:t>A</a:t>
              </a:r>
              <a:endParaRPr lang="en-US" sz="4806" b="1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8AC4522-E465-0524-323E-C3D6E4E068EB}"/>
              </a:ext>
            </a:extLst>
          </p:cNvPr>
          <p:cNvGrpSpPr/>
          <p:nvPr/>
        </p:nvGrpSpPr>
        <p:grpSpPr>
          <a:xfrm>
            <a:off x="1524833" y="4749452"/>
            <a:ext cx="1441667" cy="1441667"/>
            <a:chOff x="1543153" y="4335612"/>
            <a:chExt cx="1490382" cy="1490382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794E02E2-14C7-759E-E773-D9BA81D5C064}"/>
                </a:ext>
              </a:extLst>
            </p:cNvPr>
            <p:cNvSpPr/>
            <p:nvPr/>
          </p:nvSpPr>
          <p:spPr>
            <a:xfrm>
              <a:off x="1543153" y="4335612"/>
              <a:ext cx="1490382" cy="1490382"/>
            </a:xfrm>
            <a:prstGeom prst="ellipse">
              <a:avLst/>
            </a:prstGeom>
            <a:solidFill>
              <a:srgbClr val="7BBC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201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9B3D5FF-20DE-029E-B9C7-59939CDD8C7F}"/>
                </a:ext>
              </a:extLst>
            </p:cNvPr>
            <p:cNvSpPr txBox="1"/>
            <p:nvPr/>
          </p:nvSpPr>
          <p:spPr>
            <a:xfrm>
              <a:off x="2017062" y="4655947"/>
              <a:ext cx="542564" cy="56575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0"/>
              <a:r>
                <a:rPr lang="en" sz="4806" b="1">
                  <a:solidFill>
                    <a:srgbClr val="FFFFFF"/>
                  </a:solidFill>
                  <a:latin typeface="Century Gothic"/>
                </a:rPr>
                <a:t>B</a:t>
              </a:r>
              <a:endParaRPr lang="en-US" sz="4806" b="1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E1770AE-54E7-CB07-5974-E8FF157B4314}"/>
              </a:ext>
            </a:extLst>
          </p:cNvPr>
          <p:cNvGrpSpPr/>
          <p:nvPr/>
        </p:nvGrpSpPr>
        <p:grpSpPr>
          <a:xfrm>
            <a:off x="4501496" y="1988315"/>
            <a:ext cx="1441667" cy="1441667"/>
            <a:chOff x="3664161" y="2222872"/>
            <a:chExt cx="1779068" cy="1779068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A936AC7C-D353-E0C8-60FC-443297CE4E41}"/>
                </a:ext>
              </a:extLst>
            </p:cNvPr>
            <p:cNvSpPr/>
            <p:nvPr/>
          </p:nvSpPr>
          <p:spPr>
            <a:xfrm>
              <a:off x="3664161" y="2222872"/>
              <a:ext cx="1779068" cy="1779068"/>
            </a:xfrm>
            <a:prstGeom prst="ellipse">
              <a:avLst/>
            </a:prstGeom>
            <a:solidFill>
              <a:srgbClr val="7FCA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201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A3B7A8B-1809-42D8-EB91-CEB388184C77}"/>
                </a:ext>
              </a:extLst>
            </p:cNvPr>
            <p:cNvSpPr txBox="1"/>
            <p:nvPr/>
          </p:nvSpPr>
          <p:spPr>
            <a:xfrm>
              <a:off x="4282413" y="2553275"/>
              <a:ext cx="542564" cy="8309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0"/>
              <a:r>
                <a:rPr lang="en" sz="4806" b="1">
                  <a:solidFill>
                    <a:srgbClr val="FFFFFF"/>
                  </a:solidFill>
                  <a:latin typeface="Century Gothic"/>
                </a:rPr>
                <a:t>C</a:t>
              </a:r>
              <a:endParaRPr lang="en-US" sz="4806" b="1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45FC6E6-B2A3-271C-349A-A8473B3270A6}"/>
              </a:ext>
            </a:extLst>
          </p:cNvPr>
          <p:cNvGrpSpPr/>
          <p:nvPr/>
        </p:nvGrpSpPr>
        <p:grpSpPr>
          <a:xfrm>
            <a:off x="8300284" y="1481145"/>
            <a:ext cx="1441667" cy="1441667"/>
            <a:chOff x="7641245" y="1527771"/>
            <a:chExt cx="1779068" cy="1779068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B8E995A0-C3DE-5FA8-16AA-577B6BBD7AEA}"/>
                </a:ext>
              </a:extLst>
            </p:cNvPr>
            <p:cNvSpPr/>
            <p:nvPr/>
          </p:nvSpPr>
          <p:spPr>
            <a:xfrm>
              <a:off x="7641245" y="1527771"/>
              <a:ext cx="1779068" cy="1779068"/>
            </a:xfrm>
            <a:prstGeom prst="ellipse">
              <a:avLst/>
            </a:prstGeom>
            <a:solidFill>
              <a:srgbClr val="78C0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201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0902B23-3937-29EF-3338-484E80D8B044}"/>
                </a:ext>
              </a:extLst>
            </p:cNvPr>
            <p:cNvSpPr txBox="1"/>
            <p:nvPr/>
          </p:nvSpPr>
          <p:spPr>
            <a:xfrm>
              <a:off x="8298129" y="1870760"/>
              <a:ext cx="542564" cy="56575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0"/>
              <a:r>
                <a:rPr lang="en" sz="4806" b="1">
                  <a:solidFill>
                    <a:srgbClr val="FFFFFF"/>
                  </a:solidFill>
                  <a:latin typeface="Century Gothic"/>
                </a:rPr>
                <a:t>D</a:t>
              </a:r>
              <a:endParaRPr lang="en-US" sz="4806" b="1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1EB6E47-6B4A-93E5-C6CF-AA50114685B9}"/>
              </a:ext>
            </a:extLst>
          </p:cNvPr>
          <p:cNvGrpSpPr/>
          <p:nvPr/>
        </p:nvGrpSpPr>
        <p:grpSpPr>
          <a:xfrm>
            <a:off x="8300284" y="4649938"/>
            <a:ext cx="1441667" cy="1441667"/>
            <a:chOff x="9965131" y="3587586"/>
            <a:chExt cx="1440000" cy="1440000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FABFDFEF-D041-7428-FCB1-AAD9D64369FC}"/>
                </a:ext>
              </a:extLst>
            </p:cNvPr>
            <p:cNvSpPr/>
            <p:nvPr/>
          </p:nvSpPr>
          <p:spPr>
            <a:xfrm>
              <a:off x="9965131" y="3587586"/>
              <a:ext cx="1440000" cy="1440000"/>
            </a:xfrm>
            <a:prstGeom prst="ellipse">
              <a:avLst/>
            </a:prstGeom>
            <a:solidFill>
              <a:srgbClr val="BCDDB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201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6CEC4C8-BE13-3DF0-06A6-CF506575122F}"/>
                </a:ext>
              </a:extLst>
            </p:cNvPr>
            <p:cNvSpPr txBox="1"/>
            <p:nvPr/>
          </p:nvSpPr>
          <p:spPr>
            <a:xfrm>
              <a:off x="10445118" y="3893821"/>
              <a:ext cx="542564" cy="56575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0"/>
              <a:r>
                <a:rPr lang="en" sz="4806" b="1">
                  <a:solidFill>
                    <a:srgbClr val="FFFFFF"/>
                  </a:solidFill>
                  <a:latin typeface="Century Gothic"/>
                </a:rPr>
                <a:t>E</a:t>
              </a:r>
              <a:endParaRPr lang="en-US" sz="4806" b="1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9432E99-CBCA-65E4-35D2-33EB0E4E95BC}"/>
              </a:ext>
            </a:extLst>
          </p:cNvPr>
          <p:cNvGrpSpPr/>
          <p:nvPr/>
        </p:nvGrpSpPr>
        <p:grpSpPr>
          <a:xfrm>
            <a:off x="1777046" y="2186952"/>
            <a:ext cx="3001599" cy="1347412"/>
            <a:chOff x="1186505" y="1929269"/>
            <a:chExt cx="2998129" cy="1345854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AEEE81C1-ECF8-57CA-D633-BEF46DB42C0D}"/>
                </a:ext>
              </a:extLst>
            </p:cNvPr>
            <p:cNvCxnSpPr>
              <a:stCxn id="67" idx="6"/>
              <a:endCxn id="57" idx="2"/>
            </p:cNvCxnSpPr>
            <p:nvPr/>
          </p:nvCxnSpPr>
          <p:spPr>
            <a:xfrm flipV="1">
              <a:off x="1186505" y="2096472"/>
              <a:ext cx="436308" cy="491081"/>
            </a:xfrm>
            <a:prstGeom prst="line">
              <a:avLst/>
            </a:prstGeom>
            <a:ln w="19050">
              <a:gradFill>
                <a:gsLst>
                  <a:gs pos="0">
                    <a:srgbClr val="4486B2"/>
                  </a:gs>
                  <a:gs pos="100000">
                    <a:srgbClr val="7BBCBF"/>
                  </a:gs>
                </a:gsLst>
                <a:lin ang="5400000" scaled="1"/>
              </a:gra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99C4059C-60E4-6706-E15E-72855142F15E}"/>
                </a:ext>
              </a:extLst>
            </p:cNvPr>
            <p:cNvCxnSpPr>
              <a:stCxn id="67" idx="6"/>
              <a:endCxn id="56" idx="2"/>
            </p:cNvCxnSpPr>
            <p:nvPr/>
          </p:nvCxnSpPr>
          <p:spPr>
            <a:xfrm>
              <a:off x="1186505" y="2587553"/>
              <a:ext cx="432094" cy="421263"/>
            </a:xfrm>
            <a:prstGeom prst="line">
              <a:avLst/>
            </a:prstGeom>
            <a:ln w="19050">
              <a:gradFill>
                <a:gsLst>
                  <a:gs pos="0">
                    <a:srgbClr val="4486B2"/>
                  </a:gs>
                  <a:gs pos="100000">
                    <a:srgbClr val="7BBCBF"/>
                  </a:gs>
                </a:gsLst>
                <a:lin ang="5400000" scaled="1"/>
              </a:gra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8088B991-FB14-CD7E-B267-69E2AB7567B0}"/>
                </a:ext>
              </a:extLst>
            </p:cNvPr>
            <p:cNvSpPr/>
            <p:nvPr/>
          </p:nvSpPr>
          <p:spPr>
            <a:xfrm>
              <a:off x="1622813" y="1934426"/>
              <a:ext cx="324091" cy="324091"/>
            </a:xfrm>
            <a:prstGeom prst="ellipse">
              <a:avLst/>
            </a:prstGeom>
            <a:solidFill>
              <a:srgbClr val="6EA4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201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436C847-EB3B-631D-9848-2CE7D10A9DF4}"/>
                </a:ext>
              </a:extLst>
            </p:cNvPr>
            <p:cNvSpPr/>
            <p:nvPr/>
          </p:nvSpPr>
          <p:spPr>
            <a:xfrm>
              <a:off x="1618599" y="2846770"/>
              <a:ext cx="324091" cy="324091"/>
            </a:xfrm>
            <a:prstGeom prst="ellipse">
              <a:avLst/>
            </a:prstGeom>
            <a:solidFill>
              <a:srgbClr val="6EA4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201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A5198F77-920D-068C-532B-7686F977BB0E}"/>
                </a:ext>
              </a:extLst>
            </p:cNvPr>
            <p:cNvSpPr txBox="1"/>
            <p:nvPr/>
          </p:nvSpPr>
          <p:spPr>
            <a:xfrm>
              <a:off x="1915595" y="1929269"/>
              <a:ext cx="2269039" cy="280365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rtl="0"/>
              <a:r>
                <a:rPr lang="en" sz="1201" b="1">
                  <a:solidFill>
                    <a:srgbClr val="404040"/>
                  </a:solidFill>
                  <a:latin typeface="Century Gothic"/>
                  <a:ea typeface="Times New Roman"/>
                </a:rPr>
                <a:t>Climate Projections</a:t>
              </a:r>
              <a:endParaRPr lang="en-US" sz="1201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EA0B37A4-2709-C95C-4AF1-80725894F99F}"/>
                </a:ext>
              </a:extLst>
            </p:cNvPr>
            <p:cNvSpPr txBox="1"/>
            <p:nvPr/>
          </p:nvSpPr>
          <p:spPr>
            <a:xfrm>
              <a:off x="1914067" y="2813458"/>
              <a:ext cx="2022638" cy="461665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rtl="0"/>
              <a:r>
                <a:rPr lang="en" sz="1201" b="1">
                  <a:solidFill>
                    <a:srgbClr val="404040"/>
                  </a:solidFill>
                  <a:latin typeface="Century Gothic"/>
                  <a:ea typeface="Times New Roman"/>
                </a:rPr>
                <a:t>Vulnerability and Risk Assessments</a:t>
              </a:r>
              <a:endParaRPr lang="en-US" sz="1201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D2CFC36-A2E7-6AE3-13E8-E89D31656747}"/>
              </a:ext>
            </a:extLst>
          </p:cNvPr>
          <p:cNvGrpSpPr/>
          <p:nvPr/>
        </p:nvGrpSpPr>
        <p:grpSpPr>
          <a:xfrm>
            <a:off x="5732037" y="3218855"/>
            <a:ext cx="3039134" cy="639817"/>
            <a:chOff x="6682749" y="5044105"/>
            <a:chExt cx="3035621" cy="639077"/>
          </a:xfrm>
        </p:grpSpPr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D9E434FC-DCCE-BA62-F8E0-8D1CEFA6E566}"/>
                </a:ext>
              </a:extLst>
            </p:cNvPr>
            <p:cNvCxnSpPr>
              <a:stCxn id="69" idx="5"/>
              <a:endCxn id="63" idx="1"/>
            </p:cNvCxnSpPr>
            <p:nvPr/>
          </p:nvCxnSpPr>
          <p:spPr>
            <a:xfrm>
              <a:off x="6682749" y="5044105"/>
              <a:ext cx="471448" cy="290857"/>
            </a:xfrm>
            <a:prstGeom prst="line">
              <a:avLst/>
            </a:prstGeom>
            <a:ln w="19050">
              <a:solidFill>
                <a:srgbClr val="7FCAB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18DCDA5-92BC-E20D-BBA2-4B0BCD250B23}"/>
                </a:ext>
              </a:extLst>
            </p:cNvPr>
            <p:cNvSpPr/>
            <p:nvPr/>
          </p:nvSpPr>
          <p:spPr>
            <a:xfrm>
              <a:off x="7106735" y="5287500"/>
              <a:ext cx="324091" cy="324091"/>
            </a:xfrm>
            <a:prstGeom prst="ellipse">
              <a:avLst/>
            </a:prstGeom>
            <a:solidFill>
              <a:srgbClr val="B0DED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201"/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B32F557B-7670-F897-3D2E-62F35088918F}"/>
                </a:ext>
              </a:extLst>
            </p:cNvPr>
            <p:cNvSpPr txBox="1"/>
            <p:nvPr/>
          </p:nvSpPr>
          <p:spPr>
            <a:xfrm>
              <a:off x="7426440" y="5215908"/>
              <a:ext cx="2291930" cy="46727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rtl="0"/>
              <a:r>
                <a:rPr lang="en" sz="1201" b="1">
                  <a:solidFill>
                    <a:srgbClr val="404040"/>
                  </a:solidFill>
                  <a:latin typeface="Century Gothic"/>
                  <a:ea typeface="Times New Roman"/>
                </a:rPr>
                <a:t>Online Interactive Decision-Making Tools</a:t>
              </a: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98006D97-2DCB-7FC3-A7BF-8B34C2A2E733}"/>
              </a:ext>
            </a:extLst>
          </p:cNvPr>
          <p:cNvGrpSpPr/>
          <p:nvPr/>
        </p:nvGrpSpPr>
        <p:grpSpPr>
          <a:xfrm>
            <a:off x="9741951" y="1326478"/>
            <a:ext cx="2155515" cy="2005153"/>
            <a:chOff x="9730600" y="1324944"/>
            <a:chExt cx="2153023" cy="2002835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21AC341-2A0A-3362-5471-260F58A55B71}"/>
                </a:ext>
              </a:extLst>
            </p:cNvPr>
            <p:cNvGrpSpPr/>
            <p:nvPr/>
          </p:nvGrpSpPr>
          <p:grpSpPr>
            <a:xfrm>
              <a:off x="9730600" y="1333172"/>
              <a:ext cx="856361" cy="1862124"/>
              <a:chOff x="7696989" y="3369949"/>
              <a:chExt cx="856361" cy="1862124"/>
            </a:xfrm>
          </p:grpSpPr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537C6556-5E43-4F3D-5361-F1630C9E5DAC}"/>
                  </a:ext>
                </a:extLst>
              </p:cNvPr>
              <p:cNvCxnSpPr>
                <a:stCxn id="73" idx="6"/>
                <a:endCxn id="66" idx="3"/>
              </p:cNvCxnSpPr>
              <p:nvPr/>
            </p:nvCxnSpPr>
            <p:spPr>
              <a:xfrm flipV="1">
                <a:off x="7696989" y="3646578"/>
                <a:ext cx="339460" cy="589632"/>
              </a:xfrm>
              <a:prstGeom prst="line">
                <a:avLst/>
              </a:prstGeom>
              <a:ln w="19050">
                <a:solidFill>
                  <a:srgbClr val="78C09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461BB0C0-8277-A873-792B-DC6C29A838E4}"/>
                  </a:ext>
                </a:extLst>
              </p:cNvPr>
              <p:cNvSpPr/>
              <p:nvPr/>
            </p:nvSpPr>
            <p:spPr>
              <a:xfrm>
                <a:off x="7988987" y="3369949"/>
                <a:ext cx="324091" cy="324091"/>
              </a:xfrm>
              <a:prstGeom prst="ellipse">
                <a:avLst/>
              </a:prstGeom>
              <a:solidFill>
                <a:srgbClr val="A4D4B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E36DF8B7-176E-E2CF-C894-63B8219229AA}"/>
                  </a:ext>
                </a:extLst>
              </p:cNvPr>
              <p:cNvCxnSpPr>
                <a:stCxn id="73" idx="6"/>
                <a:endCxn id="65" idx="0"/>
              </p:cNvCxnSpPr>
              <p:nvPr/>
            </p:nvCxnSpPr>
            <p:spPr>
              <a:xfrm>
                <a:off x="7696989" y="4236210"/>
                <a:ext cx="331776" cy="671772"/>
              </a:xfrm>
              <a:prstGeom prst="line">
                <a:avLst/>
              </a:prstGeom>
              <a:ln w="19050">
                <a:solidFill>
                  <a:srgbClr val="78C09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DEBF95E3-EA03-D639-F4DA-098A12F02B35}"/>
                  </a:ext>
                </a:extLst>
              </p:cNvPr>
              <p:cNvSpPr/>
              <p:nvPr/>
            </p:nvSpPr>
            <p:spPr>
              <a:xfrm>
                <a:off x="7866719" y="4907982"/>
                <a:ext cx="324091" cy="324091"/>
              </a:xfrm>
              <a:prstGeom prst="ellipse">
                <a:avLst/>
              </a:prstGeom>
              <a:solidFill>
                <a:srgbClr val="A4D4B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D6D6724A-6EA9-9781-441E-E81E61F11251}"/>
                  </a:ext>
                </a:extLst>
              </p:cNvPr>
              <p:cNvCxnSpPr>
                <a:stCxn id="73" idx="6"/>
                <a:endCxn id="64" idx="2"/>
              </p:cNvCxnSpPr>
              <p:nvPr/>
            </p:nvCxnSpPr>
            <p:spPr>
              <a:xfrm flipV="1">
                <a:off x="7696989" y="4074165"/>
                <a:ext cx="532270" cy="162045"/>
              </a:xfrm>
              <a:prstGeom prst="line">
                <a:avLst/>
              </a:prstGeom>
              <a:ln w="19050">
                <a:solidFill>
                  <a:srgbClr val="78C09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CA493E29-8F29-67D0-8652-DCE2DDF27E6E}"/>
                  </a:ext>
                </a:extLst>
              </p:cNvPr>
              <p:cNvSpPr/>
              <p:nvPr/>
            </p:nvSpPr>
            <p:spPr>
              <a:xfrm>
                <a:off x="8229259" y="3912119"/>
                <a:ext cx="324091" cy="324091"/>
              </a:xfrm>
              <a:prstGeom prst="ellipse">
                <a:avLst/>
              </a:prstGeom>
              <a:solidFill>
                <a:srgbClr val="A4D4B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25AF0A40-EAEB-048B-B06A-FBF1CE46AEFB}"/>
                  </a:ext>
                </a:extLst>
              </p:cNvPr>
              <p:cNvCxnSpPr>
                <a:stCxn id="73" idx="6"/>
                <a:endCxn id="188" idx="1"/>
              </p:cNvCxnSpPr>
              <p:nvPr/>
            </p:nvCxnSpPr>
            <p:spPr>
              <a:xfrm>
                <a:off x="7696989" y="4236210"/>
                <a:ext cx="541283" cy="239486"/>
              </a:xfrm>
              <a:prstGeom prst="line">
                <a:avLst/>
              </a:prstGeom>
              <a:ln w="19050">
                <a:solidFill>
                  <a:srgbClr val="78C09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F2C32DBC-264E-B585-0807-6005A5A20193}"/>
                  </a:ext>
                </a:extLst>
              </p:cNvPr>
              <p:cNvSpPr/>
              <p:nvPr/>
            </p:nvSpPr>
            <p:spPr>
              <a:xfrm>
                <a:off x="8190810" y="4428234"/>
                <a:ext cx="324091" cy="324091"/>
              </a:xfrm>
              <a:prstGeom prst="ellipse">
                <a:avLst/>
              </a:prstGeom>
              <a:solidFill>
                <a:srgbClr val="A4D4B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80BAA28-2343-3087-9B87-179B795E5E3A}"/>
                </a:ext>
              </a:extLst>
            </p:cNvPr>
            <p:cNvGrpSpPr/>
            <p:nvPr/>
          </p:nvGrpSpPr>
          <p:grpSpPr>
            <a:xfrm>
              <a:off x="10196936" y="1324944"/>
              <a:ext cx="1686687" cy="2002835"/>
              <a:chOff x="10196936" y="1324944"/>
              <a:chExt cx="1686687" cy="2002835"/>
            </a:xfrm>
          </p:grpSpPr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2E3BA7AB-8D1D-28D0-001A-8D5A52B904B5}"/>
                  </a:ext>
                </a:extLst>
              </p:cNvPr>
              <p:cNvSpPr txBox="1"/>
              <p:nvPr/>
            </p:nvSpPr>
            <p:spPr>
              <a:xfrm>
                <a:off x="10306638" y="1324944"/>
                <a:ext cx="1338298" cy="276999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 rtl="0"/>
                <a:r>
                  <a:rPr lang="en" sz="1201" b="1">
                    <a:solidFill>
                      <a:srgbClr val="404040"/>
                    </a:solidFill>
                    <a:latin typeface="Century Gothic"/>
                    <a:ea typeface="Times New Roman"/>
                  </a:rPr>
                  <a:t>Trainings</a:t>
                </a:r>
                <a:endParaRPr lang="en-US" sz="1201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CFC21FAB-9E3B-464A-B412-690DFD04CC33}"/>
                  </a:ext>
                </a:extLst>
              </p:cNvPr>
              <p:cNvSpPr txBox="1"/>
              <p:nvPr/>
            </p:nvSpPr>
            <p:spPr>
              <a:xfrm>
                <a:off x="10539212" y="1865485"/>
                <a:ext cx="1338298" cy="276999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 rtl="0"/>
                <a:r>
                  <a:rPr lang="en" sz="1201" b="1">
                    <a:solidFill>
                      <a:srgbClr val="404040"/>
                    </a:solidFill>
                    <a:latin typeface="Century Gothic"/>
                    <a:ea typeface="Times New Roman"/>
                  </a:rPr>
                  <a:t>Conferences</a:t>
                </a:r>
                <a:endParaRPr lang="en-US" sz="1201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6CA0BCD4-AF77-2FEB-0F73-E8F817C90FEC}"/>
                  </a:ext>
                </a:extLst>
              </p:cNvPr>
              <p:cNvSpPr txBox="1"/>
              <p:nvPr/>
            </p:nvSpPr>
            <p:spPr>
              <a:xfrm>
                <a:off x="10533488" y="2422002"/>
                <a:ext cx="1338298" cy="276999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 rtl="0"/>
                <a:r>
                  <a:rPr lang="en" sz="1201" b="1">
                    <a:solidFill>
                      <a:srgbClr val="404040"/>
                    </a:solidFill>
                    <a:latin typeface="Century Gothic"/>
                    <a:ea typeface="Times New Roman"/>
                  </a:rPr>
                  <a:t>Events</a:t>
                </a:r>
                <a:endParaRPr lang="en-US" sz="1201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0B97ECA6-09D9-2694-94D2-CCB7B203C353}"/>
                  </a:ext>
                </a:extLst>
              </p:cNvPr>
              <p:cNvSpPr txBox="1"/>
              <p:nvPr/>
            </p:nvSpPr>
            <p:spPr>
              <a:xfrm>
                <a:off x="10196936" y="2866114"/>
                <a:ext cx="1686687" cy="461665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 rtl="0"/>
                <a:r>
                  <a:rPr lang="en" sz="1201" b="1">
                    <a:solidFill>
                      <a:srgbClr val="404040"/>
                    </a:solidFill>
                    <a:latin typeface="Century Gothic"/>
                    <a:ea typeface="Times New Roman"/>
                  </a:rPr>
                  <a:t>Capacity Building Plan</a:t>
                </a:r>
                <a:endParaRPr lang="en-US" sz="1201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C51CD25D-63F3-A2E0-1388-AF6AF04C0D81}"/>
              </a:ext>
            </a:extLst>
          </p:cNvPr>
          <p:cNvGrpSpPr/>
          <p:nvPr/>
        </p:nvGrpSpPr>
        <p:grpSpPr>
          <a:xfrm>
            <a:off x="9741951" y="5198468"/>
            <a:ext cx="3151935" cy="324466"/>
            <a:chOff x="9730600" y="5192457"/>
            <a:chExt cx="3148291" cy="324091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A7C2AED-9A53-5732-9EA2-A30DE197DCC2}"/>
                </a:ext>
              </a:extLst>
            </p:cNvPr>
            <p:cNvGrpSpPr/>
            <p:nvPr/>
          </p:nvGrpSpPr>
          <p:grpSpPr>
            <a:xfrm>
              <a:off x="9730600" y="5192457"/>
              <a:ext cx="870365" cy="324091"/>
              <a:chOff x="9787893" y="4564204"/>
              <a:chExt cx="870365" cy="324091"/>
            </a:xfrm>
          </p:grpSpPr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C849E3C3-7CA7-F540-834C-31F49166015E}"/>
                  </a:ext>
                </a:extLst>
              </p:cNvPr>
              <p:cNvCxnSpPr>
                <a:stCxn id="162" idx="2"/>
                <a:endCxn id="74" idx="6"/>
              </p:cNvCxnSpPr>
              <p:nvPr/>
            </p:nvCxnSpPr>
            <p:spPr>
              <a:xfrm flipH="1">
                <a:off x="9787893" y="4726250"/>
                <a:ext cx="546274" cy="10059"/>
              </a:xfrm>
              <a:prstGeom prst="line">
                <a:avLst/>
              </a:prstGeom>
              <a:ln w="19050">
                <a:solidFill>
                  <a:srgbClr val="BCDDB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F1500C9B-9778-7F92-7936-6BF05EC9BA92}"/>
                  </a:ext>
                </a:extLst>
              </p:cNvPr>
              <p:cNvSpPr/>
              <p:nvPr/>
            </p:nvSpPr>
            <p:spPr>
              <a:xfrm>
                <a:off x="10334167" y="4564204"/>
                <a:ext cx="324091" cy="324091"/>
              </a:xfrm>
              <a:prstGeom prst="ellipse">
                <a:avLst/>
              </a:prstGeom>
              <a:solidFill>
                <a:srgbClr val="E1EFE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</p:grp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1B0528E5-5D54-F909-C7C4-29054C1E2F14}"/>
                </a:ext>
              </a:extLst>
            </p:cNvPr>
            <p:cNvSpPr txBox="1"/>
            <p:nvPr/>
          </p:nvSpPr>
          <p:spPr>
            <a:xfrm>
              <a:off x="10586961" y="5199197"/>
              <a:ext cx="2291930" cy="280365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rtl="0"/>
              <a:r>
                <a:rPr lang="en" sz="1201" b="1">
                  <a:solidFill>
                    <a:srgbClr val="404040"/>
                  </a:solidFill>
                  <a:latin typeface="Century Gothic"/>
                  <a:ea typeface="Times New Roman"/>
                </a:rPr>
                <a:t>Grant Program</a:t>
              </a:r>
              <a:endParaRPr lang="en-US" sz="1201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F985E87-7803-2033-CD48-7CEF7708EE74}"/>
              </a:ext>
            </a:extLst>
          </p:cNvPr>
          <p:cNvGrpSpPr/>
          <p:nvPr/>
        </p:nvGrpSpPr>
        <p:grpSpPr>
          <a:xfrm>
            <a:off x="2968968" y="4602022"/>
            <a:ext cx="2599365" cy="2005153"/>
            <a:chOff x="9730600" y="1324944"/>
            <a:chExt cx="2596360" cy="200283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6D1E85B-33AA-C3C9-7041-66BD6C841F06}"/>
                </a:ext>
              </a:extLst>
            </p:cNvPr>
            <p:cNvGrpSpPr/>
            <p:nvPr/>
          </p:nvGrpSpPr>
          <p:grpSpPr>
            <a:xfrm>
              <a:off x="9730600" y="1333172"/>
              <a:ext cx="856361" cy="1862124"/>
              <a:chOff x="7696989" y="3369949"/>
              <a:chExt cx="856361" cy="1862124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D20E250B-71EF-CCB0-D5FD-13C83FE5C946}"/>
                  </a:ext>
                </a:extLst>
              </p:cNvPr>
              <p:cNvCxnSpPr>
                <a:endCxn id="32" idx="3"/>
              </p:cNvCxnSpPr>
              <p:nvPr/>
            </p:nvCxnSpPr>
            <p:spPr>
              <a:xfrm flipV="1">
                <a:off x="7696989" y="3646578"/>
                <a:ext cx="339460" cy="589632"/>
              </a:xfrm>
              <a:prstGeom prst="line">
                <a:avLst/>
              </a:prstGeom>
              <a:ln w="19050">
                <a:solidFill>
                  <a:srgbClr val="A2D0D2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5F65C21A-64A4-55DA-DBE3-26D720EF519D}"/>
                  </a:ext>
                </a:extLst>
              </p:cNvPr>
              <p:cNvSpPr/>
              <p:nvPr/>
            </p:nvSpPr>
            <p:spPr>
              <a:xfrm>
                <a:off x="7988987" y="3369949"/>
                <a:ext cx="324091" cy="324091"/>
              </a:xfrm>
              <a:prstGeom prst="ellipse">
                <a:avLst/>
              </a:prstGeom>
              <a:solidFill>
                <a:srgbClr val="A2D0D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E35DDFA4-CFF0-D8E9-90C0-06016CD7523D}"/>
                  </a:ext>
                </a:extLst>
              </p:cNvPr>
              <p:cNvCxnSpPr>
                <a:endCxn id="34" idx="0"/>
              </p:cNvCxnSpPr>
              <p:nvPr/>
            </p:nvCxnSpPr>
            <p:spPr>
              <a:xfrm>
                <a:off x="7696989" y="4236210"/>
                <a:ext cx="331776" cy="671772"/>
              </a:xfrm>
              <a:prstGeom prst="line">
                <a:avLst/>
              </a:prstGeom>
              <a:ln w="19050">
                <a:solidFill>
                  <a:srgbClr val="A2D0D2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D1CD4845-98C9-BA9A-09F4-4BE71701BD28}"/>
                  </a:ext>
                </a:extLst>
              </p:cNvPr>
              <p:cNvSpPr/>
              <p:nvPr/>
            </p:nvSpPr>
            <p:spPr>
              <a:xfrm>
                <a:off x="7866719" y="4907982"/>
                <a:ext cx="324091" cy="324091"/>
              </a:xfrm>
              <a:prstGeom prst="ellipse">
                <a:avLst/>
              </a:prstGeom>
              <a:solidFill>
                <a:srgbClr val="A2D0D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ABED72A9-97C6-61CD-B503-F2FABA2301F1}"/>
                  </a:ext>
                </a:extLst>
              </p:cNvPr>
              <p:cNvCxnSpPr>
                <a:endCxn id="36" idx="2"/>
              </p:cNvCxnSpPr>
              <p:nvPr/>
            </p:nvCxnSpPr>
            <p:spPr>
              <a:xfrm flipV="1">
                <a:off x="7696989" y="4074165"/>
                <a:ext cx="532270" cy="162045"/>
              </a:xfrm>
              <a:prstGeom prst="line">
                <a:avLst/>
              </a:prstGeom>
              <a:ln w="19050">
                <a:solidFill>
                  <a:srgbClr val="A2D0D2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A7740FC3-A7F5-639B-0240-4E7EF4EAE24B}"/>
                  </a:ext>
                </a:extLst>
              </p:cNvPr>
              <p:cNvSpPr/>
              <p:nvPr/>
            </p:nvSpPr>
            <p:spPr>
              <a:xfrm>
                <a:off x="8229259" y="3912119"/>
                <a:ext cx="324091" cy="324091"/>
              </a:xfrm>
              <a:prstGeom prst="ellipse">
                <a:avLst/>
              </a:prstGeom>
              <a:solidFill>
                <a:srgbClr val="A2D0D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061BB0CD-08A2-2C33-E673-9ED386203B48}"/>
                  </a:ext>
                </a:extLst>
              </p:cNvPr>
              <p:cNvCxnSpPr>
                <a:endCxn id="38" idx="1"/>
              </p:cNvCxnSpPr>
              <p:nvPr/>
            </p:nvCxnSpPr>
            <p:spPr>
              <a:xfrm>
                <a:off x="7696989" y="4236210"/>
                <a:ext cx="541283" cy="239486"/>
              </a:xfrm>
              <a:prstGeom prst="line">
                <a:avLst/>
              </a:prstGeom>
              <a:ln w="19050">
                <a:solidFill>
                  <a:srgbClr val="A2D0D2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B71FB450-4753-787A-B8DE-40E66E5CF0FD}"/>
                  </a:ext>
                </a:extLst>
              </p:cNvPr>
              <p:cNvSpPr/>
              <p:nvPr/>
            </p:nvSpPr>
            <p:spPr>
              <a:xfrm>
                <a:off x="8190810" y="4428234"/>
                <a:ext cx="324091" cy="324091"/>
              </a:xfrm>
              <a:prstGeom prst="ellipse">
                <a:avLst/>
              </a:prstGeom>
              <a:solidFill>
                <a:srgbClr val="A2D0D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46ED2D9-D42A-E5F6-D021-1F17F9321AE2}"/>
                </a:ext>
              </a:extLst>
            </p:cNvPr>
            <p:cNvGrpSpPr/>
            <p:nvPr/>
          </p:nvGrpSpPr>
          <p:grpSpPr>
            <a:xfrm>
              <a:off x="10196936" y="1324944"/>
              <a:ext cx="2130024" cy="2002835"/>
              <a:chOff x="10196936" y="1324944"/>
              <a:chExt cx="2130024" cy="2002835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AC63810-14BB-20C6-9C80-48E731822859}"/>
                  </a:ext>
                </a:extLst>
              </p:cNvPr>
              <p:cNvSpPr txBox="1"/>
              <p:nvPr/>
            </p:nvSpPr>
            <p:spPr>
              <a:xfrm>
                <a:off x="10306638" y="1324944"/>
                <a:ext cx="1637562" cy="297825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 rtl="0"/>
                <a:r>
                  <a:rPr lang="en" sz="1201" b="1">
                    <a:solidFill>
                      <a:srgbClr val="404040"/>
                    </a:solidFill>
                    <a:latin typeface="Century Gothic"/>
                    <a:ea typeface="Times New Roman"/>
                  </a:rPr>
                  <a:t>LCCAP Legislation</a:t>
                </a:r>
                <a:endParaRPr lang="en-US" sz="1201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ABAEB41-56CA-94D2-B7F1-DE3C9FD2C115}"/>
                  </a:ext>
                </a:extLst>
              </p:cNvPr>
              <p:cNvSpPr txBox="1"/>
              <p:nvPr/>
            </p:nvSpPr>
            <p:spPr>
              <a:xfrm>
                <a:off x="10539212" y="1865486"/>
                <a:ext cx="1787748" cy="342320"/>
              </a:xfrm>
              <a:prstGeom prst="rect">
                <a:avLst/>
              </a:prstGeom>
              <a:noFill/>
            </p:spPr>
            <p:txBody>
              <a:bodyPr wrap="square" lIns="91546" tIns="45773" rIns="91546" bIns="45773" anchor="t">
                <a:noAutofit/>
              </a:bodyPr>
              <a:lstStyle/>
              <a:p>
                <a:pPr rtl="0"/>
                <a:r>
                  <a:rPr lang="en" sz="1201" b="1">
                    <a:solidFill>
                      <a:srgbClr val="404040"/>
                    </a:solidFill>
                    <a:latin typeface="Century Gothic"/>
                    <a:ea typeface="Times New Roman"/>
                  </a:rPr>
                  <a:t>LCCAPs for Pilot Cities</a:t>
                </a:r>
                <a:endParaRPr lang="en-US" sz="1201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EAB5F2E-6888-0526-2295-7F16CE5054D2}"/>
                  </a:ext>
                </a:extLst>
              </p:cNvPr>
              <p:cNvSpPr txBox="1"/>
              <p:nvPr/>
            </p:nvSpPr>
            <p:spPr>
              <a:xfrm>
                <a:off x="10533488" y="2422002"/>
                <a:ext cx="1338298" cy="276999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 rtl="0"/>
                <a:r>
                  <a:rPr lang="en" sz="1201" b="1">
                    <a:solidFill>
                      <a:srgbClr val="404040"/>
                    </a:solidFill>
                    <a:latin typeface="Century Gothic"/>
                    <a:ea typeface="Times New Roman"/>
                  </a:rPr>
                  <a:t>e-LCCAP Portal</a:t>
                </a:r>
                <a:endParaRPr lang="en-US" sz="1201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14D7EAE-CDF2-CA2C-28BF-E8D4F28917F8}"/>
                  </a:ext>
                </a:extLst>
              </p:cNvPr>
              <p:cNvSpPr txBox="1"/>
              <p:nvPr/>
            </p:nvSpPr>
            <p:spPr>
              <a:xfrm>
                <a:off x="10196936" y="2866114"/>
                <a:ext cx="2130024" cy="461665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 rtl="0"/>
                <a:r>
                  <a:rPr lang="en" sz="1201" b="1">
                    <a:solidFill>
                      <a:srgbClr val="404040"/>
                    </a:solidFill>
                    <a:latin typeface="Century Gothic"/>
                    <a:ea typeface="Times New Roman"/>
                  </a:rPr>
                  <a:t>Urban Climate Finance Mechanisms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14924F6-ADB1-0658-C9BF-25496A8C7FF3}"/>
              </a:ext>
            </a:extLst>
          </p:cNvPr>
          <p:cNvGrpSpPr/>
          <p:nvPr/>
        </p:nvGrpSpPr>
        <p:grpSpPr>
          <a:xfrm>
            <a:off x="418709" y="1663001"/>
            <a:ext cx="6446444" cy="340893"/>
            <a:chOff x="1028701" y="876574"/>
            <a:chExt cx="7216399" cy="511347"/>
          </a:xfrm>
        </p:grpSpPr>
        <p:sp>
          <p:nvSpPr>
            <p:cNvPr id="40" name="AutoShape 7">
              <a:extLst>
                <a:ext uri="{FF2B5EF4-FFF2-40B4-BE49-F238E27FC236}">
                  <a16:creationId xmlns:a16="http://schemas.microsoft.com/office/drawing/2014/main" id="{831645A6-F843-A17A-5455-73D78FC845E7}"/>
                </a:ext>
              </a:extLst>
            </p:cNvPr>
            <p:cNvSpPr/>
            <p:nvPr/>
          </p:nvSpPr>
          <p:spPr>
            <a:xfrm rot="16200000">
              <a:off x="841858" y="1063417"/>
              <a:ext cx="511347" cy="1376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>
              <a:noAutofit/>
            </a:bodyPr>
            <a:lstStyle/>
            <a:p>
              <a:endParaRPr lang="en-US" sz="80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3ACE5B7-E141-CAED-6DD2-32D217FEAC36}"/>
                </a:ext>
              </a:extLst>
            </p:cNvPr>
            <p:cNvSpPr txBox="1"/>
            <p:nvPr/>
          </p:nvSpPr>
          <p:spPr>
            <a:xfrm>
              <a:off x="1295399" y="924255"/>
              <a:ext cx="6949701" cy="415985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>
              <a:defPPr>
                <a:defRPr lang="en-US"/>
              </a:defPPr>
              <a:lvl1pPr>
                <a:defRPr b="1">
                  <a:solidFill>
                    <a:srgbClr val="545454"/>
                  </a:solidFill>
                  <a:latin typeface="Century Gothic" panose="020B0502020202020204" pitchFamily="34" charset="0"/>
                </a:defRPr>
              </a:lvl1pPr>
            </a:lstStyle>
            <a:p>
              <a:pPr rtl="0"/>
              <a:r>
                <a:rPr lang="en" sz="1802" dirty="0">
                  <a:latin typeface="Century Gothic"/>
                </a:rPr>
                <a:t>Project Components and Outputs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861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B5D36-12E5-7205-A8D3-06F1277DA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Oval 99">
            <a:extLst>
              <a:ext uri="{FF2B5EF4-FFF2-40B4-BE49-F238E27FC236}">
                <a16:creationId xmlns:a16="http://schemas.microsoft.com/office/drawing/2014/main" id="{1A3126AD-C503-22AA-9BB0-CA7FC6DF3D0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5400000">
            <a:off x="7869291" y="2380248"/>
            <a:ext cx="432147" cy="432147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201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0A02871-FEC4-5353-199C-48613FD3147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5400000">
            <a:off x="8793508" y="3184137"/>
            <a:ext cx="475720" cy="47572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201"/>
          </a:p>
        </p:txBody>
      </p:sp>
      <p:sp>
        <p:nvSpPr>
          <p:cNvPr id="73" name="TextBox 8">
            <a:extLst>
              <a:ext uri="{FF2B5EF4-FFF2-40B4-BE49-F238E27FC236}">
                <a16:creationId xmlns:a16="http://schemas.microsoft.com/office/drawing/2014/main" id="{EEA17654-AE32-95A4-857A-9B865B9BA6A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836646" y="2324975"/>
            <a:ext cx="3003371" cy="554639"/>
          </a:xfrm>
          <a:prstGeom prst="rect">
            <a:avLst/>
          </a:prstGeom>
          <a:ln w="28575"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rtl="0"/>
            <a:r>
              <a:rPr lang="en" sz="1201" b="1">
                <a:solidFill>
                  <a:srgbClr val="545454"/>
                </a:solidFill>
                <a:latin typeface="Century Gothic"/>
              </a:rPr>
              <a:t>Dynamic downscaling of the Global Climate Models to 3 km resolution with a regional climate model for Türkiye </a:t>
            </a:r>
            <a:endParaRPr lang="en-US" sz="1201" b="1">
              <a:solidFill>
                <a:schemeClr val="tx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78" name="TextBox 8">
            <a:extLst>
              <a:ext uri="{FF2B5EF4-FFF2-40B4-BE49-F238E27FC236}">
                <a16:creationId xmlns:a16="http://schemas.microsoft.com/office/drawing/2014/main" id="{E957E95D-6C31-C5F5-0B85-D17D2381D1F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439573" y="3279992"/>
            <a:ext cx="2976397" cy="369759"/>
          </a:xfrm>
          <a:prstGeom prst="rect">
            <a:avLst/>
          </a:prstGeom>
          <a:ln w="28575"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rtl="0"/>
            <a:r>
              <a:rPr lang="en" sz="1201" b="1">
                <a:solidFill>
                  <a:srgbClr val="545454"/>
                </a:solidFill>
                <a:latin typeface="Century Gothic"/>
              </a:rPr>
              <a:t>Evaluation of current period climate simulations</a:t>
            </a:r>
            <a:endParaRPr lang="en-US" sz="1201" b="1">
              <a:solidFill>
                <a:schemeClr val="tx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87" name="TextBox 8">
            <a:extLst>
              <a:ext uri="{FF2B5EF4-FFF2-40B4-BE49-F238E27FC236}">
                <a16:creationId xmlns:a16="http://schemas.microsoft.com/office/drawing/2014/main" id="{E61D4767-4DCF-1609-0A79-C3685F0A149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53895" y="5731488"/>
            <a:ext cx="2805437" cy="369759"/>
          </a:xfrm>
          <a:prstGeom prst="rect">
            <a:avLst/>
          </a:prstGeom>
          <a:ln w="28575"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rtl="0"/>
            <a:r>
              <a:rPr lang="en" sz="1201" b="1">
                <a:solidFill>
                  <a:srgbClr val="545454"/>
                </a:solidFill>
                <a:latin typeface="Century Gothic"/>
              </a:rPr>
              <a:t>Preparation of climate change impact assessment report</a:t>
            </a:r>
            <a:endParaRPr lang="en-US" sz="1201" b="1">
              <a:solidFill>
                <a:schemeClr val="tx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89" name="TextBox 8">
            <a:extLst>
              <a:ext uri="{FF2B5EF4-FFF2-40B4-BE49-F238E27FC236}">
                <a16:creationId xmlns:a16="http://schemas.microsoft.com/office/drawing/2014/main" id="{7DCD97EA-7146-DF8A-7B32-8AF832203D0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746653" y="1388493"/>
            <a:ext cx="3567306" cy="554639"/>
          </a:xfrm>
          <a:prstGeom prst="rect">
            <a:avLst/>
          </a:prstGeom>
          <a:ln w="28575"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rtl="0"/>
            <a:r>
              <a:rPr lang="en" sz="1201" b="1">
                <a:solidFill>
                  <a:srgbClr val="545454"/>
                </a:solidFill>
                <a:latin typeface="Century Gothic"/>
              </a:rPr>
              <a:t>Research on Global Climate Models and Shared Socioeconomic Pathways from the CMIP6 archive to select a Global Climate Model</a:t>
            </a:r>
            <a:endParaRPr lang="en-US" sz="1201" b="1">
              <a:solidFill>
                <a:schemeClr val="tx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86" name="TextBox 8">
            <a:extLst>
              <a:ext uri="{FF2B5EF4-FFF2-40B4-BE49-F238E27FC236}">
                <a16:creationId xmlns:a16="http://schemas.microsoft.com/office/drawing/2014/main" id="{7E4A046B-6066-601B-615D-D95B6FAF989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410020" y="4392413"/>
            <a:ext cx="2805437" cy="369759"/>
          </a:xfrm>
          <a:prstGeom prst="rect">
            <a:avLst/>
          </a:prstGeom>
          <a:ln w="28575"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rtl="0"/>
            <a:r>
              <a:rPr lang="en" sz="1201" b="1">
                <a:solidFill>
                  <a:srgbClr val="545454"/>
                </a:solidFill>
                <a:latin typeface="Century Gothic"/>
              </a:rPr>
              <a:t>Calculation of extreme climate indices </a:t>
            </a:r>
            <a:endParaRPr lang="en-US" sz="1201" b="1">
              <a:solidFill>
                <a:schemeClr val="tx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9064264-AB1E-15B6-BFCA-DC2F473D2947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5301753" y="1911045"/>
            <a:ext cx="3479569" cy="4190203"/>
            <a:chOff x="5295536" y="1486827"/>
            <a:chExt cx="3825984" cy="4607367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6E8A71C-26C9-B64E-4736-A9A0E99B3FD7}"/>
                </a:ext>
              </a:extLst>
            </p:cNvPr>
            <p:cNvGrpSpPr/>
            <p:nvPr>
              <p:custDataLst>
                <p:tags r:id="rId14"/>
              </p:custDataLst>
            </p:nvPr>
          </p:nvGrpSpPr>
          <p:grpSpPr>
            <a:xfrm rot="16200000">
              <a:off x="7826093" y="1652156"/>
              <a:ext cx="1057224" cy="1152746"/>
              <a:chOff x="4451201" y="3695973"/>
              <a:chExt cx="1564640" cy="1754557"/>
            </a:xfrm>
            <a:solidFill>
              <a:schemeClr val="bg1"/>
            </a:solidFill>
          </p:grpSpPr>
          <p:sp>
            <p:nvSpPr>
              <p:cNvPr id="29" name="Flowchart: Delay 28">
                <a:extLst>
                  <a:ext uri="{FF2B5EF4-FFF2-40B4-BE49-F238E27FC236}">
                    <a16:creationId xmlns:a16="http://schemas.microsoft.com/office/drawing/2014/main" id="{1A3F0D1D-B966-FEEC-52AC-3315DAD9DD40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 rot="5400000">
                <a:off x="4425801" y="3860491"/>
                <a:ext cx="1615439" cy="1564640"/>
              </a:xfrm>
              <a:prstGeom prst="flowChartDelay">
                <a:avLst/>
              </a:prstGeom>
              <a:grpFill/>
              <a:ln w="28575">
                <a:solidFill>
                  <a:srgbClr val="4486B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5C47B77D-FDA8-CF18-C951-3BD47417037A}"/>
                  </a:ext>
                </a:extLst>
              </p:cNvPr>
              <p:cNvSpPr/>
              <p:nvPr>
                <p:custDataLst>
                  <p:tags r:id="rId40"/>
                </p:custDataLst>
              </p:nvPr>
            </p:nvSpPr>
            <p:spPr>
              <a:xfrm>
                <a:off x="4473680" y="3695973"/>
                <a:ext cx="1521329" cy="177800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CCC48AA-8233-5F2B-57B5-4C24221CE6CE}"/>
                </a:ext>
              </a:extLst>
            </p:cNvPr>
            <p:cNvGrpSpPr/>
            <p:nvPr>
              <p:custDataLst>
                <p:tags r:id="rId15"/>
              </p:custDataLst>
            </p:nvPr>
          </p:nvGrpSpPr>
          <p:grpSpPr>
            <a:xfrm rot="16200000">
              <a:off x="7319095" y="3766038"/>
              <a:ext cx="1057224" cy="1152747"/>
              <a:chOff x="4451201" y="3695973"/>
              <a:chExt cx="1564640" cy="1754557"/>
            </a:xfrm>
            <a:solidFill>
              <a:schemeClr val="bg1"/>
            </a:solidFill>
          </p:grpSpPr>
          <p:sp>
            <p:nvSpPr>
              <p:cNvPr id="45" name="Flowchart: Delay 44">
                <a:extLst>
                  <a:ext uri="{FF2B5EF4-FFF2-40B4-BE49-F238E27FC236}">
                    <a16:creationId xmlns:a16="http://schemas.microsoft.com/office/drawing/2014/main" id="{C79921B6-487F-ED2D-AA6F-FCBB4E7F996A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 rot="5400000">
                <a:off x="4425801" y="3860491"/>
                <a:ext cx="1615439" cy="1564640"/>
              </a:xfrm>
              <a:prstGeom prst="flowChartDelay">
                <a:avLst/>
              </a:prstGeom>
              <a:grpFill/>
              <a:ln w="28575">
                <a:solidFill>
                  <a:srgbClr val="4486B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4BB06347-DB5F-AB1A-E5D4-815D82A79F2B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4473680" y="3695973"/>
                <a:ext cx="1521329" cy="177800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</p:grp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90E00F7-22EF-1DB5-F5CA-33F4A66CE4AC}"/>
                </a:ext>
              </a:extLst>
            </p:cNvPr>
            <p:cNvCxnSpPr>
              <a:stCxn id="45" idx="0"/>
              <a:endCxn id="41" idx="0"/>
            </p:cNvCxnSpPr>
            <p:nvPr>
              <p:custDataLst>
                <p:tags r:id="rId16"/>
              </p:custDataLst>
            </p:nvPr>
          </p:nvCxnSpPr>
          <p:spPr>
            <a:xfrm flipH="1">
              <a:off x="5826208" y="3813799"/>
              <a:ext cx="2067197" cy="4494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rgbClr val="4486B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5A7C722-D443-2C57-D5E4-E2FEDCF3D492}"/>
                </a:ext>
              </a:extLst>
            </p:cNvPr>
            <p:cNvGrpSpPr/>
            <p:nvPr>
              <p:custDataLst>
                <p:tags r:id="rId17"/>
              </p:custDataLst>
            </p:nvPr>
          </p:nvGrpSpPr>
          <p:grpSpPr>
            <a:xfrm rot="5400000">
              <a:off x="5343297" y="2713308"/>
              <a:ext cx="1057224" cy="1152746"/>
              <a:chOff x="4451201" y="3695973"/>
              <a:chExt cx="1564640" cy="1754557"/>
            </a:xfrm>
            <a:solidFill>
              <a:schemeClr val="bg1"/>
            </a:solidFill>
          </p:grpSpPr>
          <p:sp>
            <p:nvSpPr>
              <p:cNvPr id="41" name="Flowchart: Delay 40">
                <a:extLst>
                  <a:ext uri="{FF2B5EF4-FFF2-40B4-BE49-F238E27FC236}">
                    <a16:creationId xmlns:a16="http://schemas.microsoft.com/office/drawing/2014/main" id="{C0602A06-D40D-8C94-CB90-3E4B8509B4B9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 rot="5400000">
                <a:off x="4425801" y="3860491"/>
                <a:ext cx="1615439" cy="1564640"/>
              </a:xfrm>
              <a:prstGeom prst="flowChartDelay">
                <a:avLst/>
              </a:prstGeom>
              <a:grpFill/>
              <a:ln w="28575">
                <a:solidFill>
                  <a:srgbClr val="4486B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1D2E9B2-0BD2-5A98-3CA0-E71EDECFC77F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4473680" y="3695973"/>
                <a:ext cx="1521329" cy="177800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</p:grp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4D2E8FFE-1F93-169C-192F-A88BC6600B78}"/>
                </a:ext>
              </a:extLst>
            </p:cNvPr>
            <p:cNvCxnSpPr>
              <a:stCxn id="29" idx="2"/>
              <a:endCxn id="41" idx="2"/>
            </p:cNvCxnSpPr>
            <p:nvPr>
              <p:custDataLst>
                <p:tags r:id="rId18"/>
              </p:custDataLst>
            </p:nvPr>
          </p:nvCxnSpPr>
          <p:spPr>
            <a:xfrm flipH="1">
              <a:off x="5826208" y="2757141"/>
              <a:ext cx="2574198" cy="3928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rgbClr val="4486B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08A0411-8459-6929-2796-33730C39BC5B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8740636" y="1995392"/>
              <a:ext cx="380884" cy="380884"/>
            </a:xfrm>
            <a:prstGeom prst="ellipse">
              <a:avLst/>
            </a:prstGeom>
            <a:solidFill>
              <a:srgbClr val="8CBCD5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r>
                <a:rPr lang="en" sz="1802" b="1">
                  <a:latin typeface="Century Gothic"/>
                </a:rPr>
                <a:t>2</a:t>
              </a:r>
              <a:endParaRPr lang="en-US" sz="1201" b="1">
                <a:latin typeface="Century Gothic" panose="020B0502020202020204" pitchFamily="34" charset="0"/>
              </a:endParaRP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9E42894A-EEA2-6925-85BB-158BB88A1B6B}"/>
                </a:ext>
              </a:extLst>
            </p:cNvPr>
            <p:cNvGrpSpPr/>
            <p:nvPr>
              <p:custDataLst>
                <p:tags r:id="rId20"/>
              </p:custDataLst>
            </p:nvPr>
          </p:nvGrpSpPr>
          <p:grpSpPr>
            <a:xfrm rot="5400000">
              <a:off x="5688901" y="4818803"/>
              <a:ext cx="1057224" cy="1152746"/>
              <a:chOff x="4451201" y="3695973"/>
              <a:chExt cx="1564640" cy="1754557"/>
            </a:xfrm>
            <a:solidFill>
              <a:schemeClr val="bg1"/>
            </a:solidFill>
          </p:grpSpPr>
          <p:sp>
            <p:nvSpPr>
              <p:cNvPr id="52" name="Flowchart: Delay 51">
                <a:extLst>
                  <a:ext uri="{FF2B5EF4-FFF2-40B4-BE49-F238E27FC236}">
                    <a16:creationId xmlns:a16="http://schemas.microsoft.com/office/drawing/2014/main" id="{A2340381-3C76-C6D7-6BC7-709E52A02BFD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 rot="5400000">
                <a:off x="4425801" y="3860491"/>
                <a:ext cx="1615439" cy="1564640"/>
              </a:xfrm>
              <a:prstGeom prst="flowChartDelay">
                <a:avLst/>
              </a:prstGeom>
              <a:grpFill/>
              <a:ln w="28575">
                <a:solidFill>
                  <a:srgbClr val="4486B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6D8354B5-E233-35F9-3D57-CE2E3D7C468E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4473680" y="3695973"/>
                <a:ext cx="1521329" cy="177800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C2B0E84-E69E-7A2A-C9FD-13E27C01CC9D}"/>
                </a:ext>
              </a:extLst>
            </p:cNvPr>
            <p:cNvCxnSpPr>
              <a:stCxn id="45" idx="2"/>
              <a:endCxn id="52" idx="2"/>
            </p:cNvCxnSpPr>
            <p:nvPr>
              <p:custDataLst>
                <p:tags r:id="rId21"/>
              </p:custDataLst>
            </p:nvPr>
          </p:nvCxnSpPr>
          <p:spPr>
            <a:xfrm flipH="1" flipV="1">
              <a:off x="6171812" y="4866564"/>
              <a:ext cx="1721593" cy="4459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rgbClr val="4486B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7A70F30-900A-F987-06EE-7F30831D1797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545037" y="5713310"/>
              <a:ext cx="380884" cy="380884"/>
            </a:xfrm>
            <a:prstGeom prst="ellipse">
              <a:avLst/>
            </a:prstGeom>
            <a:solidFill>
              <a:srgbClr val="8CBCD5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r>
                <a:rPr lang="en" sz="1802" b="1">
                  <a:latin typeface="Century Gothic"/>
                </a:rPr>
                <a:t>6</a:t>
              </a:r>
              <a:endParaRPr lang="en-US" sz="1201" b="1">
                <a:latin typeface="Century Gothic" panose="020B0502020202020204" pitchFamily="34" charset="0"/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0B61B54F-6ED8-DC42-E58F-86B12856E9E6}"/>
                </a:ext>
              </a:extLst>
            </p:cNvPr>
            <p:cNvGrpSpPr/>
            <p:nvPr>
              <p:custDataLst>
                <p:tags r:id="rId23"/>
              </p:custDataLst>
            </p:nvPr>
          </p:nvGrpSpPr>
          <p:grpSpPr>
            <a:xfrm>
              <a:off x="8190937" y="4092048"/>
              <a:ext cx="475170" cy="475170"/>
              <a:chOff x="10689036" y="3759137"/>
              <a:chExt cx="475170" cy="475170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85F13F88-EB5A-601C-E4C5-FD86839A22D1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 rot="5400000">
                <a:off x="10689036" y="3759137"/>
                <a:ext cx="475170" cy="475170"/>
              </a:xfrm>
              <a:prstGeom prst="ellipse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D3C651E5-2A87-7B17-21B1-BCABE529B8B7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10736180" y="3806280"/>
                <a:ext cx="380884" cy="380884"/>
              </a:xfrm>
              <a:prstGeom prst="ellipse">
                <a:avLst/>
              </a:prstGeom>
              <a:solidFill>
                <a:srgbClr val="8CBCD5"/>
              </a:solidFill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 rtl="0"/>
                <a:r>
                  <a:rPr lang="en" sz="1802" b="1">
                    <a:latin typeface="Century Gothic"/>
                  </a:rPr>
                  <a:t>5</a:t>
                </a:r>
                <a:endParaRPr lang="en-US" sz="1201" b="1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7BEFCFC1-F366-C22B-6212-3D7E25D56FB3}"/>
                </a:ext>
              </a:extLst>
            </p:cNvPr>
            <p:cNvGrpSpPr/>
            <p:nvPr>
              <p:custDataLst>
                <p:tags r:id="rId24"/>
              </p:custDataLst>
            </p:nvPr>
          </p:nvGrpSpPr>
          <p:grpSpPr>
            <a:xfrm>
              <a:off x="6096857" y="3576213"/>
              <a:ext cx="475170" cy="475170"/>
              <a:chOff x="9669120" y="4311257"/>
              <a:chExt cx="475170" cy="475170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45F4F4A9-2AF4-E5F9-BD9D-18FCF09331E0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 rot="5400000">
                <a:off x="9669120" y="4311257"/>
                <a:ext cx="475170" cy="475170"/>
              </a:xfrm>
              <a:prstGeom prst="ellipse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5F1BB5FD-44D5-55E7-08BB-B6DF92A059CE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9716263" y="4358400"/>
                <a:ext cx="380884" cy="380884"/>
              </a:xfrm>
              <a:prstGeom prst="ellipse">
                <a:avLst/>
              </a:prstGeom>
              <a:solidFill>
                <a:srgbClr val="8CBCD5"/>
              </a:solidFill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 rtl="0"/>
                <a:r>
                  <a:rPr lang="en" sz="1802" b="1">
                    <a:latin typeface="Century Gothic"/>
                  </a:rPr>
                  <a:t>4</a:t>
                </a:r>
                <a:endParaRPr lang="en-US" sz="1201" b="1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F9C55E65-E5B6-7A7A-0457-D77F9C714B2F}"/>
                </a:ext>
              </a:extLst>
            </p:cNvPr>
            <p:cNvGrpSpPr/>
            <p:nvPr>
              <p:custDataLst>
                <p:tags r:id="rId25"/>
              </p:custDataLst>
            </p:nvPr>
          </p:nvGrpSpPr>
          <p:grpSpPr>
            <a:xfrm>
              <a:off x="7171021" y="2519556"/>
              <a:ext cx="475170" cy="475170"/>
              <a:chOff x="9669120" y="4311257"/>
              <a:chExt cx="475170" cy="475170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AD057A91-2B66-2326-B7C4-CF85030FBFD0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 rot="5400000">
                <a:off x="9669120" y="4311257"/>
                <a:ext cx="475170" cy="475170"/>
              </a:xfrm>
              <a:prstGeom prst="ellipse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sz="1201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B25D3276-9E8E-5204-5181-7A65A53F1324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9716263" y="4358400"/>
                <a:ext cx="380884" cy="380884"/>
              </a:xfrm>
              <a:prstGeom prst="ellipse">
                <a:avLst/>
              </a:prstGeom>
              <a:solidFill>
                <a:srgbClr val="8CBCD5"/>
              </a:solidFill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 rtl="0"/>
                <a:r>
                  <a:rPr lang="en" sz="1802" b="1">
                    <a:latin typeface="Century Gothic"/>
                  </a:rPr>
                  <a:t>3</a:t>
                </a:r>
                <a:endParaRPr lang="en-US" sz="1201" b="1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3EDCD3B3-63E5-8885-4188-E9BE48CB215A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 rot="5400000">
              <a:off x="7618461" y="1486827"/>
              <a:ext cx="380884" cy="380884"/>
            </a:xfrm>
            <a:prstGeom prst="ellipse">
              <a:avLst/>
            </a:prstGeom>
            <a:solidFill>
              <a:srgbClr val="8CBCD5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>
              <a:noAutofit/>
            </a:bodyPr>
            <a:lstStyle/>
            <a:p>
              <a:pPr algn="ctr" rtl="0"/>
              <a:r>
                <a:rPr lang="en" sz="1802" b="1">
                  <a:latin typeface="Century Gothic"/>
                </a:rPr>
                <a:t>1</a:t>
              </a:r>
              <a:endParaRPr lang="en-US" sz="1201" b="1">
                <a:latin typeface="Century Gothic" panose="020B0502020202020204" pitchFamily="34" charset="0"/>
              </a:endParaRPr>
            </a:p>
          </p:txBody>
        </p:sp>
      </p:grpSp>
      <p:sp>
        <p:nvSpPr>
          <p:cNvPr id="79" name="TextBox 8">
            <a:extLst>
              <a:ext uri="{FF2B5EF4-FFF2-40B4-BE49-F238E27FC236}">
                <a16:creationId xmlns:a16="http://schemas.microsoft.com/office/drawing/2014/main" id="{24C18E86-741F-1F04-95B7-06188645FB40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180928" y="4270017"/>
            <a:ext cx="2188112" cy="369759"/>
          </a:xfrm>
          <a:prstGeom prst="rect">
            <a:avLst/>
          </a:prstGeom>
          <a:ln w="28575"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ctr" rtl="0"/>
            <a:r>
              <a:rPr lang="en" sz="1201" b="1">
                <a:solidFill>
                  <a:srgbClr val="545454"/>
                </a:solidFill>
                <a:latin typeface="Century Gothic"/>
              </a:rPr>
              <a:t>Application of statistical bias correction methods</a:t>
            </a:r>
            <a:endParaRPr lang="en-US" sz="1201" b="1">
              <a:solidFill>
                <a:schemeClr val="tx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A7D4809-965D-DB55-788B-A4947612E27F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56952" y="2584083"/>
            <a:ext cx="4037979" cy="18179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en" sz="1602" kern="100">
                <a:latin typeface="Century Gothic"/>
                <a:ea typeface="Aptos"/>
                <a:cs typeface="Times New Roman"/>
              </a:rPr>
              <a:t>From the IPCC's CMIP6 archive, evaluated at the Turkish scale:</a:t>
            </a:r>
          </a:p>
          <a:p>
            <a:endParaRPr lang="tr-TR" sz="1602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3756" lvl="1" indent="-286093">
              <a:buFont typeface="Wingdings" panose="05000000000000000000" pitchFamily="2" charset="2"/>
              <a:buChar char="§"/>
            </a:pPr>
            <a:r>
              <a:rPr lang="en" sz="1602" kern="100">
                <a:latin typeface="Century Gothic"/>
                <a:ea typeface="Aptos"/>
                <a:cs typeface="Times New Roman"/>
              </a:rPr>
              <a:t>6 Different Global Climate Models</a:t>
            </a:r>
          </a:p>
          <a:p>
            <a:pPr marL="743756" lvl="1" indent="-286093">
              <a:buFont typeface="Wingdings" panose="05000000000000000000" pitchFamily="2" charset="2"/>
              <a:buChar char="§"/>
            </a:pPr>
            <a:r>
              <a:rPr lang="en" sz="1602" kern="100">
                <a:latin typeface="Century Gothic"/>
                <a:ea typeface="Aptos"/>
                <a:cs typeface="Times New Roman"/>
              </a:rPr>
              <a:t>2 Different Shared Socioeconomic Pathways (SSP) scenarios </a:t>
            </a:r>
          </a:p>
          <a:p>
            <a:pPr marL="743756" lvl="1" indent="-286093">
              <a:buFont typeface="Wingdings" panose="05000000000000000000" pitchFamily="2" charset="2"/>
              <a:buChar char="§"/>
            </a:pPr>
            <a:r>
              <a:rPr lang="en" sz="1602" kern="100">
                <a:latin typeface="Century Gothic"/>
                <a:ea typeface="Aptos"/>
                <a:cs typeface="Times New Roman"/>
              </a:rPr>
              <a:t>3x3 km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5F2A533-BBA8-0A43-1A8D-5B9C9BA62952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418709" y="1663001"/>
            <a:ext cx="6446444" cy="717247"/>
            <a:chOff x="1028701" y="876574"/>
            <a:chExt cx="7216399" cy="511347"/>
          </a:xfrm>
        </p:grpSpPr>
        <p:sp>
          <p:nvSpPr>
            <p:cNvPr id="4" name="AutoShape 7">
              <a:extLst>
                <a:ext uri="{FF2B5EF4-FFF2-40B4-BE49-F238E27FC236}">
                  <a16:creationId xmlns:a16="http://schemas.microsoft.com/office/drawing/2014/main" id="{2156C8A3-5985-AF84-7B69-6B6E30820872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16200000">
              <a:off x="841858" y="1063417"/>
              <a:ext cx="511347" cy="1376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>
              <a:noAutofit/>
            </a:bodyPr>
            <a:lstStyle/>
            <a:p>
              <a:endParaRPr lang="en-US" sz="80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115BEF2-88D7-1D08-A593-54224E6FF674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1295399" y="924255"/>
              <a:ext cx="6949701" cy="415985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>
              <a:defPPr>
                <a:defRPr lang="en-US"/>
              </a:defPPr>
              <a:lvl1pPr>
                <a:defRPr b="1">
                  <a:solidFill>
                    <a:srgbClr val="545454"/>
                  </a:solidFill>
                  <a:latin typeface="Century Gothic" panose="020B0502020202020204" pitchFamily="34" charset="0"/>
                </a:defRPr>
              </a:lvl1pPr>
            </a:lstStyle>
            <a:p>
              <a:pPr rtl="0"/>
              <a:r>
                <a:rPr lang="en" sz="1802" dirty="0">
                  <a:latin typeface="Century Gothic"/>
                </a:rPr>
                <a:t>Climate Projections &amp; Vulnerability and Risk Assessment (Component A)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440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8" grpId="0"/>
      <p:bldP spid="87" grpId="0"/>
      <p:bldP spid="89" grpId="0"/>
      <p:bldP spid="86" grpId="0"/>
      <p:bldP spid="7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different colors&#10;&#10;AI-generated content may be incorrect.">
            <a:extLst>
              <a:ext uri="{FF2B5EF4-FFF2-40B4-BE49-F238E27FC236}">
                <a16:creationId xmlns:a16="http://schemas.microsoft.com/office/drawing/2014/main" id="{D079C604-03D3-E8C2-EA86-792CA9B44C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77" b="25198"/>
          <a:stretch>
            <a:fillRect/>
          </a:stretch>
        </p:blipFill>
        <p:spPr>
          <a:xfrm>
            <a:off x="6642857" y="3249042"/>
            <a:ext cx="5155097" cy="2970415"/>
          </a:xfrm>
          <a:prstGeom prst="rect">
            <a:avLst/>
          </a:prstGeom>
        </p:spPr>
      </p:pic>
      <p:pic>
        <p:nvPicPr>
          <p:cNvPr id="4" name="Picture 3" descr="A map of different colors of different shades of red and orange&#10;&#10;AI-generated content may be incorrect.">
            <a:extLst>
              <a:ext uri="{FF2B5EF4-FFF2-40B4-BE49-F238E27FC236}">
                <a16:creationId xmlns:a16="http://schemas.microsoft.com/office/drawing/2014/main" id="{6260B8DC-958B-93CB-42ED-FD9433A854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026" r="49851" b="62759"/>
          <a:stretch>
            <a:fillRect/>
          </a:stretch>
        </p:blipFill>
        <p:spPr>
          <a:xfrm>
            <a:off x="7931787" y="1533164"/>
            <a:ext cx="2577235" cy="1715878"/>
          </a:xfrm>
          <a:prstGeom prst="rect">
            <a:avLst/>
          </a:prstGeom>
        </p:spPr>
      </p:pic>
      <p:pic>
        <p:nvPicPr>
          <p:cNvPr id="5" name="Picture 4" descr="A graph showing the number of the number of countries/regions&#10;&#10;AI-generated content may be incorrect.">
            <a:extLst>
              <a:ext uri="{FF2B5EF4-FFF2-40B4-BE49-F238E27FC236}">
                <a16:creationId xmlns:a16="http://schemas.microsoft.com/office/drawing/2014/main" id="{78317C4C-B926-55E9-D2A2-552CE1299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417" y="2645826"/>
            <a:ext cx="4317270" cy="235487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DCF50F9-B103-6D5D-9328-6920915FA834}"/>
              </a:ext>
            </a:extLst>
          </p:cNvPr>
          <p:cNvGrpSpPr/>
          <p:nvPr/>
        </p:nvGrpSpPr>
        <p:grpSpPr>
          <a:xfrm>
            <a:off x="83793" y="1192271"/>
            <a:ext cx="6446444" cy="340893"/>
            <a:chOff x="1028701" y="876574"/>
            <a:chExt cx="7216399" cy="511347"/>
          </a:xfrm>
        </p:grpSpPr>
        <p:sp>
          <p:nvSpPr>
            <p:cNvPr id="8" name="AutoShape 7">
              <a:extLst>
                <a:ext uri="{FF2B5EF4-FFF2-40B4-BE49-F238E27FC236}">
                  <a16:creationId xmlns:a16="http://schemas.microsoft.com/office/drawing/2014/main" id="{33DAF6A0-C642-633F-4A80-AA92FF113777}"/>
                </a:ext>
              </a:extLst>
            </p:cNvPr>
            <p:cNvSpPr/>
            <p:nvPr/>
          </p:nvSpPr>
          <p:spPr>
            <a:xfrm rot="16200000">
              <a:off x="841858" y="1063417"/>
              <a:ext cx="511347" cy="1376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>
              <a:noAutofit/>
            </a:bodyPr>
            <a:lstStyle/>
            <a:p>
              <a:endParaRPr lang="en-US" sz="8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45B942D-B49C-C009-2CF2-D00268B6792A}"/>
                </a:ext>
              </a:extLst>
            </p:cNvPr>
            <p:cNvSpPr txBox="1"/>
            <p:nvPr/>
          </p:nvSpPr>
          <p:spPr>
            <a:xfrm>
              <a:off x="1295399" y="924255"/>
              <a:ext cx="6949701" cy="415985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>
              <a:defPPr>
                <a:defRPr lang="en-US"/>
              </a:defPPr>
              <a:lvl1pPr>
                <a:defRPr b="1">
                  <a:solidFill>
                    <a:srgbClr val="545454"/>
                  </a:solidFill>
                  <a:latin typeface="Century Gothic" panose="020B0502020202020204" pitchFamily="34" charset="0"/>
                </a:defRPr>
              </a:lvl1pPr>
            </a:lstStyle>
            <a:p>
              <a:pPr rtl="0"/>
              <a:r>
                <a:rPr lang="en" sz="1802" dirty="0">
                  <a:latin typeface="Century Gothic"/>
                </a:rPr>
                <a:t>Changes in Climate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2887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fferent colored maps of turkey&#10;&#10;AI-generated content may be incorrect.">
            <a:extLst>
              <a:ext uri="{FF2B5EF4-FFF2-40B4-BE49-F238E27FC236}">
                <a16:creationId xmlns:a16="http://schemas.microsoft.com/office/drawing/2014/main" id="{DFFBB2C8-DA20-9D7A-7246-EC52A1259C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761" r="49120" b="63197"/>
          <a:stretch>
            <a:fillRect/>
          </a:stretch>
        </p:blipFill>
        <p:spPr>
          <a:xfrm>
            <a:off x="7547780" y="834746"/>
            <a:ext cx="3246850" cy="2045109"/>
          </a:xfrm>
          <a:prstGeom prst="rect">
            <a:avLst/>
          </a:prstGeom>
        </p:spPr>
      </p:pic>
      <p:pic>
        <p:nvPicPr>
          <p:cNvPr id="4" name="Picture 3" descr="A map of turkey with different colors&#10;&#10;AI-generated content may be incorrect.">
            <a:extLst>
              <a:ext uri="{FF2B5EF4-FFF2-40B4-BE49-F238E27FC236}">
                <a16:creationId xmlns:a16="http://schemas.microsoft.com/office/drawing/2014/main" id="{A017AACA-DC46-BE2E-E885-E7A69F0F63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58" b="25340"/>
          <a:stretch>
            <a:fillRect/>
          </a:stretch>
        </p:blipFill>
        <p:spPr>
          <a:xfrm>
            <a:off x="6323801" y="2989695"/>
            <a:ext cx="5694809" cy="3290043"/>
          </a:xfrm>
          <a:prstGeom prst="rect">
            <a:avLst/>
          </a:prstGeom>
        </p:spPr>
      </p:pic>
      <p:pic>
        <p:nvPicPr>
          <p:cNvPr id="5" name="Picture 4" descr="A graph showing the number of the number of people in turkey&#10;&#10;AI-generated content may be incorrect.">
            <a:extLst>
              <a:ext uri="{FF2B5EF4-FFF2-40B4-BE49-F238E27FC236}">
                <a16:creationId xmlns:a16="http://schemas.microsoft.com/office/drawing/2014/main" id="{83CBFD07-C78E-4D85-4CE4-D32F9F463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287" y="2645825"/>
            <a:ext cx="4533872" cy="247302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9C973DA-6B4E-AB66-09AD-9236BC4B0FBE}"/>
              </a:ext>
            </a:extLst>
          </p:cNvPr>
          <p:cNvGrpSpPr/>
          <p:nvPr/>
        </p:nvGrpSpPr>
        <p:grpSpPr>
          <a:xfrm>
            <a:off x="83793" y="1290883"/>
            <a:ext cx="6446444" cy="340893"/>
            <a:chOff x="1028701" y="876574"/>
            <a:chExt cx="7216399" cy="511347"/>
          </a:xfrm>
        </p:grpSpPr>
        <p:sp>
          <p:nvSpPr>
            <p:cNvPr id="8" name="AutoShape 7">
              <a:extLst>
                <a:ext uri="{FF2B5EF4-FFF2-40B4-BE49-F238E27FC236}">
                  <a16:creationId xmlns:a16="http://schemas.microsoft.com/office/drawing/2014/main" id="{CDF8B2F2-5659-EFBE-F57B-5C5FBF3BDEAD}"/>
                </a:ext>
              </a:extLst>
            </p:cNvPr>
            <p:cNvSpPr/>
            <p:nvPr/>
          </p:nvSpPr>
          <p:spPr>
            <a:xfrm rot="16200000">
              <a:off x="841858" y="1063417"/>
              <a:ext cx="511347" cy="1376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>
              <a:noAutofit/>
            </a:bodyPr>
            <a:lstStyle/>
            <a:p>
              <a:endParaRPr lang="en-US" sz="8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F8BAEBD-AF0D-A861-D0DB-79847277DD63}"/>
                </a:ext>
              </a:extLst>
            </p:cNvPr>
            <p:cNvSpPr txBox="1"/>
            <p:nvPr/>
          </p:nvSpPr>
          <p:spPr>
            <a:xfrm>
              <a:off x="1295399" y="924255"/>
              <a:ext cx="6949701" cy="415985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>
              <a:defPPr>
                <a:defRPr lang="en-US"/>
              </a:defPPr>
              <a:lvl1pPr>
                <a:defRPr b="1">
                  <a:solidFill>
                    <a:srgbClr val="545454"/>
                  </a:solidFill>
                  <a:latin typeface="Century Gothic" panose="020B0502020202020204" pitchFamily="34" charset="0"/>
                </a:defRPr>
              </a:lvl1pPr>
            </a:lstStyle>
            <a:p>
              <a:pPr rtl="0"/>
              <a:r>
                <a:rPr lang="en" sz="1802" dirty="0">
                  <a:latin typeface="Century Gothic"/>
                </a:rPr>
                <a:t>Climate Projections for Türkiye - Precipitation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7640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76246" y="1353349"/>
            <a:ext cx="3702418" cy="2423376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1"/>
          </a:p>
        </p:txBody>
      </p:sp>
      <p:sp>
        <p:nvSpPr>
          <p:cNvPr id="7" name="Rectangle 6"/>
          <p:cNvSpPr/>
          <p:nvPr/>
        </p:nvSpPr>
        <p:spPr>
          <a:xfrm>
            <a:off x="276246" y="1353349"/>
            <a:ext cx="3702418" cy="109855"/>
          </a:xfrm>
          <a:prstGeom prst="rect">
            <a:avLst/>
          </a:prstGeom>
          <a:solidFill>
            <a:srgbClr val="3263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1"/>
          </a:p>
        </p:txBody>
      </p:sp>
      <p:sp>
        <p:nvSpPr>
          <p:cNvPr id="8" name="TextBox 7"/>
          <p:cNvSpPr txBox="1"/>
          <p:nvPr/>
        </p:nvSpPr>
        <p:spPr>
          <a:xfrm>
            <a:off x="386100" y="1481514"/>
            <a:ext cx="1156205" cy="2805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tr-TR" sz="1221" b="1" dirty="0">
                <a:solidFill>
                  <a:srgbClr val="252E3A"/>
                </a:solidFill>
              </a:rPr>
              <a:t>PRECIPITATION</a:t>
            </a:r>
            <a:endParaRPr sz="1221" b="1" dirty="0">
              <a:solidFill>
                <a:srgbClr val="252E3A"/>
              </a:solidFill>
            </a:endParaRPr>
          </a:p>
        </p:txBody>
      </p:sp>
      <p:pic>
        <p:nvPicPr>
          <p:cNvPr id="10" name="Picture 9" descr="cropped_card_v2_1.png"/>
          <p:cNvPicPr>
            <a:picLocks noChangeAspect="1"/>
          </p:cNvPicPr>
          <p:nvPr/>
        </p:nvPicPr>
        <p:blipFill>
          <a:blip r:embed="rId2"/>
          <a:srcRect l="520" t="3665"/>
          <a:stretch>
            <a:fillRect/>
          </a:stretch>
        </p:blipFill>
        <p:spPr>
          <a:xfrm>
            <a:off x="376946" y="1839434"/>
            <a:ext cx="3501017" cy="1595691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4180065" y="1353349"/>
            <a:ext cx="3702416" cy="2423376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1"/>
          </a:p>
        </p:txBody>
      </p:sp>
      <p:sp>
        <p:nvSpPr>
          <p:cNvPr id="12" name="Rectangle 11"/>
          <p:cNvSpPr/>
          <p:nvPr/>
        </p:nvSpPr>
        <p:spPr>
          <a:xfrm>
            <a:off x="4180065" y="1353349"/>
            <a:ext cx="3702418" cy="109855"/>
          </a:xfrm>
          <a:prstGeom prst="rect">
            <a:avLst/>
          </a:prstGeom>
          <a:solidFill>
            <a:srgbClr val="E36C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1"/>
          </a:p>
        </p:txBody>
      </p:sp>
      <p:sp>
        <p:nvSpPr>
          <p:cNvPr id="13" name="TextBox 12"/>
          <p:cNvSpPr txBox="1"/>
          <p:nvPr/>
        </p:nvSpPr>
        <p:spPr>
          <a:xfrm>
            <a:off x="4289920" y="1481514"/>
            <a:ext cx="1151582" cy="2805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tr-TR" sz="1221" b="1" dirty="0">
                <a:solidFill>
                  <a:srgbClr val="252E3A"/>
                </a:solidFill>
              </a:rPr>
              <a:t>TEMPERATURE</a:t>
            </a:r>
            <a:endParaRPr sz="1221" b="1" dirty="0">
              <a:solidFill>
                <a:srgbClr val="252E3A"/>
              </a:solidFill>
            </a:endParaRPr>
          </a:p>
        </p:txBody>
      </p:sp>
      <p:pic>
        <p:nvPicPr>
          <p:cNvPr id="15" name="Picture 14" descr="cropped_card_v2_2.png"/>
          <p:cNvPicPr>
            <a:picLocks noChangeAspect="1"/>
          </p:cNvPicPr>
          <p:nvPr/>
        </p:nvPicPr>
        <p:blipFill>
          <a:blip r:embed="rId3"/>
          <a:srcRect t="3665"/>
          <a:stretch>
            <a:fillRect/>
          </a:stretch>
        </p:blipFill>
        <p:spPr>
          <a:xfrm>
            <a:off x="4180064" y="1848982"/>
            <a:ext cx="3519327" cy="1595691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8083884" y="1353349"/>
            <a:ext cx="3702416" cy="2387152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1"/>
          </a:p>
        </p:txBody>
      </p:sp>
      <p:sp>
        <p:nvSpPr>
          <p:cNvPr id="17" name="Rectangle 16"/>
          <p:cNvSpPr/>
          <p:nvPr/>
        </p:nvSpPr>
        <p:spPr>
          <a:xfrm>
            <a:off x="8083884" y="1353349"/>
            <a:ext cx="3702418" cy="109855"/>
          </a:xfrm>
          <a:prstGeom prst="rect">
            <a:avLst/>
          </a:prstGeom>
          <a:solidFill>
            <a:srgbClr val="3660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1"/>
          </a:p>
        </p:txBody>
      </p:sp>
      <p:sp>
        <p:nvSpPr>
          <p:cNvPr id="18" name="TextBox 17"/>
          <p:cNvSpPr txBox="1"/>
          <p:nvPr/>
        </p:nvSpPr>
        <p:spPr>
          <a:xfrm>
            <a:off x="8193739" y="1481514"/>
            <a:ext cx="571651" cy="2805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tr-TR" sz="1221" b="1" dirty="0">
                <a:solidFill>
                  <a:srgbClr val="252E3A"/>
                </a:solidFill>
              </a:rPr>
              <a:t>WIND</a:t>
            </a:r>
            <a:endParaRPr sz="1221" b="1" dirty="0">
              <a:solidFill>
                <a:srgbClr val="252E3A"/>
              </a:solidFill>
            </a:endParaRPr>
          </a:p>
        </p:txBody>
      </p:sp>
      <p:pic>
        <p:nvPicPr>
          <p:cNvPr id="20" name="Picture 19" descr="cropped_card_v2_3.png"/>
          <p:cNvPicPr>
            <a:picLocks noChangeAspect="1"/>
          </p:cNvPicPr>
          <p:nvPr/>
        </p:nvPicPr>
        <p:blipFill>
          <a:blip r:embed="rId4"/>
          <a:srcRect t="3665"/>
          <a:stretch>
            <a:fillRect/>
          </a:stretch>
        </p:blipFill>
        <p:spPr>
          <a:xfrm>
            <a:off x="8083884" y="1848982"/>
            <a:ext cx="3519327" cy="1595691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276245" y="3813335"/>
            <a:ext cx="3702417" cy="2423376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1"/>
          </a:p>
        </p:txBody>
      </p:sp>
      <p:sp>
        <p:nvSpPr>
          <p:cNvPr id="22" name="Rectangle 21"/>
          <p:cNvSpPr/>
          <p:nvPr/>
        </p:nvSpPr>
        <p:spPr>
          <a:xfrm>
            <a:off x="276246" y="3813335"/>
            <a:ext cx="3702418" cy="109855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1"/>
          </a:p>
        </p:txBody>
      </p:sp>
      <p:sp>
        <p:nvSpPr>
          <p:cNvPr id="23" name="TextBox 22"/>
          <p:cNvSpPr txBox="1"/>
          <p:nvPr/>
        </p:nvSpPr>
        <p:spPr>
          <a:xfrm>
            <a:off x="386100" y="3941499"/>
            <a:ext cx="1627712" cy="2805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tr-TR" sz="1221" b="1" dirty="0">
                <a:solidFill>
                  <a:srgbClr val="252E3A"/>
                </a:solidFill>
              </a:rPr>
              <a:t>HEAVY PRECIPITATION</a:t>
            </a:r>
            <a:endParaRPr sz="1221" b="1" dirty="0">
              <a:solidFill>
                <a:srgbClr val="252E3A"/>
              </a:solidFill>
            </a:endParaRPr>
          </a:p>
        </p:txBody>
      </p:sp>
      <p:pic>
        <p:nvPicPr>
          <p:cNvPr id="25" name="Picture 24" descr="cropped_card_v2_4.png"/>
          <p:cNvPicPr>
            <a:picLocks noChangeAspect="1"/>
          </p:cNvPicPr>
          <p:nvPr/>
        </p:nvPicPr>
        <p:blipFill>
          <a:blip r:embed="rId5"/>
          <a:srcRect t="5311"/>
          <a:stretch>
            <a:fillRect/>
          </a:stretch>
        </p:blipFill>
        <p:spPr>
          <a:xfrm>
            <a:off x="340327" y="4414752"/>
            <a:ext cx="3519327" cy="1568416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4180064" y="3813335"/>
            <a:ext cx="3702417" cy="2346164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1"/>
          </a:p>
        </p:txBody>
      </p:sp>
      <p:sp>
        <p:nvSpPr>
          <p:cNvPr id="27" name="Rectangle 26"/>
          <p:cNvSpPr/>
          <p:nvPr/>
        </p:nvSpPr>
        <p:spPr>
          <a:xfrm>
            <a:off x="4180065" y="3813335"/>
            <a:ext cx="3702418" cy="109855"/>
          </a:xfrm>
          <a:prstGeom prst="rect">
            <a:avLst/>
          </a:prstGeom>
          <a:solidFill>
            <a:srgbClr val="D75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1"/>
          </a:p>
        </p:txBody>
      </p:sp>
      <p:sp>
        <p:nvSpPr>
          <p:cNvPr id="28" name="TextBox 27"/>
          <p:cNvSpPr txBox="1"/>
          <p:nvPr/>
        </p:nvSpPr>
        <p:spPr>
          <a:xfrm>
            <a:off x="4289920" y="3941499"/>
            <a:ext cx="911239" cy="2805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tr-TR" sz="1221" b="1" dirty="0">
                <a:solidFill>
                  <a:srgbClr val="252E3A"/>
                </a:solidFill>
              </a:rPr>
              <a:t>HEATWAVE</a:t>
            </a:r>
            <a:endParaRPr sz="1221" b="1" dirty="0">
              <a:solidFill>
                <a:srgbClr val="252E3A"/>
              </a:solidFill>
            </a:endParaRPr>
          </a:p>
        </p:txBody>
      </p:sp>
      <p:pic>
        <p:nvPicPr>
          <p:cNvPr id="30" name="Picture 29" descr="cropped_card_v2_5.png"/>
          <p:cNvPicPr>
            <a:picLocks noChangeAspect="1"/>
          </p:cNvPicPr>
          <p:nvPr/>
        </p:nvPicPr>
        <p:blipFill>
          <a:blip r:embed="rId6"/>
          <a:srcRect t="5311"/>
          <a:stretch>
            <a:fillRect/>
          </a:stretch>
        </p:blipFill>
        <p:spPr>
          <a:xfrm>
            <a:off x="4225837" y="4376145"/>
            <a:ext cx="3519327" cy="1568417"/>
          </a:xfrm>
          <a:prstGeom prst="rect">
            <a:avLst/>
          </a:prstGeom>
        </p:spPr>
      </p:pic>
      <p:sp>
        <p:nvSpPr>
          <p:cNvPr id="31" name="Rounded Rectangle 30"/>
          <p:cNvSpPr/>
          <p:nvPr/>
        </p:nvSpPr>
        <p:spPr>
          <a:xfrm>
            <a:off x="8083883" y="3813335"/>
            <a:ext cx="3702417" cy="2423376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1"/>
          </a:p>
        </p:txBody>
      </p:sp>
      <p:sp>
        <p:nvSpPr>
          <p:cNvPr id="32" name="Rectangle 31"/>
          <p:cNvSpPr/>
          <p:nvPr/>
        </p:nvSpPr>
        <p:spPr>
          <a:xfrm>
            <a:off x="8083884" y="3813335"/>
            <a:ext cx="3702418" cy="109855"/>
          </a:xfrm>
          <a:prstGeom prst="rect">
            <a:avLst/>
          </a:prstGeom>
          <a:solidFill>
            <a:srgbClr val="B97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1"/>
          </a:p>
        </p:txBody>
      </p:sp>
      <p:sp>
        <p:nvSpPr>
          <p:cNvPr id="33" name="TextBox 32"/>
          <p:cNvSpPr txBox="1"/>
          <p:nvPr/>
        </p:nvSpPr>
        <p:spPr>
          <a:xfrm>
            <a:off x="8193739" y="3941499"/>
            <a:ext cx="855775" cy="2805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tr-TR" sz="1221" b="1" dirty="0">
                <a:solidFill>
                  <a:srgbClr val="252E3A"/>
                </a:solidFill>
              </a:rPr>
              <a:t>DROUGHT</a:t>
            </a:r>
            <a:endParaRPr sz="1221" b="1" dirty="0">
              <a:solidFill>
                <a:srgbClr val="252E3A"/>
              </a:solidFill>
            </a:endParaRPr>
          </a:p>
        </p:txBody>
      </p:sp>
      <p:pic>
        <p:nvPicPr>
          <p:cNvPr id="35" name="Picture 34" descr="cropped_card_v2_6.png"/>
          <p:cNvPicPr>
            <a:picLocks noChangeAspect="1"/>
          </p:cNvPicPr>
          <p:nvPr/>
        </p:nvPicPr>
        <p:blipFill>
          <a:blip r:embed="rId7"/>
          <a:srcRect l="6650" t="8795" b="1"/>
          <a:stretch>
            <a:fillRect/>
          </a:stretch>
        </p:blipFill>
        <p:spPr>
          <a:xfrm>
            <a:off x="8245310" y="4376146"/>
            <a:ext cx="3285274" cy="151070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BD7C1E6-CDD0-6BEB-3B90-6A7FA494562E}"/>
              </a:ext>
            </a:extLst>
          </p:cNvPr>
          <p:cNvGrpSpPr/>
          <p:nvPr/>
        </p:nvGrpSpPr>
        <p:grpSpPr>
          <a:xfrm>
            <a:off x="65864" y="899207"/>
            <a:ext cx="6446444" cy="340893"/>
            <a:chOff x="1028701" y="876574"/>
            <a:chExt cx="7216399" cy="511347"/>
          </a:xfrm>
        </p:grpSpPr>
        <p:sp>
          <p:nvSpPr>
            <p:cNvPr id="14" name="AutoShape 7">
              <a:extLst>
                <a:ext uri="{FF2B5EF4-FFF2-40B4-BE49-F238E27FC236}">
                  <a16:creationId xmlns:a16="http://schemas.microsoft.com/office/drawing/2014/main" id="{1B08B1A4-3B11-3F57-14CF-1E81F570E7D1}"/>
                </a:ext>
              </a:extLst>
            </p:cNvPr>
            <p:cNvSpPr/>
            <p:nvPr/>
          </p:nvSpPr>
          <p:spPr>
            <a:xfrm rot="16200000">
              <a:off x="841858" y="1063417"/>
              <a:ext cx="511347" cy="1376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>
              <a:noAutofit/>
            </a:bodyPr>
            <a:lstStyle/>
            <a:p>
              <a:endParaRPr lang="en-US" sz="80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13DABFD-7247-A9BA-FA3E-8F8894C2B5DD}"/>
                </a:ext>
              </a:extLst>
            </p:cNvPr>
            <p:cNvSpPr txBox="1"/>
            <p:nvPr/>
          </p:nvSpPr>
          <p:spPr>
            <a:xfrm>
              <a:off x="1295399" y="924255"/>
              <a:ext cx="6949701" cy="415985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>
              <a:defPPr>
                <a:defRPr lang="en-US"/>
              </a:defPPr>
              <a:lvl1pPr>
                <a:defRPr b="1">
                  <a:solidFill>
                    <a:srgbClr val="545454"/>
                  </a:solidFill>
                  <a:latin typeface="Century Gothic" panose="020B0502020202020204" pitchFamily="34" charset="0"/>
                </a:defRPr>
              </a:lvl1pPr>
            </a:lstStyle>
            <a:p>
              <a:pPr rtl="0"/>
              <a:r>
                <a:rPr lang="en" sz="1802" dirty="0">
                  <a:latin typeface="Century Gothic"/>
                </a:rPr>
                <a:t>Antalya Case – Change in Climate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E9420-F2AB-64D7-58D9-9554CB874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CC78D99-DA71-7D6E-FD1F-A586D4AF5E6A}"/>
              </a:ext>
            </a:extLst>
          </p:cNvPr>
          <p:cNvSpPr/>
          <p:nvPr/>
        </p:nvSpPr>
        <p:spPr>
          <a:xfrm>
            <a:off x="89" y="0"/>
            <a:ext cx="12206111" cy="7149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890F1B-0603-E554-4B61-9DFC3998AC19}"/>
              </a:ext>
            </a:extLst>
          </p:cNvPr>
          <p:cNvSpPr txBox="1"/>
          <p:nvPr/>
        </p:nvSpPr>
        <p:spPr>
          <a:xfrm>
            <a:off x="5479496" y="6504108"/>
            <a:ext cx="2057679" cy="4805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90000"/>
              </a:lnSpc>
              <a:buClr>
                <a:schemeClr val="dk1"/>
              </a:buClr>
              <a:buSzPts val="1800"/>
              <a:defRPr sz="280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r>
              <a:rPr lang="tr-TR" sz="2803" dirty="0" err="1"/>
              <a:t>Temperature</a:t>
            </a:r>
            <a:endParaRPr lang="en-TR" sz="2803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455ADB-7721-CD5F-30B6-4D7FD3AEC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796" y="361831"/>
            <a:ext cx="5651509" cy="61422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74CBF2-5ED7-3942-5BBF-AA6EB76B0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87" y="1261701"/>
            <a:ext cx="5567857" cy="434253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9A43110-7C6E-1F0C-05CB-68DBC2BF9B84}"/>
              </a:ext>
            </a:extLst>
          </p:cNvPr>
          <p:cNvGrpSpPr/>
          <p:nvPr/>
        </p:nvGrpSpPr>
        <p:grpSpPr>
          <a:xfrm>
            <a:off x="95993" y="641319"/>
            <a:ext cx="6446444" cy="340893"/>
            <a:chOff x="1028701" y="876574"/>
            <a:chExt cx="7216399" cy="511347"/>
          </a:xfrm>
        </p:grpSpPr>
        <p:sp>
          <p:nvSpPr>
            <p:cNvPr id="3" name="AutoShape 7">
              <a:extLst>
                <a:ext uri="{FF2B5EF4-FFF2-40B4-BE49-F238E27FC236}">
                  <a16:creationId xmlns:a16="http://schemas.microsoft.com/office/drawing/2014/main" id="{C07E6189-62DF-D646-DFA2-C1C55FB177CE}"/>
                </a:ext>
              </a:extLst>
            </p:cNvPr>
            <p:cNvSpPr/>
            <p:nvPr/>
          </p:nvSpPr>
          <p:spPr>
            <a:xfrm rot="16200000">
              <a:off x="841858" y="1063417"/>
              <a:ext cx="511347" cy="1376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>
              <a:noAutofit/>
            </a:bodyPr>
            <a:lstStyle/>
            <a:p>
              <a:endParaRPr lang="en-US" sz="80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D4145C8-B865-A22D-37E1-3E6C405ED1D4}"/>
                </a:ext>
              </a:extLst>
            </p:cNvPr>
            <p:cNvSpPr txBox="1"/>
            <p:nvPr/>
          </p:nvSpPr>
          <p:spPr>
            <a:xfrm>
              <a:off x="1295399" y="924255"/>
              <a:ext cx="6949701" cy="415985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>
              <a:defPPr>
                <a:defRPr lang="en-US"/>
              </a:defPPr>
              <a:lvl1pPr>
                <a:defRPr b="1">
                  <a:solidFill>
                    <a:srgbClr val="545454"/>
                  </a:solidFill>
                  <a:latin typeface="Century Gothic" panose="020B0502020202020204" pitchFamily="34" charset="0"/>
                </a:defRPr>
              </a:lvl1pPr>
            </a:lstStyle>
            <a:p>
              <a:pPr rtl="0"/>
              <a:r>
                <a:rPr lang="en" sz="1802" dirty="0" err="1">
                  <a:latin typeface="Century Gothic"/>
                </a:rPr>
                <a:t>Muğla</a:t>
              </a:r>
              <a:r>
                <a:rPr lang="en" sz="1802" dirty="0">
                  <a:latin typeface="Century Gothic"/>
                </a:rPr>
                <a:t> Case – Change in Climate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590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EE9784C-3466-EC35-9E1B-B1658693C06C}"/>
              </a:ext>
            </a:extLst>
          </p:cNvPr>
          <p:cNvSpPr/>
          <p:nvPr/>
        </p:nvSpPr>
        <p:spPr>
          <a:xfrm>
            <a:off x="89" y="0"/>
            <a:ext cx="12206111" cy="7149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1" dirty="0"/>
              <a:t>≈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ED0E8C1-A922-6ADC-C7AF-028FC3206A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394" y="551855"/>
            <a:ext cx="5809586" cy="63140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4A90E6-3675-6232-96F5-2588A775A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74" y="1616301"/>
            <a:ext cx="5860701" cy="457093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0D76A0B-53E3-A6EF-3139-E200590ADD9E}"/>
              </a:ext>
            </a:extLst>
          </p:cNvPr>
          <p:cNvSpPr txBox="1"/>
          <p:nvPr/>
        </p:nvSpPr>
        <p:spPr>
          <a:xfrm>
            <a:off x="2621862" y="6385422"/>
            <a:ext cx="1632948" cy="4805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90000"/>
              </a:lnSpc>
              <a:buClr>
                <a:schemeClr val="dk1"/>
              </a:buClr>
              <a:buSzPts val="1800"/>
              <a:defRPr sz="280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r>
              <a:rPr lang="tr-TR" sz="2803" dirty="0" err="1"/>
              <a:t>Heatwave</a:t>
            </a:r>
            <a:endParaRPr lang="en-TR" sz="2803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7F2BE37-15D2-390B-950C-C094256DC309}"/>
              </a:ext>
            </a:extLst>
          </p:cNvPr>
          <p:cNvGrpSpPr/>
          <p:nvPr/>
        </p:nvGrpSpPr>
        <p:grpSpPr>
          <a:xfrm>
            <a:off x="95993" y="641319"/>
            <a:ext cx="6446444" cy="340893"/>
            <a:chOff x="1028701" y="876574"/>
            <a:chExt cx="7216399" cy="511347"/>
          </a:xfrm>
        </p:grpSpPr>
        <p:sp>
          <p:nvSpPr>
            <p:cNvPr id="3" name="AutoShape 7">
              <a:extLst>
                <a:ext uri="{FF2B5EF4-FFF2-40B4-BE49-F238E27FC236}">
                  <a16:creationId xmlns:a16="http://schemas.microsoft.com/office/drawing/2014/main" id="{8C3BA313-4D41-D12A-E3AD-CC3A38BABBC0}"/>
                </a:ext>
              </a:extLst>
            </p:cNvPr>
            <p:cNvSpPr/>
            <p:nvPr/>
          </p:nvSpPr>
          <p:spPr>
            <a:xfrm rot="16200000">
              <a:off x="841858" y="1063417"/>
              <a:ext cx="511347" cy="1376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>
              <a:noAutofit/>
            </a:bodyPr>
            <a:lstStyle/>
            <a:p>
              <a:endParaRPr lang="en-US" sz="80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B50317-0815-D6BC-CEF1-A60DF3FE3301}"/>
                </a:ext>
              </a:extLst>
            </p:cNvPr>
            <p:cNvSpPr txBox="1"/>
            <p:nvPr/>
          </p:nvSpPr>
          <p:spPr>
            <a:xfrm>
              <a:off x="1295399" y="924255"/>
              <a:ext cx="6949701" cy="415985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>
              <a:defPPr>
                <a:defRPr lang="en-US"/>
              </a:defPPr>
              <a:lvl1pPr>
                <a:defRPr b="1">
                  <a:solidFill>
                    <a:srgbClr val="545454"/>
                  </a:solidFill>
                  <a:latin typeface="Century Gothic" panose="020B0502020202020204" pitchFamily="34" charset="0"/>
                </a:defRPr>
              </a:lvl1pPr>
            </a:lstStyle>
            <a:p>
              <a:pPr rtl="0"/>
              <a:r>
                <a:rPr lang="en" sz="1802" dirty="0" err="1">
                  <a:latin typeface="Century Gothic"/>
                </a:rPr>
                <a:t>Muğla</a:t>
              </a:r>
              <a:r>
                <a:rPr lang="en" sz="1802" dirty="0">
                  <a:latin typeface="Century Gothic"/>
                </a:rPr>
                <a:t> Case – Change in Climate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4188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2BD0A-09AC-4B48-7579-74FF35608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B592CEC-A7DC-D618-6269-D6C6C02D4813}"/>
              </a:ext>
            </a:extLst>
          </p:cNvPr>
          <p:cNvSpPr/>
          <p:nvPr/>
        </p:nvSpPr>
        <p:spPr>
          <a:xfrm>
            <a:off x="89" y="0"/>
            <a:ext cx="12206111" cy="7149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1" dirty="0"/>
              <a:t>≈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BBC664-59D7-6D40-0D2F-4CF9A8AA0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690" y="184460"/>
            <a:ext cx="5886509" cy="63976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1DB6DF-BDE5-F71C-BF38-93BAE8BCB1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83" y="1401967"/>
            <a:ext cx="5559488" cy="434579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EEEFE8C-BE3C-A9D4-83C1-A78547E78975}"/>
              </a:ext>
            </a:extLst>
          </p:cNvPr>
          <p:cNvSpPr txBox="1"/>
          <p:nvPr/>
        </p:nvSpPr>
        <p:spPr>
          <a:xfrm>
            <a:off x="5299827" y="6625679"/>
            <a:ext cx="2039726" cy="4805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90000"/>
              </a:lnSpc>
              <a:buClr>
                <a:schemeClr val="dk1"/>
              </a:buClr>
              <a:buSzPts val="1800"/>
              <a:defRPr sz="280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r>
              <a:rPr lang="tr-TR" sz="2803" dirty="0" err="1"/>
              <a:t>Precipitation</a:t>
            </a:r>
            <a:endParaRPr lang="en-TR" sz="2803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CA455C4-DE34-604E-F06A-C86B320EFD64}"/>
              </a:ext>
            </a:extLst>
          </p:cNvPr>
          <p:cNvGrpSpPr/>
          <p:nvPr/>
        </p:nvGrpSpPr>
        <p:grpSpPr>
          <a:xfrm>
            <a:off x="95993" y="641319"/>
            <a:ext cx="6446444" cy="340893"/>
            <a:chOff x="1028701" y="876574"/>
            <a:chExt cx="7216399" cy="511347"/>
          </a:xfrm>
        </p:grpSpPr>
        <p:sp>
          <p:nvSpPr>
            <p:cNvPr id="3" name="AutoShape 7">
              <a:extLst>
                <a:ext uri="{FF2B5EF4-FFF2-40B4-BE49-F238E27FC236}">
                  <a16:creationId xmlns:a16="http://schemas.microsoft.com/office/drawing/2014/main" id="{E8BC65C9-70C6-BCCE-9E26-8E00CC45B17E}"/>
                </a:ext>
              </a:extLst>
            </p:cNvPr>
            <p:cNvSpPr/>
            <p:nvPr/>
          </p:nvSpPr>
          <p:spPr>
            <a:xfrm rot="16200000">
              <a:off x="841858" y="1063417"/>
              <a:ext cx="511347" cy="1376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>
              <a:noAutofit/>
            </a:bodyPr>
            <a:lstStyle/>
            <a:p>
              <a:endParaRPr lang="en-US" sz="80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A4A658C-647B-4E79-64E0-0A1BE9B5C255}"/>
                </a:ext>
              </a:extLst>
            </p:cNvPr>
            <p:cNvSpPr txBox="1"/>
            <p:nvPr/>
          </p:nvSpPr>
          <p:spPr>
            <a:xfrm>
              <a:off x="1295399" y="924255"/>
              <a:ext cx="6949701" cy="415985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>
              <a:defPPr>
                <a:defRPr lang="en-US"/>
              </a:defPPr>
              <a:lvl1pPr>
                <a:defRPr b="1">
                  <a:solidFill>
                    <a:srgbClr val="545454"/>
                  </a:solidFill>
                  <a:latin typeface="Century Gothic" panose="020B0502020202020204" pitchFamily="34" charset="0"/>
                </a:defRPr>
              </a:lvl1pPr>
            </a:lstStyle>
            <a:p>
              <a:pPr rtl="0"/>
              <a:r>
                <a:rPr lang="en" sz="1802" dirty="0" err="1">
                  <a:latin typeface="Century Gothic"/>
                </a:rPr>
                <a:t>Muğla</a:t>
              </a:r>
              <a:r>
                <a:rPr lang="en" sz="1802" dirty="0">
                  <a:latin typeface="Century Gothic"/>
                </a:rPr>
                <a:t> Case – Change in Climate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4192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3E642-3204-E2DA-62FB-4CCDAF696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CEEE5D-9A91-BFB4-0A82-F1CF5CCCE5FF}"/>
              </a:ext>
            </a:extLst>
          </p:cNvPr>
          <p:cNvSpPr/>
          <p:nvPr/>
        </p:nvSpPr>
        <p:spPr>
          <a:xfrm>
            <a:off x="89" y="0"/>
            <a:ext cx="12206111" cy="7149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1" dirty="0"/>
              <a:t>≈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1D3ABD-5ACD-F67E-9EF8-A82E564E17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28" y="1408537"/>
            <a:ext cx="5817141" cy="4547202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A05DA1C-73B3-2DBB-4BAF-32ABC5713D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162" y="365548"/>
            <a:ext cx="6092346" cy="66213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939B79-C2A2-85D1-851E-5B59EC2DFC35}"/>
              </a:ext>
            </a:extLst>
          </p:cNvPr>
          <p:cNvSpPr txBox="1"/>
          <p:nvPr/>
        </p:nvSpPr>
        <p:spPr>
          <a:xfrm>
            <a:off x="1438274" y="6393360"/>
            <a:ext cx="3339247" cy="4805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90000"/>
              </a:lnSpc>
              <a:buClr>
                <a:schemeClr val="dk1"/>
              </a:buClr>
              <a:buSzPts val="1800"/>
              <a:defRPr sz="280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r>
              <a:rPr lang="tr-TR" sz="2803" dirty="0"/>
              <a:t>Extreme </a:t>
            </a:r>
            <a:r>
              <a:rPr lang="tr-TR" sz="2803" dirty="0" err="1"/>
              <a:t>Precipitation</a:t>
            </a:r>
            <a:endParaRPr lang="en-TR" sz="2803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D4D1355-DC4B-C528-89F4-417CA17C1EE6}"/>
              </a:ext>
            </a:extLst>
          </p:cNvPr>
          <p:cNvGrpSpPr/>
          <p:nvPr/>
        </p:nvGrpSpPr>
        <p:grpSpPr>
          <a:xfrm>
            <a:off x="95993" y="641319"/>
            <a:ext cx="6446444" cy="340893"/>
            <a:chOff x="1028701" y="876574"/>
            <a:chExt cx="7216399" cy="511347"/>
          </a:xfrm>
        </p:grpSpPr>
        <p:sp>
          <p:nvSpPr>
            <p:cNvPr id="5" name="AutoShape 7">
              <a:extLst>
                <a:ext uri="{FF2B5EF4-FFF2-40B4-BE49-F238E27FC236}">
                  <a16:creationId xmlns:a16="http://schemas.microsoft.com/office/drawing/2014/main" id="{EAD4C40A-D5B4-F2B3-94A0-99DEF885E23F}"/>
                </a:ext>
              </a:extLst>
            </p:cNvPr>
            <p:cNvSpPr/>
            <p:nvPr/>
          </p:nvSpPr>
          <p:spPr>
            <a:xfrm rot="16200000">
              <a:off x="841858" y="1063417"/>
              <a:ext cx="511347" cy="1376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>
              <a:noAutofit/>
            </a:bodyPr>
            <a:lstStyle/>
            <a:p>
              <a:endParaRPr lang="en-US" sz="80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63A7A1E-0942-BFC6-3BB1-471D68859FC7}"/>
                </a:ext>
              </a:extLst>
            </p:cNvPr>
            <p:cNvSpPr txBox="1"/>
            <p:nvPr/>
          </p:nvSpPr>
          <p:spPr>
            <a:xfrm>
              <a:off x="1295399" y="924255"/>
              <a:ext cx="6949701" cy="415985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>
              <a:defPPr>
                <a:defRPr lang="en-US"/>
              </a:defPPr>
              <a:lvl1pPr>
                <a:defRPr b="1">
                  <a:solidFill>
                    <a:srgbClr val="545454"/>
                  </a:solidFill>
                  <a:latin typeface="Century Gothic" panose="020B0502020202020204" pitchFamily="34" charset="0"/>
                </a:defRPr>
              </a:lvl1pPr>
            </a:lstStyle>
            <a:p>
              <a:pPr rtl="0"/>
              <a:r>
                <a:rPr lang="en" sz="1802" dirty="0" err="1">
                  <a:latin typeface="Century Gothic"/>
                </a:rPr>
                <a:t>Muğla</a:t>
              </a:r>
              <a:r>
                <a:rPr lang="en" sz="1802" dirty="0">
                  <a:latin typeface="Century Gothic"/>
                </a:rPr>
                <a:t> Case – Change in Climate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3914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6905E67-6C50-D432-AFDA-A253AA095A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9" y="0"/>
            <a:ext cx="12206111" cy="6865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1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6DB80F2-3CF0-4069-02E4-70BFAB3BA5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421" y="4746442"/>
            <a:ext cx="3305035" cy="2045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D377198-3084-27D7-8651-384088830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619" y="4772490"/>
            <a:ext cx="3344429" cy="206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9A9ADFE-ADCB-12D5-EC27-9F5B27CEED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834" y="2596030"/>
            <a:ext cx="3249825" cy="2008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Resim 3">
            <a:extLst>
              <a:ext uri="{FF2B5EF4-FFF2-40B4-BE49-F238E27FC236}">
                <a16:creationId xmlns:a16="http://schemas.microsoft.com/office/drawing/2014/main" id="{0780F064-89B6-5BCF-A5BA-20AD0D6D75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4" y="2626018"/>
            <a:ext cx="3194477" cy="19694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2395F6-255C-C716-3A98-9BF9E630D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208" y="2626018"/>
            <a:ext cx="3226899" cy="1994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A collage of different colored maps&#10;&#10;Description automatically generated">
            <a:extLst>
              <a:ext uri="{FF2B5EF4-FFF2-40B4-BE49-F238E27FC236}">
                <a16:creationId xmlns:a16="http://schemas.microsoft.com/office/drawing/2014/main" id="{AC5C2BC7-BDA1-A774-94F7-346A0CB9D3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591" y="118542"/>
            <a:ext cx="3777243" cy="232874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11D6C3F-EEEA-264F-50F2-7F1CC853A2D4}"/>
              </a:ext>
            </a:extLst>
          </p:cNvPr>
          <p:cNvSpPr/>
          <p:nvPr/>
        </p:nvSpPr>
        <p:spPr>
          <a:xfrm>
            <a:off x="3372591" y="114179"/>
            <a:ext cx="3777243" cy="2323815"/>
          </a:xfrm>
          <a:prstGeom prst="rect">
            <a:avLst/>
          </a:prstGeom>
          <a:solidFill>
            <a:srgbClr val="ED695A">
              <a:alpha val="4808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2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Risk</a:t>
            </a:r>
            <a:endParaRPr lang="en-US" sz="1602" b="1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7A36C0-74C8-1567-5D2F-7605526A83CF}"/>
              </a:ext>
            </a:extLst>
          </p:cNvPr>
          <p:cNvSpPr/>
          <p:nvPr/>
        </p:nvSpPr>
        <p:spPr>
          <a:xfrm>
            <a:off x="143393" y="2651382"/>
            <a:ext cx="3203941" cy="1993736"/>
          </a:xfrm>
          <a:prstGeom prst="rect">
            <a:avLst/>
          </a:prstGeom>
          <a:solidFill>
            <a:srgbClr val="9CC8CB">
              <a:alpha val="4808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2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Hazard</a:t>
            </a:r>
            <a:endParaRPr lang="en-US" sz="1602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5A40F8-A805-676A-5EA7-B77245BAA7E5}"/>
              </a:ext>
            </a:extLst>
          </p:cNvPr>
          <p:cNvSpPr/>
          <p:nvPr/>
        </p:nvSpPr>
        <p:spPr>
          <a:xfrm>
            <a:off x="3670271" y="2669943"/>
            <a:ext cx="3203941" cy="1993736"/>
          </a:xfrm>
          <a:prstGeom prst="rect">
            <a:avLst/>
          </a:prstGeom>
          <a:solidFill>
            <a:srgbClr val="FFD275">
              <a:alpha val="4808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2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Exposure</a:t>
            </a:r>
            <a:endParaRPr lang="en-US" sz="1602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A1295F-8F6C-C65E-A045-2245EC429231}"/>
              </a:ext>
            </a:extLst>
          </p:cNvPr>
          <p:cNvSpPr/>
          <p:nvPr/>
        </p:nvSpPr>
        <p:spPr>
          <a:xfrm>
            <a:off x="7172775" y="2637775"/>
            <a:ext cx="3203941" cy="1982990"/>
          </a:xfrm>
          <a:prstGeom prst="rect">
            <a:avLst/>
          </a:prstGeom>
          <a:solidFill>
            <a:srgbClr val="7EBD89">
              <a:alpha val="4808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2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Vulnerability</a:t>
            </a:r>
            <a:endParaRPr lang="en-US" sz="1602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38D22A6-6C3E-77D0-CE1A-A6200D19F13B}"/>
              </a:ext>
            </a:extLst>
          </p:cNvPr>
          <p:cNvSpPr/>
          <p:nvPr/>
        </p:nvSpPr>
        <p:spPr>
          <a:xfrm>
            <a:off x="5489668" y="4793618"/>
            <a:ext cx="3313183" cy="2031953"/>
          </a:xfrm>
          <a:prstGeom prst="rect">
            <a:avLst/>
          </a:prstGeom>
          <a:solidFill>
            <a:srgbClr val="A4D0AB">
              <a:alpha val="4808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2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Sensitivity</a:t>
            </a:r>
            <a:endParaRPr lang="en-US" sz="1602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A733E20-996C-78C6-D451-CDEED367E10F}"/>
              </a:ext>
            </a:extLst>
          </p:cNvPr>
          <p:cNvSpPr/>
          <p:nvPr/>
        </p:nvSpPr>
        <p:spPr>
          <a:xfrm>
            <a:off x="8888671" y="4777802"/>
            <a:ext cx="3203941" cy="2031953"/>
          </a:xfrm>
          <a:prstGeom prst="rect">
            <a:avLst/>
          </a:prstGeom>
          <a:solidFill>
            <a:srgbClr val="A4D0AB">
              <a:alpha val="4808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2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Adaptive</a:t>
            </a:r>
            <a:r>
              <a:rPr lang="tr-TR" sz="1602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tr-TR" sz="1602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Capacity</a:t>
            </a:r>
            <a:endParaRPr lang="en-US" sz="1602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EC3F99-62F5-2679-ADD0-6996FA49A0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50065" y="104626"/>
            <a:ext cx="3557507" cy="14488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D236BF-3E13-E82D-B6AC-98C3FB259E18}"/>
              </a:ext>
            </a:extLst>
          </p:cNvPr>
          <p:cNvSpPr txBox="1"/>
          <p:nvPr/>
        </p:nvSpPr>
        <p:spPr>
          <a:xfrm>
            <a:off x="113676" y="6588618"/>
            <a:ext cx="4323012" cy="27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Sektörel </a:t>
            </a:r>
            <a:r>
              <a:rPr lang="tr-TR" sz="1201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Etkilenebilirlik</a:t>
            </a:r>
            <a:r>
              <a:rPr lang="tr-TR" sz="120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ve Risk Analizi (İklime Uyum, 2022)</a:t>
            </a:r>
            <a:endParaRPr lang="en-US" sz="1201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ED80579-03C3-99A0-E83D-BB7E704E0365}"/>
              </a:ext>
            </a:extLst>
          </p:cNvPr>
          <p:cNvCxnSpPr>
            <a:cxnSpLocks/>
          </p:cNvCxnSpPr>
          <p:nvPr/>
        </p:nvCxnSpPr>
        <p:spPr>
          <a:xfrm>
            <a:off x="5261214" y="2371754"/>
            <a:ext cx="0" cy="5494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09C2084-F760-B4E0-9906-6EA45C21397B}"/>
              </a:ext>
            </a:extLst>
          </p:cNvPr>
          <p:cNvCxnSpPr>
            <a:cxnSpLocks/>
          </p:cNvCxnSpPr>
          <p:nvPr/>
        </p:nvCxnSpPr>
        <p:spPr>
          <a:xfrm flipH="1">
            <a:off x="1715646" y="2510123"/>
            <a:ext cx="7091134" cy="607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05AC1B2-B623-5E95-AEE5-3316FD9E912D}"/>
              </a:ext>
            </a:extLst>
          </p:cNvPr>
          <p:cNvCxnSpPr>
            <a:cxnSpLocks/>
          </p:cNvCxnSpPr>
          <p:nvPr/>
        </p:nvCxnSpPr>
        <p:spPr>
          <a:xfrm>
            <a:off x="8196174" y="3542178"/>
            <a:ext cx="0" cy="889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469A032-D236-802C-8C5D-199615FD095A}"/>
              </a:ext>
            </a:extLst>
          </p:cNvPr>
          <p:cNvCxnSpPr>
            <a:cxnSpLocks/>
          </p:cNvCxnSpPr>
          <p:nvPr/>
        </p:nvCxnSpPr>
        <p:spPr>
          <a:xfrm>
            <a:off x="1715646" y="2520557"/>
            <a:ext cx="0" cy="4110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CB10F12-3E4A-3B68-FDFD-A5DBEE71FDC8}"/>
              </a:ext>
            </a:extLst>
          </p:cNvPr>
          <p:cNvCxnSpPr>
            <a:cxnSpLocks/>
          </p:cNvCxnSpPr>
          <p:nvPr/>
        </p:nvCxnSpPr>
        <p:spPr>
          <a:xfrm>
            <a:off x="8802851" y="2520557"/>
            <a:ext cx="0" cy="4110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EBEA68-145A-B157-ED5B-CE6849E2747F}"/>
              </a:ext>
            </a:extLst>
          </p:cNvPr>
          <p:cNvCxnSpPr>
            <a:cxnSpLocks/>
          </p:cNvCxnSpPr>
          <p:nvPr/>
        </p:nvCxnSpPr>
        <p:spPr>
          <a:xfrm>
            <a:off x="7109819" y="4703528"/>
            <a:ext cx="0" cy="4110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0B18AA2-E615-2BDD-C1CE-13421D8A7192}"/>
              </a:ext>
            </a:extLst>
          </p:cNvPr>
          <p:cNvCxnSpPr>
            <a:cxnSpLocks/>
          </p:cNvCxnSpPr>
          <p:nvPr/>
        </p:nvCxnSpPr>
        <p:spPr>
          <a:xfrm>
            <a:off x="10505601" y="4689223"/>
            <a:ext cx="0" cy="4110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740FA04-27B4-C43B-1FC3-6401BEDD96AF}"/>
              </a:ext>
            </a:extLst>
          </p:cNvPr>
          <p:cNvCxnSpPr>
            <a:cxnSpLocks/>
          </p:cNvCxnSpPr>
          <p:nvPr/>
        </p:nvCxnSpPr>
        <p:spPr>
          <a:xfrm flipH="1">
            <a:off x="7109819" y="4696014"/>
            <a:ext cx="3395782" cy="653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4AFDE80-9323-C47A-F218-56CB97B45108}"/>
              </a:ext>
            </a:extLst>
          </p:cNvPr>
          <p:cNvCxnSpPr>
            <a:cxnSpLocks/>
          </p:cNvCxnSpPr>
          <p:nvPr/>
        </p:nvCxnSpPr>
        <p:spPr>
          <a:xfrm>
            <a:off x="8817358" y="4500470"/>
            <a:ext cx="0" cy="2459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795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 animBg="1"/>
      <p:bldP spid="14" grpId="0" animBg="1"/>
      <p:bldP spid="28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19564-7793-0206-EB7E-F8F3358D6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578" y="2290249"/>
            <a:ext cx="9140360" cy="29505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85CDFB-4077-5703-F16F-C417B24FA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691" y="1416215"/>
            <a:ext cx="6964367" cy="523012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04AFBF7-2E0F-2CB0-56B8-93BE1BBAA709}"/>
              </a:ext>
            </a:extLst>
          </p:cNvPr>
          <p:cNvGrpSpPr/>
          <p:nvPr/>
        </p:nvGrpSpPr>
        <p:grpSpPr>
          <a:xfrm>
            <a:off x="0" y="808752"/>
            <a:ext cx="6446444" cy="340893"/>
            <a:chOff x="1028701" y="876574"/>
            <a:chExt cx="7216399" cy="511347"/>
          </a:xfrm>
        </p:grpSpPr>
        <p:sp>
          <p:nvSpPr>
            <p:cNvPr id="6" name="AutoShape 7">
              <a:extLst>
                <a:ext uri="{FF2B5EF4-FFF2-40B4-BE49-F238E27FC236}">
                  <a16:creationId xmlns:a16="http://schemas.microsoft.com/office/drawing/2014/main" id="{DEB037D0-7897-3B11-A35F-15368E985F12}"/>
                </a:ext>
              </a:extLst>
            </p:cNvPr>
            <p:cNvSpPr/>
            <p:nvPr/>
          </p:nvSpPr>
          <p:spPr>
            <a:xfrm rot="16200000">
              <a:off x="841858" y="1063417"/>
              <a:ext cx="511347" cy="1376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>
              <a:noAutofit/>
            </a:bodyPr>
            <a:lstStyle/>
            <a:p>
              <a:endParaRPr lang="en-US" sz="80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824DBEF-AAD0-BA2D-26E2-F2F3AB6C205B}"/>
                </a:ext>
              </a:extLst>
            </p:cNvPr>
            <p:cNvSpPr txBox="1"/>
            <p:nvPr/>
          </p:nvSpPr>
          <p:spPr>
            <a:xfrm>
              <a:off x="1295399" y="924255"/>
              <a:ext cx="6949701" cy="415985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>
              <a:defPPr>
                <a:defRPr lang="en-US"/>
              </a:defPPr>
              <a:lvl1pPr>
                <a:defRPr b="1">
                  <a:solidFill>
                    <a:srgbClr val="545454"/>
                  </a:solidFill>
                  <a:latin typeface="Century Gothic" panose="020B0502020202020204" pitchFamily="34" charset="0"/>
                </a:defRPr>
              </a:lvl1pPr>
            </a:lstStyle>
            <a:p>
              <a:pPr rtl="0"/>
              <a:r>
                <a:rPr lang="en" sz="1802" dirty="0">
                  <a:latin typeface="Century Gothic"/>
                </a:rPr>
                <a:t>Impact Chain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385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383F8C-28F4-9023-9089-A9EE7A2568BB}"/>
              </a:ext>
            </a:extLst>
          </p:cNvPr>
          <p:cNvSpPr txBox="1"/>
          <p:nvPr/>
        </p:nvSpPr>
        <p:spPr>
          <a:xfrm>
            <a:off x="89" y="1173503"/>
            <a:ext cx="12206111" cy="36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x-none" sz="1802" b="1" dirty="0">
              <a:solidFill>
                <a:srgbClr val="444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95443DE-5B1F-411F-B860-76988BFF81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469" y="1358382"/>
            <a:ext cx="8155035" cy="5027735"/>
          </a:xfrm>
          <a:prstGeom prst="rect">
            <a:avLst/>
          </a:prstGeom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72E3-C8D5-D246-A6FF-095CFFC2551B}" type="slidenum">
              <a:rPr lang="tr-TR" smtClean="0"/>
              <a:t>17</a:t>
            </a:fld>
            <a:endParaRPr lang="tr-TR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8F1D98C9-6683-DC22-9004-8643B08A7E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66" y="1343707"/>
            <a:ext cx="8202640" cy="505708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561B1A9-F4A8-92FA-A64B-897BC455FD0F}"/>
              </a:ext>
            </a:extLst>
          </p:cNvPr>
          <p:cNvGrpSpPr/>
          <p:nvPr/>
        </p:nvGrpSpPr>
        <p:grpSpPr>
          <a:xfrm>
            <a:off x="0" y="808752"/>
            <a:ext cx="6446444" cy="340893"/>
            <a:chOff x="1028701" y="876574"/>
            <a:chExt cx="7216399" cy="511347"/>
          </a:xfrm>
        </p:grpSpPr>
        <p:sp>
          <p:nvSpPr>
            <p:cNvPr id="7" name="AutoShape 7">
              <a:extLst>
                <a:ext uri="{FF2B5EF4-FFF2-40B4-BE49-F238E27FC236}">
                  <a16:creationId xmlns:a16="http://schemas.microsoft.com/office/drawing/2014/main" id="{42092AC5-92ED-F616-2B17-7E16242173C0}"/>
                </a:ext>
              </a:extLst>
            </p:cNvPr>
            <p:cNvSpPr/>
            <p:nvPr/>
          </p:nvSpPr>
          <p:spPr>
            <a:xfrm rot="16200000">
              <a:off x="841858" y="1063417"/>
              <a:ext cx="511347" cy="1376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>
              <a:noAutofit/>
            </a:bodyPr>
            <a:lstStyle/>
            <a:p>
              <a:endParaRPr lang="en-US" sz="8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8F3D651-A48B-542C-A1BF-4C823AFAD3A2}"/>
                </a:ext>
              </a:extLst>
            </p:cNvPr>
            <p:cNvSpPr txBox="1"/>
            <p:nvPr/>
          </p:nvSpPr>
          <p:spPr>
            <a:xfrm>
              <a:off x="1295399" y="924255"/>
              <a:ext cx="6949701" cy="415985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>
              <a:defPPr>
                <a:defRPr lang="en-US"/>
              </a:defPPr>
              <a:lvl1pPr>
                <a:defRPr b="1">
                  <a:solidFill>
                    <a:srgbClr val="545454"/>
                  </a:solidFill>
                  <a:latin typeface="Century Gothic" panose="020B0502020202020204" pitchFamily="34" charset="0"/>
                </a:defRPr>
              </a:lvl1pPr>
            </a:lstStyle>
            <a:p>
              <a:pPr rtl="0"/>
              <a:r>
                <a:rPr lang="en" sz="1802" dirty="0">
                  <a:latin typeface="Century Gothic"/>
                </a:rPr>
                <a:t>Risk Analysis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542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F1841-4EAE-0738-F614-FFB031A81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34F335-5DD8-46B8-4D7F-F41F4088E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1928" y="1727192"/>
            <a:ext cx="8844361" cy="41691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187C8A-4A10-1176-9121-31C05C787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928" y="1727191"/>
            <a:ext cx="8844360" cy="368601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815516F-056B-C0FB-E47E-1053035FC07D}"/>
              </a:ext>
            </a:extLst>
          </p:cNvPr>
          <p:cNvGrpSpPr/>
          <p:nvPr/>
        </p:nvGrpSpPr>
        <p:grpSpPr>
          <a:xfrm>
            <a:off x="189186" y="1174898"/>
            <a:ext cx="6446444" cy="340893"/>
            <a:chOff x="1028701" y="876574"/>
            <a:chExt cx="7216399" cy="511347"/>
          </a:xfrm>
        </p:grpSpPr>
        <p:sp>
          <p:nvSpPr>
            <p:cNvPr id="8" name="AutoShape 7">
              <a:extLst>
                <a:ext uri="{FF2B5EF4-FFF2-40B4-BE49-F238E27FC236}">
                  <a16:creationId xmlns:a16="http://schemas.microsoft.com/office/drawing/2014/main" id="{5B17FE2A-32BD-42BE-03D0-ABEB3077656B}"/>
                </a:ext>
              </a:extLst>
            </p:cNvPr>
            <p:cNvSpPr/>
            <p:nvPr/>
          </p:nvSpPr>
          <p:spPr>
            <a:xfrm rot="16200000">
              <a:off x="841858" y="1063417"/>
              <a:ext cx="511347" cy="1376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>
              <a:noAutofit/>
            </a:bodyPr>
            <a:lstStyle/>
            <a:p>
              <a:endParaRPr lang="en-US" sz="8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A506F67-9529-7336-0CCD-CA32FF87C112}"/>
                </a:ext>
              </a:extLst>
            </p:cNvPr>
            <p:cNvSpPr txBox="1"/>
            <p:nvPr/>
          </p:nvSpPr>
          <p:spPr>
            <a:xfrm>
              <a:off x="1295399" y="924255"/>
              <a:ext cx="6949701" cy="415985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>
              <a:defPPr>
                <a:defRPr lang="en-US"/>
              </a:defPPr>
              <a:lvl1pPr>
                <a:defRPr b="1">
                  <a:solidFill>
                    <a:srgbClr val="545454"/>
                  </a:solidFill>
                  <a:latin typeface="Century Gothic" panose="020B0502020202020204" pitchFamily="34" charset="0"/>
                </a:defRPr>
              </a:lvl1pPr>
            </a:lstStyle>
            <a:p>
              <a:pPr rtl="0"/>
              <a:r>
                <a:rPr lang="en" sz="1802" dirty="0">
                  <a:latin typeface="Century Gothic"/>
                </a:rPr>
                <a:t>Tourism Sector Adaptation Actions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E9CB1C8C-AAFB-CED4-E5AB-25FA79AC4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53353"/>
            <a:ext cx="3208977" cy="32336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ABB6D0-168D-608D-9C06-03EC8D35ED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705187"/>
            <a:ext cx="3111062" cy="43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84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13B840A-BABB-7311-3016-F14DC93D660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70694" y="2542475"/>
            <a:ext cx="3583947" cy="3867067"/>
          </a:xfrm>
          <a:prstGeom prst="rect">
            <a:avLst/>
          </a:prstGeom>
          <a:noFill/>
        </p:spPr>
        <p:txBody>
          <a:bodyPr wrap="square" lIns="91546" tIns="45773" rIns="91546" bIns="45773" anchor="t">
            <a:noAutofit/>
          </a:bodyPr>
          <a:lstStyle/>
          <a:p>
            <a:pPr marL="286093" indent="-286093">
              <a:spcBef>
                <a:spcPts val="601"/>
              </a:spcBef>
              <a:spcAft>
                <a:spcPts val="601"/>
              </a:spcAft>
              <a:buFont typeface="Wingdings" panose="05000000000000000000" pitchFamily="2" charset="2"/>
              <a:buChar char="§"/>
            </a:pPr>
            <a:r>
              <a:rPr lang="en" sz="1402">
                <a:latin typeface="Century Gothic"/>
              </a:rPr>
              <a:t>Priority sectors for each region</a:t>
            </a:r>
          </a:p>
          <a:p>
            <a:pPr marL="286093" indent="-286093">
              <a:spcBef>
                <a:spcPts val="601"/>
              </a:spcBef>
              <a:spcAft>
                <a:spcPts val="601"/>
              </a:spcAft>
              <a:buFont typeface="Wingdings" panose="05000000000000000000" pitchFamily="2" charset="2"/>
              <a:buChar char="§"/>
            </a:pPr>
            <a:r>
              <a:rPr lang="en" sz="1402">
                <a:latin typeface="Century Gothic"/>
              </a:rPr>
              <a:t>Outlining the scope of an indicator-based climate change vulnerability and risk assessment for each NUTS-1 region of Türkiye, including a summary of selected sectors, key stakeholders and a methodology in line with IPCC (AR6)</a:t>
            </a:r>
          </a:p>
          <a:p>
            <a:pPr marL="286093" indent="-286093">
              <a:spcBef>
                <a:spcPts val="601"/>
              </a:spcBef>
              <a:spcAft>
                <a:spcPts val="601"/>
              </a:spcAft>
              <a:buFont typeface="Wingdings" panose="05000000000000000000" pitchFamily="2" charset="2"/>
              <a:buChar char="§"/>
            </a:pPr>
            <a:r>
              <a:rPr lang="en" sz="1402">
                <a:latin typeface="Century Gothic"/>
              </a:rPr>
              <a:t>Sectoral Vulnerability and Risk Assessments for 12 NUTS-1 Regions</a:t>
            </a:r>
          </a:p>
          <a:p>
            <a:pPr marL="286093" indent="-286093">
              <a:spcBef>
                <a:spcPts val="601"/>
              </a:spcBef>
              <a:spcAft>
                <a:spcPts val="601"/>
              </a:spcAft>
              <a:buFont typeface="Wingdings" panose="05000000000000000000" pitchFamily="2" charset="2"/>
              <a:buChar char="§"/>
            </a:pPr>
            <a:r>
              <a:rPr lang="en" sz="1402">
                <a:latin typeface="Century Gothic"/>
              </a:rPr>
              <a:t>Estimation of the economic impacts of climate change for each NUTS-1 region </a:t>
            </a:r>
            <a:endParaRPr lang="tr-TR" sz="1402">
              <a:latin typeface="Century Gothic" panose="020B0502020202020204" pitchFamily="34" charset="0"/>
            </a:endParaRPr>
          </a:p>
          <a:p>
            <a:pPr marL="286093" indent="-286093">
              <a:buFont typeface="Wingdings" panose="05000000000000000000" pitchFamily="2" charset="2"/>
              <a:buChar char="§"/>
            </a:pPr>
            <a:endParaRPr lang="en-US" sz="1402">
              <a:latin typeface="Century Gothic" panose="020B0502020202020204" pitchFamily="34" charset="0"/>
            </a:endParaRPr>
          </a:p>
        </p:txBody>
      </p:sp>
      <p:pic>
        <p:nvPicPr>
          <p:cNvPr id="6" name="Picture 5" descr="A map of turkey with white dots&#10;&#10;Description automatically generated">
            <a:extLst>
              <a:ext uri="{FF2B5EF4-FFF2-40B4-BE49-F238E27FC236}">
                <a16:creationId xmlns:a16="http://schemas.microsoft.com/office/drawing/2014/main" id="{7189455F-D376-FE1F-1965-365D7F9F3D2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298" y="1720728"/>
            <a:ext cx="7741471" cy="43545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25ADBF-717D-9D1B-D33F-C17686561DE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320659" y="2545708"/>
            <a:ext cx="655644" cy="38810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ctr" rtl="0"/>
            <a:r>
              <a:rPr lang="en" sz="1602">
                <a:latin typeface="Century Gothic"/>
              </a:rPr>
              <a:t>TR1</a:t>
            </a:r>
            <a:endParaRPr lang="en-US" sz="1602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FF35D1-2CE7-627C-0B15-8F41CA1407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423156" y="2821029"/>
            <a:ext cx="655644" cy="38810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ctr" rtl="0"/>
            <a:r>
              <a:rPr lang="en" sz="1602">
                <a:latin typeface="Century Gothic"/>
              </a:rPr>
              <a:t>TR2</a:t>
            </a:r>
            <a:endParaRPr lang="en-US" sz="1602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050D4B-334C-F287-8DF8-3D00BE31B64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102779" y="3967316"/>
            <a:ext cx="655644" cy="38810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ctr" rtl="0"/>
            <a:r>
              <a:rPr lang="en" sz="1602">
                <a:latin typeface="Century Gothic"/>
              </a:rPr>
              <a:t>TR3</a:t>
            </a:r>
            <a:endParaRPr lang="en-US" sz="1602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8560DB-113F-0245-60A6-DD1AF01135A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652968" y="3048981"/>
            <a:ext cx="655644" cy="38810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ctr" rtl="0"/>
            <a:r>
              <a:rPr lang="en" sz="1602">
                <a:latin typeface="Century Gothic"/>
              </a:rPr>
              <a:t>TR4</a:t>
            </a:r>
            <a:endParaRPr lang="en-US" sz="1602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C6DD6E-CD97-B1C0-F729-5E227034E19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554395" y="3711303"/>
            <a:ext cx="655644" cy="38810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ctr" rtl="0"/>
            <a:r>
              <a:rPr lang="en" sz="1602">
                <a:latin typeface="Century Gothic"/>
              </a:rPr>
              <a:t>TR5</a:t>
            </a:r>
            <a:endParaRPr lang="en-US" sz="1602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1E49F1-56DA-D566-9B66-77111362A20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210039" y="4985723"/>
            <a:ext cx="655644" cy="38810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ctr" rtl="0"/>
            <a:r>
              <a:rPr lang="en" sz="1602">
                <a:latin typeface="Century Gothic"/>
              </a:rPr>
              <a:t>TR6</a:t>
            </a:r>
            <a:endParaRPr lang="en-US" sz="1602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E83D6C-8DE5-C206-710F-CD62E23876FD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323116" y="2723370"/>
            <a:ext cx="655644" cy="38810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ctr" rtl="0"/>
            <a:r>
              <a:rPr lang="en" sz="1602">
                <a:latin typeface="Century Gothic"/>
              </a:rPr>
              <a:t>TR8</a:t>
            </a:r>
            <a:endParaRPr lang="en-US" sz="1602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2AF785-3133-A35A-B628-911E5298F4A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061615" y="2824523"/>
            <a:ext cx="655644" cy="38810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ctr" rtl="0"/>
            <a:r>
              <a:rPr lang="en" sz="1602">
                <a:latin typeface="Century Gothic"/>
              </a:rPr>
              <a:t>TR9</a:t>
            </a:r>
            <a:endParaRPr lang="en-US" sz="160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CCC7B0-5E31-BF27-3B53-D5FB6E65C4E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0144469" y="3059142"/>
            <a:ext cx="655644" cy="38810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ctr" rtl="0"/>
            <a:r>
              <a:rPr lang="en" sz="1602">
                <a:latin typeface="Century Gothic"/>
              </a:rPr>
              <a:t>TRA</a:t>
            </a:r>
            <a:endParaRPr lang="en-US" sz="1602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E15CFF-6641-2745-C4FF-17EF4157A31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9717259" y="3655966"/>
            <a:ext cx="655644" cy="38810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ctr" rtl="0"/>
            <a:r>
              <a:rPr lang="en" sz="1602">
                <a:latin typeface="Century Gothic"/>
              </a:rPr>
              <a:t>TRB</a:t>
            </a:r>
            <a:endParaRPr lang="en-US" sz="1602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63BE7D-201F-452D-FBFC-EEF199226E8F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7796495" y="3676295"/>
            <a:ext cx="655644" cy="38810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ctr" rtl="0"/>
            <a:r>
              <a:rPr lang="en" sz="1602">
                <a:latin typeface="Century Gothic"/>
              </a:rPr>
              <a:t>TR7</a:t>
            </a:r>
            <a:endParaRPr lang="en-US" sz="1602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EE0615-BA6C-9DA5-265C-5D09F8410C36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512371" y="4316417"/>
            <a:ext cx="655644" cy="38810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ctr" rtl="0"/>
            <a:r>
              <a:rPr lang="en" sz="1602">
                <a:latin typeface="Century Gothic"/>
              </a:rPr>
              <a:t>TRC</a:t>
            </a:r>
            <a:endParaRPr lang="en-US" sz="1602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CD0373D-D318-3307-C402-E682B8F7FAFB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418707" y="1663001"/>
            <a:ext cx="7560041" cy="767534"/>
            <a:chOff x="1028701" y="876574"/>
            <a:chExt cx="8258984" cy="511347"/>
          </a:xfrm>
        </p:grpSpPr>
        <p:sp>
          <p:nvSpPr>
            <p:cNvPr id="24" name="AutoShape 7">
              <a:extLst>
                <a:ext uri="{FF2B5EF4-FFF2-40B4-BE49-F238E27FC236}">
                  <a16:creationId xmlns:a16="http://schemas.microsoft.com/office/drawing/2014/main" id="{9BD82FD6-38CC-3929-1C11-30C33FD55C4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 rot="16200000">
              <a:off x="841858" y="1063417"/>
              <a:ext cx="511347" cy="1376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>
              <a:noAutofit/>
            </a:bodyPr>
            <a:lstStyle/>
            <a:p>
              <a:endParaRPr lang="en-US" sz="80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097ACDC-B4A5-FC73-0BC6-A0C96A4B77D2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295399" y="924255"/>
              <a:ext cx="7992286" cy="415986"/>
            </a:xfrm>
            <a:prstGeom prst="rect">
              <a:avLst/>
            </a:prstGeom>
          </p:spPr>
          <p:txBody>
            <a:bodyPr wrap="square" lIns="0" tIns="0" rIns="0" bIns="0" rtlCol="0" anchor="t">
              <a:noAutofit/>
            </a:bodyPr>
            <a:lstStyle>
              <a:defPPr>
                <a:defRPr lang="en-US"/>
              </a:defPPr>
              <a:lvl1pPr>
                <a:defRPr b="1">
                  <a:solidFill>
                    <a:srgbClr val="545454"/>
                  </a:solidFill>
                  <a:latin typeface="Century Gothic" panose="020B0502020202020204" pitchFamily="34" charset="0"/>
                </a:defRPr>
              </a:lvl1pPr>
            </a:lstStyle>
            <a:p>
              <a:pPr rtl="0"/>
              <a:r>
                <a:rPr lang="en" sz="1802" dirty="0">
                  <a:latin typeface="Century Gothic"/>
                </a:rPr>
                <a:t>Sectoral Vulnerability and Risk Assessments for 12 NUTS-1 Regions (Component A)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5154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ot City_GIF TR">
            <a:hlinkClick r:id="" action="ppaction://media"/>
            <a:extLst>
              <a:ext uri="{FF2B5EF4-FFF2-40B4-BE49-F238E27FC236}">
                <a16:creationId xmlns:a16="http://schemas.microsoft.com/office/drawing/2014/main" id="{10C2CC9E-84B8-51DB-F532-D611BDAD9E12}"/>
              </a:ext>
            </a:extLst>
          </p:cNvPr>
          <p:cNvPicPr>
            <a:picLocks noChangeAspect="1"/>
          </p:cNvPicPr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41958" y="2083093"/>
            <a:ext cx="7249154" cy="407764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130EA8A-FE13-38F9-0345-C1C1DD841E9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18707" y="1663001"/>
            <a:ext cx="6446432" cy="340893"/>
            <a:chOff x="1028701" y="876574"/>
            <a:chExt cx="7216399" cy="511347"/>
          </a:xfrm>
        </p:grpSpPr>
        <p:sp>
          <p:nvSpPr>
            <p:cNvPr id="5" name="AutoShape 7">
              <a:extLst>
                <a:ext uri="{FF2B5EF4-FFF2-40B4-BE49-F238E27FC236}">
                  <a16:creationId xmlns:a16="http://schemas.microsoft.com/office/drawing/2014/main" id="{B0778128-5688-B403-FD28-BA482F9EC962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rot="16200000">
              <a:off x="841858" y="1063417"/>
              <a:ext cx="511347" cy="1376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>
              <a:noAutofit/>
            </a:bodyPr>
            <a:lstStyle/>
            <a:p>
              <a:endParaRPr lang="en-US" sz="80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DFCDB9C-0943-289E-F84C-622D911B305E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1295399" y="924255"/>
              <a:ext cx="6949701" cy="415985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>
              <a:defPPr>
                <a:defRPr lang="en-US"/>
              </a:defPPr>
              <a:lvl1pPr>
                <a:defRPr b="1">
                  <a:solidFill>
                    <a:srgbClr val="545454"/>
                  </a:solidFill>
                  <a:latin typeface="Century Gothic" panose="020B0502020202020204" pitchFamily="34" charset="0"/>
                </a:defRPr>
              </a:lvl1pPr>
            </a:lstStyle>
            <a:p>
              <a:pPr rtl="0"/>
              <a:r>
                <a:rPr lang="en" sz="1802">
                  <a:latin typeface="Century Gothic"/>
                </a:rPr>
                <a:t>Pilot Cities for LCCAP Preparation (Component B)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901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7D238CD4-6EB1-50C5-3EB2-D93EE9FCBC30}"/>
              </a:ext>
            </a:extLst>
          </p:cNvPr>
          <p:cNvSpPr txBox="1">
            <a:spLocks/>
          </p:cNvSpPr>
          <p:nvPr/>
        </p:nvSpPr>
        <p:spPr>
          <a:xfrm>
            <a:off x="6344626" y="5449605"/>
            <a:ext cx="4173545" cy="524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1200" b="1" dirty="0" err="1">
                <a:latin typeface="Century Gothic" panose="020B0502020202020204" pitchFamily="34" charset="0"/>
              </a:rPr>
              <a:t>Netherlands</a:t>
            </a:r>
            <a:r>
              <a:rPr lang="tr-TR" sz="1200" b="1" dirty="0">
                <a:latin typeface="Century Gothic" panose="020B0502020202020204" pitchFamily="34" charset="0"/>
              </a:rPr>
              <a:t> Adaptation Platform – </a:t>
            </a:r>
            <a:r>
              <a:rPr lang="tr-TR" sz="1200" b="1" dirty="0" err="1">
                <a:latin typeface="Century Gothic" panose="020B0502020202020204" pitchFamily="34" charset="0"/>
              </a:rPr>
              <a:t>Climate</a:t>
            </a:r>
            <a:r>
              <a:rPr lang="tr-TR" sz="1200" b="1" dirty="0">
                <a:latin typeface="Century Gothic" panose="020B0502020202020204" pitchFamily="34" charset="0"/>
              </a:rPr>
              <a:t> Atlas</a:t>
            </a:r>
          </a:p>
          <a:p>
            <a:pPr algn="ctr"/>
            <a:r>
              <a:rPr lang="tr-TR" sz="1200" b="1" dirty="0" err="1">
                <a:latin typeface="Century Gothic" panose="020B0502020202020204" pitchFamily="34" charset="0"/>
              </a:rPr>
              <a:t>Wildfire</a:t>
            </a:r>
            <a:r>
              <a:rPr lang="tr-TR" sz="1200" b="1" dirty="0">
                <a:latin typeface="Century Gothic" panose="020B0502020202020204" pitchFamily="34" charset="0"/>
              </a:rPr>
              <a:t>, Urban </a:t>
            </a:r>
            <a:r>
              <a:rPr lang="tr-TR" sz="1200" b="1" dirty="0" err="1">
                <a:latin typeface="Century Gothic" panose="020B0502020202020204" pitchFamily="34" charset="0"/>
              </a:rPr>
              <a:t>Heat</a:t>
            </a:r>
            <a:r>
              <a:rPr lang="tr-TR" sz="1200" b="1" dirty="0">
                <a:latin typeface="Century Gothic" panose="020B0502020202020204" pitchFamily="34" charset="0"/>
              </a:rPr>
              <a:t> Island </a:t>
            </a:r>
            <a:r>
              <a:rPr lang="tr-TR" sz="1200" b="1" dirty="0" err="1">
                <a:latin typeface="Century Gothic" panose="020B0502020202020204" pitchFamily="34" charset="0"/>
              </a:rPr>
              <a:t>Effect</a:t>
            </a:r>
            <a:r>
              <a:rPr lang="tr-TR" sz="1200" b="1" dirty="0">
                <a:latin typeface="Century Gothic" panose="020B0502020202020204" pitchFamily="34" charset="0"/>
              </a:rPr>
              <a:t> </a:t>
            </a:r>
            <a:r>
              <a:rPr lang="tr-TR" sz="1200" b="1" dirty="0" err="1">
                <a:latin typeface="Century Gothic" panose="020B0502020202020204" pitchFamily="34" charset="0"/>
              </a:rPr>
              <a:t>and</a:t>
            </a:r>
            <a:r>
              <a:rPr lang="tr-TR" sz="1200" b="1" dirty="0">
                <a:latin typeface="Century Gothic" panose="020B0502020202020204" pitchFamily="34" charset="0"/>
              </a:rPr>
              <a:t> </a:t>
            </a:r>
            <a:r>
              <a:rPr lang="tr-TR" sz="1200" b="1" dirty="0" err="1">
                <a:latin typeface="Century Gothic" panose="020B0502020202020204" pitchFamily="34" charset="0"/>
              </a:rPr>
              <a:t>Drought</a:t>
            </a:r>
            <a:endParaRPr lang="en-US" sz="1200" b="1" dirty="0">
              <a:latin typeface="Century Gothic" panose="020B0502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32887D5-A80B-FA22-6C13-8E558D352E49}"/>
              </a:ext>
            </a:extLst>
          </p:cNvPr>
          <p:cNvGrpSpPr/>
          <p:nvPr/>
        </p:nvGrpSpPr>
        <p:grpSpPr>
          <a:xfrm>
            <a:off x="540967" y="2209720"/>
            <a:ext cx="4237979" cy="1952292"/>
            <a:chOff x="540967" y="2209720"/>
            <a:chExt cx="5095904" cy="195229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77D9E99-6CBB-AECD-1903-BCA98EF803E3}"/>
                </a:ext>
              </a:extLst>
            </p:cNvPr>
            <p:cNvSpPr txBox="1"/>
            <p:nvPr/>
          </p:nvSpPr>
          <p:spPr>
            <a:xfrm>
              <a:off x="614755" y="2561574"/>
              <a:ext cx="5022116" cy="16004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GB" sz="1400" dirty="0">
                  <a:latin typeface="Century Gothic" panose="020B0502020202020204" pitchFamily="34" charset="0"/>
                </a:rPr>
                <a:t>Large user base</a:t>
              </a:r>
              <a:endParaRPr lang="en-US" sz="140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altLang="en-US" sz="1400" dirty="0">
                  <a:solidFill>
                    <a:srgbClr val="000000"/>
                  </a:solidFill>
                  <a:latin typeface="Century Gothic" panose="020B0502020202020204" pitchFamily="34" charset="0"/>
                </a:rPr>
                <a:t>Accessibility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altLang="en-US" sz="1400" dirty="0">
                  <a:solidFill>
                    <a:srgbClr val="000000"/>
                  </a:solidFill>
                  <a:latin typeface="Century Gothic" panose="020B0502020202020204" pitchFamily="34" charset="0"/>
                </a:rPr>
                <a:t>Ease of use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altLang="en-US" sz="1400" dirty="0">
                  <a:solidFill>
                    <a:srgbClr val="000000"/>
                  </a:solidFill>
                  <a:latin typeface="Century Gothic" panose="020B0502020202020204" pitchFamily="34" charset="0"/>
                </a:rPr>
                <a:t>Integration with other tools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altLang="en-US" sz="1400" dirty="0">
                  <a:solidFill>
                    <a:srgbClr val="000000"/>
                  </a:solidFill>
                  <a:latin typeface="Century Gothic" panose="020B0502020202020204" pitchFamily="34" charset="0"/>
                </a:rPr>
                <a:t>Up-to-date data infrastructure</a:t>
              </a:r>
              <a:endParaRPr lang="en-US" altLang="en-US" sz="1400" dirty="0">
                <a:latin typeface="Century Gothic" panose="020B0502020202020204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endParaRPr lang="en-GB" sz="1400" dirty="0">
                <a:latin typeface="Century Gothic" panose="020B0502020202020204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§"/>
              </a:pPr>
              <a:endParaRPr lang="tr-TR" sz="1400" dirty="0">
                <a:latin typeface="Century Gothic" panose="020B0502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498A684-357F-C5D2-A816-AFB0D913252E}"/>
                </a:ext>
              </a:extLst>
            </p:cNvPr>
            <p:cNvSpPr txBox="1"/>
            <p:nvPr/>
          </p:nvSpPr>
          <p:spPr>
            <a:xfrm>
              <a:off x="540967" y="2209720"/>
              <a:ext cx="24002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r-TR" sz="1200" b="1" i="0" u="sng" dirty="0" err="1">
                  <a:solidFill>
                    <a:srgbClr val="374151"/>
                  </a:solidFill>
                  <a:effectLst/>
                  <a:latin typeface="Century Gothic" panose="020B0502020202020204" pitchFamily="34" charset="0"/>
                </a:rPr>
                <a:t>Benefits</a:t>
              </a:r>
              <a:endParaRPr lang="tr-TR" sz="1200" b="1" i="0" u="sng" dirty="0">
                <a:solidFill>
                  <a:srgbClr val="374151"/>
                </a:solidFill>
                <a:effectLst/>
                <a:latin typeface="Century Gothic" panose="020B0502020202020204" pitchFamily="34" charset="0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0499AFA0-9D51-839B-C91F-644CB761F6AF}"/>
              </a:ext>
            </a:extLst>
          </p:cNvPr>
          <p:cNvSpPr txBox="1"/>
          <p:nvPr/>
        </p:nvSpPr>
        <p:spPr>
          <a:xfrm>
            <a:off x="602332" y="4173498"/>
            <a:ext cx="41766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Century Gothic" panose="020B0502020202020204" pitchFamily="34" charset="0"/>
              </a:rPr>
              <a:t>Climate Impact Mapping Tool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E43149A-0923-280A-D41B-1F41161A0446}"/>
              </a:ext>
            </a:extLst>
          </p:cNvPr>
          <p:cNvSpPr txBox="1"/>
          <p:nvPr/>
        </p:nvSpPr>
        <p:spPr>
          <a:xfrm>
            <a:off x="577861" y="3897422"/>
            <a:ext cx="27730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b="1" i="0" u="sng" dirty="0" err="1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Planned</a:t>
            </a:r>
            <a:r>
              <a:rPr lang="tr-TR" sz="1200" b="1" i="0" u="sng" dirty="0">
                <a:solidFill>
                  <a:srgbClr val="374151"/>
                </a:solidFill>
                <a:effectLst/>
                <a:latin typeface="Century Gothic" panose="020B0502020202020204" pitchFamily="34" charset="0"/>
              </a:rPr>
              <a:t> Tools</a:t>
            </a:r>
          </a:p>
        </p:txBody>
      </p:sp>
      <p:pic>
        <p:nvPicPr>
          <p:cNvPr id="27" name="Picture 26" descr="A screenshot of a map&#10;&#10;Description automatically generated">
            <a:extLst>
              <a:ext uri="{FF2B5EF4-FFF2-40B4-BE49-F238E27FC236}">
                <a16:creationId xmlns:a16="http://schemas.microsoft.com/office/drawing/2014/main" id="{B18EF7A6-DCDF-1BD8-C1F4-89CEAB2EA0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3" t="14271" r="9248" b="21872"/>
          <a:stretch/>
        </p:blipFill>
        <p:spPr>
          <a:xfrm>
            <a:off x="4817085" y="2433581"/>
            <a:ext cx="6772583" cy="301602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849B8B0-C093-747A-FEC3-13904014DF7A}"/>
              </a:ext>
            </a:extLst>
          </p:cNvPr>
          <p:cNvSpPr txBox="1"/>
          <p:nvPr/>
        </p:nvSpPr>
        <p:spPr>
          <a:xfrm>
            <a:off x="602332" y="4412261"/>
            <a:ext cx="41766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Century Gothic" panose="020B0502020202020204" pitchFamily="34" charset="0"/>
              </a:rPr>
              <a:t>Climate Impact Assessment Tool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89943F5-AC82-66C1-143C-847BF5636184}"/>
              </a:ext>
            </a:extLst>
          </p:cNvPr>
          <p:cNvSpPr txBox="1"/>
          <p:nvPr/>
        </p:nvSpPr>
        <p:spPr>
          <a:xfrm>
            <a:off x="602332" y="4651024"/>
            <a:ext cx="41766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Century Gothic" panose="020B0502020202020204" pitchFamily="34" charset="0"/>
              </a:rPr>
              <a:t>GHG Emissions </a:t>
            </a:r>
            <a:r>
              <a:rPr lang="en-US" sz="1200" dirty="0" err="1">
                <a:latin typeface="Century Gothic" panose="020B0502020202020204" pitchFamily="34" charset="0"/>
              </a:rPr>
              <a:t>Modellin</a:t>
            </a:r>
            <a:r>
              <a:rPr lang="en-US" sz="1200" dirty="0">
                <a:latin typeface="Century Gothic" panose="020B0502020202020204" pitchFamily="34" charset="0"/>
              </a:rPr>
              <a:t> Tool for Municipalities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8CF30D4-6B54-8BF1-3ED8-24C2CCEA9AAC}"/>
              </a:ext>
            </a:extLst>
          </p:cNvPr>
          <p:cNvSpPr txBox="1"/>
          <p:nvPr/>
        </p:nvSpPr>
        <p:spPr>
          <a:xfrm>
            <a:off x="602332" y="4982119"/>
            <a:ext cx="41766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Century Gothic" panose="020B0502020202020204" pitchFamily="34" charset="0"/>
              </a:rPr>
              <a:t>Nature-based Solutions Tool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0EE02B8-304A-DF85-EDA5-5A8974AD1EDB}"/>
              </a:ext>
            </a:extLst>
          </p:cNvPr>
          <p:cNvSpPr txBox="1"/>
          <p:nvPr/>
        </p:nvSpPr>
        <p:spPr>
          <a:xfrm>
            <a:off x="602332" y="5313215"/>
            <a:ext cx="41766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Century Gothic" panose="020B0502020202020204" pitchFamily="34" charset="0"/>
              </a:rPr>
              <a:t>Cost-Effective Climate Actions Tool for Cities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DCFFAAC-0CCD-4ABF-BD76-60023538A3AF}"/>
              </a:ext>
            </a:extLst>
          </p:cNvPr>
          <p:cNvGrpSpPr/>
          <p:nvPr/>
        </p:nvGrpSpPr>
        <p:grpSpPr>
          <a:xfrm>
            <a:off x="418709" y="1663001"/>
            <a:ext cx="6446444" cy="340893"/>
            <a:chOff x="1028701" y="876574"/>
            <a:chExt cx="7216399" cy="511347"/>
          </a:xfrm>
        </p:grpSpPr>
        <p:sp>
          <p:nvSpPr>
            <p:cNvPr id="36" name="AutoShape 7">
              <a:extLst>
                <a:ext uri="{FF2B5EF4-FFF2-40B4-BE49-F238E27FC236}">
                  <a16:creationId xmlns:a16="http://schemas.microsoft.com/office/drawing/2014/main" id="{96CC0653-485B-0917-67CB-A89F6AF50E4B}"/>
                </a:ext>
              </a:extLst>
            </p:cNvPr>
            <p:cNvSpPr/>
            <p:nvPr/>
          </p:nvSpPr>
          <p:spPr>
            <a:xfrm rot="16200000">
              <a:off x="841858" y="1063417"/>
              <a:ext cx="511347" cy="1376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>
              <a:noAutofit/>
            </a:bodyPr>
            <a:lstStyle/>
            <a:p>
              <a:endParaRPr lang="en-US" sz="800">
                <a:latin typeface="Century Gothic" panose="020B0502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E44AE3A-85F3-56A1-ADBF-0164F4A2D1C8}"/>
                </a:ext>
              </a:extLst>
            </p:cNvPr>
            <p:cNvSpPr txBox="1"/>
            <p:nvPr/>
          </p:nvSpPr>
          <p:spPr>
            <a:xfrm>
              <a:off x="1295399" y="924255"/>
              <a:ext cx="6949701" cy="415985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>
              <a:defPPr>
                <a:defRPr lang="en-US"/>
              </a:defPPr>
              <a:lvl1pPr>
                <a:defRPr b="1">
                  <a:solidFill>
                    <a:srgbClr val="545454"/>
                  </a:solidFill>
                  <a:latin typeface="Century Gothic" panose="020B0502020202020204" pitchFamily="34" charset="0"/>
                </a:defRPr>
              </a:lvl1pPr>
            </a:lstStyle>
            <a:p>
              <a:pPr rtl="0"/>
              <a:r>
                <a:rPr lang="en" sz="1802" dirty="0"/>
                <a:t>Interactive Decision Support Tools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659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  <p:bldP spid="31" grpId="0"/>
      <p:bldP spid="32" grpId="0"/>
      <p:bldP spid="33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green gradient">
            <a:extLst>
              <a:ext uri="{FF2B5EF4-FFF2-40B4-BE49-F238E27FC236}">
                <a16:creationId xmlns:a16="http://schemas.microsoft.com/office/drawing/2014/main" id="{6FAF1348-3512-963D-16D4-8319CBBF0FA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" y="1343671"/>
            <a:ext cx="12192000" cy="4827182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0023F6FE-95CC-5DA9-7900-D330D77A2C2B}"/>
              </a:ext>
            </a:extLst>
          </p:cNvPr>
          <p:cNvSpPr txBox="1">
            <a:spLocks/>
          </p:cNvSpPr>
          <p:nvPr/>
        </p:nvSpPr>
        <p:spPr>
          <a:xfrm>
            <a:off x="1218106" y="4220180"/>
            <a:ext cx="9564130" cy="682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tr-TR" sz="200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5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2CAF5180-095B-9D2B-9BD3-1E4A69B2DC0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78"/>
          <a:stretch/>
        </p:blipFill>
        <p:spPr>
          <a:xfrm rot="17990456">
            <a:off x="1116504" y="643389"/>
            <a:ext cx="3749575" cy="69019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D6879A-1538-69A0-85EF-800B85EB24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04308" y="4220181"/>
            <a:ext cx="2407818" cy="169398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78CEB06A-0BF2-309D-B6C4-53A84F36C7BC}"/>
              </a:ext>
            </a:extLst>
          </p:cNvPr>
          <p:cNvGrpSpPr/>
          <p:nvPr/>
        </p:nvGrpSpPr>
        <p:grpSpPr>
          <a:xfrm>
            <a:off x="294163" y="2511893"/>
            <a:ext cx="8959305" cy="1539097"/>
            <a:chOff x="287018" y="2511893"/>
            <a:chExt cx="8959305" cy="1539097"/>
          </a:xfrm>
        </p:grpSpPr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06CAF867-672C-2293-9044-C498059A781C}"/>
                </a:ext>
              </a:extLst>
            </p:cNvPr>
            <p:cNvSpPr txBox="1">
              <a:spLocks/>
            </p:cNvSpPr>
            <p:nvPr/>
          </p:nvSpPr>
          <p:spPr>
            <a:xfrm>
              <a:off x="287018" y="2511893"/>
              <a:ext cx="8959305" cy="106975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tr-TR" sz="32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EU PARTNERSHIP FOR </a:t>
              </a:r>
            </a:p>
            <a:p>
              <a:pPr algn="l"/>
              <a:r>
                <a:rPr lang="tr-TR" sz="32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LOCAL CLIMATE ACTION IN TÜRKİYE PROJECT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0EB2EA0-19FF-0695-41FA-040A42040464}"/>
                </a:ext>
              </a:extLst>
            </p:cNvPr>
            <p:cNvSpPr txBox="1"/>
            <p:nvPr/>
          </p:nvSpPr>
          <p:spPr>
            <a:xfrm>
              <a:off x="301834" y="3712436"/>
              <a:ext cx="660861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6 February 2026</a:t>
              </a:r>
              <a:endParaRPr 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22A302E-D9E9-13EA-5737-2D995BC8D5C0}"/>
                </a:ext>
              </a:extLst>
            </p:cNvPr>
            <p:cNvCxnSpPr>
              <a:cxnSpLocks/>
            </p:cNvCxnSpPr>
            <p:nvPr/>
          </p:nvCxnSpPr>
          <p:spPr>
            <a:xfrm>
              <a:off x="384233" y="3633604"/>
              <a:ext cx="8687031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531570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"/>
</p:tagLst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EFFDB"/>
      </a:accent1>
      <a:accent2>
        <a:srgbClr val="FFFF00"/>
      </a:accent2>
      <a:accent3>
        <a:srgbClr val="00963A"/>
      </a:accent3>
      <a:accent4>
        <a:srgbClr val="009570"/>
      </a:accent4>
      <a:accent5>
        <a:srgbClr val="068D98"/>
      </a:accent5>
      <a:accent6>
        <a:srgbClr val="065D98"/>
      </a:accent6>
      <a:hlink>
        <a:srgbClr val="084899"/>
      </a:hlink>
      <a:folHlink>
        <a:srgbClr val="B1DDE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F5C8647CC51C43BF3FE1544FFD98D0" ma:contentTypeVersion="17" ma:contentTypeDescription="Create a new document." ma:contentTypeScope="" ma:versionID="3ed70199ef007fa356eff483c9e5e09c">
  <xsd:schema xmlns:xsd="http://www.w3.org/2001/XMLSchema" xmlns:xs="http://www.w3.org/2001/XMLSchema" xmlns:p="http://schemas.microsoft.com/office/2006/metadata/properties" xmlns:ns2="0553568b-5be0-4215-a4d7-72db85dc6403" xmlns:ns3="0e102407-eb8e-415f-b269-258d3cde0696" targetNamespace="http://schemas.microsoft.com/office/2006/metadata/properties" ma:root="true" ma:fieldsID="aab2aaf631a7fe92895fd538497fc08d" ns2:_="" ns3:_="">
    <xsd:import namespace="0553568b-5be0-4215-a4d7-72db85dc6403"/>
    <xsd:import namespace="0e102407-eb8e-415f-b269-258d3cde069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53568b-5be0-4215-a4d7-72db85dc64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f8ebb0a5-c57d-4c3a-bec7-8a38252dd0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102407-eb8e-415f-b269-258d3cde069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4cf8859e-066b-4e4e-8b41-dc035b05f152}" ma:internalName="TaxCatchAll" ma:showField="CatchAllData" ma:web="0e102407-eb8e-415f-b269-258d3cde069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53568b-5be0-4215-a4d7-72db85dc6403">
      <Terms xmlns="http://schemas.microsoft.com/office/infopath/2007/PartnerControls"/>
    </lcf76f155ced4ddcb4097134ff3c332f>
    <TaxCatchAll xmlns="0e102407-eb8e-415f-b269-258d3cde0696" xsi:nil="true"/>
    <SharedWithUsers xmlns="0e102407-eb8e-415f-b269-258d3cde0696">
      <UserInfo>
        <DisplayName>Meral Mungan Arda</DisplayName>
        <AccountId>66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739749-28B9-4DB0-9EDC-C61E4C76EDEE}">
  <ds:schemaRefs>
    <ds:schemaRef ds:uri="0553568b-5be0-4215-a4d7-72db85dc6403"/>
    <ds:schemaRef ds:uri="0e102407-eb8e-415f-b269-258d3cde069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4AFAD60-1BA5-41EA-BA9A-670826E73E06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terms/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0e102407-eb8e-415f-b269-258d3cde0696"/>
    <ds:schemaRef ds:uri="0553568b-5be0-4215-a4d7-72db85dc6403"/>
  </ds:schemaRefs>
</ds:datastoreItem>
</file>

<file path=customXml/itemProps3.xml><?xml version="1.0" encoding="utf-8"?>
<ds:datastoreItem xmlns:ds="http://schemas.openxmlformats.org/officeDocument/2006/customXml" ds:itemID="{866B8284-8582-4B6C-8AEF-CE2323A1478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</TotalTime>
  <Words>484</Words>
  <Application>Microsoft Macintosh PowerPoint</Application>
  <PresentationFormat>Custom</PresentationFormat>
  <Paragraphs>135</Paragraphs>
  <Slides>22</Slides>
  <Notes>11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Wingdings</vt:lpstr>
      <vt:lpstr>Arial</vt:lpstr>
      <vt:lpstr>Century Gothic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Launch Presentation With Mockups</dc:title>
  <dc:creator>Diren Ertekin</dc:creator>
  <cp:lastModifiedBy>Ali Cem Deniz</cp:lastModifiedBy>
  <cp:revision>7</cp:revision>
  <cp:lastPrinted>2024-09-05T15:58:57Z</cp:lastPrinted>
  <dcterms:created xsi:type="dcterms:W3CDTF">2006-08-16T00:00:00Z</dcterms:created>
  <dcterms:modified xsi:type="dcterms:W3CDTF">2026-09-14T17:56:39Z</dcterms:modified>
  <dc:identifier>DAFrm63xc_U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0x01010083F5C8647CC51C43BF3FE1544FFD98D0</vt:lpwstr>
  </property>
  <property fmtid="{D5CDD505-2E9C-101B-9397-08002B2CF9AE}" pid="3" name="MediaServiceImageTags">
    <vt:lpwstr/>
  </property>
</Properties>
</file>