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6"/>
  </p:notesMasterIdLst>
  <p:sldIdLst>
    <p:sldId id="257" r:id="rId3"/>
    <p:sldId id="259" r:id="rId4"/>
    <p:sldId id="281" r:id="rId5"/>
    <p:sldId id="280" r:id="rId6"/>
    <p:sldId id="285" r:id="rId7"/>
    <p:sldId id="262" r:id="rId8"/>
    <p:sldId id="282" r:id="rId9"/>
    <p:sldId id="266" r:id="rId10"/>
    <p:sldId id="272" r:id="rId11"/>
    <p:sldId id="265" r:id="rId12"/>
    <p:sldId id="283" r:id="rId13"/>
    <p:sldId id="284" r:id="rId14"/>
    <p:sldId id="27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521"/>
    <a:srgbClr val="DAB2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809" autoAdjust="0"/>
    <p:restoredTop sz="94660"/>
  </p:normalViewPr>
  <p:slideViewPr>
    <p:cSldViewPr snapToGrid="0" showGuides="1">
      <p:cViewPr varScale="1">
        <p:scale>
          <a:sx n="92" d="100"/>
          <a:sy n="92" d="100"/>
        </p:scale>
        <p:origin x="86"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8E2999-E22C-41E4-A779-9DDD95568DFC}"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DA4F07-008C-42F5-AA35-0D921579D602}" type="slidenum">
              <a:rPr lang="en-US" smtClean="0"/>
              <a:t>‹#›</a:t>
            </a:fld>
            <a:endParaRPr lang="en-US"/>
          </a:p>
        </p:txBody>
      </p:sp>
    </p:spTree>
    <p:extLst>
      <p:ext uri="{BB962C8B-B14F-4D97-AF65-F5344CB8AC3E}">
        <p14:creationId xmlns:p14="http://schemas.microsoft.com/office/powerpoint/2010/main" val="2265788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64BC49C-8EC0-4A75-A5A3-AA22F35627A4}" type="datetime1">
              <a:rPr lang="en-US" smtClean="0"/>
              <a:t>9/15/2026</a:t>
            </a:fld>
            <a:endParaRPr lang="en-US"/>
          </a:p>
        </p:txBody>
      </p:sp>
      <p:sp>
        <p:nvSpPr>
          <p:cNvPr id="5" name="Footer Placeholder 4"/>
          <p:cNvSpPr>
            <a:spLocks noGrp="1"/>
          </p:cNvSpPr>
          <p:nvPr>
            <p:ph type="ftr" sz="quarter" idx="11"/>
          </p:nvPr>
        </p:nvSpPr>
        <p:spPr/>
        <p:txBody>
          <a:bodyPr/>
          <a:lstStyle/>
          <a:p>
            <a:r>
              <a:rPr lang="en-US"/>
              <a:t>1</a:t>
            </a:r>
          </a:p>
        </p:txBody>
      </p:sp>
      <p:sp>
        <p:nvSpPr>
          <p:cNvPr id="6" name="Slide Number Placeholder 5"/>
          <p:cNvSpPr>
            <a:spLocks noGrp="1"/>
          </p:cNvSpPr>
          <p:nvPr>
            <p:ph type="sldNum" sz="quarter" idx="12"/>
          </p:nvPr>
        </p:nvSpPr>
        <p:spPr/>
        <p:txBody>
          <a:bodyPr/>
          <a:lstStyle/>
          <a:p>
            <a:fld id="{F158C74F-CBAB-49C7-ABB5-D4F9DBB2AA09}" type="slidenum">
              <a:rPr lang="en-US" smtClean="0"/>
              <a:t>‹#›</a:t>
            </a:fld>
            <a:endParaRPr lang="en-US"/>
          </a:p>
        </p:txBody>
      </p:sp>
    </p:spTree>
    <p:extLst>
      <p:ext uri="{BB962C8B-B14F-4D97-AF65-F5344CB8AC3E}">
        <p14:creationId xmlns:p14="http://schemas.microsoft.com/office/powerpoint/2010/main" val="2058956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0A38D8-842D-41E5-B6F5-C0789004EB1B}" type="datetime1">
              <a:rPr lang="en-US" smtClean="0"/>
              <a:t>9/15/2026</a:t>
            </a:fld>
            <a:endParaRPr lang="en-US"/>
          </a:p>
        </p:txBody>
      </p:sp>
      <p:sp>
        <p:nvSpPr>
          <p:cNvPr id="5" name="Footer Placeholder 4"/>
          <p:cNvSpPr>
            <a:spLocks noGrp="1"/>
          </p:cNvSpPr>
          <p:nvPr>
            <p:ph type="ftr" sz="quarter" idx="11"/>
          </p:nvPr>
        </p:nvSpPr>
        <p:spPr/>
        <p:txBody>
          <a:bodyPr/>
          <a:lstStyle/>
          <a:p>
            <a:r>
              <a:rPr lang="en-US"/>
              <a:t>1</a:t>
            </a:r>
          </a:p>
        </p:txBody>
      </p:sp>
      <p:sp>
        <p:nvSpPr>
          <p:cNvPr id="6" name="Slide Number Placeholder 5"/>
          <p:cNvSpPr>
            <a:spLocks noGrp="1"/>
          </p:cNvSpPr>
          <p:nvPr>
            <p:ph type="sldNum" sz="quarter" idx="12"/>
          </p:nvPr>
        </p:nvSpPr>
        <p:spPr/>
        <p:txBody>
          <a:bodyPr/>
          <a:lstStyle/>
          <a:p>
            <a:fld id="{F158C74F-CBAB-49C7-ABB5-D4F9DBB2AA09}" type="slidenum">
              <a:rPr lang="en-US" smtClean="0"/>
              <a:t>‹#›</a:t>
            </a:fld>
            <a:endParaRPr lang="en-US"/>
          </a:p>
        </p:txBody>
      </p:sp>
    </p:spTree>
    <p:extLst>
      <p:ext uri="{BB962C8B-B14F-4D97-AF65-F5344CB8AC3E}">
        <p14:creationId xmlns:p14="http://schemas.microsoft.com/office/powerpoint/2010/main" val="657094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12DB0E9-6BA0-4102-82D7-96D00319B624}" type="datetime1">
              <a:rPr lang="en-US" smtClean="0"/>
              <a:t>9/15/2026</a:t>
            </a:fld>
            <a:endParaRPr lang="en-US"/>
          </a:p>
        </p:txBody>
      </p:sp>
      <p:sp>
        <p:nvSpPr>
          <p:cNvPr id="5" name="Footer Placeholder 4"/>
          <p:cNvSpPr>
            <a:spLocks noGrp="1"/>
          </p:cNvSpPr>
          <p:nvPr>
            <p:ph type="ftr" sz="quarter" idx="11"/>
          </p:nvPr>
        </p:nvSpPr>
        <p:spPr/>
        <p:txBody>
          <a:bodyPr/>
          <a:lstStyle/>
          <a:p>
            <a:r>
              <a:rPr lang="en-US"/>
              <a:t>1</a:t>
            </a:r>
          </a:p>
        </p:txBody>
      </p:sp>
      <p:sp>
        <p:nvSpPr>
          <p:cNvPr id="6" name="Slide Number Placeholder 5"/>
          <p:cNvSpPr>
            <a:spLocks noGrp="1"/>
          </p:cNvSpPr>
          <p:nvPr>
            <p:ph type="sldNum" sz="quarter" idx="12"/>
          </p:nvPr>
        </p:nvSpPr>
        <p:spPr/>
        <p:txBody>
          <a:bodyPr/>
          <a:lstStyle/>
          <a:p>
            <a:fld id="{F158C74F-CBAB-49C7-ABB5-D4F9DBB2AA09}" type="slidenum">
              <a:rPr lang="en-US" smtClean="0"/>
              <a:t>‹#›</a:t>
            </a:fld>
            <a:endParaRPr lang="en-US"/>
          </a:p>
        </p:txBody>
      </p:sp>
    </p:spTree>
    <p:extLst>
      <p:ext uri="{BB962C8B-B14F-4D97-AF65-F5344CB8AC3E}">
        <p14:creationId xmlns:p14="http://schemas.microsoft.com/office/powerpoint/2010/main" val="2547757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5DEBCD-18DC-4740-B9B3-A7B8190EE017}" type="datetime1">
              <a:rPr lang="en-US" smtClean="0"/>
              <a:t>9/15/2026</a:t>
            </a:fld>
            <a:endParaRPr lang="en-US"/>
          </a:p>
        </p:txBody>
      </p:sp>
      <p:sp>
        <p:nvSpPr>
          <p:cNvPr id="6" name="Footer Placeholder 5"/>
          <p:cNvSpPr>
            <a:spLocks noGrp="1"/>
          </p:cNvSpPr>
          <p:nvPr>
            <p:ph type="ftr" sz="quarter" idx="11"/>
          </p:nvPr>
        </p:nvSpPr>
        <p:spPr/>
        <p:txBody>
          <a:bodyPr/>
          <a:lstStyle/>
          <a:p>
            <a:r>
              <a:rPr lang="en-US"/>
              <a:t>1</a:t>
            </a:r>
          </a:p>
        </p:txBody>
      </p:sp>
      <p:sp>
        <p:nvSpPr>
          <p:cNvPr id="7" name="Slide Number Placeholder 6"/>
          <p:cNvSpPr>
            <a:spLocks noGrp="1"/>
          </p:cNvSpPr>
          <p:nvPr>
            <p:ph type="sldNum" sz="quarter" idx="12"/>
          </p:nvPr>
        </p:nvSpPr>
        <p:spPr/>
        <p:txBody>
          <a:bodyPr/>
          <a:lstStyle/>
          <a:p>
            <a:fld id="{F158C74F-CBAB-49C7-ABB5-D4F9DBB2AA09}" type="slidenum">
              <a:rPr lang="en-US" smtClean="0"/>
              <a:t>‹#›</a:t>
            </a:fld>
            <a:endParaRPr lang="en-US"/>
          </a:p>
        </p:txBody>
      </p:sp>
    </p:spTree>
    <p:extLst>
      <p:ext uri="{BB962C8B-B14F-4D97-AF65-F5344CB8AC3E}">
        <p14:creationId xmlns:p14="http://schemas.microsoft.com/office/powerpoint/2010/main" val="96754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57BE8D-8B8E-4E6C-9EDB-2AFEA6522F2D}" type="datetime1">
              <a:rPr lang="en-US" smtClean="0"/>
              <a:t>9/15/2026</a:t>
            </a:fld>
            <a:endParaRPr lang="en-US"/>
          </a:p>
        </p:txBody>
      </p:sp>
      <p:sp>
        <p:nvSpPr>
          <p:cNvPr id="8" name="Footer Placeholder 7"/>
          <p:cNvSpPr>
            <a:spLocks noGrp="1"/>
          </p:cNvSpPr>
          <p:nvPr>
            <p:ph type="ftr" sz="quarter" idx="11"/>
          </p:nvPr>
        </p:nvSpPr>
        <p:spPr/>
        <p:txBody>
          <a:bodyPr/>
          <a:lstStyle/>
          <a:p>
            <a:r>
              <a:rPr lang="en-US"/>
              <a:t>1</a:t>
            </a:r>
          </a:p>
        </p:txBody>
      </p:sp>
      <p:sp>
        <p:nvSpPr>
          <p:cNvPr id="9" name="Slide Number Placeholder 8"/>
          <p:cNvSpPr>
            <a:spLocks noGrp="1"/>
          </p:cNvSpPr>
          <p:nvPr>
            <p:ph type="sldNum" sz="quarter" idx="12"/>
          </p:nvPr>
        </p:nvSpPr>
        <p:spPr/>
        <p:txBody>
          <a:bodyPr/>
          <a:lstStyle/>
          <a:p>
            <a:fld id="{F158C74F-CBAB-49C7-ABB5-D4F9DBB2AA09}" type="slidenum">
              <a:rPr lang="en-US" smtClean="0"/>
              <a:t>‹#›</a:t>
            </a:fld>
            <a:endParaRPr lang="en-US"/>
          </a:p>
        </p:txBody>
      </p:sp>
    </p:spTree>
    <p:extLst>
      <p:ext uri="{BB962C8B-B14F-4D97-AF65-F5344CB8AC3E}">
        <p14:creationId xmlns:p14="http://schemas.microsoft.com/office/powerpoint/2010/main" val="1411744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2D97185-0F5F-4672-A366-392FE336D626}" type="datetime1">
              <a:rPr lang="en-US" smtClean="0"/>
              <a:t>9/15/2026</a:t>
            </a:fld>
            <a:endParaRPr lang="en-US"/>
          </a:p>
        </p:txBody>
      </p:sp>
      <p:sp>
        <p:nvSpPr>
          <p:cNvPr id="4" name="Footer Placeholder 3"/>
          <p:cNvSpPr>
            <a:spLocks noGrp="1"/>
          </p:cNvSpPr>
          <p:nvPr>
            <p:ph type="ftr" sz="quarter" idx="11"/>
          </p:nvPr>
        </p:nvSpPr>
        <p:spPr/>
        <p:txBody>
          <a:bodyPr/>
          <a:lstStyle/>
          <a:p>
            <a:r>
              <a:rPr lang="en-US"/>
              <a:t>1</a:t>
            </a:r>
          </a:p>
        </p:txBody>
      </p:sp>
      <p:sp>
        <p:nvSpPr>
          <p:cNvPr id="5" name="Slide Number Placeholder 4"/>
          <p:cNvSpPr>
            <a:spLocks noGrp="1"/>
          </p:cNvSpPr>
          <p:nvPr>
            <p:ph type="sldNum" sz="quarter" idx="12"/>
          </p:nvPr>
        </p:nvSpPr>
        <p:spPr/>
        <p:txBody>
          <a:bodyPr/>
          <a:lstStyle/>
          <a:p>
            <a:fld id="{F158C74F-CBAB-49C7-ABB5-D4F9DBB2AA09}" type="slidenum">
              <a:rPr lang="en-US" smtClean="0"/>
              <a:t>‹#›</a:t>
            </a:fld>
            <a:endParaRPr lang="en-US"/>
          </a:p>
        </p:txBody>
      </p:sp>
    </p:spTree>
    <p:extLst>
      <p:ext uri="{BB962C8B-B14F-4D97-AF65-F5344CB8AC3E}">
        <p14:creationId xmlns:p14="http://schemas.microsoft.com/office/powerpoint/2010/main" val="1388643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15A5E6-18CD-4665-9D62-CD49C9D8E3DA}" type="datetime1">
              <a:rPr lang="en-US" smtClean="0"/>
              <a:t>9/15/2026</a:t>
            </a:fld>
            <a:endParaRPr lang="en-US"/>
          </a:p>
        </p:txBody>
      </p:sp>
      <p:sp>
        <p:nvSpPr>
          <p:cNvPr id="3" name="Footer Placeholder 2"/>
          <p:cNvSpPr>
            <a:spLocks noGrp="1"/>
          </p:cNvSpPr>
          <p:nvPr>
            <p:ph type="ftr" sz="quarter" idx="11"/>
          </p:nvPr>
        </p:nvSpPr>
        <p:spPr/>
        <p:txBody>
          <a:bodyPr/>
          <a:lstStyle/>
          <a:p>
            <a:r>
              <a:rPr lang="en-US"/>
              <a:t>1</a:t>
            </a:r>
          </a:p>
        </p:txBody>
      </p:sp>
      <p:sp>
        <p:nvSpPr>
          <p:cNvPr id="4" name="Slide Number Placeholder 3"/>
          <p:cNvSpPr>
            <a:spLocks noGrp="1"/>
          </p:cNvSpPr>
          <p:nvPr>
            <p:ph type="sldNum" sz="quarter" idx="12"/>
          </p:nvPr>
        </p:nvSpPr>
        <p:spPr/>
        <p:txBody>
          <a:bodyPr/>
          <a:lstStyle/>
          <a:p>
            <a:fld id="{F158C74F-CBAB-49C7-ABB5-D4F9DBB2AA09}" type="slidenum">
              <a:rPr lang="en-US" smtClean="0"/>
              <a:t>‹#›</a:t>
            </a:fld>
            <a:endParaRPr lang="en-US"/>
          </a:p>
        </p:txBody>
      </p:sp>
    </p:spTree>
    <p:extLst>
      <p:ext uri="{BB962C8B-B14F-4D97-AF65-F5344CB8AC3E}">
        <p14:creationId xmlns:p14="http://schemas.microsoft.com/office/powerpoint/2010/main" val="4117196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391B5C0-94F5-42FC-86DD-F2B2C5210E1A}" type="datetime1">
              <a:rPr lang="en-US" smtClean="0"/>
              <a:t>9/15/2026</a:t>
            </a:fld>
            <a:endParaRPr lang="en-US"/>
          </a:p>
        </p:txBody>
      </p:sp>
      <p:sp>
        <p:nvSpPr>
          <p:cNvPr id="6" name="Footer Placeholder 5"/>
          <p:cNvSpPr>
            <a:spLocks noGrp="1"/>
          </p:cNvSpPr>
          <p:nvPr>
            <p:ph type="ftr" sz="quarter" idx="11"/>
          </p:nvPr>
        </p:nvSpPr>
        <p:spPr/>
        <p:txBody>
          <a:bodyPr/>
          <a:lstStyle/>
          <a:p>
            <a:r>
              <a:rPr lang="en-US"/>
              <a:t>1</a:t>
            </a:r>
          </a:p>
        </p:txBody>
      </p:sp>
      <p:sp>
        <p:nvSpPr>
          <p:cNvPr id="7" name="Slide Number Placeholder 6"/>
          <p:cNvSpPr>
            <a:spLocks noGrp="1"/>
          </p:cNvSpPr>
          <p:nvPr>
            <p:ph type="sldNum" sz="quarter" idx="12"/>
          </p:nvPr>
        </p:nvSpPr>
        <p:spPr/>
        <p:txBody>
          <a:bodyPr/>
          <a:lstStyle/>
          <a:p>
            <a:fld id="{F158C74F-CBAB-49C7-ABB5-D4F9DBB2AA09}" type="slidenum">
              <a:rPr lang="en-US" smtClean="0"/>
              <a:t>‹#›</a:t>
            </a:fld>
            <a:endParaRPr lang="en-US"/>
          </a:p>
        </p:txBody>
      </p:sp>
    </p:spTree>
    <p:extLst>
      <p:ext uri="{BB962C8B-B14F-4D97-AF65-F5344CB8AC3E}">
        <p14:creationId xmlns:p14="http://schemas.microsoft.com/office/powerpoint/2010/main" val="2241035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A7F18B1-8A0C-4802-9D97-A4FCCAAABAF8}" type="datetime1">
              <a:rPr lang="en-US" smtClean="0"/>
              <a:t>9/15/2026</a:t>
            </a:fld>
            <a:endParaRPr lang="en-US"/>
          </a:p>
        </p:txBody>
      </p:sp>
      <p:sp>
        <p:nvSpPr>
          <p:cNvPr id="6" name="Footer Placeholder 5"/>
          <p:cNvSpPr>
            <a:spLocks noGrp="1"/>
          </p:cNvSpPr>
          <p:nvPr>
            <p:ph type="ftr" sz="quarter" idx="11"/>
          </p:nvPr>
        </p:nvSpPr>
        <p:spPr/>
        <p:txBody>
          <a:bodyPr/>
          <a:lstStyle/>
          <a:p>
            <a:r>
              <a:rPr lang="en-US"/>
              <a:t>1</a:t>
            </a:r>
          </a:p>
        </p:txBody>
      </p:sp>
      <p:sp>
        <p:nvSpPr>
          <p:cNvPr id="7" name="Slide Number Placeholder 6"/>
          <p:cNvSpPr>
            <a:spLocks noGrp="1"/>
          </p:cNvSpPr>
          <p:nvPr>
            <p:ph type="sldNum" sz="quarter" idx="12"/>
          </p:nvPr>
        </p:nvSpPr>
        <p:spPr/>
        <p:txBody>
          <a:bodyPr/>
          <a:lstStyle/>
          <a:p>
            <a:fld id="{F158C74F-CBAB-49C7-ABB5-D4F9DBB2AA09}" type="slidenum">
              <a:rPr lang="en-US" smtClean="0"/>
              <a:t>‹#›</a:t>
            </a:fld>
            <a:endParaRPr lang="en-US"/>
          </a:p>
        </p:txBody>
      </p:sp>
    </p:spTree>
    <p:extLst>
      <p:ext uri="{BB962C8B-B14F-4D97-AF65-F5344CB8AC3E}">
        <p14:creationId xmlns:p14="http://schemas.microsoft.com/office/powerpoint/2010/main" val="2854206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3E6DCB-EF90-4D6F-97B0-D7D46E6AA8CA}" type="datetime1">
              <a:rPr lang="en-US" smtClean="0"/>
              <a:t>9/15/2026</a:t>
            </a:fld>
            <a:endParaRPr lang="en-US"/>
          </a:p>
        </p:txBody>
      </p:sp>
      <p:sp>
        <p:nvSpPr>
          <p:cNvPr id="5" name="Footer Placeholder 4"/>
          <p:cNvSpPr>
            <a:spLocks noGrp="1"/>
          </p:cNvSpPr>
          <p:nvPr>
            <p:ph type="ftr" sz="quarter" idx="11"/>
          </p:nvPr>
        </p:nvSpPr>
        <p:spPr/>
        <p:txBody>
          <a:bodyPr/>
          <a:lstStyle/>
          <a:p>
            <a:r>
              <a:rPr lang="en-US"/>
              <a:t>1</a:t>
            </a:r>
          </a:p>
        </p:txBody>
      </p:sp>
      <p:sp>
        <p:nvSpPr>
          <p:cNvPr id="6" name="Slide Number Placeholder 5"/>
          <p:cNvSpPr>
            <a:spLocks noGrp="1"/>
          </p:cNvSpPr>
          <p:nvPr>
            <p:ph type="sldNum" sz="quarter" idx="12"/>
          </p:nvPr>
        </p:nvSpPr>
        <p:spPr/>
        <p:txBody>
          <a:bodyPr/>
          <a:lstStyle/>
          <a:p>
            <a:fld id="{F158C74F-CBAB-49C7-ABB5-D4F9DBB2AA09}" type="slidenum">
              <a:rPr lang="en-US" smtClean="0"/>
              <a:t>‹#›</a:t>
            </a:fld>
            <a:endParaRPr lang="en-US"/>
          </a:p>
        </p:txBody>
      </p:sp>
    </p:spTree>
    <p:extLst>
      <p:ext uri="{BB962C8B-B14F-4D97-AF65-F5344CB8AC3E}">
        <p14:creationId xmlns:p14="http://schemas.microsoft.com/office/powerpoint/2010/main" val="144138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8150EC-2DC1-4FCD-8BFA-A1572ED5391E}" type="datetime1">
              <a:rPr lang="en-US" smtClean="0"/>
              <a:t>9/15/2026</a:t>
            </a:fld>
            <a:endParaRPr lang="en-US"/>
          </a:p>
        </p:txBody>
      </p:sp>
      <p:sp>
        <p:nvSpPr>
          <p:cNvPr id="5" name="Footer Placeholder 4"/>
          <p:cNvSpPr>
            <a:spLocks noGrp="1"/>
          </p:cNvSpPr>
          <p:nvPr>
            <p:ph type="ftr" sz="quarter" idx="11"/>
          </p:nvPr>
        </p:nvSpPr>
        <p:spPr/>
        <p:txBody>
          <a:bodyPr/>
          <a:lstStyle/>
          <a:p>
            <a:r>
              <a:rPr lang="en-US"/>
              <a:t>1</a:t>
            </a:r>
          </a:p>
        </p:txBody>
      </p:sp>
      <p:sp>
        <p:nvSpPr>
          <p:cNvPr id="6" name="Slide Number Placeholder 5"/>
          <p:cNvSpPr>
            <a:spLocks noGrp="1"/>
          </p:cNvSpPr>
          <p:nvPr>
            <p:ph type="sldNum" sz="quarter" idx="12"/>
          </p:nvPr>
        </p:nvSpPr>
        <p:spPr/>
        <p:txBody>
          <a:bodyPr/>
          <a:lstStyle/>
          <a:p>
            <a:fld id="{F158C74F-CBAB-49C7-ABB5-D4F9DBB2AA09}" type="slidenum">
              <a:rPr lang="en-US" smtClean="0"/>
              <a:t>‹#›</a:t>
            </a:fld>
            <a:endParaRPr lang="en-US"/>
          </a:p>
        </p:txBody>
      </p:sp>
    </p:spTree>
    <p:extLst>
      <p:ext uri="{BB962C8B-B14F-4D97-AF65-F5344CB8AC3E}">
        <p14:creationId xmlns:p14="http://schemas.microsoft.com/office/powerpoint/2010/main" val="22308817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304590-9753-4347-93B5-F089883B2912}"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2C9B0-A295-4687-91D1-4F96C43A38D7}" type="slidenum">
              <a:rPr lang="en-US" smtClean="0"/>
              <a:t>‹#›</a:t>
            </a:fld>
            <a:endParaRPr lang="en-US"/>
          </a:p>
        </p:txBody>
      </p:sp>
    </p:spTree>
    <p:extLst>
      <p:ext uri="{BB962C8B-B14F-4D97-AF65-F5344CB8AC3E}">
        <p14:creationId xmlns:p14="http://schemas.microsoft.com/office/powerpoint/2010/main" val="563662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304590-9753-4347-93B5-F089883B2912}"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2C9B0-A295-4687-91D1-4F96C43A38D7}" type="slidenum">
              <a:rPr lang="en-US" smtClean="0"/>
              <a:t>‹#›</a:t>
            </a:fld>
            <a:endParaRPr lang="en-US"/>
          </a:p>
        </p:txBody>
      </p:sp>
    </p:spTree>
    <p:extLst>
      <p:ext uri="{BB962C8B-B14F-4D97-AF65-F5344CB8AC3E}">
        <p14:creationId xmlns:p14="http://schemas.microsoft.com/office/powerpoint/2010/main" val="35667127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304590-9753-4347-93B5-F089883B2912}"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2C9B0-A295-4687-91D1-4F96C43A38D7}" type="slidenum">
              <a:rPr lang="en-US" smtClean="0"/>
              <a:t>‹#›</a:t>
            </a:fld>
            <a:endParaRPr lang="en-US"/>
          </a:p>
        </p:txBody>
      </p:sp>
    </p:spTree>
    <p:extLst>
      <p:ext uri="{BB962C8B-B14F-4D97-AF65-F5344CB8AC3E}">
        <p14:creationId xmlns:p14="http://schemas.microsoft.com/office/powerpoint/2010/main" val="17339172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304590-9753-4347-93B5-F089883B2912}"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B2C9B0-A295-4687-91D1-4F96C43A38D7}" type="slidenum">
              <a:rPr lang="en-US" smtClean="0"/>
              <a:t>‹#›</a:t>
            </a:fld>
            <a:endParaRPr lang="en-US"/>
          </a:p>
        </p:txBody>
      </p:sp>
    </p:spTree>
    <p:extLst>
      <p:ext uri="{BB962C8B-B14F-4D97-AF65-F5344CB8AC3E}">
        <p14:creationId xmlns:p14="http://schemas.microsoft.com/office/powerpoint/2010/main" val="23852914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304590-9753-4347-93B5-F089883B2912}" type="datetimeFigureOut">
              <a:rPr lang="en-US" smtClean="0"/>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B2C9B0-A295-4687-91D1-4F96C43A38D7}" type="slidenum">
              <a:rPr lang="en-US" smtClean="0"/>
              <a:t>‹#›</a:t>
            </a:fld>
            <a:endParaRPr lang="en-US"/>
          </a:p>
        </p:txBody>
      </p:sp>
    </p:spTree>
    <p:extLst>
      <p:ext uri="{BB962C8B-B14F-4D97-AF65-F5344CB8AC3E}">
        <p14:creationId xmlns:p14="http://schemas.microsoft.com/office/powerpoint/2010/main" val="19529107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304590-9753-4347-93B5-F089883B2912}"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B2C9B0-A295-4687-91D1-4F96C43A38D7}" type="slidenum">
              <a:rPr lang="en-US" smtClean="0"/>
              <a:t>‹#›</a:t>
            </a:fld>
            <a:endParaRPr lang="en-US"/>
          </a:p>
        </p:txBody>
      </p:sp>
    </p:spTree>
    <p:extLst>
      <p:ext uri="{BB962C8B-B14F-4D97-AF65-F5344CB8AC3E}">
        <p14:creationId xmlns:p14="http://schemas.microsoft.com/office/powerpoint/2010/main" val="17330271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304590-9753-4347-93B5-F089883B2912}"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B2C9B0-A295-4687-91D1-4F96C43A38D7}" type="slidenum">
              <a:rPr lang="en-US" smtClean="0"/>
              <a:t>‹#›</a:t>
            </a:fld>
            <a:endParaRPr lang="en-US"/>
          </a:p>
        </p:txBody>
      </p:sp>
    </p:spTree>
    <p:extLst>
      <p:ext uri="{BB962C8B-B14F-4D97-AF65-F5344CB8AC3E}">
        <p14:creationId xmlns:p14="http://schemas.microsoft.com/office/powerpoint/2010/main" val="3746255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304590-9753-4347-93B5-F089883B2912}"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B2C9B0-A295-4687-91D1-4F96C43A38D7}" type="slidenum">
              <a:rPr lang="en-US" smtClean="0"/>
              <a:t>‹#›</a:t>
            </a:fld>
            <a:endParaRPr lang="en-US"/>
          </a:p>
        </p:txBody>
      </p:sp>
    </p:spTree>
    <p:extLst>
      <p:ext uri="{BB962C8B-B14F-4D97-AF65-F5344CB8AC3E}">
        <p14:creationId xmlns:p14="http://schemas.microsoft.com/office/powerpoint/2010/main" val="6516411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304590-9753-4347-93B5-F089883B2912}"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B2C9B0-A295-4687-91D1-4F96C43A38D7}" type="slidenum">
              <a:rPr lang="en-US" smtClean="0"/>
              <a:t>‹#›</a:t>
            </a:fld>
            <a:endParaRPr lang="en-US"/>
          </a:p>
        </p:txBody>
      </p:sp>
    </p:spTree>
    <p:extLst>
      <p:ext uri="{BB962C8B-B14F-4D97-AF65-F5344CB8AC3E}">
        <p14:creationId xmlns:p14="http://schemas.microsoft.com/office/powerpoint/2010/main" val="27625968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304590-9753-4347-93B5-F089883B2912}"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2C9B0-A295-4687-91D1-4F96C43A38D7}" type="slidenum">
              <a:rPr lang="en-US" smtClean="0"/>
              <a:t>‹#›</a:t>
            </a:fld>
            <a:endParaRPr lang="en-US"/>
          </a:p>
        </p:txBody>
      </p:sp>
    </p:spTree>
    <p:extLst>
      <p:ext uri="{BB962C8B-B14F-4D97-AF65-F5344CB8AC3E}">
        <p14:creationId xmlns:p14="http://schemas.microsoft.com/office/powerpoint/2010/main" val="42936970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304590-9753-4347-93B5-F089883B2912}"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2C9B0-A295-4687-91D1-4F96C43A38D7}" type="slidenum">
              <a:rPr lang="en-US" smtClean="0"/>
              <a:t>‹#›</a:t>
            </a:fld>
            <a:endParaRPr lang="en-US"/>
          </a:p>
        </p:txBody>
      </p:sp>
    </p:spTree>
    <p:extLst>
      <p:ext uri="{BB962C8B-B14F-4D97-AF65-F5344CB8AC3E}">
        <p14:creationId xmlns:p14="http://schemas.microsoft.com/office/powerpoint/2010/main" val="4288545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A2E193-0D39-4C75-8923-21205A17BCFC}" type="datetime1">
              <a:rPr lang="en-US" smtClean="0"/>
              <a:t>9/15/2026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1</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58C74F-CBAB-49C7-ABB5-D4F9DBB2AA09}" type="slidenum">
              <a:rPr lang="en-US" smtClean="0"/>
              <a:t>‹#›</a:t>
            </a:fld>
            <a:endParaRPr lang="en-US"/>
          </a:p>
        </p:txBody>
      </p:sp>
    </p:spTree>
    <p:extLst>
      <p:ext uri="{BB962C8B-B14F-4D97-AF65-F5344CB8AC3E}">
        <p14:creationId xmlns:p14="http://schemas.microsoft.com/office/powerpoint/2010/main" val="38541275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304590-9753-4347-93B5-F089883B2912}" type="datetimeFigureOut">
              <a:rPr lang="en-US" smtClean="0"/>
              <a:t>9/15/2026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B2C9B0-A295-4687-91D1-4F96C43A38D7}" type="slidenum">
              <a:rPr lang="en-US" smtClean="0"/>
              <a:t>‹#›</a:t>
            </a:fld>
            <a:endParaRPr lang="en-US"/>
          </a:p>
        </p:txBody>
      </p:sp>
    </p:spTree>
    <p:extLst>
      <p:ext uri="{BB962C8B-B14F-4D97-AF65-F5344CB8AC3E}">
        <p14:creationId xmlns:p14="http://schemas.microsoft.com/office/powerpoint/2010/main" val="38690734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17.jpe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png"/><Relationship Id="rId7" Type="http://schemas.openxmlformats.org/officeDocument/2006/relationships/image" Target="../media/image23.jp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22.jpeg"/><Relationship Id="rId5" Type="http://schemas.openxmlformats.org/officeDocument/2006/relationships/image" Target="../media/image21.jpeg"/><Relationship Id="rId10" Type="http://schemas.openxmlformats.org/officeDocument/2006/relationships/hyperlink" Target="&#1605;&#1593;&#1585;&#1601;&#1740;%20&#1587;&#1607;&#1740;&#1604;&#1740;%201S.mp4" TargetMode="External"/><Relationship Id="rId4" Type="http://schemas.openxmlformats.org/officeDocument/2006/relationships/image" Target="../media/image20.jpeg"/><Relationship Id="rId9" Type="http://schemas.openxmlformats.org/officeDocument/2006/relationships/image" Target="../media/image25.png"/></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D9117BA-1A3D-CF20-87DC-F0B135A3E7D0}"/>
              </a:ext>
            </a:extLst>
          </p:cNvPr>
          <p:cNvSpPr/>
          <p:nvPr/>
        </p:nvSpPr>
        <p:spPr>
          <a:xfrm>
            <a:off x="1" y="1"/>
            <a:ext cx="12192000" cy="6858000"/>
          </a:xfrm>
          <a:prstGeom prst="rect">
            <a:avLst/>
          </a:prstGeom>
          <a:solidFill>
            <a:schemeClr val="bg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0C22BA4-D435-67E3-F7B6-CD39CBAB8550}"/>
              </a:ext>
            </a:extLst>
          </p:cNvPr>
          <p:cNvSpPr/>
          <p:nvPr/>
        </p:nvSpPr>
        <p:spPr>
          <a:xfrm>
            <a:off x="8241427" y="0"/>
            <a:ext cx="2465366" cy="6858000"/>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E3429978-8E6E-6952-3E7B-FEDA76D5AB57}"/>
              </a:ext>
            </a:extLst>
          </p:cNvPr>
          <p:cNvSpPr/>
          <p:nvPr/>
        </p:nvSpPr>
        <p:spPr>
          <a:xfrm>
            <a:off x="5773003" y="0"/>
            <a:ext cx="2465366" cy="6858000"/>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910E81ED-7C59-4883-1339-FC0EEEB3F7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58C74F-CBAB-49C7-ABB5-D4F9DBB2AA0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3" name="Picture 22">
            <a:extLst>
              <a:ext uri="{FF2B5EF4-FFF2-40B4-BE49-F238E27FC236}">
                <a16:creationId xmlns:a16="http://schemas.microsoft.com/office/drawing/2014/main" id="{BD4806FD-95AE-4375-D2BB-5AEA82A5A966}"/>
              </a:ext>
            </a:extLst>
          </p:cNvPr>
          <p:cNvPicPr>
            <a:picLocks noChangeAspect="1"/>
          </p:cNvPicPr>
          <p:nvPr/>
        </p:nvPicPr>
        <p:blipFill>
          <a:blip r:embed="rId2"/>
          <a:stretch>
            <a:fillRect/>
          </a:stretch>
        </p:blipFill>
        <p:spPr>
          <a:xfrm>
            <a:off x="88900" y="5763237"/>
            <a:ext cx="1242647" cy="964293"/>
          </a:xfrm>
          <a:prstGeom prst="rect">
            <a:avLst/>
          </a:prstGeom>
        </p:spPr>
      </p:pic>
      <p:sp>
        <p:nvSpPr>
          <p:cNvPr id="24" name="TextBox 23">
            <a:extLst>
              <a:ext uri="{FF2B5EF4-FFF2-40B4-BE49-F238E27FC236}">
                <a16:creationId xmlns:a16="http://schemas.microsoft.com/office/drawing/2014/main" id="{4EE0C4E0-9DED-29A8-C739-C12D118674A6}"/>
              </a:ext>
            </a:extLst>
          </p:cNvPr>
          <p:cNvSpPr txBox="1"/>
          <p:nvPr/>
        </p:nvSpPr>
        <p:spPr>
          <a:xfrm>
            <a:off x="239138" y="6576322"/>
            <a:ext cx="407670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www.visitiran.ir</a:t>
            </a:r>
          </a:p>
        </p:txBody>
      </p:sp>
      <p:pic>
        <p:nvPicPr>
          <p:cNvPr id="3" name="Picture 2">
            <a:extLst>
              <a:ext uri="{FF2B5EF4-FFF2-40B4-BE49-F238E27FC236}">
                <a16:creationId xmlns:a16="http://schemas.microsoft.com/office/drawing/2014/main" id="{C45EF1DC-B820-EC9E-E93E-23174E6824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5326" y="3128995"/>
            <a:ext cx="2933460" cy="3439091"/>
          </a:xfrm>
          <a:prstGeom prst="rect">
            <a:avLst/>
          </a:prstGeom>
          <a:effectLst>
            <a:reflection blurRad="6350" stA="52000" endA="300" endPos="35000" dir="5400000" sy="-100000" algn="bl" rotWithShape="0"/>
          </a:effectLst>
        </p:spPr>
      </p:pic>
      <p:pic>
        <p:nvPicPr>
          <p:cNvPr id="9" name="Picture 8">
            <a:extLst>
              <a:ext uri="{FF2B5EF4-FFF2-40B4-BE49-F238E27FC236}">
                <a16:creationId xmlns:a16="http://schemas.microsoft.com/office/drawing/2014/main" id="{D4936233-AFBC-4077-3057-344D080B86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19047" y="257008"/>
            <a:ext cx="2886018" cy="2735559"/>
          </a:xfrm>
          <a:prstGeom prst="rect">
            <a:avLst/>
          </a:prstGeom>
          <a:effectLst>
            <a:reflection blurRad="6350" stA="52000" endA="300" endPos="35000" dir="5400000" sy="-100000" algn="bl" rotWithShape="0"/>
          </a:effectLst>
        </p:spPr>
      </p:pic>
      <p:sp>
        <p:nvSpPr>
          <p:cNvPr id="11" name="TextBox 10">
            <a:extLst>
              <a:ext uri="{FF2B5EF4-FFF2-40B4-BE49-F238E27FC236}">
                <a16:creationId xmlns:a16="http://schemas.microsoft.com/office/drawing/2014/main" id="{33C9AC3A-1D47-F4DE-0DD0-B036C95614F8}"/>
              </a:ext>
            </a:extLst>
          </p:cNvPr>
          <p:cNvSpPr txBox="1"/>
          <p:nvPr/>
        </p:nvSpPr>
        <p:spPr>
          <a:xfrm>
            <a:off x="111037" y="1836333"/>
            <a:ext cx="5173910" cy="1818575"/>
          </a:xfrm>
          <a:prstGeom prst="rect">
            <a:avLst/>
          </a:prstGeom>
          <a:noFill/>
        </p:spPr>
        <p:txBody>
          <a:bodyPr wrap="square">
            <a:spAutoFit/>
          </a:bodyPr>
          <a:lstStyle/>
          <a:p>
            <a:pPr marL="0" marR="0" algn="ctr">
              <a:lnSpc>
                <a:spcPct val="150000"/>
              </a:lnSpc>
              <a:spcBef>
                <a:spcPts val="600"/>
              </a:spcBef>
              <a:spcAft>
                <a:spcPts val="800"/>
              </a:spcAft>
              <a:buNone/>
            </a:pPr>
            <a:r>
              <a:rPr lang="en-US" sz="2600" b="1" dirty="0">
                <a:effectLst/>
                <a:latin typeface="Cambria" panose="02040503050406030204" pitchFamily="18" charset="0"/>
                <a:ea typeface="Calibri" panose="020F0502020204030204" pitchFamily="34" charset="0"/>
                <a:cs typeface="Arial" panose="020B0604020202020204" pitchFamily="34" charset="0"/>
              </a:rPr>
              <a:t>Impacts of Climate Change and Mitigation Strategies for Sustainable OIC Tourism</a:t>
            </a:r>
            <a:endParaRPr lang="en-US" sz="1050" b="1" dirty="0">
              <a:effectLst/>
              <a:latin typeface="Cambria" panose="02040503050406030204" pitchFamily="18" charset="0"/>
              <a:ea typeface="Calibri" panose="020F050202020403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B45667D2-09E2-675C-9211-F0549CAD77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37330" y="243664"/>
            <a:ext cx="3016470" cy="6324422"/>
          </a:xfrm>
          <a:prstGeom prst="rect">
            <a:avLst/>
          </a:prstGeom>
          <a:effectLst>
            <a:outerShdw blurRad="50800" dist="38100" dir="2700000" algn="tl" rotWithShape="0">
              <a:prstClr val="black">
                <a:alpha val="40000"/>
              </a:prstClr>
            </a:outerShdw>
          </a:effectLst>
        </p:spPr>
      </p:pic>
      <p:sp>
        <p:nvSpPr>
          <p:cNvPr id="20" name="Rectangle 19">
            <a:extLst>
              <a:ext uri="{FF2B5EF4-FFF2-40B4-BE49-F238E27FC236}">
                <a16:creationId xmlns:a16="http://schemas.microsoft.com/office/drawing/2014/main" id="{A90BE669-58CF-560B-FC45-8C5875461D82}"/>
              </a:ext>
            </a:extLst>
          </p:cNvPr>
          <p:cNvSpPr/>
          <p:nvPr/>
        </p:nvSpPr>
        <p:spPr>
          <a:xfrm rot="16200000">
            <a:off x="9207361" y="3005884"/>
            <a:ext cx="5321683"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Ministry of Cultural Heritage, </a:t>
            </a:r>
            <a:r>
              <a:rPr kumimoji="0" lang="fa-IR" sz="1000" b="1"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  </a:t>
            </a:r>
            <a:r>
              <a:rPr kumimoji="0" lang="en-US" sz="1000" b="1"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Tourism and Handicrafts</a:t>
            </a:r>
          </a:p>
        </p:txBody>
      </p:sp>
      <p:pic>
        <p:nvPicPr>
          <p:cNvPr id="14" name="Picture 13">
            <a:extLst>
              <a:ext uri="{FF2B5EF4-FFF2-40B4-BE49-F238E27FC236}">
                <a16:creationId xmlns:a16="http://schemas.microsoft.com/office/drawing/2014/main" id="{6D857E84-556A-49CC-9465-9CA0DF15834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553" t="22703" r="6067" b="33614"/>
          <a:stretch/>
        </p:blipFill>
        <p:spPr>
          <a:xfrm>
            <a:off x="5651283" y="5170272"/>
            <a:ext cx="2121116" cy="1397814"/>
          </a:xfrm>
          <a:prstGeom prst="rect">
            <a:avLst/>
          </a:prstGeom>
          <a:ln>
            <a:noFill/>
          </a:ln>
          <a:effectLst>
            <a:outerShdw blurRad="190500" algn="tl" rotWithShape="0">
              <a:srgbClr val="000000">
                <a:alpha val="70000"/>
              </a:srgbClr>
            </a:outerShdw>
          </a:effectLst>
        </p:spPr>
      </p:pic>
      <p:pic>
        <p:nvPicPr>
          <p:cNvPr id="15" name="Picture 14">
            <a:extLst>
              <a:ext uri="{FF2B5EF4-FFF2-40B4-BE49-F238E27FC236}">
                <a16:creationId xmlns:a16="http://schemas.microsoft.com/office/drawing/2014/main" id="{337F521E-D79F-4EA2-92D9-CD884B7E8F3C}"/>
              </a:ext>
            </a:extLst>
          </p:cNvPr>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1730604" y="52749"/>
            <a:ext cx="1405917" cy="993921"/>
          </a:xfrm>
          <a:prstGeom prst="rect">
            <a:avLst/>
          </a:prstGeom>
        </p:spPr>
      </p:pic>
      <p:sp>
        <p:nvSpPr>
          <p:cNvPr id="2" name="TextBox 1"/>
          <p:cNvSpPr txBox="1"/>
          <p:nvPr/>
        </p:nvSpPr>
        <p:spPr>
          <a:xfrm>
            <a:off x="991673" y="4700789"/>
            <a:ext cx="3142445" cy="615553"/>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Bita </a:t>
            </a:r>
            <a:r>
              <a:rPr lang="en-US" b="1" dirty="0" err="1">
                <a:latin typeface="Times New Roman" panose="02020603050405020304" pitchFamily="18" charset="0"/>
                <a:cs typeface="Times New Roman" panose="02020603050405020304" pitchFamily="18" charset="0"/>
              </a:rPr>
              <a:t>Sadegh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zadeh</a:t>
            </a:r>
            <a:endParaRPr lang="en-US" b="1" dirty="0">
              <a:latin typeface="Times New Roman" panose="02020603050405020304" pitchFamily="18" charset="0"/>
              <a:cs typeface="Times New Roman" panose="02020603050405020304" pitchFamily="18" charset="0"/>
            </a:endParaRPr>
          </a:p>
          <a:p>
            <a:pPr algn="ctr"/>
            <a:r>
              <a:rPr lang="en-US" sz="1600" b="1" dirty="0">
                <a:latin typeface="Times New Roman" panose="02020603050405020304" pitchFamily="18" charset="0"/>
                <a:cs typeface="Times New Roman" panose="02020603050405020304" pitchFamily="18" charset="0"/>
              </a:rPr>
              <a:t> IRAN Focal Point COMCEC</a:t>
            </a:r>
          </a:p>
        </p:txBody>
      </p:sp>
    </p:spTree>
    <p:extLst>
      <p:ext uri="{BB962C8B-B14F-4D97-AF65-F5344CB8AC3E}">
        <p14:creationId xmlns:p14="http://schemas.microsoft.com/office/powerpoint/2010/main" val="4008273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22172"/>
            <a:ext cx="12192000" cy="1243577"/>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p:cNvSpPr/>
          <p:nvPr/>
        </p:nvSpPr>
        <p:spPr>
          <a:xfrm>
            <a:off x="0" y="-1"/>
            <a:ext cx="12192000" cy="124357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1" name="Straight Connector 10"/>
          <p:cNvCxnSpPr/>
          <p:nvPr/>
        </p:nvCxnSpPr>
        <p:spPr>
          <a:xfrm>
            <a:off x="6749586" y="1611841"/>
            <a:ext cx="0" cy="4726547"/>
          </a:xfrm>
          <a:prstGeom prst="line">
            <a:avLst/>
          </a:prstGeom>
          <a:ln w="38100">
            <a:solidFill>
              <a:schemeClr val="accent1">
                <a:lumMod val="40000"/>
                <a:lumOff val="60000"/>
              </a:schemeClr>
            </a:solidFill>
          </a:ln>
        </p:spPr>
        <p:style>
          <a:lnRef idx="3">
            <a:schemeClr val="dk1"/>
          </a:lnRef>
          <a:fillRef idx="0">
            <a:schemeClr val="dk1"/>
          </a:fillRef>
          <a:effectRef idx="2">
            <a:schemeClr val="dk1"/>
          </a:effectRef>
          <a:fontRef idx="minor">
            <a:schemeClr val="tx1"/>
          </a:fontRef>
        </p:style>
      </p:cxnSp>
      <p:pic>
        <p:nvPicPr>
          <p:cNvPr id="14" name="Picture 13">
            <a:extLst>
              <a:ext uri="{FF2B5EF4-FFF2-40B4-BE49-F238E27FC236}">
                <a16:creationId xmlns:a16="http://schemas.microsoft.com/office/drawing/2014/main" id="{BD4806FD-95AE-4375-D2BB-5AEA82A5A966}"/>
              </a:ext>
            </a:extLst>
          </p:cNvPr>
          <p:cNvPicPr>
            <a:picLocks noChangeAspect="1"/>
          </p:cNvPicPr>
          <p:nvPr/>
        </p:nvPicPr>
        <p:blipFill>
          <a:blip r:embed="rId2"/>
          <a:stretch>
            <a:fillRect/>
          </a:stretch>
        </p:blipFill>
        <p:spPr>
          <a:xfrm>
            <a:off x="90154" y="281376"/>
            <a:ext cx="978794" cy="759543"/>
          </a:xfrm>
          <a:prstGeom prst="rect">
            <a:avLst/>
          </a:prstGeom>
        </p:spPr>
      </p:pic>
      <p:sp>
        <p:nvSpPr>
          <p:cNvPr id="3" name="TextBox 2"/>
          <p:cNvSpPr txBox="1"/>
          <p:nvPr/>
        </p:nvSpPr>
        <p:spPr>
          <a:xfrm>
            <a:off x="7786607" y="1779842"/>
            <a:ext cx="3438659" cy="1015663"/>
          </a:xfrm>
          <a:prstGeom prst="rect">
            <a:avLst/>
          </a:prstGeom>
          <a:noFill/>
        </p:spPr>
        <p:txBody>
          <a:bodyPr wrap="square" rtlCol="0">
            <a:spAutoFit/>
          </a:bodyPr>
          <a:lstStyle/>
          <a:p>
            <a:pPr algn="ctr"/>
            <a:r>
              <a:rPr lang="en-US" sz="6000" dirty="0">
                <a:latin typeface="Times New Roman" panose="02020603050405020304" pitchFamily="18" charset="0"/>
                <a:cs typeface="Times New Roman" panose="02020603050405020304" pitchFamily="18" charset="0"/>
              </a:rPr>
              <a:t>IRAN</a:t>
            </a:r>
          </a:p>
        </p:txBody>
      </p:sp>
      <p:sp>
        <p:nvSpPr>
          <p:cNvPr id="4" name="TextBox 3"/>
          <p:cNvSpPr txBox="1"/>
          <p:nvPr/>
        </p:nvSpPr>
        <p:spPr>
          <a:xfrm>
            <a:off x="7227308" y="2886946"/>
            <a:ext cx="4507605" cy="646331"/>
          </a:xfrm>
          <a:prstGeom prst="rect">
            <a:avLst/>
          </a:prstGeom>
          <a:noFill/>
        </p:spPr>
        <p:txBody>
          <a:bodyPr wrap="square" rtlCol="0">
            <a:spAutoFit/>
          </a:bodyPr>
          <a:lstStyle/>
          <a:p>
            <a:r>
              <a:rPr lang="en-US" sz="3600" b="1" dirty="0">
                <a:solidFill>
                  <a:srgbClr val="DAB26C"/>
                </a:solidFill>
                <a:latin typeface="Times New Roman" panose="02020603050405020304" pitchFamily="18" charset="0"/>
                <a:cs typeface="Times New Roman" panose="02020603050405020304" pitchFamily="18" charset="0"/>
              </a:rPr>
              <a:t>CLIMATE CHANGE</a:t>
            </a:r>
          </a:p>
        </p:txBody>
      </p:sp>
      <p:sp>
        <p:nvSpPr>
          <p:cNvPr id="5" name="TextBox 4"/>
          <p:cNvSpPr txBox="1"/>
          <p:nvPr/>
        </p:nvSpPr>
        <p:spPr>
          <a:xfrm>
            <a:off x="8791417" y="2521404"/>
            <a:ext cx="1648496" cy="584775"/>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&amp;</a:t>
            </a:r>
          </a:p>
        </p:txBody>
      </p:sp>
      <p:sp>
        <p:nvSpPr>
          <p:cNvPr id="16" name="TextBox 15"/>
          <p:cNvSpPr txBox="1"/>
          <p:nvPr/>
        </p:nvSpPr>
        <p:spPr>
          <a:xfrm>
            <a:off x="7135095" y="3636532"/>
            <a:ext cx="4741683" cy="230832"/>
          </a:xfrm>
          <a:prstGeom prst="rect">
            <a:avLst/>
          </a:prstGeom>
          <a:noFill/>
        </p:spPr>
        <p:txBody>
          <a:bodyPr wrap="none" lIns="0" tIns="0" rIns="0" bIns="0" anchor="t">
            <a:spAutoFit/>
          </a:bodyPr>
          <a:lstStyle/>
          <a:p>
            <a:pPr algn="l"/>
            <a:r>
              <a:rPr sz="1500" b="1" dirty="0">
                <a:latin typeface="Aptos"/>
              </a:rPr>
              <a:t>When climate change becomes a national challenge</a:t>
            </a:r>
          </a:p>
        </p:txBody>
      </p:sp>
      <p:sp>
        <p:nvSpPr>
          <p:cNvPr id="30" name="Rounded Rectangle 29"/>
          <p:cNvSpPr/>
          <p:nvPr/>
        </p:nvSpPr>
        <p:spPr>
          <a:xfrm>
            <a:off x="6986788" y="4573635"/>
            <a:ext cx="1143000" cy="1078992"/>
          </a:xfrm>
          <a:prstGeom prst="roundRect">
            <a:avLst/>
          </a:prstGeom>
          <a:solidFill>
            <a:srgbClr val="081E34"/>
          </a:solidFill>
          <a:ln w="9525" cap="flat" cmpd="sng" algn="ctr">
            <a:solidFill>
              <a:srgbClr val="2F495E"/>
            </a:solid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7096516" y="5103988"/>
            <a:ext cx="923544" cy="182880"/>
          </a:xfrm>
          <a:prstGeom prst="rect">
            <a:avLst/>
          </a:prstGeom>
          <a:noFill/>
        </p:spPr>
        <p:txBody>
          <a:bodyPr wrap="none" lIns="0" tIns="0" rIns="0" bIns="0" anchor="t">
            <a:spAutoFit/>
          </a:bodyPr>
          <a:lstStyle/>
          <a:p>
            <a:pPr algn="ctr" defTabSz="457200"/>
            <a:r>
              <a:rPr sz="750" b="1">
                <a:solidFill>
                  <a:srgbClr val="27CDDC"/>
                </a:solidFill>
                <a:latin typeface="Aptos"/>
              </a:rPr>
              <a:t>WATER</a:t>
            </a:r>
          </a:p>
        </p:txBody>
      </p:sp>
      <p:sp>
        <p:nvSpPr>
          <p:cNvPr id="32" name="TextBox 31"/>
          <p:cNvSpPr txBox="1"/>
          <p:nvPr/>
        </p:nvSpPr>
        <p:spPr>
          <a:xfrm>
            <a:off x="7096516" y="5305155"/>
            <a:ext cx="923544" cy="292608"/>
          </a:xfrm>
          <a:prstGeom prst="rect">
            <a:avLst/>
          </a:prstGeom>
          <a:noFill/>
        </p:spPr>
        <p:txBody>
          <a:bodyPr wrap="none" lIns="0" tIns="0" rIns="0" bIns="0" anchor="t">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sz="900" b="1" i="0" u="none" strike="noStrike" kern="0" cap="none" spc="0" normalizeH="0" baseline="0" noProof="0">
                <a:ln>
                  <a:noFill/>
                </a:ln>
                <a:solidFill>
                  <a:srgbClr val="E8E5D8"/>
                </a:solidFill>
                <a:effectLst/>
                <a:uLnTx/>
                <a:uFillTx/>
                <a:latin typeface="Aptos"/>
              </a:rPr>
              <a:t>Water</a:t>
            </a:r>
            <a:br>
              <a:rPr kumimoji="0" sz="1800" b="0" i="0" u="none" strike="noStrike" kern="0" cap="none" spc="0" normalizeH="0" baseline="0" noProof="0">
                <a:ln>
                  <a:noFill/>
                </a:ln>
                <a:solidFill>
                  <a:prstClr val="black"/>
                </a:solidFill>
                <a:effectLst/>
                <a:uLnTx/>
                <a:uFillTx/>
              </a:rPr>
            </a:br>
            <a:r>
              <a:rPr kumimoji="0" sz="1800" b="0" i="0" u="none" strike="noStrike" kern="0" cap="none" spc="0" normalizeH="0" baseline="0" noProof="0">
                <a:ln>
                  <a:noFill/>
                </a:ln>
                <a:solidFill>
                  <a:prstClr val="black"/>
                </a:solidFill>
                <a:effectLst/>
                <a:uLnTx/>
                <a:uFillTx/>
              </a:rPr>
              <a:t>Stress</a:t>
            </a:r>
          </a:p>
        </p:txBody>
      </p:sp>
      <p:sp>
        <p:nvSpPr>
          <p:cNvPr id="33" name="Teardrop 32"/>
          <p:cNvSpPr/>
          <p:nvPr/>
        </p:nvSpPr>
        <p:spPr>
          <a:xfrm>
            <a:off x="7393696" y="4719940"/>
            <a:ext cx="329184" cy="384048"/>
          </a:xfrm>
          <a:prstGeom prst="teardrop">
            <a:avLst/>
          </a:prstGeom>
          <a:solidFill>
            <a:srgbClr val="27CD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Rounded Rectangle 33"/>
          <p:cNvSpPr/>
          <p:nvPr/>
        </p:nvSpPr>
        <p:spPr>
          <a:xfrm>
            <a:off x="8253209" y="4573635"/>
            <a:ext cx="1143000" cy="1078992"/>
          </a:xfrm>
          <a:prstGeom prst="roundRect">
            <a:avLst/>
          </a:prstGeom>
          <a:solidFill>
            <a:srgbClr val="081E34"/>
          </a:solidFill>
          <a:ln>
            <a:solidFill>
              <a:srgbClr val="2F495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34"/>
          <p:cNvSpPr/>
          <p:nvPr/>
        </p:nvSpPr>
        <p:spPr>
          <a:xfrm>
            <a:off x="8637257" y="4710796"/>
            <a:ext cx="365760" cy="365760"/>
          </a:xfrm>
          <a:prstGeom prst="ellipse">
            <a:avLst/>
          </a:prstGeom>
          <a:solidFill>
            <a:srgbClr val="DAA9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8362937" y="5103988"/>
            <a:ext cx="923544" cy="182880"/>
          </a:xfrm>
          <a:prstGeom prst="rect">
            <a:avLst/>
          </a:prstGeom>
          <a:noFill/>
        </p:spPr>
        <p:txBody>
          <a:bodyPr wrap="none" lIns="0" tIns="0" rIns="0" bIns="0" anchor="t">
            <a:spAutoFit/>
          </a:bodyPr>
          <a:lstStyle/>
          <a:p>
            <a:pPr algn="ctr"/>
            <a:r>
              <a:rPr sz="750" b="1">
                <a:solidFill>
                  <a:srgbClr val="DAA94E"/>
                </a:solidFill>
                <a:latin typeface="Aptos"/>
              </a:rPr>
              <a:t>LAND</a:t>
            </a:r>
          </a:p>
        </p:txBody>
      </p:sp>
      <p:sp>
        <p:nvSpPr>
          <p:cNvPr id="37" name="TextBox 36"/>
          <p:cNvSpPr txBox="1"/>
          <p:nvPr/>
        </p:nvSpPr>
        <p:spPr>
          <a:xfrm>
            <a:off x="8362937" y="5305155"/>
            <a:ext cx="923544" cy="292608"/>
          </a:xfrm>
          <a:prstGeom prst="rect">
            <a:avLst/>
          </a:prstGeom>
          <a:noFill/>
        </p:spPr>
        <p:txBody>
          <a:bodyPr wrap="none" lIns="0" tIns="0" rIns="0" bIns="0" anchor="t">
            <a:spAutoFit/>
          </a:bodyPr>
          <a:lstStyle/>
          <a:p>
            <a:pPr algn="ctr"/>
            <a:r>
              <a:rPr sz="900" b="1">
                <a:solidFill>
                  <a:srgbClr val="E8E5D8"/>
                </a:solidFill>
                <a:latin typeface="Aptos"/>
              </a:rPr>
              <a:t>Drought</a:t>
            </a:r>
          </a:p>
        </p:txBody>
      </p:sp>
      <p:sp>
        <p:nvSpPr>
          <p:cNvPr id="38" name="Rounded Rectangle 37"/>
          <p:cNvSpPr/>
          <p:nvPr/>
        </p:nvSpPr>
        <p:spPr>
          <a:xfrm>
            <a:off x="9505937" y="4573635"/>
            <a:ext cx="1143000" cy="1078992"/>
          </a:xfrm>
          <a:prstGeom prst="roundRect">
            <a:avLst/>
          </a:prstGeom>
          <a:solidFill>
            <a:srgbClr val="081E34"/>
          </a:solidFill>
          <a:ln>
            <a:solidFill>
              <a:srgbClr val="2F495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Oval 38"/>
          <p:cNvSpPr/>
          <p:nvPr/>
        </p:nvSpPr>
        <p:spPr>
          <a:xfrm>
            <a:off x="9935705" y="4719940"/>
            <a:ext cx="228600" cy="228600"/>
          </a:xfrm>
          <a:prstGeom prst="ellipse">
            <a:avLst/>
          </a:prstGeom>
          <a:solidFill>
            <a:srgbClr val="DAA9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9615665" y="5103988"/>
            <a:ext cx="923544" cy="182880"/>
          </a:xfrm>
          <a:prstGeom prst="rect">
            <a:avLst/>
          </a:prstGeom>
          <a:noFill/>
        </p:spPr>
        <p:txBody>
          <a:bodyPr wrap="none" lIns="0" tIns="0" rIns="0" bIns="0" anchor="t">
            <a:spAutoFit/>
          </a:bodyPr>
          <a:lstStyle/>
          <a:p>
            <a:pPr algn="ctr"/>
            <a:r>
              <a:rPr sz="750" b="1">
                <a:solidFill>
                  <a:srgbClr val="DAA94E"/>
                </a:solidFill>
                <a:latin typeface="Aptos"/>
              </a:rPr>
              <a:t>HEAT</a:t>
            </a:r>
          </a:p>
        </p:txBody>
      </p:sp>
      <p:sp>
        <p:nvSpPr>
          <p:cNvPr id="41" name="TextBox 40"/>
          <p:cNvSpPr txBox="1"/>
          <p:nvPr/>
        </p:nvSpPr>
        <p:spPr>
          <a:xfrm>
            <a:off x="9615665" y="5305155"/>
            <a:ext cx="923544" cy="292608"/>
          </a:xfrm>
          <a:prstGeom prst="rect">
            <a:avLst/>
          </a:prstGeom>
          <a:noFill/>
        </p:spPr>
        <p:txBody>
          <a:bodyPr wrap="none" lIns="0" tIns="0" rIns="0" bIns="0" anchor="t">
            <a:spAutoFit/>
          </a:bodyPr>
          <a:lstStyle/>
          <a:p>
            <a:pPr algn="ctr"/>
            <a:r>
              <a:rPr sz="900" b="1" dirty="0">
                <a:solidFill>
                  <a:srgbClr val="E8E5D8"/>
                </a:solidFill>
                <a:latin typeface="Aptos"/>
              </a:rPr>
              <a:t>Extreme</a:t>
            </a:r>
            <a:br>
              <a:rPr dirty="0"/>
            </a:br>
            <a:r>
              <a:rPr dirty="0"/>
              <a:t>Heat</a:t>
            </a:r>
          </a:p>
        </p:txBody>
      </p:sp>
      <p:sp>
        <p:nvSpPr>
          <p:cNvPr id="42" name="Rounded Rectangle 41"/>
          <p:cNvSpPr/>
          <p:nvPr/>
        </p:nvSpPr>
        <p:spPr>
          <a:xfrm>
            <a:off x="10758665" y="4573635"/>
            <a:ext cx="1143000" cy="1078992"/>
          </a:xfrm>
          <a:prstGeom prst="roundRect">
            <a:avLst/>
          </a:prstGeom>
          <a:solidFill>
            <a:srgbClr val="081E34"/>
          </a:solidFill>
          <a:ln>
            <a:solidFill>
              <a:srgbClr val="2F495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Wave 42"/>
          <p:cNvSpPr/>
          <p:nvPr/>
        </p:nvSpPr>
        <p:spPr>
          <a:xfrm>
            <a:off x="11115281" y="4738227"/>
            <a:ext cx="438912" cy="274320"/>
          </a:xfrm>
          <a:prstGeom prst="wave">
            <a:avLst/>
          </a:prstGeom>
          <a:solidFill>
            <a:srgbClr val="27CD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10868393" y="5103988"/>
            <a:ext cx="923544" cy="182880"/>
          </a:xfrm>
          <a:prstGeom prst="rect">
            <a:avLst/>
          </a:prstGeom>
          <a:noFill/>
        </p:spPr>
        <p:txBody>
          <a:bodyPr wrap="none" lIns="0" tIns="0" rIns="0" bIns="0" anchor="t">
            <a:spAutoFit/>
          </a:bodyPr>
          <a:lstStyle/>
          <a:p>
            <a:pPr algn="ctr"/>
            <a:r>
              <a:rPr sz="750" b="1">
                <a:solidFill>
                  <a:srgbClr val="27CDDC"/>
                </a:solidFill>
                <a:latin typeface="Aptos"/>
              </a:rPr>
              <a:t>FLOODS</a:t>
            </a:r>
          </a:p>
        </p:txBody>
      </p:sp>
      <p:sp>
        <p:nvSpPr>
          <p:cNvPr id="45" name="TextBox 44"/>
          <p:cNvSpPr txBox="1"/>
          <p:nvPr/>
        </p:nvSpPr>
        <p:spPr>
          <a:xfrm>
            <a:off x="10868393" y="5305155"/>
            <a:ext cx="923544" cy="292608"/>
          </a:xfrm>
          <a:prstGeom prst="rect">
            <a:avLst/>
          </a:prstGeom>
          <a:noFill/>
        </p:spPr>
        <p:txBody>
          <a:bodyPr wrap="none" lIns="0" tIns="0" rIns="0" bIns="0" anchor="t">
            <a:spAutoFit/>
          </a:bodyPr>
          <a:lstStyle/>
          <a:p>
            <a:pPr algn="ctr"/>
            <a:r>
              <a:rPr sz="900" b="1">
                <a:solidFill>
                  <a:srgbClr val="E8E5D8"/>
                </a:solidFill>
                <a:latin typeface="Aptos"/>
              </a:rPr>
              <a:t>Flood</a:t>
            </a:r>
            <a:br/>
            <a:r>
              <a:t>Risk</a:t>
            </a:r>
          </a:p>
        </p:txBody>
      </p:sp>
      <p:sp>
        <p:nvSpPr>
          <p:cNvPr id="46" name="Rectangle 45"/>
          <p:cNvSpPr/>
          <p:nvPr/>
        </p:nvSpPr>
        <p:spPr>
          <a:xfrm flipV="1">
            <a:off x="6899897" y="5866516"/>
            <a:ext cx="5116092" cy="45719"/>
          </a:xfrm>
          <a:prstGeom prst="rect">
            <a:avLst/>
          </a:prstGeom>
          <a:solidFill>
            <a:srgbClr val="DAA9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tx1"/>
              </a:solidFill>
            </a:endParaRPr>
          </a:p>
        </p:txBody>
      </p:sp>
      <p:sp>
        <p:nvSpPr>
          <p:cNvPr id="47" name="TextBox 46"/>
          <p:cNvSpPr txBox="1"/>
          <p:nvPr/>
        </p:nvSpPr>
        <p:spPr>
          <a:xfrm>
            <a:off x="7177615" y="6115514"/>
            <a:ext cx="4724050" cy="169277"/>
          </a:xfrm>
          <a:prstGeom prst="rect">
            <a:avLst/>
          </a:prstGeom>
          <a:noFill/>
        </p:spPr>
        <p:txBody>
          <a:bodyPr wrap="none" lIns="0" tIns="0" rIns="0" bIns="0" anchor="t">
            <a:spAutoFit/>
          </a:bodyPr>
          <a:lstStyle/>
          <a:p>
            <a:pPr algn="l"/>
            <a:r>
              <a:rPr sz="1100" b="0" dirty="0">
                <a:latin typeface="Aptos"/>
              </a:rPr>
              <a:t>Understanding Iran’s climate risks is the first step toward building resilience.</a:t>
            </a:r>
          </a:p>
        </p:txBody>
      </p:sp>
      <p:sp>
        <p:nvSpPr>
          <p:cNvPr id="8" name="TextBox 7"/>
          <p:cNvSpPr txBox="1"/>
          <p:nvPr/>
        </p:nvSpPr>
        <p:spPr>
          <a:xfrm>
            <a:off x="6824742" y="3889390"/>
            <a:ext cx="5266402" cy="523220"/>
          </a:xfrm>
          <a:prstGeom prst="rect">
            <a:avLst/>
          </a:prstGeom>
          <a:noFill/>
        </p:spPr>
        <p:txBody>
          <a:bodyPr wrap="square" rtlCol="0">
            <a:spAutoFit/>
          </a:bodyPr>
          <a:lstStyle/>
          <a:p>
            <a:pPr algn="just"/>
            <a:r>
              <a:rPr lang="en-US" sz="1400" dirty="0">
                <a:latin typeface="Aptos"/>
              </a:rPr>
              <a:t>Iran is experiencing a changing climate that is increasingly affecting its most vital resources  water, land and communities.</a:t>
            </a:r>
          </a:p>
        </p:txBody>
      </p:sp>
      <p:sp>
        <p:nvSpPr>
          <p:cNvPr id="50" name="TextBox 49">
            <a:extLst>
              <a:ext uri="{FF2B5EF4-FFF2-40B4-BE49-F238E27FC236}">
                <a16:creationId xmlns:a16="http://schemas.microsoft.com/office/drawing/2014/main" id="{6B9F5B31-22E8-C70A-D7A7-120604D7202E}"/>
              </a:ext>
            </a:extLst>
          </p:cNvPr>
          <p:cNvSpPr txBox="1"/>
          <p:nvPr/>
        </p:nvSpPr>
        <p:spPr>
          <a:xfrm>
            <a:off x="3288485" y="390954"/>
            <a:ext cx="5301842" cy="461665"/>
          </a:xfrm>
          <a:prstGeom prst="rect">
            <a:avLst/>
          </a:prstGeom>
          <a:noFill/>
        </p:spPr>
        <p:txBody>
          <a:bodyPr wrap="square" rtlCol="0">
            <a:spAutoFit/>
          </a:bodyPr>
          <a:lstStyle/>
          <a:p>
            <a:pPr algn="ctr"/>
            <a:r>
              <a:rPr lang="en-US" sz="2400" dirty="0">
                <a:solidFill>
                  <a:schemeClr val="bg1"/>
                </a:solidFill>
                <a:latin typeface="Times New Roman" panose="02020603050405020304" pitchFamily="18" charset="0"/>
                <a:cs typeface="Times New Roman" panose="02020603050405020304" pitchFamily="18" charset="0"/>
              </a:rPr>
              <a:t>INTRODUCTION </a:t>
            </a:r>
          </a:p>
        </p:txBody>
      </p:sp>
      <p:sp>
        <p:nvSpPr>
          <p:cNvPr id="6" name="TextBox 5">
            <a:extLst>
              <a:ext uri="{FF2B5EF4-FFF2-40B4-BE49-F238E27FC236}">
                <a16:creationId xmlns:a16="http://schemas.microsoft.com/office/drawing/2014/main" id="{DD3A1A5F-400C-494A-5958-8FB13BDF5168}"/>
              </a:ext>
            </a:extLst>
          </p:cNvPr>
          <p:cNvSpPr txBox="1"/>
          <p:nvPr/>
        </p:nvSpPr>
        <p:spPr>
          <a:xfrm>
            <a:off x="702566" y="2701244"/>
            <a:ext cx="5393434" cy="1295868"/>
          </a:xfrm>
          <a:prstGeom prst="rect">
            <a:avLst/>
          </a:prstGeom>
          <a:noFill/>
        </p:spPr>
        <p:txBody>
          <a:bodyPr wrap="square" rtlCol="0">
            <a:spAutoFit/>
          </a:bodyPr>
          <a:lstStyle/>
          <a:p>
            <a:pPr algn="just">
              <a:lnSpc>
                <a:spcPct val="150000"/>
              </a:lnSpc>
            </a:pPr>
            <a:r>
              <a:rPr lang="en-US" dirty="0"/>
              <a:t>how, through the participation of local people, respect for nature, and intelligent planning, threats can be turned into opportunities.</a:t>
            </a:r>
          </a:p>
        </p:txBody>
      </p:sp>
    </p:spTree>
    <p:extLst>
      <p:ext uri="{BB962C8B-B14F-4D97-AF65-F5344CB8AC3E}">
        <p14:creationId xmlns:p14="http://schemas.microsoft.com/office/powerpoint/2010/main" val="1458645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91611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2" y="0"/>
            <a:ext cx="12185117" cy="6858000"/>
          </a:xfrm>
          <a:prstGeom prst="rect">
            <a:avLst/>
          </a:prstGeom>
        </p:spPr>
      </p:pic>
    </p:spTree>
    <p:extLst>
      <p:ext uri="{BB962C8B-B14F-4D97-AF65-F5344CB8AC3E}">
        <p14:creationId xmlns:p14="http://schemas.microsoft.com/office/powerpoint/2010/main" val="337098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08"/>
            <a:ext cx="12192000" cy="6859208"/>
          </a:xfrm>
          <a:prstGeom prst="rect">
            <a:avLst/>
          </a:prstGeom>
        </p:spPr>
      </p:pic>
    </p:spTree>
    <p:extLst>
      <p:ext uri="{BB962C8B-B14F-4D97-AF65-F5344CB8AC3E}">
        <p14:creationId xmlns:p14="http://schemas.microsoft.com/office/powerpoint/2010/main" val="3647692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22172"/>
            <a:ext cx="12192000" cy="1243577"/>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p:cNvSpPr/>
          <p:nvPr/>
        </p:nvSpPr>
        <p:spPr>
          <a:xfrm>
            <a:off x="0" y="-1"/>
            <a:ext cx="12192000" cy="124357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p:cNvCxnSpPr/>
          <p:nvPr/>
        </p:nvCxnSpPr>
        <p:spPr>
          <a:xfrm>
            <a:off x="6113172" y="1691067"/>
            <a:ext cx="0" cy="4726547"/>
          </a:xfrm>
          <a:prstGeom prst="line">
            <a:avLst/>
          </a:prstGeom>
          <a:ln w="38100">
            <a:solidFill>
              <a:schemeClr val="accent4">
                <a:lumMod val="40000"/>
                <a:lumOff val="60000"/>
              </a:schemeClr>
            </a:solidFill>
          </a:ln>
        </p:spPr>
        <p:style>
          <a:lnRef idx="3">
            <a:schemeClr val="dk1"/>
          </a:lnRef>
          <a:fillRef idx="0">
            <a:schemeClr val="dk1"/>
          </a:fillRef>
          <a:effectRef idx="2">
            <a:schemeClr val="dk1"/>
          </a:effectRef>
          <a:fontRef idx="minor">
            <a:schemeClr val="tx1"/>
          </a:fontRef>
        </p:style>
      </p:cxnSp>
      <p:pic>
        <p:nvPicPr>
          <p:cNvPr id="14" name="Picture 13">
            <a:extLst>
              <a:ext uri="{FF2B5EF4-FFF2-40B4-BE49-F238E27FC236}">
                <a16:creationId xmlns:a16="http://schemas.microsoft.com/office/drawing/2014/main" id="{BD4806FD-95AE-4375-D2BB-5AEA82A5A966}"/>
              </a:ext>
            </a:extLst>
          </p:cNvPr>
          <p:cNvPicPr>
            <a:picLocks noChangeAspect="1"/>
          </p:cNvPicPr>
          <p:nvPr/>
        </p:nvPicPr>
        <p:blipFill>
          <a:blip r:embed="rId2"/>
          <a:stretch>
            <a:fillRect/>
          </a:stretch>
        </p:blipFill>
        <p:spPr>
          <a:xfrm>
            <a:off x="90152" y="273797"/>
            <a:ext cx="1081825" cy="839495"/>
          </a:xfrm>
          <a:prstGeom prst="rect">
            <a:avLst/>
          </a:prstGeom>
        </p:spPr>
      </p:pic>
      <p:sp>
        <p:nvSpPr>
          <p:cNvPr id="3" name="TextBox 2">
            <a:extLst>
              <a:ext uri="{FF2B5EF4-FFF2-40B4-BE49-F238E27FC236}">
                <a16:creationId xmlns:a16="http://schemas.microsoft.com/office/drawing/2014/main" id="{B47CE259-718E-B5B8-5164-96CBFE758EC7}"/>
              </a:ext>
            </a:extLst>
          </p:cNvPr>
          <p:cNvSpPr txBox="1"/>
          <p:nvPr/>
        </p:nvSpPr>
        <p:spPr>
          <a:xfrm>
            <a:off x="3607268" y="340451"/>
            <a:ext cx="5150840" cy="861774"/>
          </a:xfrm>
          <a:prstGeom prst="rect">
            <a:avLst/>
          </a:prstGeom>
          <a:noFill/>
        </p:spPr>
        <p:txBody>
          <a:bodyPr wrap="square" rtlCol="0">
            <a:spAutoFit/>
          </a:bodyPr>
          <a:lstStyle/>
          <a:p>
            <a:r>
              <a:rPr lang="en-US" sz="3200" dirty="0">
                <a:solidFill>
                  <a:schemeClr val="bg1"/>
                </a:solidFill>
                <a:latin typeface="Times New Roman" panose="02020603050405020304" pitchFamily="18" charset="0"/>
                <a:cs typeface="Times New Roman" panose="02020603050405020304" pitchFamily="18" charset="0"/>
              </a:rPr>
              <a:t>Case One: Lake Urmia</a:t>
            </a:r>
          </a:p>
          <a:p>
            <a:endParaRPr lang="en-US" dirty="0"/>
          </a:p>
        </p:txBody>
      </p:sp>
      <p:pic>
        <p:nvPicPr>
          <p:cNvPr id="4" name="Picture 3">
            <a:extLst>
              <a:ext uri="{FF2B5EF4-FFF2-40B4-BE49-F238E27FC236}">
                <a16:creationId xmlns:a16="http://schemas.microsoft.com/office/drawing/2014/main" id="{E5632E84-91AD-7B32-016D-B21CB8F494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6" y="1420504"/>
            <a:ext cx="3172845" cy="3134707"/>
          </a:xfrm>
          <a:prstGeom prst="rect">
            <a:avLst/>
          </a:prstGeom>
        </p:spPr>
      </p:pic>
      <p:pic>
        <p:nvPicPr>
          <p:cNvPr id="5" name="Picture 4">
            <a:extLst>
              <a:ext uri="{FF2B5EF4-FFF2-40B4-BE49-F238E27FC236}">
                <a16:creationId xmlns:a16="http://schemas.microsoft.com/office/drawing/2014/main" id="{09CC0F4C-4705-0A03-1196-9A6F1EAA2EF9}"/>
              </a:ext>
            </a:extLst>
          </p:cNvPr>
          <p:cNvPicPr>
            <a:picLocks noChangeAspect="1"/>
          </p:cNvPicPr>
          <p:nvPr/>
        </p:nvPicPr>
        <p:blipFill rotWithShape="1">
          <a:blip r:embed="rId4">
            <a:extLst>
              <a:ext uri="{28A0092B-C50C-407E-A947-70E740481C1C}">
                <a14:useLocalDpi xmlns:a14="http://schemas.microsoft.com/office/drawing/2010/main" val="0"/>
              </a:ext>
            </a:extLst>
          </a:blip>
          <a:srcRect l="22606" t="26702" r="-3895" b="32359"/>
          <a:stretch/>
        </p:blipFill>
        <p:spPr>
          <a:xfrm>
            <a:off x="3232374" y="1420503"/>
            <a:ext cx="2880796" cy="5404465"/>
          </a:xfrm>
          <a:prstGeom prst="rect">
            <a:avLst/>
          </a:prstGeom>
        </p:spPr>
      </p:pic>
      <p:pic>
        <p:nvPicPr>
          <p:cNvPr id="7" name="Picture 6">
            <a:extLst>
              <a:ext uri="{FF2B5EF4-FFF2-40B4-BE49-F238E27FC236}">
                <a16:creationId xmlns:a16="http://schemas.microsoft.com/office/drawing/2014/main" id="{804372A9-C128-44E6-E27D-D88C2A9656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732138"/>
            <a:ext cx="3162649" cy="2092831"/>
          </a:xfrm>
          <a:prstGeom prst="rect">
            <a:avLst/>
          </a:prstGeom>
        </p:spPr>
      </p:pic>
      <p:sp>
        <p:nvSpPr>
          <p:cNvPr id="18" name="TextBox 17">
            <a:extLst>
              <a:ext uri="{FF2B5EF4-FFF2-40B4-BE49-F238E27FC236}">
                <a16:creationId xmlns:a16="http://schemas.microsoft.com/office/drawing/2014/main" id="{594E7DDF-88A1-914A-8EA8-BDC9F60E5BFF}"/>
              </a:ext>
            </a:extLst>
          </p:cNvPr>
          <p:cNvSpPr txBox="1"/>
          <p:nvPr/>
        </p:nvSpPr>
        <p:spPr>
          <a:xfrm>
            <a:off x="6358854" y="1584028"/>
            <a:ext cx="5570287" cy="5035353"/>
          </a:xfrm>
          <a:prstGeom prst="rect">
            <a:avLst/>
          </a:prstGeom>
          <a:noFill/>
        </p:spPr>
        <p:txBody>
          <a:bodyPr wrap="square" rtlCol="0">
            <a:spAutoFit/>
          </a:bodyPr>
          <a:lstStyle/>
          <a:p>
            <a:pPr algn="just">
              <a:lnSpc>
                <a:spcPct val="150000"/>
              </a:lnSpc>
            </a:pPr>
            <a:r>
              <a:rPr lang="en-US" dirty="0"/>
              <a:t>Let us begin the first case with a lake that was once the largest lake in the Middle East and the sixth-largest saline lake in the world: Lake Urmia.</a:t>
            </a:r>
          </a:p>
          <a:p>
            <a:pPr algn="just">
              <a:lnSpc>
                <a:spcPct val="150000"/>
              </a:lnSpc>
            </a:pPr>
            <a:r>
              <a:rPr lang="en-US" dirty="0"/>
              <a:t>Over the past few decades, a combination of climate change, successive droughts, uncontrolled dam construction on the inflowing rivers, and unsustainable agricultural development has brought this lake to the brink of destruction — the lake lost more than 90 percent of its water, and its dried bed became a focal point for salt and dust storms that threatened the health of millions of residents of East and West Azerbaijan</a:t>
            </a:r>
          </a:p>
          <a:p>
            <a:pPr algn="just">
              <a:lnSpc>
                <a:spcPct val="150000"/>
              </a:lnSpc>
            </a:pPr>
            <a:endParaRPr lang="en-US" dirty="0"/>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995603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33061"/>
          </a:xfrm>
          <a:prstGeom prst="rect">
            <a:avLst/>
          </a:prstGeom>
        </p:spPr>
      </p:pic>
    </p:spTree>
    <p:extLst>
      <p:ext uri="{BB962C8B-B14F-4D97-AF65-F5344CB8AC3E}">
        <p14:creationId xmlns:p14="http://schemas.microsoft.com/office/powerpoint/2010/main" val="2614342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22172"/>
            <a:ext cx="12192000" cy="1243577"/>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p:cNvSpPr/>
          <p:nvPr/>
        </p:nvSpPr>
        <p:spPr>
          <a:xfrm>
            <a:off x="0" y="-1"/>
            <a:ext cx="12192000" cy="124357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1" name="Straight Connector 10"/>
          <p:cNvCxnSpPr/>
          <p:nvPr/>
        </p:nvCxnSpPr>
        <p:spPr>
          <a:xfrm>
            <a:off x="6456609" y="1629591"/>
            <a:ext cx="0" cy="4726547"/>
          </a:xfrm>
          <a:prstGeom prst="line">
            <a:avLst/>
          </a:prstGeom>
          <a:ln w="38100">
            <a:solidFill>
              <a:schemeClr val="accent4">
                <a:lumMod val="40000"/>
                <a:lumOff val="60000"/>
              </a:schemeClr>
            </a:solidFill>
          </a:ln>
        </p:spPr>
        <p:style>
          <a:lnRef idx="3">
            <a:schemeClr val="dk1"/>
          </a:lnRef>
          <a:fillRef idx="0">
            <a:schemeClr val="dk1"/>
          </a:fillRef>
          <a:effectRef idx="2">
            <a:schemeClr val="dk1"/>
          </a:effectRef>
          <a:fontRef idx="minor">
            <a:schemeClr val="tx1"/>
          </a:fontRef>
        </p:style>
      </p:cxnSp>
      <p:pic>
        <p:nvPicPr>
          <p:cNvPr id="14" name="Picture 13">
            <a:extLst>
              <a:ext uri="{FF2B5EF4-FFF2-40B4-BE49-F238E27FC236}">
                <a16:creationId xmlns:a16="http://schemas.microsoft.com/office/drawing/2014/main" id="{BD4806FD-95AE-4375-D2BB-5AEA82A5A966}"/>
              </a:ext>
            </a:extLst>
          </p:cNvPr>
          <p:cNvPicPr>
            <a:picLocks noChangeAspect="1"/>
          </p:cNvPicPr>
          <p:nvPr/>
        </p:nvPicPr>
        <p:blipFill>
          <a:blip r:embed="rId2"/>
          <a:stretch>
            <a:fillRect/>
          </a:stretch>
        </p:blipFill>
        <p:spPr>
          <a:xfrm>
            <a:off x="90154" y="281376"/>
            <a:ext cx="978794" cy="759543"/>
          </a:xfrm>
          <a:prstGeom prst="rect">
            <a:avLst/>
          </a:prstGeom>
        </p:spPr>
      </p:pic>
      <p:sp>
        <p:nvSpPr>
          <p:cNvPr id="4" name="TextBox 3">
            <a:extLst>
              <a:ext uri="{FF2B5EF4-FFF2-40B4-BE49-F238E27FC236}">
                <a16:creationId xmlns:a16="http://schemas.microsoft.com/office/drawing/2014/main" id="{3D58EFF2-DB51-E5E8-F9D4-E68BC9ABFB49}"/>
              </a:ext>
            </a:extLst>
          </p:cNvPr>
          <p:cNvSpPr txBox="1"/>
          <p:nvPr/>
        </p:nvSpPr>
        <p:spPr>
          <a:xfrm>
            <a:off x="3182125" y="292296"/>
            <a:ext cx="7499757" cy="1077218"/>
          </a:xfrm>
          <a:prstGeom prst="rect">
            <a:avLst/>
          </a:prstGeom>
          <a:noFill/>
        </p:spPr>
        <p:txBody>
          <a:bodyPr wrap="square" rtlCol="0">
            <a:spAutoFit/>
          </a:bodyPr>
          <a:lstStyle/>
          <a:p>
            <a:r>
              <a:rPr lang="en-US" sz="3200" dirty="0">
                <a:solidFill>
                  <a:schemeClr val="bg1"/>
                </a:solidFill>
                <a:latin typeface="Times New Roman" panose="02020603050405020304" pitchFamily="18" charset="0"/>
                <a:cs typeface="Times New Roman" panose="02020603050405020304" pitchFamily="18" charset="0"/>
              </a:rPr>
              <a:t>The Village of </a:t>
            </a:r>
            <a:r>
              <a:rPr lang="en-US" sz="3200" dirty="0" err="1">
                <a:solidFill>
                  <a:schemeClr val="bg1"/>
                </a:solidFill>
                <a:latin typeface="Times New Roman" panose="02020603050405020304" pitchFamily="18" charset="0"/>
                <a:cs typeface="Times New Roman" panose="02020603050405020304" pitchFamily="18" charset="0"/>
              </a:rPr>
              <a:t>Sohaili</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cs typeface="Times New Roman" panose="02020603050405020304" pitchFamily="18" charset="0"/>
              </a:rPr>
              <a:t>Qeshm</a:t>
            </a:r>
            <a:endParaRPr lang="en-US" sz="3200" dirty="0">
              <a:solidFill>
                <a:schemeClr val="bg1"/>
              </a:solidFill>
              <a:latin typeface="Times New Roman" panose="02020603050405020304" pitchFamily="18" charset="0"/>
              <a:cs typeface="Times New Roman" panose="02020603050405020304" pitchFamily="18" charset="0"/>
            </a:endParaRPr>
          </a:p>
          <a:p>
            <a:endParaRPr lang="en-US" sz="3200" dirty="0"/>
          </a:p>
        </p:txBody>
      </p:sp>
      <p:pic>
        <p:nvPicPr>
          <p:cNvPr id="2" name="Picture 1"/>
          <p:cNvPicPr>
            <a:picLocks noChangeAspect="1"/>
          </p:cNvPicPr>
          <p:nvPr/>
        </p:nvPicPr>
        <p:blipFill>
          <a:blip r:embed="rId3"/>
          <a:stretch>
            <a:fillRect/>
          </a:stretch>
        </p:blipFill>
        <p:spPr>
          <a:xfrm>
            <a:off x="6825803" y="1443024"/>
            <a:ext cx="5366196" cy="2768368"/>
          </a:xfrm>
          <a:prstGeom prst="rect">
            <a:avLst/>
          </a:prstGeom>
        </p:spPr>
      </p:pic>
      <p:pic>
        <p:nvPicPr>
          <p:cNvPr id="3" name="Picture 2"/>
          <p:cNvPicPr>
            <a:picLocks noChangeAspect="1"/>
          </p:cNvPicPr>
          <p:nvPr/>
        </p:nvPicPr>
        <p:blipFill>
          <a:blip r:embed="rId4"/>
          <a:stretch>
            <a:fillRect/>
          </a:stretch>
        </p:blipFill>
        <p:spPr>
          <a:xfrm>
            <a:off x="6825803" y="4288666"/>
            <a:ext cx="5366196" cy="2569333"/>
          </a:xfrm>
          <a:prstGeom prst="rect">
            <a:avLst/>
          </a:prstGeom>
        </p:spPr>
      </p:pic>
      <p:sp>
        <p:nvSpPr>
          <p:cNvPr id="6" name="TextBox 5"/>
          <p:cNvSpPr txBox="1"/>
          <p:nvPr/>
        </p:nvSpPr>
        <p:spPr>
          <a:xfrm>
            <a:off x="442175" y="2199973"/>
            <a:ext cx="5829838" cy="2951064"/>
          </a:xfrm>
          <a:prstGeom prst="rect">
            <a:avLst/>
          </a:prstGeom>
          <a:noFill/>
        </p:spPr>
        <p:txBody>
          <a:bodyPr wrap="square" rtlCol="0">
            <a:spAutoFit/>
          </a:bodyPr>
          <a:lstStyle/>
          <a:p>
            <a:pPr algn="just">
              <a:lnSpc>
                <a:spcPct val="150000"/>
              </a:lnSpc>
            </a:pPr>
            <a:r>
              <a:rPr lang="en-US" dirty="0">
                <a:latin typeface="Times New Roman" panose="02020603050405020304" pitchFamily="18" charset="0"/>
                <a:cs typeface="Times New Roman" panose="02020603050405020304" pitchFamily="18" charset="0"/>
              </a:rPr>
              <a:t>in the </a:t>
            </a:r>
            <a:r>
              <a:rPr lang="en-US" dirty="0" err="1">
                <a:latin typeface="Times New Roman" panose="02020603050405020304" pitchFamily="18" charset="0"/>
                <a:cs typeface="Times New Roman" panose="02020603050405020304" pitchFamily="18" charset="0"/>
              </a:rPr>
              <a:t>Haray</a:t>
            </a:r>
            <a:r>
              <a:rPr lang="en-US" dirty="0">
                <a:latin typeface="Times New Roman" panose="02020603050405020304" pitchFamily="18" charset="0"/>
                <a:cs typeface="Times New Roman" panose="02020603050405020304" pitchFamily="18" charset="0"/>
              </a:rPr>
              <a:t> district of </a:t>
            </a:r>
            <a:r>
              <a:rPr lang="en-US" dirty="0" err="1">
                <a:latin typeface="Times New Roman" panose="02020603050405020304" pitchFamily="18" charset="0"/>
                <a:cs typeface="Times New Roman" panose="02020603050405020304" pitchFamily="18" charset="0"/>
              </a:rPr>
              <a:t>Qeshm</a:t>
            </a:r>
            <a:r>
              <a:rPr lang="en-US" dirty="0">
                <a:latin typeface="Times New Roman" panose="02020603050405020304" pitchFamily="18" charset="0"/>
                <a:cs typeface="Times New Roman" panose="02020603050405020304" pitchFamily="18" charset="0"/>
              </a:rPr>
              <a:t> Island, with a population of approximately 2,200 to 2,400 people, is a shining example of human coexistence with nature. This village is located adjacent to mangrove forests (a biosphere reserve and part of the global </a:t>
            </a:r>
            <a:r>
              <a:rPr lang="en-US" dirty="0" err="1">
                <a:latin typeface="Times New Roman" panose="02020603050405020304" pitchFamily="18" charset="0"/>
                <a:cs typeface="Times New Roman" panose="02020603050405020304" pitchFamily="18" charset="0"/>
              </a:rPr>
              <a:t>Qeshm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Geopark</a:t>
            </a:r>
            <a:r>
              <a:rPr lang="en-US" dirty="0">
                <a:latin typeface="Times New Roman" panose="02020603050405020304" pitchFamily="18" charset="0"/>
                <a:cs typeface="Times New Roman" panose="02020603050405020304" pitchFamily="18" charset="0"/>
              </a:rPr>
              <a:t>). The residents have replaced noisy and polluting motorboats with floating platforms and low-noise boats, minimizing damage to the ecosystem. </a:t>
            </a:r>
          </a:p>
        </p:txBody>
      </p:sp>
      <p:pic>
        <p:nvPicPr>
          <p:cNvPr id="7" name="Picture 6">
            <a:extLst>
              <a:ext uri="{FF2B5EF4-FFF2-40B4-BE49-F238E27FC236}">
                <a16:creationId xmlns:a16="http://schemas.microsoft.com/office/drawing/2014/main" id="{DE209CEC-2706-0EC8-8070-99251F770205}"/>
              </a:ext>
            </a:extLst>
          </p:cNvPr>
          <p:cNvPicPr>
            <a:picLocks noChangeAspect="1"/>
          </p:cNvPicPr>
          <p:nvPr/>
        </p:nvPicPr>
        <p:blipFill>
          <a:blip r:embed="rId5" cstate="print">
            <a:extLst>
              <a:ext uri="{28A0092B-C50C-407E-A947-70E740481C1C}">
                <a14:useLocalDpi xmlns:a14="http://schemas.microsoft.com/office/drawing/2010/main" val="0"/>
              </a:ext>
            </a:extLst>
          </a:blip>
          <a:srcRect t="21462" b="21462"/>
          <a:stretch/>
        </p:blipFill>
        <p:spPr>
          <a:xfrm>
            <a:off x="6932003" y="1629591"/>
            <a:ext cx="1618204" cy="1641968"/>
          </a:xfrm>
          <a:prstGeom prst="teardrop">
            <a:avLst/>
          </a:prstGeom>
        </p:spPr>
      </p:pic>
    </p:spTree>
    <p:extLst>
      <p:ext uri="{BB962C8B-B14F-4D97-AF65-F5344CB8AC3E}">
        <p14:creationId xmlns:p14="http://schemas.microsoft.com/office/powerpoint/2010/main" val="2178493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22172"/>
            <a:ext cx="12192000" cy="1243577"/>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p:cNvSpPr/>
          <p:nvPr/>
        </p:nvSpPr>
        <p:spPr>
          <a:xfrm>
            <a:off x="0" y="-1"/>
            <a:ext cx="12192000" cy="124357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BD4806FD-95AE-4375-D2BB-5AEA82A5A966}"/>
              </a:ext>
            </a:extLst>
          </p:cNvPr>
          <p:cNvPicPr>
            <a:picLocks noChangeAspect="1"/>
          </p:cNvPicPr>
          <p:nvPr/>
        </p:nvPicPr>
        <p:blipFill>
          <a:blip r:embed="rId2"/>
          <a:stretch>
            <a:fillRect/>
          </a:stretch>
        </p:blipFill>
        <p:spPr>
          <a:xfrm>
            <a:off x="103032" y="265024"/>
            <a:ext cx="978794" cy="759543"/>
          </a:xfrm>
          <a:prstGeom prst="rect">
            <a:avLst/>
          </a:prstGeom>
        </p:spPr>
      </p:pic>
      <p:sp>
        <p:nvSpPr>
          <p:cNvPr id="6" name="TextBox 5">
            <a:extLst>
              <a:ext uri="{FF2B5EF4-FFF2-40B4-BE49-F238E27FC236}">
                <a16:creationId xmlns:a16="http://schemas.microsoft.com/office/drawing/2014/main" id="{3D58EFF2-DB51-E5E8-F9D4-E68BC9ABFB49}"/>
              </a:ext>
            </a:extLst>
          </p:cNvPr>
          <p:cNvSpPr txBox="1"/>
          <p:nvPr/>
        </p:nvSpPr>
        <p:spPr>
          <a:xfrm>
            <a:off x="3419872" y="289713"/>
            <a:ext cx="7499757" cy="1077218"/>
          </a:xfrm>
          <a:prstGeom prst="rect">
            <a:avLst/>
          </a:prstGeom>
          <a:noFill/>
        </p:spPr>
        <p:txBody>
          <a:bodyPr wrap="square" rtlCol="0">
            <a:spAutoFit/>
          </a:bodyPr>
          <a:lstStyle/>
          <a:p>
            <a:r>
              <a:rPr lang="en-US" sz="3200" dirty="0">
                <a:solidFill>
                  <a:schemeClr val="bg1"/>
                </a:solidFill>
                <a:latin typeface="Times New Roman" panose="02020603050405020304" pitchFamily="18" charset="0"/>
                <a:cs typeface="Times New Roman" panose="02020603050405020304" pitchFamily="18" charset="0"/>
              </a:rPr>
              <a:t>The Village of </a:t>
            </a:r>
            <a:r>
              <a:rPr lang="en-US" sz="3200" dirty="0" err="1">
                <a:solidFill>
                  <a:schemeClr val="bg1"/>
                </a:solidFill>
                <a:latin typeface="Times New Roman" panose="02020603050405020304" pitchFamily="18" charset="0"/>
                <a:cs typeface="Times New Roman" panose="02020603050405020304" pitchFamily="18" charset="0"/>
              </a:rPr>
              <a:t>Sohaili</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cs typeface="Times New Roman" panose="02020603050405020304" pitchFamily="18" charset="0"/>
              </a:rPr>
              <a:t>Qeshm</a:t>
            </a:r>
            <a:endParaRPr lang="en-US" sz="3200" dirty="0">
              <a:solidFill>
                <a:schemeClr val="bg1"/>
              </a:solidFill>
              <a:latin typeface="Times New Roman" panose="02020603050405020304" pitchFamily="18" charset="0"/>
              <a:cs typeface="Times New Roman" panose="02020603050405020304" pitchFamily="18" charset="0"/>
            </a:endParaRPr>
          </a:p>
          <a:p>
            <a:endParaRPr lang="en-US" sz="3200" dirty="0"/>
          </a:p>
        </p:txBody>
      </p:sp>
      <p:sp>
        <p:nvSpPr>
          <p:cNvPr id="4" name="TextBox 3"/>
          <p:cNvSpPr txBox="1"/>
          <p:nvPr/>
        </p:nvSpPr>
        <p:spPr>
          <a:xfrm>
            <a:off x="6439437" y="1815921"/>
            <a:ext cx="5241701" cy="4204356"/>
          </a:xfrm>
          <a:prstGeom prst="rect">
            <a:avLst/>
          </a:prstGeom>
          <a:noFill/>
        </p:spPr>
        <p:txBody>
          <a:bodyPr wrap="square" rtlCol="0">
            <a:spAutoFit/>
          </a:bodyPr>
          <a:lstStyle/>
          <a:p>
            <a:pPr algn="just">
              <a:lnSpc>
                <a:spcPct val="150000"/>
              </a:lnSpc>
            </a:pPr>
            <a:r>
              <a:rPr lang="en-US" dirty="0"/>
              <a:t>Each year, approximately 200,000 mangrove seedlings are planted by families. More than 40 to 47 homestays, local restaurants, multi-purpose piers, and handicraft stalls have been established, providing direct employment for nearly 940 people. In </a:t>
            </a:r>
            <a:r>
              <a:rPr lang="en-US" dirty="0" err="1"/>
              <a:t>Mehr</a:t>
            </a:r>
            <a:r>
              <a:rPr lang="en-US" dirty="0"/>
              <a:t> 1404, the World Tourism Organization recognized </a:t>
            </a:r>
            <a:r>
              <a:rPr lang="en-US" dirty="0" err="1"/>
              <a:t>Seheli</a:t>
            </a:r>
            <a:r>
              <a:rPr lang="en-US" dirty="0"/>
              <a:t> as one of the best tourism villages in the world. This success resulted from the real participation of the local community, especially women and young people, and respect for nature</a:t>
            </a:r>
          </a:p>
        </p:txBody>
      </p:sp>
      <p:pic>
        <p:nvPicPr>
          <p:cNvPr id="5" name="Picture 4">
            <a:extLst>
              <a:ext uri="{FF2B5EF4-FFF2-40B4-BE49-F238E27FC236}">
                <a16:creationId xmlns:a16="http://schemas.microsoft.com/office/drawing/2014/main" id="{865302E4-03A6-01BE-291C-BFDC7D991C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635" y="1955569"/>
            <a:ext cx="5605549" cy="4204162"/>
          </a:xfrm>
          <a:prstGeom prst="rect">
            <a:avLst/>
          </a:prstGeom>
        </p:spPr>
      </p:pic>
    </p:spTree>
    <p:extLst>
      <p:ext uri="{BB962C8B-B14F-4D97-AF65-F5344CB8AC3E}">
        <p14:creationId xmlns:p14="http://schemas.microsoft.com/office/powerpoint/2010/main" val="3826351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22172"/>
            <a:ext cx="12192000" cy="1243577"/>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p:cNvSpPr/>
          <p:nvPr/>
        </p:nvSpPr>
        <p:spPr>
          <a:xfrm>
            <a:off x="0" y="-1"/>
            <a:ext cx="12192000" cy="124357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BD4806FD-95AE-4375-D2BB-5AEA82A5A966}"/>
              </a:ext>
            </a:extLst>
          </p:cNvPr>
          <p:cNvPicPr>
            <a:picLocks noChangeAspect="1"/>
          </p:cNvPicPr>
          <p:nvPr/>
        </p:nvPicPr>
        <p:blipFill>
          <a:blip r:embed="rId2"/>
          <a:stretch>
            <a:fillRect/>
          </a:stretch>
        </p:blipFill>
        <p:spPr>
          <a:xfrm>
            <a:off x="90154" y="281376"/>
            <a:ext cx="978794" cy="759543"/>
          </a:xfrm>
          <a:prstGeom prst="rect">
            <a:avLst/>
          </a:prstGeom>
        </p:spPr>
      </p:pic>
      <p:pic>
        <p:nvPicPr>
          <p:cNvPr id="7" name="Picture 6">
            <a:extLst>
              <a:ext uri="{FF2B5EF4-FFF2-40B4-BE49-F238E27FC236}">
                <a16:creationId xmlns:a16="http://schemas.microsoft.com/office/drawing/2014/main" id="{BDCD036B-5FB9-8348-14E3-71D3667BFE6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516"/>
          <a:stretch/>
        </p:blipFill>
        <p:spPr>
          <a:xfrm>
            <a:off x="-9150" y="0"/>
            <a:ext cx="4430148" cy="6858000"/>
          </a:xfrm>
          <a:prstGeom prst="rect">
            <a:avLst/>
          </a:prstGeom>
          <a:ln>
            <a:noFill/>
          </a:ln>
          <a:effectLst>
            <a:softEdge rad="112500"/>
          </a:effectLst>
        </p:spPr>
      </p:pic>
      <p:pic>
        <p:nvPicPr>
          <p:cNvPr id="9" name="Picture 8">
            <a:extLst>
              <a:ext uri="{FF2B5EF4-FFF2-40B4-BE49-F238E27FC236}">
                <a16:creationId xmlns:a16="http://schemas.microsoft.com/office/drawing/2014/main" id="{A2F638F6-C2E5-274A-ABF4-5CDA02CFDA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49532" y="5570104"/>
            <a:ext cx="2138483" cy="1287896"/>
          </a:xfrm>
          <a:prstGeom prst="rect">
            <a:avLst/>
          </a:prstGeom>
          <a:ln>
            <a:noFill/>
          </a:ln>
          <a:effectLst>
            <a:outerShdw blurRad="190500" algn="tl" rotWithShape="0">
              <a:srgbClr val="000000">
                <a:alpha val="70000"/>
              </a:srgbClr>
            </a:outerShdw>
          </a:effectLst>
        </p:spPr>
      </p:pic>
      <p:pic>
        <p:nvPicPr>
          <p:cNvPr id="16" name="Picture 15">
            <a:extLst>
              <a:ext uri="{FF2B5EF4-FFF2-40B4-BE49-F238E27FC236}">
                <a16:creationId xmlns:a16="http://schemas.microsoft.com/office/drawing/2014/main" id="{B10E3657-53C4-F617-5C43-15307ADAF73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247" r="6075"/>
          <a:stretch/>
        </p:blipFill>
        <p:spPr>
          <a:xfrm>
            <a:off x="9834392" y="5514613"/>
            <a:ext cx="2357608" cy="1343387"/>
          </a:xfrm>
          <a:prstGeom prst="rect">
            <a:avLst/>
          </a:prstGeom>
          <a:ln>
            <a:noFill/>
          </a:ln>
          <a:effectLst>
            <a:outerShdw blurRad="190500" algn="tl" rotWithShape="0">
              <a:srgbClr val="000000">
                <a:alpha val="70000"/>
              </a:srgbClr>
            </a:outerShdw>
          </a:effectLst>
        </p:spPr>
      </p:pic>
      <p:pic>
        <p:nvPicPr>
          <p:cNvPr id="24" name="Picture 23">
            <a:extLst>
              <a:ext uri="{FF2B5EF4-FFF2-40B4-BE49-F238E27FC236}">
                <a16:creationId xmlns:a16="http://schemas.microsoft.com/office/drawing/2014/main" id="{7F473DDA-E1B7-FF51-FC02-5C49F6F68C8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210" r="4455" b="6852"/>
          <a:stretch/>
        </p:blipFill>
        <p:spPr>
          <a:xfrm>
            <a:off x="5000891" y="5511380"/>
            <a:ext cx="2602264" cy="1343387"/>
          </a:xfrm>
          <a:prstGeom prst="rect">
            <a:avLst/>
          </a:prstGeom>
          <a:ln>
            <a:noFill/>
          </a:ln>
          <a:effectLst>
            <a:outerShdw blurRad="190500" algn="tl" rotWithShape="0">
              <a:srgbClr val="000000">
                <a:alpha val="70000"/>
              </a:srgbClr>
            </a:outerShdw>
          </a:effectLst>
        </p:spPr>
      </p:pic>
      <p:pic>
        <p:nvPicPr>
          <p:cNvPr id="26" name="Picture 25">
            <a:extLst>
              <a:ext uri="{FF2B5EF4-FFF2-40B4-BE49-F238E27FC236}">
                <a16:creationId xmlns:a16="http://schemas.microsoft.com/office/drawing/2014/main" id="{7766C70E-377B-2219-66C8-FF1B90AC0EB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92" y="4877749"/>
            <a:ext cx="3350649" cy="1980252"/>
          </a:xfrm>
          <a:prstGeom prst="ellipse">
            <a:avLst/>
          </a:prstGeom>
          <a:ln>
            <a:noFill/>
          </a:ln>
          <a:effectLst>
            <a:softEdge rad="112500"/>
          </a:effectLst>
        </p:spPr>
      </p:pic>
      <p:pic>
        <p:nvPicPr>
          <p:cNvPr id="28" name="Picture 27">
            <a:extLst>
              <a:ext uri="{FF2B5EF4-FFF2-40B4-BE49-F238E27FC236}">
                <a16:creationId xmlns:a16="http://schemas.microsoft.com/office/drawing/2014/main" id="{0FCD2256-D507-F4C6-35CD-9EC969BE9F7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06622" y="5371502"/>
            <a:ext cx="2238751" cy="1557868"/>
          </a:xfrm>
          <a:prstGeom prst="ellipse">
            <a:avLst/>
          </a:prstGeom>
          <a:ln>
            <a:noFill/>
          </a:ln>
          <a:effectLst>
            <a:softEdge rad="112500"/>
          </a:effectLst>
        </p:spPr>
      </p:pic>
      <p:sp>
        <p:nvSpPr>
          <p:cNvPr id="2" name="TextBox 1">
            <a:extLst>
              <a:ext uri="{FF2B5EF4-FFF2-40B4-BE49-F238E27FC236}">
                <a16:creationId xmlns:a16="http://schemas.microsoft.com/office/drawing/2014/main" id="{47988992-3D34-0932-848B-16CECF7E463F}"/>
              </a:ext>
            </a:extLst>
          </p:cNvPr>
          <p:cNvSpPr txBox="1"/>
          <p:nvPr/>
        </p:nvSpPr>
        <p:spPr>
          <a:xfrm>
            <a:off x="3826933" y="1988996"/>
            <a:ext cx="7107855" cy="2542363"/>
          </a:xfrm>
          <a:prstGeom prst="rect">
            <a:avLst/>
          </a:prstGeom>
          <a:noFill/>
        </p:spPr>
        <p:txBody>
          <a:bodyPr wrap="square" rtlCol="0">
            <a:spAutoFit/>
          </a:bodyPr>
          <a:lstStyle/>
          <a:p>
            <a:pPr algn="just">
              <a:lnSpc>
                <a:spcPct val="150000"/>
              </a:lnSpc>
            </a:pPr>
            <a:r>
              <a:rPr lang="en-US"/>
              <a:t>The garlic festival, astronomical tours, and eco-camps have also contributed to the prosperity of sustainable tourism.On the same day in Mehr 1404, Shafiabad, along with Sohaili and Kandolus, was placed on the list of the world’s best tourism villages. This village proved that even in the harshest climates, with the participation of women and the management of water resources, sustainable tourism can be created</a:t>
            </a:r>
            <a:endParaRPr lang="en-US" dirty="0"/>
          </a:p>
        </p:txBody>
      </p:sp>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Rectangle 3"/>
          <p:cNvSpPr/>
          <p:nvPr/>
        </p:nvSpPr>
        <p:spPr>
          <a:xfrm>
            <a:off x="381700" y="824248"/>
            <a:ext cx="4726547" cy="7728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Sohaili Village</a:t>
            </a:r>
          </a:p>
        </p:txBody>
      </p:sp>
      <p:sp>
        <p:nvSpPr>
          <p:cNvPr id="5" name="Rectangle 4"/>
          <p:cNvSpPr/>
          <p:nvPr/>
        </p:nvSpPr>
        <p:spPr>
          <a:xfrm>
            <a:off x="990763" y="837125"/>
            <a:ext cx="3335080" cy="707886"/>
          </a:xfrm>
          <a:prstGeom prst="rect">
            <a:avLst/>
          </a:prstGeom>
        </p:spPr>
        <p:txBody>
          <a:bodyPr wrap="none">
            <a:spAutoFit/>
          </a:bodyPr>
          <a:lstStyle/>
          <a:p>
            <a:r>
              <a:rPr lang="en-US" sz="4000" b="1" dirty="0" err="1">
                <a:latin typeface="Times New Roman" panose="02020603050405020304" pitchFamily="18" charset="0"/>
                <a:cs typeface="Times New Roman" panose="02020603050405020304" pitchFamily="18" charset="0"/>
              </a:rPr>
              <a:t>Sohaili</a:t>
            </a:r>
            <a:r>
              <a:rPr lang="en-US" sz="4000" b="1" dirty="0">
                <a:latin typeface="Times New Roman" panose="02020603050405020304" pitchFamily="18" charset="0"/>
                <a:cs typeface="Times New Roman" panose="02020603050405020304" pitchFamily="18" charset="0"/>
              </a:rPr>
              <a:t> Village</a:t>
            </a:r>
          </a:p>
        </p:txBody>
      </p:sp>
      <p:sp>
        <p:nvSpPr>
          <p:cNvPr id="6" name="Oval 5">
            <a:hlinkClick r:id="rId10" action="ppaction://hlinkfile"/>
            <a:extLst>
              <a:ext uri="{FF2B5EF4-FFF2-40B4-BE49-F238E27FC236}">
                <a16:creationId xmlns:a16="http://schemas.microsoft.com/office/drawing/2014/main" id="{26E8F0FB-3831-8D00-9D55-2DE0D3865FF5}"/>
              </a:ext>
            </a:extLst>
          </p:cNvPr>
          <p:cNvSpPr/>
          <p:nvPr/>
        </p:nvSpPr>
        <p:spPr>
          <a:xfrm>
            <a:off x="7382933" y="1473200"/>
            <a:ext cx="601134" cy="444426"/>
          </a:xfrm>
          <a:prstGeom prst="ellipse">
            <a:avLst/>
          </a:prstGeom>
          <a:solidFill>
            <a:srgbClr val="002060"/>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B065BF2-6449-348E-664F-19C50E3BD329}"/>
              </a:ext>
            </a:extLst>
          </p:cNvPr>
          <p:cNvSpPr txBox="1"/>
          <p:nvPr/>
        </p:nvSpPr>
        <p:spPr>
          <a:xfrm>
            <a:off x="7347173" y="1510979"/>
            <a:ext cx="1371600" cy="338554"/>
          </a:xfrm>
          <a:prstGeom prst="rect">
            <a:avLst/>
          </a:prstGeom>
          <a:noFill/>
        </p:spPr>
        <p:txBody>
          <a:bodyPr wrap="square" rtlCol="0">
            <a:spAutoFit/>
          </a:bodyPr>
          <a:lstStyle/>
          <a:p>
            <a:r>
              <a:rPr lang="en-US" sz="1600" dirty="0">
                <a:solidFill>
                  <a:schemeClr val="bg1"/>
                </a:solidFill>
              </a:rPr>
              <a:t>VIDEO</a:t>
            </a:r>
          </a:p>
        </p:txBody>
      </p:sp>
    </p:spTree>
    <p:extLst>
      <p:ext uri="{BB962C8B-B14F-4D97-AF65-F5344CB8AC3E}">
        <p14:creationId xmlns:p14="http://schemas.microsoft.com/office/powerpoint/2010/main" val="2346036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3" y="0"/>
            <a:ext cx="12331078" cy="6944071"/>
          </a:xfrm>
          <a:prstGeom prst="rect">
            <a:avLst/>
          </a:prstGeom>
        </p:spPr>
      </p:pic>
      <p:sp>
        <p:nvSpPr>
          <p:cNvPr id="2" name="Rectangle 1"/>
          <p:cNvSpPr/>
          <p:nvPr/>
        </p:nvSpPr>
        <p:spPr>
          <a:xfrm>
            <a:off x="321971" y="734097"/>
            <a:ext cx="5486400" cy="1133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Common Strategies and Lessons Learned for Sustainable Tourism in Iran (English Translation)</a:t>
            </a:r>
            <a:endParaRPr lang="en-US" dirty="0"/>
          </a:p>
        </p:txBody>
      </p:sp>
      <p:sp>
        <p:nvSpPr>
          <p:cNvPr id="3" name="Rectangle 2"/>
          <p:cNvSpPr/>
          <p:nvPr/>
        </p:nvSpPr>
        <p:spPr>
          <a:xfrm>
            <a:off x="373486" y="734097"/>
            <a:ext cx="5383370" cy="830997"/>
          </a:xfrm>
          <a:prstGeom prst="rect">
            <a:avLst/>
          </a:prstGeom>
        </p:spPr>
        <p:txBody>
          <a:bodyPr wrap="square">
            <a:spAutoFit/>
          </a:bodyPr>
          <a:lstStyle/>
          <a:p>
            <a:r>
              <a:rPr lang="en-US" sz="2400" b="1" dirty="0">
                <a:cs typeface="B Titr" panose="00000700000000000000" pitchFamily="2" charset="-78"/>
              </a:rPr>
              <a:t>Common Strategies and Lessons Learned for Sustainable Tourism in Iran</a:t>
            </a:r>
          </a:p>
        </p:txBody>
      </p:sp>
      <p:sp>
        <p:nvSpPr>
          <p:cNvPr id="5" name="Rectangle 4"/>
          <p:cNvSpPr/>
          <p:nvPr/>
        </p:nvSpPr>
        <p:spPr>
          <a:xfrm>
            <a:off x="489397" y="2086377"/>
            <a:ext cx="3889420" cy="669702"/>
          </a:xfrm>
          <a:prstGeom prst="rect">
            <a:avLst/>
          </a:prstGeom>
          <a:solidFill>
            <a:srgbClr val="0015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2431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23"/>
            <a:ext cx="12192000" cy="6861645"/>
          </a:xfrm>
          <a:prstGeom prst="rect">
            <a:avLst/>
          </a:prstGeom>
        </p:spPr>
      </p:pic>
      <p:sp>
        <p:nvSpPr>
          <p:cNvPr id="2" name="Rectangle 1"/>
          <p:cNvSpPr/>
          <p:nvPr/>
        </p:nvSpPr>
        <p:spPr>
          <a:xfrm>
            <a:off x="347730" y="1"/>
            <a:ext cx="4842456" cy="2292438"/>
          </a:xfrm>
          <a:prstGeom prst="rect">
            <a:avLst/>
          </a:prstGeom>
          <a:solidFill>
            <a:srgbClr val="0015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352280" y="437882"/>
            <a:ext cx="5525037" cy="1200329"/>
          </a:xfrm>
          <a:prstGeom prst="rect">
            <a:avLst/>
          </a:prstGeom>
          <a:noFill/>
        </p:spPr>
        <p:txBody>
          <a:bodyPr wrap="square" rtlCol="0">
            <a:spAutoFit/>
          </a:bodyPr>
          <a:lstStyle/>
          <a:p>
            <a:pPr algn="ctr"/>
            <a:r>
              <a:rPr lang="en-US" sz="7200" dirty="0">
                <a:solidFill>
                  <a:schemeClr val="bg1"/>
                </a:solidFill>
                <a:latin typeface="Times New Roman" panose="02020603050405020304" pitchFamily="18" charset="0"/>
                <a:cs typeface="Times New Roman" panose="02020603050405020304" pitchFamily="18" charset="0"/>
              </a:rPr>
              <a:t>Conclusion</a:t>
            </a:r>
          </a:p>
        </p:txBody>
      </p:sp>
    </p:spTree>
    <p:extLst>
      <p:ext uri="{BB962C8B-B14F-4D97-AF65-F5344CB8AC3E}">
        <p14:creationId xmlns:p14="http://schemas.microsoft.com/office/powerpoint/2010/main" val="1472304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4A145-A168-CFA6-1BE8-E458C478ECB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61C8BB25-DAC6-9F9A-2200-EC92474C4191}"/>
              </a:ext>
            </a:extLst>
          </p:cNvPr>
          <p:cNvSpPr/>
          <p:nvPr/>
        </p:nvSpPr>
        <p:spPr>
          <a:xfrm>
            <a:off x="0" y="122172"/>
            <a:ext cx="12192000" cy="1243577"/>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1528F33-110D-6EE6-480E-1B01934D1860}"/>
              </a:ext>
            </a:extLst>
          </p:cNvPr>
          <p:cNvSpPr/>
          <p:nvPr/>
        </p:nvSpPr>
        <p:spPr>
          <a:xfrm>
            <a:off x="0" y="-1"/>
            <a:ext cx="12192000" cy="124357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99C41966-4F5F-E9D0-CBB1-314442F9CBE4}"/>
              </a:ext>
            </a:extLst>
          </p:cNvPr>
          <p:cNvPicPr>
            <a:picLocks noChangeAspect="1"/>
          </p:cNvPicPr>
          <p:nvPr/>
        </p:nvPicPr>
        <p:blipFill>
          <a:blip r:embed="rId2"/>
          <a:stretch>
            <a:fillRect/>
          </a:stretch>
        </p:blipFill>
        <p:spPr>
          <a:xfrm>
            <a:off x="90154" y="281376"/>
            <a:ext cx="978794" cy="759543"/>
          </a:xfrm>
          <a:prstGeom prst="rect">
            <a:avLst/>
          </a:prstGeom>
        </p:spPr>
      </p:pic>
      <p:sp>
        <p:nvSpPr>
          <p:cNvPr id="3" name="TextBox 2">
            <a:extLst>
              <a:ext uri="{FF2B5EF4-FFF2-40B4-BE49-F238E27FC236}">
                <a16:creationId xmlns:a16="http://schemas.microsoft.com/office/drawing/2014/main" id="{B55AF219-731F-F7F2-4F05-E6AC96D87E38}"/>
              </a:ext>
            </a:extLst>
          </p:cNvPr>
          <p:cNvSpPr txBox="1"/>
          <p:nvPr/>
        </p:nvSpPr>
        <p:spPr>
          <a:xfrm>
            <a:off x="1068948" y="2013358"/>
            <a:ext cx="9966122" cy="3885936"/>
          </a:xfrm>
          <a:prstGeom prst="rect">
            <a:avLst/>
          </a:prstGeom>
          <a:noFill/>
        </p:spPr>
        <p:txBody>
          <a:bodyPr wrap="square" rtlCol="0">
            <a:spAutoFit/>
          </a:bodyPr>
          <a:lstStyle/>
          <a:p>
            <a:pPr algn="just">
              <a:lnSpc>
                <a:spcPct val="200000"/>
              </a:lnSpc>
            </a:pPr>
            <a:r>
              <a:rPr lang="en-US" dirty="0">
                <a:latin typeface="Times New Roman" panose="02020603050405020304" pitchFamily="18" charset="0"/>
                <a:cs typeface="Times New Roman" panose="02020603050405020304" pitchFamily="18" charset="0"/>
              </a:rPr>
              <a:t>Climate change is a serious threat, but the experiences of </a:t>
            </a:r>
            <a:r>
              <a:rPr lang="en-US" dirty="0" err="1">
                <a:latin typeface="Times New Roman" panose="02020603050405020304" pitchFamily="18" charset="0"/>
                <a:cs typeface="Times New Roman" panose="02020603050405020304" pitchFamily="18" charset="0"/>
              </a:rPr>
              <a:t>Sohaili</a:t>
            </a:r>
            <a:r>
              <a:rPr lang="en-US" dirty="0">
                <a:latin typeface="Times New Roman" panose="02020603050405020304" pitchFamily="18" charset="0"/>
                <a:cs typeface="Times New Roman" panose="02020603050405020304" pitchFamily="18" charset="0"/>
              </a:rPr>
              <a:t> and </a:t>
            </a:r>
            <a:r>
              <a:rPr lang="en-US" dirty="0" err="1">
                <a:latin typeface="Times New Roman" panose="02020603050405020304" pitchFamily="18" charset="0"/>
                <a:cs typeface="Times New Roman" panose="02020603050405020304" pitchFamily="18" charset="0"/>
              </a:rPr>
              <a:t>Shafiabad</a:t>
            </a:r>
            <a:r>
              <a:rPr lang="en-US" dirty="0">
                <a:latin typeface="Times New Roman" panose="02020603050405020304" pitchFamily="18" charset="0"/>
                <a:cs typeface="Times New Roman" panose="02020603050405020304" pitchFamily="18" charset="0"/>
              </a:rPr>
              <a:t> prove that with the will of local people, respect for nature, and smart planning, one can become a global </a:t>
            </a:r>
            <a:r>
              <a:rPr lang="en-US" dirty="0" err="1">
                <a:latin typeface="Times New Roman" panose="02020603050405020304" pitchFamily="18" charset="0"/>
                <a:cs typeface="Times New Roman" panose="02020603050405020304" pitchFamily="18" charset="0"/>
              </a:rPr>
              <a:t>model.One</a:t>
            </a:r>
            <a:r>
              <a:rPr lang="en-US" dirty="0">
                <a:latin typeface="Times New Roman" panose="02020603050405020304" pitchFamily="18" charset="0"/>
                <a:cs typeface="Times New Roman" panose="02020603050405020304" pitchFamily="18" charset="0"/>
              </a:rPr>
              <a:t> beside the sea and mangrove forest, the other in the heart of the Lut Desert; both showed that the future of Iran’s tourism lies in coexistence with the environment and empowerment of local </a:t>
            </a:r>
            <a:r>
              <a:rPr lang="en-US" dirty="0" err="1">
                <a:latin typeface="Times New Roman" panose="02020603050405020304" pitchFamily="18" charset="0"/>
                <a:cs typeface="Times New Roman" panose="02020603050405020304" pitchFamily="18" charset="0"/>
              </a:rPr>
              <a:t>communities.I</a:t>
            </a:r>
            <a:r>
              <a:rPr lang="en-US" dirty="0">
                <a:latin typeface="Times New Roman" panose="02020603050405020304" pitchFamily="18" charset="0"/>
                <a:cs typeface="Times New Roman" panose="02020603050405020304" pitchFamily="18" charset="0"/>
              </a:rPr>
              <a:t> invite all of you to consider these models in your policies, investments, and personal travels. If every destination can follow part of the path of these two villages, Iran’s tourism will not only become more sustainable, but also more resilient to climate change.</a:t>
            </a:r>
          </a:p>
        </p:txBody>
      </p:sp>
      <p:sp>
        <p:nvSpPr>
          <p:cNvPr id="5" name="TextBox 4">
            <a:extLst>
              <a:ext uri="{FF2B5EF4-FFF2-40B4-BE49-F238E27FC236}">
                <a16:creationId xmlns:a16="http://schemas.microsoft.com/office/drawing/2014/main" id="{A3D8CE20-D75C-DEC4-DBBF-44CD73C29371}"/>
              </a:ext>
            </a:extLst>
          </p:cNvPr>
          <p:cNvSpPr txBox="1"/>
          <p:nvPr/>
        </p:nvSpPr>
        <p:spPr>
          <a:xfrm>
            <a:off x="5172462" y="360177"/>
            <a:ext cx="1929467" cy="523220"/>
          </a:xfrm>
          <a:prstGeom prst="rect">
            <a:avLst/>
          </a:prstGeom>
          <a:noFill/>
        </p:spPr>
        <p:txBody>
          <a:bodyPr wrap="square" rtlCol="0">
            <a:spAutoFit/>
          </a:bodyPr>
          <a:lstStyle/>
          <a:p>
            <a:r>
              <a:rPr lang="en-US" sz="2800" dirty="0">
                <a:solidFill>
                  <a:schemeClr val="bg1"/>
                </a:solidFill>
                <a:latin typeface="Times New Roman" panose="02020603050405020304" pitchFamily="18" charset="0"/>
                <a:cs typeface="Times New Roman" panose="02020603050405020304" pitchFamily="18" charset="0"/>
              </a:rPr>
              <a:t>Conclusion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86064199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771</TotalTime>
  <Words>620</Words>
  <Application>Microsoft Office PowerPoint</Application>
  <PresentationFormat>Widescreen</PresentationFormat>
  <Paragraphs>38</Paragraphs>
  <Slides>13</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13</vt:i4>
      </vt:variant>
    </vt:vector>
  </HeadingPairs>
  <TitlesOfParts>
    <vt:vector size="22" baseType="lpstr">
      <vt:lpstr>Aptos</vt:lpstr>
      <vt:lpstr>Arial</vt:lpstr>
      <vt:lpstr>B Titr</vt:lpstr>
      <vt:lpstr>Calibri</vt:lpstr>
      <vt:lpstr>Calibri Light</vt:lpstr>
      <vt:lpstr>Cambria</vt:lpstr>
      <vt:lpstr>Times New Roman</vt:lpstr>
      <vt:lpstr>1_Office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Bita Sadeghzadeh</dc:creator>
  <cp:lastModifiedBy>Bita Fv</cp:lastModifiedBy>
  <cp:revision>78</cp:revision>
  <dcterms:created xsi:type="dcterms:W3CDTF">2025-04-20T05:24:33Z</dcterms:created>
  <dcterms:modified xsi:type="dcterms:W3CDTF">2026-09-15T20:37:43Z</dcterms:modified>
</cp:coreProperties>
</file>